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67"/>
  </p:notesMasterIdLst>
  <p:sldIdLst>
    <p:sldId id="719" r:id="rId24"/>
    <p:sldId id="787" r:id="rId25"/>
    <p:sldId id="788" r:id="rId26"/>
    <p:sldId id="792" r:id="rId27"/>
    <p:sldId id="789" r:id="rId28"/>
    <p:sldId id="790" r:id="rId29"/>
    <p:sldId id="791" r:id="rId30"/>
    <p:sldId id="793" r:id="rId31"/>
    <p:sldId id="768" r:id="rId32"/>
    <p:sldId id="794" r:id="rId33"/>
    <p:sldId id="770" r:id="rId34"/>
    <p:sldId id="771" r:id="rId35"/>
    <p:sldId id="775" r:id="rId36"/>
    <p:sldId id="776" r:id="rId37"/>
    <p:sldId id="777" r:id="rId38"/>
    <p:sldId id="805" r:id="rId39"/>
    <p:sldId id="806" r:id="rId40"/>
    <p:sldId id="813" r:id="rId41"/>
    <p:sldId id="812" r:id="rId42"/>
    <p:sldId id="807" r:id="rId43"/>
    <p:sldId id="808" r:id="rId44"/>
    <p:sldId id="809" r:id="rId45"/>
    <p:sldId id="810" r:id="rId46"/>
    <p:sldId id="811" r:id="rId47"/>
    <p:sldId id="795" r:id="rId48"/>
    <p:sldId id="796" r:id="rId49"/>
    <p:sldId id="797" r:id="rId50"/>
    <p:sldId id="798" r:id="rId51"/>
    <p:sldId id="799" r:id="rId52"/>
    <p:sldId id="800" r:id="rId53"/>
    <p:sldId id="773" r:id="rId54"/>
    <p:sldId id="778" r:id="rId55"/>
    <p:sldId id="802" r:id="rId56"/>
    <p:sldId id="779" r:id="rId57"/>
    <p:sldId id="780" r:id="rId58"/>
    <p:sldId id="774" r:id="rId59"/>
    <p:sldId id="781" r:id="rId60"/>
    <p:sldId id="803" r:id="rId61"/>
    <p:sldId id="814" r:id="rId62"/>
    <p:sldId id="815" r:id="rId63"/>
    <p:sldId id="817" r:id="rId64"/>
    <p:sldId id="786" r:id="rId65"/>
    <p:sldId id="732" r:id="rId6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40F585-AFD7-4DA4-868A-AB850D1FC7EA}" v="2" dt="2024-07-03T20:19:54.834"/>
    <p1510:client id="{CDED88D4-DF07-4812-A730-2ACE94EC57B1}" v="2" dt="2024-07-03T07:34:24.7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4" d="100"/>
          <a:sy n="94" d="100"/>
        </p:scale>
        <p:origin x="75"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42" Type="http://schemas.openxmlformats.org/officeDocument/2006/relationships/slide" Target="slides/slide19.xml"/><Relationship Id="rId47" Type="http://schemas.openxmlformats.org/officeDocument/2006/relationships/slide" Target="slides/slide24.xml"/><Relationship Id="rId63" Type="http://schemas.openxmlformats.org/officeDocument/2006/relationships/slide" Target="slides/slide40.xml"/><Relationship Id="rId6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openxmlformats.org/officeDocument/2006/relationships/slide" Target="slides/slide43.xml"/><Relationship Id="rId5" Type="http://schemas.openxmlformats.org/officeDocument/2006/relationships/slideMaster" Target="slideMasters/slideMaster2.xml"/><Relationship Id="rId61" Type="http://schemas.openxmlformats.org/officeDocument/2006/relationships/slide" Target="slides/slide38.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slide" Target="slides/slide41.xml"/><Relationship Id="rId69"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28.xml"/><Relationship Id="rId72"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openxmlformats.org/officeDocument/2006/relationships/notesMaster" Target="notesMasters/notesMaster1.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slide" Target="slides/slide39.xml"/><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slide" Target="slides/slide42.xml"/><Relationship Id="rId73"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 Id="rId34" Type="http://schemas.openxmlformats.org/officeDocument/2006/relationships/slide" Target="slides/slide11.xml"/><Relationship Id="rId50" Type="http://schemas.openxmlformats.org/officeDocument/2006/relationships/slide" Target="slides/slide27.xml"/><Relationship Id="rId55" Type="http://schemas.openxmlformats.org/officeDocument/2006/relationships/slide" Target="slides/slide32.xml"/><Relationship Id="rId7" Type="http://schemas.openxmlformats.org/officeDocument/2006/relationships/slideMaster" Target="slideMasters/slideMaster4.xml"/><Relationship Id="rId7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1C40F585-AFD7-4DA4-868A-AB850D1FC7EA}"/>
    <pc:docChg chg="undo custSel addSld delSld modSld">
      <pc:chgData name="Jenifer Prince Devaraj" userId="c3fb109c-09d1-42a6-93f4-69472d709861" providerId="ADAL" clId="{1C40F585-AFD7-4DA4-868A-AB850D1FC7EA}" dt="2024-07-03T20:31:04.119" v="395" actId="47"/>
      <pc:docMkLst>
        <pc:docMk/>
      </pc:docMkLst>
      <pc:sldChg chg="modSp mod">
        <pc:chgData name="Jenifer Prince Devaraj" userId="c3fb109c-09d1-42a6-93f4-69472d709861" providerId="ADAL" clId="{1C40F585-AFD7-4DA4-868A-AB850D1FC7EA}" dt="2024-07-03T10:21:02.478" v="24" actId="20577"/>
        <pc:sldMkLst>
          <pc:docMk/>
          <pc:sldMk cId="3119007398" sldId="719"/>
        </pc:sldMkLst>
        <pc:spChg chg="mod">
          <ac:chgData name="Jenifer Prince Devaraj" userId="c3fb109c-09d1-42a6-93f4-69472d709861" providerId="ADAL" clId="{1C40F585-AFD7-4DA4-868A-AB850D1FC7EA}" dt="2024-07-03T10:21:02.478" v="24" actId="20577"/>
          <ac:spMkLst>
            <pc:docMk/>
            <pc:sldMk cId="3119007398" sldId="719"/>
            <ac:spMk id="6" creationId="{F3B438A1-91DD-CFEB-4B84-C60FBE33A096}"/>
          </ac:spMkLst>
        </pc:spChg>
      </pc:sldChg>
      <pc:sldChg chg="modSp mod">
        <pc:chgData name="Jenifer Prince Devaraj" userId="c3fb109c-09d1-42a6-93f4-69472d709861" providerId="ADAL" clId="{1C40F585-AFD7-4DA4-868A-AB850D1FC7EA}" dt="2024-07-03T09:00:05.393" v="14" actId="14100"/>
        <pc:sldMkLst>
          <pc:docMk/>
          <pc:sldMk cId="2008570622" sldId="768"/>
        </pc:sldMkLst>
        <pc:spChg chg="mod">
          <ac:chgData name="Jenifer Prince Devaraj" userId="c3fb109c-09d1-42a6-93f4-69472d709861" providerId="ADAL" clId="{1C40F585-AFD7-4DA4-868A-AB850D1FC7EA}" dt="2024-07-03T09:00:05.393" v="14" actId="14100"/>
          <ac:spMkLst>
            <pc:docMk/>
            <pc:sldMk cId="2008570622" sldId="768"/>
            <ac:spMk id="15" creationId="{85B9DB09-AFF2-ED26-610C-81DB3EC95191}"/>
          </ac:spMkLst>
        </pc:spChg>
        <pc:picChg chg="mod">
          <ac:chgData name="Jenifer Prince Devaraj" userId="c3fb109c-09d1-42a6-93f4-69472d709861" providerId="ADAL" clId="{1C40F585-AFD7-4DA4-868A-AB850D1FC7EA}" dt="2024-07-03T09:00:00.920" v="13" actId="14100"/>
          <ac:picMkLst>
            <pc:docMk/>
            <pc:sldMk cId="2008570622" sldId="768"/>
            <ac:picMk id="7" creationId="{1481BE48-FA3A-F006-A33A-6AAF53D2F0AA}"/>
          </ac:picMkLst>
        </pc:picChg>
      </pc:sldChg>
      <pc:sldChg chg="modSp mod">
        <pc:chgData name="Jenifer Prince Devaraj" userId="c3fb109c-09d1-42a6-93f4-69472d709861" providerId="ADAL" clId="{1C40F585-AFD7-4DA4-868A-AB850D1FC7EA}" dt="2024-07-03T09:01:10.483" v="15" actId="33524"/>
        <pc:sldMkLst>
          <pc:docMk/>
          <pc:sldMk cId="4018761230" sldId="770"/>
        </pc:sldMkLst>
        <pc:spChg chg="mod">
          <ac:chgData name="Jenifer Prince Devaraj" userId="c3fb109c-09d1-42a6-93f4-69472d709861" providerId="ADAL" clId="{1C40F585-AFD7-4DA4-868A-AB850D1FC7EA}" dt="2024-07-03T09:01:10.483" v="15" actId="33524"/>
          <ac:spMkLst>
            <pc:docMk/>
            <pc:sldMk cId="4018761230" sldId="770"/>
            <ac:spMk id="15" creationId="{85B9DB09-AFF2-ED26-610C-81DB3EC95191}"/>
          </ac:spMkLst>
        </pc:spChg>
      </pc:sldChg>
      <pc:sldChg chg="modSp add mod">
        <pc:chgData name="Jenifer Prince Devaraj" userId="c3fb109c-09d1-42a6-93f4-69472d709861" providerId="ADAL" clId="{1C40F585-AFD7-4DA4-868A-AB850D1FC7EA}" dt="2024-07-03T20:30:51.570" v="394" actId="14100"/>
        <pc:sldMkLst>
          <pc:docMk/>
          <pc:sldMk cId="287289559" sldId="786"/>
        </pc:sldMkLst>
        <pc:spChg chg="mod">
          <ac:chgData name="Jenifer Prince Devaraj" userId="c3fb109c-09d1-42a6-93f4-69472d709861" providerId="ADAL" clId="{1C40F585-AFD7-4DA4-868A-AB850D1FC7EA}" dt="2024-07-03T20:30:51.570" v="394" actId="14100"/>
          <ac:spMkLst>
            <pc:docMk/>
            <pc:sldMk cId="287289559" sldId="786"/>
            <ac:spMk id="6" creationId="{6C1FEEC1-B826-D906-49EE-8F2F373483C8}"/>
          </ac:spMkLst>
        </pc:spChg>
        <pc:spChg chg="mod">
          <ac:chgData name="Jenifer Prince Devaraj" userId="c3fb109c-09d1-42a6-93f4-69472d709861" providerId="ADAL" clId="{1C40F585-AFD7-4DA4-868A-AB850D1FC7EA}" dt="2024-07-03T20:29:23.443" v="392" actId="1076"/>
          <ac:spMkLst>
            <pc:docMk/>
            <pc:sldMk cId="287289559" sldId="786"/>
            <ac:spMk id="27" creationId="{8F21EABA-3048-8B24-1F55-26C2ABC44773}"/>
          </ac:spMkLst>
        </pc:spChg>
      </pc:sldChg>
      <pc:sldChg chg="modSp mod">
        <pc:chgData name="Jenifer Prince Devaraj" userId="c3fb109c-09d1-42a6-93f4-69472d709861" providerId="ADAL" clId="{1C40F585-AFD7-4DA4-868A-AB850D1FC7EA}" dt="2024-07-03T08:00:51.809" v="11" actId="20577"/>
        <pc:sldMkLst>
          <pc:docMk/>
          <pc:sldMk cId="3991503241" sldId="787"/>
        </pc:sldMkLst>
        <pc:spChg chg="mod">
          <ac:chgData name="Jenifer Prince Devaraj" userId="c3fb109c-09d1-42a6-93f4-69472d709861" providerId="ADAL" clId="{1C40F585-AFD7-4DA4-868A-AB850D1FC7EA}" dt="2024-07-03T08:00:51.809" v="11" actId="20577"/>
          <ac:spMkLst>
            <pc:docMk/>
            <pc:sldMk cId="3991503241" sldId="787"/>
            <ac:spMk id="7" creationId="{B247BDBD-0B9F-BE85-20A3-8D20E13BBC12}"/>
          </ac:spMkLst>
        </pc:spChg>
      </pc:sldChg>
      <pc:sldChg chg="del">
        <pc:chgData name="Jenifer Prince Devaraj" userId="c3fb109c-09d1-42a6-93f4-69472d709861" providerId="ADAL" clId="{1C40F585-AFD7-4DA4-868A-AB850D1FC7EA}" dt="2024-07-03T09:04:01.209" v="16" actId="47"/>
        <pc:sldMkLst>
          <pc:docMk/>
          <pc:sldMk cId="203365942" sldId="801"/>
        </pc:sldMkLst>
      </pc:sldChg>
      <pc:sldChg chg="modSp mod">
        <pc:chgData name="Jenifer Prince Devaraj" userId="c3fb109c-09d1-42a6-93f4-69472d709861" providerId="ADAL" clId="{1C40F585-AFD7-4DA4-868A-AB850D1FC7EA}" dt="2024-07-03T20:06:37.708" v="142" actId="1076"/>
        <pc:sldMkLst>
          <pc:docMk/>
          <pc:sldMk cId="669882688" sldId="803"/>
        </pc:sldMkLst>
        <pc:spChg chg="mod">
          <ac:chgData name="Jenifer Prince Devaraj" userId="c3fb109c-09d1-42a6-93f4-69472d709861" providerId="ADAL" clId="{1C40F585-AFD7-4DA4-868A-AB850D1FC7EA}" dt="2024-07-03T20:06:37.708" v="142" actId="1076"/>
          <ac:spMkLst>
            <pc:docMk/>
            <pc:sldMk cId="669882688" sldId="803"/>
            <ac:spMk id="7" creationId="{710CA29C-353B-D813-E03F-99893866AF65}"/>
          </ac:spMkLst>
        </pc:spChg>
        <pc:picChg chg="mod">
          <ac:chgData name="Jenifer Prince Devaraj" userId="c3fb109c-09d1-42a6-93f4-69472d709861" providerId="ADAL" clId="{1C40F585-AFD7-4DA4-868A-AB850D1FC7EA}" dt="2024-07-03T20:06:23.502" v="140" actId="14100"/>
          <ac:picMkLst>
            <pc:docMk/>
            <pc:sldMk cId="669882688" sldId="803"/>
            <ac:picMk id="6" creationId="{384B1AB9-79A1-6D53-ACD7-F57016B69A2A}"/>
          </ac:picMkLst>
        </pc:picChg>
      </pc:sldChg>
      <pc:sldChg chg="modSp mod">
        <pc:chgData name="Jenifer Prince Devaraj" userId="c3fb109c-09d1-42a6-93f4-69472d709861" providerId="ADAL" clId="{1C40F585-AFD7-4DA4-868A-AB850D1FC7EA}" dt="2024-07-03T11:04:45.869" v="46" actId="1076"/>
        <pc:sldMkLst>
          <pc:docMk/>
          <pc:sldMk cId="3635986773" sldId="806"/>
        </pc:sldMkLst>
        <pc:picChg chg="mod">
          <ac:chgData name="Jenifer Prince Devaraj" userId="c3fb109c-09d1-42a6-93f4-69472d709861" providerId="ADAL" clId="{1C40F585-AFD7-4DA4-868A-AB850D1FC7EA}" dt="2024-07-03T11:04:45.869" v="46" actId="1076"/>
          <ac:picMkLst>
            <pc:docMk/>
            <pc:sldMk cId="3635986773" sldId="806"/>
            <ac:picMk id="2" creationId="{3D87B77C-B7E8-BE91-3BA2-053F00AEAC46}"/>
          </ac:picMkLst>
        </pc:picChg>
      </pc:sldChg>
      <pc:sldChg chg="modSp add mod">
        <pc:chgData name="Jenifer Prince Devaraj" userId="c3fb109c-09d1-42a6-93f4-69472d709861" providerId="ADAL" clId="{1C40F585-AFD7-4DA4-868A-AB850D1FC7EA}" dt="2024-07-03T20:09:28.300" v="192" actId="2710"/>
        <pc:sldMkLst>
          <pc:docMk/>
          <pc:sldMk cId="2093396441" sldId="814"/>
        </pc:sldMkLst>
        <pc:spChg chg="mod">
          <ac:chgData name="Jenifer Prince Devaraj" userId="c3fb109c-09d1-42a6-93f4-69472d709861" providerId="ADAL" clId="{1C40F585-AFD7-4DA4-868A-AB850D1FC7EA}" dt="2024-07-03T20:09:28.300" v="192" actId="2710"/>
          <ac:spMkLst>
            <pc:docMk/>
            <pc:sldMk cId="2093396441" sldId="814"/>
            <ac:spMk id="27" creationId="{8F21EABA-3048-8B24-1F55-26C2ABC44773}"/>
          </ac:spMkLst>
        </pc:spChg>
      </pc:sldChg>
      <pc:sldChg chg="addSp delSp modSp add mod">
        <pc:chgData name="Jenifer Prince Devaraj" userId="c3fb109c-09d1-42a6-93f4-69472d709861" providerId="ADAL" clId="{1C40F585-AFD7-4DA4-868A-AB850D1FC7EA}" dt="2024-07-03T20:25:35.844" v="345" actId="123"/>
        <pc:sldMkLst>
          <pc:docMk/>
          <pc:sldMk cId="2638526708" sldId="815"/>
        </pc:sldMkLst>
        <pc:spChg chg="mod">
          <ac:chgData name="Jenifer Prince Devaraj" userId="c3fb109c-09d1-42a6-93f4-69472d709861" providerId="ADAL" clId="{1C40F585-AFD7-4DA4-868A-AB850D1FC7EA}" dt="2024-07-03T20:25:07.820" v="339" actId="1076"/>
          <ac:spMkLst>
            <pc:docMk/>
            <pc:sldMk cId="2638526708" sldId="815"/>
            <ac:spMk id="8" creationId="{5475B975-3470-0F80-B893-D83A4A42F76D}"/>
          </ac:spMkLst>
        </pc:spChg>
        <pc:spChg chg="mod">
          <ac:chgData name="Jenifer Prince Devaraj" userId="c3fb109c-09d1-42a6-93f4-69472d709861" providerId="ADAL" clId="{1C40F585-AFD7-4DA4-868A-AB850D1FC7EA}" dt="2024-07-03T20:25:35.844" v="345" actId="123"/>
          <ac:spMkLst>
            <pc:docMk/>
            <pc:sldMk cId="2638526708" sldId="815"/>
            <ac:spMk id="27" creationId="{8F21EABA-3048-8B24-1F55-26C2ABC44773}"/>
          </ac:spMkLst>
        </pc:spChg>
        <pc:picChg chg="add mod">
          <ac:chgData name="Jenifer Prince Devaraj" userId="c3fb109c-09d1-42a6-93f4-69472d709861" providerId="ADAL" clId="{1C40F585-AFD7-4DA4-868A-AB850D1FC7EA}" dt="2024-07-03T20:25:14.218" v="341" actId="14100"/>
          <ac:picMkLst>
            <pc:docMk/>
            <pc:sldMk cId="2638526708" sldId="815"/>
            <ac:picMk id="2" creationId="{16471F8C-2E6C-E080-BC9F-913437A9FD99}"/>
          </ac:picMkLst>
        </pc:picChg>
        <pc:picChg chg="del mod">
          <ac:chgData name="Jenifer Prince Devaraj" userId="c3fb109c-09d1-42a6-93f4-69472d709861" providerId="ADAL" clId="{1C40F585-AFD7-4DA4-868A-AB850D1FC7EA}" dt="2024-07-03T20:13:53.061" v="197" actId="478"/>
          <ac:picMkLst>
            <pc:docMk/>
            <pc:sldMk cId="2638526708" sldId="815"/>
            <ac:picMk id="12" creationId="{CCB2FD60-7571-4ADF-8B1D-CB152F7DE299}"/>
          </ac:picMkLst>
        </pc:picChg>
      </pc:sldChg>
      <pc:sldChg chg="modSp add del mod">
        <pc:chgData name="Jenifer Prince Devaraj" userId="c3fb109c-09d1-42a6-93f4-69472d709861" providerId="ADAL" clId="{1C40F585-AFD7-4DA4-868A-AB850D1FC7EA}" dt="2024-07-03T20:24:57.185" v="338" actId="47"/>
        <pc:sldMkLst>
          <pc:docMk/>
          <pc:sldMk cId="489119438" sldId="816"/>
        </pc:sldMkLst>
        <pc:spChg chg="mod">
          <ac:chgData name="Jenifer Prince Devaraj" userId="c3fb109c-09d1-42a6-93f4-69472d709861" providerId="ADAL" clId="{1C40F585-AFD7-4DA4-868A-AB850D1FC7EA}" dt="2024-07-03T20:22:40.265" v="309" actId="21"/>
          <ac:spMkLst>
            <pc:docMk/>
            <pc:sldMk cId="489119438" sldId="816"/>
            <ac:spMk id="27" creationId="{8F21EABA-3048-8B24-1F55-26C2ABC44773}"/>
          </ac:spMkLst>
        </pc:spChg>
      </pc:sldChg>
      <pc:sldChg chg="addSp delSp modSp add mod">
        <pc:chgData name="Jenifer Prince Devaraj" userId="c3fb109c-09d1-42a6-93f4-69472d709861" providerId="ADAL" clId="{1C40F585-AFD7-4DA4-868A-AB850D1FC7EA}" dt="2024-07-03T20:24:47.110" v="337" actId="14100"/>
        <pc:sldMkLst>
          <pc:docMk/>
          <pc:sldMk cId="932690499" sldId="817"/>
        </pc:sldMkLst>
        <pc:spChg chg="mod">
          <ac:chgData name="Jenifer Prince Devaraj" userId="c3fb109c-09d1-42a6-93f4-69472d709861" providerId="ADAL" clId="{1C40F585-AFD7-4DA4-868A-AB850D1FC7EA}" dt="2024-07-03T20:24:47.110" v="337" actId="14100"/>
          <ac:spMkLst>
            <pc:docMk/>
            <pc:sldMk cId="932690499" sldId="817"/>
            <ac:spMk id="27" creationId="{8F21EABA-3048-8B24-1F55-26C2ABC44773}"/>
          </ac:spMkLst>
        </pc:spChg>
        <pc:picChg chg="add del mod">
          <ac:chgData name="Jenifer Prince Devaraj" userId="c3fb109c-09d1-42a6-93f4-69472d709861" providerId="ADAL" clId="{1C40F585-AFD7-4DA4-868A-AB850D1FC7EA}" dt="2024-07-03T20:22:22.647" v="302" actId="478"/>
          <ac:picMkLst>
            <pc:docMk/>
            <pc:sldMk cId="932690499" sldId="817"/>
            <ac:picMk id="12" creationId="{CCB2FD60-7571-4ADF-8B1D-CB152F7DE299}"/>
          </ac:picMkLst>
        </pc:picChg>
      </pc:sldChg>
      <pc:sldChg chg="add del">
        <pc:chgData name="Jenifer Prince Devaraj" userId="c3fb109c-09d1-42a6-93f4-69472d709861" providerId="ADAL" clId="{1C40F585-AFD7-4DA4-868A-AB850D1FC7EA}" dt="2024-07-03T20:31:04.119" v="395" actId="47"/>
        <pc:sldMkLst>
          <pc:docMk/>
          <pc:sldMk cId="4172130784" sldId="81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23/03/2025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image" Target="../media/image26.gif"/><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image" Target="../media/image30.gif"/><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5.xml"/></Relationships>
</file>

<file path=ppt/slides/_rels/slide3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35.xml"/></Relationships>
</file>

<file path=ppt/slides/_rels/slide33.xml.rels><?xml version="1.0" encoding="UTF-8" standalone="yes"?>
<Relationships xmlns="http://schemas.openxmlformats.org/package/2006/relationships"><Relationship Id="rId2" Type="http://schemas.openxmlformats.org/officeDocument/2006/relationships/image" Target="../media/image40.gif"/><Relationship Id="rId1" Type="http://schemas.openxmlformats.org/officeDocument/2006/relationships/slideLayout" Target="../slideLayouts/slideLayout35.xml"/></Relationships>
</file>

<file path=ppt/slides/_rels/slide3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3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6.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35.xml"/></Relationships>
</file>

<file path=ppt/slides/_rels/slide37.xml.rels><?xml version="1.0" encoding="UTF-8" standalone="yes"?>
<Relationships xmlns="http://schemas.openxmlformats.org/package/2006/relationships"><Relationship Id="rId2" Type="http://schemas.openxmlformats.org/officeDocument/2006/relationships/image" Target="../media/image43.gif"/><Relationship Id="rId1" Type="http://schemas.openxmlformats.org/officeDocument/2006/relationships/slideLayout" Target="../slideLayouts/slideLayout35.xml"/></Relationships>
</file>

<file path=ppt/slides/_rels/slide3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3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3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F3B438A1-91DD-CFEB-4B84-C60FBE33A096}"/>
              </a:ext>
            </a:extLst>
          </p:cNvPr>
          <p:cNvSpPr txBox="1">
            <a:spLocks/>
          </p:cNvSpPr>
          <p:nvPr/>
        </p:nvSpPr>
        <p:spPr>
          <a:xfrm>
            <a:off x="2047314" y="1884527"/>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latin typeface="Book Antiqua" panose="02040602050305030304" pitchFamily="18" charset="0"/>
                <a:ea typeface="Cambria" panose="02040503050406030204" pitchFamily="18" charset="0"/>
                <a:cs typeface="Arial"/>
              </a:rPr>
              <a:t>Module Name	: Signals and System</a:t>
            </a:r>
          </a:p>
          <a:p>
            <a:r>
              <a:rPr lang="en-GB" sz="2200" b="1" dirty="0">
                <a:latin typeface="Book Antiqua" panose="02040602050305030304" pitchFamily="18" charset="0"/>
                <a:ea typeface="Cambria" panose="02040503050406030204" pitchFamily="18" charset="0"/>
                <a:cs typeface="Arial"/>
              </a:rPr>
              <a:t>Module Code		:  ACDA4009</a:t>
            </a:r>
          </a:p>
          <a:p>
            <a:r>
              <a:rPr lang="en-GB" sz="2200" b="1" dirty="0">
                <a:latin typeface="Book Antiqua" panose="02040602050305030304" pitchFamily="18" charset="0"/>
                <a:ea typeface="Cambria" panose="02040503050406030204" pitchFamily="18" charset="0"/>
                <a:cs typeface="Arial"/>
              </a:rPr>
              <a:t>Topic			:  Communication Protocol</a:t>
            </a:r>
          </a:p>
          <a:p>
            <a:r>
              <a:rPr lang="en-GB" sz="2200" b="1" dirty="0">
                <a:latin typeface="Book Antiqua" panose="02040602050305030304" pitchFamily="18" charset="0"/>
                <a:ea typeface="Cambria" panose="02040503050406030204" pitchFamily="18" charset="0"/>
                <a:cs typeface="Arial"/>
              </a:rPr>
              <a:t>Lecture 		</a:t>
            </a:r>
            <a:r>
              <a:rPr lang="en-GB" sz="2200" b="1">
                <a:latin typeface="Book Antiqua" panose="02040602050305030304" pitchFamily="18" charset="0"/>
                <a:ea typeface="Cambria" panose="02040503050406030204" pitchFamily="18" charset="0"/>
                <a:cs typeface="Arial"/>
              </a:rPr>
              <a:t>:   9</a:t>
            </a:r>
            <a:endParaRPr lang="en-GB" sz="2200" b="1" dirty="0">
              <a:latin typeface="Book Antiqua" panose="02040602050305030304" pitchFamily="18" charset="0"/>
              <a:ea typeface="Cambria" panose="02040503050406030204" pitchFamily="18" charset="0"/>
              <a:cs typeface="Arial"/>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18135" y="1239822"/>
            <a:ext cx="9347950" cy="6965240"/>
          </a:xfrm>
          <a:prstGeom prst="rect">
            <a:avLst/>
          </a:prstGeom>
          <a:noFill/>
        </p:spPr>
        <p:txBody>
          <a:bodyPr wrap="square">
            <a:spAutoFit/>
          </a:bodyPr>
          <a:lstStyle/>
          <a:p>
            <a:pPr algn="just">
              <a:lnSpc>
                <a:spcPct val="115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LEARNING OUTCOMES</a:t>
            </a:r>
            <a:endParaRPr lang="en-GB" sz="3000" dirty="0">
              <a:effectLst/>
              <a:latin typeface="Book Antiqua" panose="02040602050305030304" pitchFamily="18" charset="0"/>
              <a:ea typeface="Cambria" panose="02040503050406030204" pitchFamily="18" charset="0"/>
              <a:cs typeface="Arial" panose="020B0604020202020204" pitchFamily="34" charset="0"/>
            </a:endParaRPr>
          </a:p>
          <a:p>
            <a:pPr algn="just">
              <a:spcAft>
                <a:spcPts val="1000"/>
              </a:spcAft>
            </a:pPr>
            <a:r>
              <a:rPr lang="en-GB" sz="2400" dirty="0">
                <a:effectLst/>
                <a:latin typeface="Book Antiqua" panose="02040602050305030304" pitchFamily="18" charset="0"/>
                <a:ea typeface="Cambria" panose="02040503050406030204" pitchFamily="18" charset="0"/>
                <a:cs typeface="Arial" panose="020B0604020202020204" pitchFamily="34" charset="0"/>
              </a:rPr>
              <a:t>Upon the successful completion of this lecture, the student should be able to know:</a:t>
            </a:r>
          </a:p>
          <a:p>
            <a:pPr marL="985838" indent="-265113" algn="just" hangingPunct="0">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Communication</a:t>
            </a:r>
          </a:p>
          <a:p>
            <a:pPr marL="1900238" lvl="2" indent="-265113" algn="just" hangingPunct="0">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Serial Communication</a:t>
            </a:r>
          </a:p>
          <a:p>
            <a:pPr marL="1177925" lvl="1" algn="just" hangingPunct="0">
              <a:spcAft>
                <a:spcPts val="1000"/>
              </a:spcAft>
            </a:pPr>
            <a:r>
              <a:rPr lang="en-GB" sz="2400" dirty="0">
                <a:latin typeface="Book Antiqua" panose="02040602050305030304" pitchFamily="18" charset="0"/>
                <a:ea typeface="Cambria" panose="02040503050406030204" pitchFamily="18" charset="0"/>
                <a:cs typeface="Arial" panose="020B0604020202020204" pitchFamily="34" charset="0"/>
              </a:rPr>
              <a:t>		-UART</a:t>
            </a:r>
          </a:p>
          <a:p>
            <a:pPr marL="1177925" lvl="1" algn="just" hangingPunct="0">
              <a:spcAft>
                <a:spcPts val="1000"/>
              </a:spcAft>
            </a:pPr>
            <a:r>
              <a:rPr lang="en-GB" sz="2400" dirty="0">
                <a:effectLst/>
                <a:latin typeface="Book Antiqua" panose="02040602050305030304" pitchFamily="18" charset="0"/>
                <a:ea typeface="Cambria" panose="02040503050406030204" pitchFamily="18" charset="0"/>
                <a:cs typeface="Arial" panose="020B0604020202020204" pitchFamily="34" charset="0"/>
              </a:rPr>
              <a:t>		- SPI</a:t>
            </a:r>
          </a:p>
          <a:p>
            <a:pPr marL="1177925" lvl="1" algn="just" hangingPunct="0">
              <a:spcAft>
                <a:spcPts val="1000"/>
              </a:spcAft>
            </a:pPr>
            <a:r>
              <a:rPr lang="en-GB" sz="2400" dirty="0">
                <a:latin typeface="Book Antiqua" panose="02040602050305030304" pitchFamily="18" charset="0"/>
                <a:ea typeface="Cambria" panose="02040503050406030204" pitchFamily="18" charset="0"/>
                <a:cs typeface="Arial" panose="020B0604020202020204" pitchFamily="34" charset="0"/>
              </a:rPr>
              <a:t>		- RS232</a:t>
            </a:r>
          </a:p>
          <a:p>
            <a:pPr marL="1177925" lvl="1" algn="just" hangingPunct="0">
              <a:spcAft>
                <a:spcPts val="1000"/>
              </a:spcAft>
            </a:pPr>
            <a:r>
              <a:rPr lang="en-GB" sz="2400" dirty="0">
                <a:latin typeface="Book Antiqua" panose="02040602050305030304" pitchFamily="18" charset="0"/>
                <a:ea typeface="Cambria" panose="02040503050406030204" pitchFamily="18" charset="0"/>
                <a:cs typeface="Arial" panose="020B0604020202020204" pitchFamily="34" charset="0"/>
              </a:rPr>
              <a:t>		 -I2C</a:t>
            </a:r>
          </a:p>
          <a:p>
            <a:pPr marL="1900238" lvl="3" indent="-269875" algn="just" hangingPunct="0">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Parallel Communication</a:t>
            </a:r>
            <a:endParaRPr lang="en-GB" sz="2400" dirty="0">
              <a:effectLst/>
              <a:latin typeface="Book Antiqua" panose="02040602050305030304" pitchFamily="18" charset="0"/>
              <a:ea typeface="Cambria" panose="02040503050406030204" pitchFamily="18" charset="0"/>
              <a:cs typeface="Arial" panose="020B0604020202020204" pitchFamily="34" charset="0"/>
            </a:endParaRPr>
          </a:p>
          <a:p>
            <a:pPr marL="985838" indent="-265113" algn="just" hangingPunct="0">
              <a:lnSpc>
                <a:spcPct val="150000"/>
              </a:lnSpc>
              <a:spcAft>
                <a:spcPts val="1000"/>
              </a:spcAft>
              <a:buFont typeface="Arial" panose="020B0604020202020204" pitchFamily="34" charset="0"/>
              <a:buChar char="•"/>
            </a:pPr>
            <a:endParaRPr lang="en-GB" sz="2400" dirty="0">
              <a:latin typeface="Book Antiqua" panose="02040602050305030304" pitchFamily="18" charset="0"/>
              <a:ea typeface="Cambria" panose="02040503050406030204" pitchFamily="18" charset="0"/>
              <a:cs typeface="Arial" panose="020B0604020202020204" pitchFamily="34" charset="0"/>
            </a:endParaRPr>
          </a:p>
          <a:p>
            <a:pPr marL="720725" algn="just" hangingPunct="0">
              <a:lnSpc>
                <a:spcPct val="150000"/>
              </a:lnSpc>
              <a:spcAft>
                <a:spcPts val="1000"/>
              </a:spcAft>
            </a:pPr>
            <a:endParaRPr lang="en-GB" sz="2400" dirty="0">
              <a:effectLst/>
              <a:latin typeface="Book Antiqua" panose="02040602050305030304" pitchFamily="18" charset="0"/>
              <a:ea typeface="Cambria" panose="02040503050406030204" pitchFamily="18" charset="0"/>
              <a:cs typeface="Arial" panose="020B0604020202020204" pitchFamily="34" charset="0"/>
            </a:endParaRPr>
          </a:p>
          <a:p>
            <a:pPr marL="720725" algn="just" hangingPunct="0">
              <a:lnSpc>
                <a:spcPct val="150000"/>
              </a:lnSpc>
              <a:spcAft>
                <a:spcPts val="1000"/>
              </a:spcAft>
            </a:pPr>
            <a:endParaRPr lang="en-GB" sz="24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Tree>
    <p:extLst>
      <p:ext uri="{BB962C8B-B14F-4D97-AF65-F5344CB8AC3E}">
        <p14:creationId xmlns:p14="http://schemas.microsoft.com/office/powerpoint/2010/main" val="39915032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7C66B9-05D7-BAD9-7652-66168F12A1B7}"/>
              </a:ext>
            </a:extLst>
          </p:cNvPr>
          <p:cNvSpPr>
            <a:spLocks noGrp="1"/>
          </p:cNvSpPr>
          <p:nvPr>
            <p:ph idx="1"/>
          </p:nvPr>
        </p:nvSpPr>
        <p:spPr>
          <a:xfrm>
            <a:off x="767080" y="3595501"/>
            <a:ext cx="10657840" cy="2755031"/>
          </a:xfrm>
        </p:spPr>
        <p:txBody>
          <a:bodyPr>
            <a:noAutofit/>
          </a:bodyPr>
          <a:lstStyle/>
          <a:p>
            <a:pPr lvl="1" algn="just">
              <a:lnSpc>
                <a:spcPct val="150000"/>
              </a:lnSpc>
            </a:pPr>
            <a:r>
              <a:rPr lang="en-GB" sz="2200" dirty="0">
                <a:latin typeface="Cambria" panose="02040503050406030204" pitchFamily="18" charset="0"/>
                <a:ea typeface="Cambria" panose="02040503050406030204" pitchFamily="18" charset="0"/>
              </a:rPr>
              <a:t>Communication refers to the exchange of information between devices through signals, such as analogue or digital transmissions. </a:t>
            </a:r>
          </a:p>
          <a:p>
            <a:pPr lvl="1" algn="just">
              <a:lnSpc>
                <a:spcPct val="150000"/>
              </a:lnSpc>
            </a:pPr>
            <a:r>
              <a:rPr lang="en-GB" sz="2200" dirty="0">
                <a:latin typeface="Cambria" panose="02040503050406030204" pitchFamily="18" charset="0"/>
                <a:ea typeface="Cambria" panose="02040503050406030204" pitchFamily="18" charset="0"/>
              </a:rPr>
              <a:t>It involves the use of electronic circuits and communication protocols to facilitate the transfer of data, voice, or commands. </a:t>
            </a:r>
          </a:p>
          <a:p>
            <a:pPr lvl="1" algn="just">
              <a:lnSpc>
                <a:spcPct val="150000"/>
              </a:lnSpc>
            </a:pPr>
            <a:r>
              <a:rPr lang="en-GB" sz="2200" dirty="0">
                <a:latin typeface="Cambria" panose="02040503050406030204" pitchFamily="18" charset="0"/>
                <a:ea typeface="Cambria" panose="02040503050406030204" pitchFamily="18" charset="0"/>
              </a:rPr>
              <a:t>Wired or wireless mediums can be employed for this exchange.</a:t>
            </a:r>
          </a:p>
        </p:txBody>
      </p:sp>
      <p:sp>
        <p:nvSpPr>
          <p:cNvPr id="5" name="Slide Number Placeholder 4">
            <a:extLst>
              <a:ext uri="{FF2B5EF4-FFF2-40B4-BE49-F238E27FC236}">
                <a16:creationId xmlns:a16="http://schemas.microsoft.com/office/drawing/2014/main" id="{FB9510C9-DC60-745B-82FE-FE68382939EB}"/>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6" name="TextBox 5">
            <a:extLst>
              <a:ext uri="{FF2B5EF4-FFF2-40B4-BE49-F238E27FC236}">
                <a16:creationId xmlns:a16="http://schemas.microsoft.com/office/drawing/2014/main" id="{F2334818-D51A-DD11-C3D2-D9BDEB70E9AF}"/>
              </a:ext>
            </a:extLst>
          </p:cNvPr>
          <p:cNvSpPr txBox="1"/>
          <p:nvPr/>
        </p:nvSpPr>
        <p:spPr>
          <a:xfrm>
            <a:off x="222368" y="646115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C29ED83E-C40B-9F29-758E-65E841AEA5FD}"/>
              </a:ext>
            </a:extLst>
          </p:cNvPr>
          <p:cNvSpPr txBox="1"/>
          <p:nvPr/>
        </p:nvSpPr>
        <p:spPr>
          <a:xfrm>
            <a:off x="0" y="1150998"/>
            <a:ext cx="6164580" cy="492443"/>
          </a:xfrm>
          <a:prstGeom prst="rect">
            <a:avLst/>
          </a:prstGeom>
          <a:noFill/>
        </p:spPr>
        <p:txBody>
          <a:bodyPr wrap="square">
            <a:spAutoFit/>
          </a:bodyPr>
          <a:lstStyle/>
          <a:p>
            <a:pPr marL="0" indent="0">
              <a:buNone/>
            </a:pPr>
            <a:r>
              <a:rPr lang="en-GB" sz="2600" b="1">
                <a:latin typeface="Cambria" panose="02040503050406030204" pitchFamily="18" charset="0"/>
                <a:ea typeface="Cambria" panose="02040503050406030204" pitchFamily="18" charset="0"/>
              </a:rPr>
              <a:t>Communication</a:t>
            </a:r>
            <a:endParaRPr lang="en-GB" sz="2600" b="1" dirty="0">
              <a:latin typeface="Cambria" panose="02040503050406030204" pitchFamily="18" charset="0"/>
              <a:ea typeface="Cambria" panose="02040503050406030204" pitchFamily="18" charset="0"/>
            </a:endParaRPr>
          </a:p>
        </p:txBody>
      </p:sp>
      <p:pic>
        <p:nvPicPr>
          <p:cNvPr id="8" name="Picture 7" descr="A couple of buildings with wifi signal&#10;&#10;Description automatically generated">
            <a:extLst>
              <a:ext uri="{FF2B5EF4-FFF2-40B4-BE49-F238E27FC236}">
                <a16:creationId xmlns:a16="http://schemas.microsoft.com/office/drawing/2014/main" id="{3A44EF9B-4B52-6894-61BA-13C460BD3C77}"/>
              </a:ext>
            </a:extLst>
          </p:cNvPr>
          <p:cNvPicPr>
            <a:picLocks noChangeAspect="1"/>
          </p:cNvPicPr>
          <p:nvPr/>
        </p:nvPicPr>
        <p:blipFill>
          <a:blip r:embed="rId2"/>
          <a:stretch>
            <a:fillRect/>
          </a:stretch>
        </p:blipFill>
        <p:spPr>
          <a:xfrm>
            <a:off x="2466340" y="1716405"/>
            <a:ext cx="7620000" cy="2047875"/>
          </a:xfrm>
          <a:prstGeom prst="rect">
            <a:avLst/>
          </a:prstGeom>
        </p:spPr>
      </p:pic>
      <p:sp>
        <p:nvSpPr>
          <p:cNvPr id="9" name="Title 1">
            <a:extLst>
              <a:ext uri="{FF2B5EF4-FFF2-40B4-BE49-F238E27FC236}">
                <a16:creationId xmlns:a16="http://schemas.microsoft.com/office/drawing/2014/main" id="{8B43B949-F4DF-0722-9966-CE5F80C404C5}"/>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40421616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7C66B9-05D7-BAD9-7652-66168F12A1B7}"/>
              </a:ext>
            </a:extLst>
          </p:cNvPr>
          <p:cNvSpPr>
            <a:spLocks noGrp="1"/>
          </p:cNvSpPr>
          <p:nvPr>
            <p:ph idx="1"/>
          </p:nvPr>
        </p:nvSpPr>
        <p:spPr>
          <a:xfrm>
            <a:off x="274320" y="1574801"/>
            <a:ext cx="10972800" cy="3917032"/>
          </a:xfrm>
        </p:spPr>
        <p:txBody>
          <a:bodyPr/>
          <a:lstStyle/>
          <a:p>
            <a:pPr marL="0" indent="0">
              <a:lnSpc>
                <a:spcPct val="200000"/>
              </a:lnSpc>
              <a:buNone/>
            </a:pPr>
            <a:r>
              <a:rPr lang="en-GB" sz="3200" b="1" dirty="0">
                <a:latin typeface="Cambria" panose="02040503050406030204" pitchFamily="18" charset="0"/>
                <a:ea typeface="Cambria" panose="02040503050406030204" pitchFamily="18" charset="0"/>
              </a:rPr>
              <a:t>Modes of Communication</a:t>
            </a:r>
          </a:p>
          <a:p>
            <a:pPr marL="2600325" lvl="1" indent="-268288" algn="just">
              <a:lnSpc>
                <a:spcPct val="200000"/>
              </a:lnSpc>
            </a:pPr>
            <a:r>
              <a:rPr lang="en-GB" dirty="0">
                <a:latin typeface="Cambria" panose="02040503050406030204" pitchFamily="18" charset="0"/>
                <a:ea typeface="Cambria" panose="02040503050406030204" pitchFamily="18" charset="0"/>
              </a:rPr>
              <a:t>Simplex</a:t>
            </a:r>
          </a:p>
          <a:p>
            <a:pPr marL="2600325" lvl="1" indent="-268288" algn="just">
              <a:lnSpc>
                <a:spcPct val="200000"/>
              </a:lnSpc>
            </a:pPr>
            <a:r>
              <a:rPr lang="en-GB" dirty="0">
                <a:latin typeface="Cambria" panose="02040503050406030204" pitchFamily="18" charset="0"/>
                <a:ea typeface="Cambria" panose="02040503050406030204" pitchFamily="18" charset="0"/>
              </a:rPr>
              <a:t>Half Duplex</a:t>
            </a:r>
          </a:p>
          <a:p>
            <a:pPr marL="2600325" lvl="1" indent="-268288" algn="just">
              <a:lnSpc>
                <a:spcPct val="200000"/>
              </a:lnSpc>
            </a:pPr>
            <a:r>
              <a:rPr lang="en-GB" dirty="0">
                <a:latin typeface="Cambria" panose="02040503050406030204" pitchFamily="18" charset="0"/>
                <a:ea typeface="Cambria" panose="02040503050406030204" pitchFamily="18" charset="0"/>
              </a:rPr>
              <a:t>Duplex</a:t>
            </a:r>
          </a:p>
          <a:p>
            <a:pPr marL="0" indent="0">
              <a:buNone/>
            </a:pPr>
            <a:endParaRPr lang="en-GB" dirty="0">
              <a:latin typeface="Cambria" panose="020405030504060302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FB9510C9-DC60-745B-82FE-FE68382939EB}"/>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2" name="TextBox 1">
            <a:extLst>
              <a:ext uri="{FF2B5EF4-FFF2-40B4-BE49-F238E27FC236}">
                <a16:creationId xmlns:a16="http://schemas.microsoft.com/office/drawing/2014/main" id="{A38A0B24-688C-CC2A-2368-642006FE0811}"/>
              </a:ext>
            </a:extLst>
          </p:cNvPr>
          <p:cNvSpPr txBox="1"/>
          <p:nvPr/>
        </p:nvSpPr>
        <p:spPr>
          <a:xfrm>
            <a:off x="222368" y="646115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itle 1">
            <a:extLst>
              <a:ext uri="{FF2B5EF4-FFF2-40B4-BE49-F238E27FC236}">
                <a16:creationId xmlns:a16="http://schemas.microsoft.com/office/drawing/2014/main" id="{F8EEF27D-0609-D5B9-BC62-117A9109C228}"/>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4176789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7C66B9-05D7-BAD9-7652-66168F12A1B7}"/>
              </a:ext>
            </a:extLst>
          </p:cNvPr>
          <p:cNvSpPr>
            <a:spLocks noGrp="1"/>
          </p:cNvSpPr>
          <p:nvPr>
            <p:ph idx="1"/>
          </p:nvPr>
        </p:nvSpPr>
        <p:spPr>
          <a:xfrm>
            <a:off x="0" y="1356534"/>
            <a:ext cx="11358878" cy="4937061"/>
          </a:xfrm>
        </p:spPr>
        <p:txBody>
          <a:bodyPr>
            <a:normAutofit fontScale="85000" lnSpcReduction="10000"/>
          </a:bodyPr>
          <a:lstStyle/>
          <a:p>
            <a:pPr marL="0" indent="0" algn="just">
              <a:lnSpc>
                <a:spcPct val="150000"/>
              </a:lnSpc>
              <a:buNone/>
            </a:pPr>
            <a:r>
              <a:rPr lang="en-GB" sz="3500" b="1" i="0" dirty="0">
                <a:solidFill>
                  <a:srgbClr val="000000"/>
                </a:solidFill>
                <a:effectLst/>
                <a:latin typeface="Book Antiqua" panose="02040602050305030304" pitchFamily="18" charset="0"/>
              </a:rPr>
              <a:t>Simplex </a:t>
            </a:r>
          </a:p>
          <a:p>
            <a:pPr marL="0" indent="0" algn="just">
              <a:lnSpc>
                <a:spcPct val="150000"/>
              </a:lnSpc>
              <a:buNone/>
            </a:pPr>
            <a:endParaRPr lang="en-GB" sz="3200" b="1" i="0" dirty="0">
              <a:solidFill>
                <a:srgbClr val="000000"/>
              </a:solidFill>
              <a:effectLst/>
              <a:latin typeface="Book Antiqua" panose="02040602050305030304" pitchFamily="18" charset="0"/>
            </a:endParaRPr>
          </a:p>
          <a:p>
            <a:pPr marL="0" indent="0" algn="just">
              <a:lnSpc>
                <a:spcPct val="150000"/>
              </a:lnSpc>
              <a:buNone/>
            </a:pPr>
            <a:endParaRPr lang="en-GB" sz="3200" b="1" i="0" dirty="0">
              <a:solidFill>
                <a:srgbClr val="000000"/>
              </a:solidFill>
              <a:effectLst/>
              <a:latin typeface="Book Antiqua" panose="02040602050305030304" pitchFamily="18" charset="0"/>
            </a:endParaRPr>
          </a:p>
          <a:p>
            <a:pPr lvl="1" algn="just">
              <a:lnSpc>
                <a:spcPct val="150000"/>
              </a:lnSpc>
            </a:pPr>
            <a:r>
              <a:rPr lang="en-GB" sz="2700" dirty="0">
                <a:latin typeface="Book Antiqua" panose="02040602050305030304" pitchFamily="18" charset="0"/>
                <a:ea typeface="Cambria" panose="02040503050406030204" pitchFamily="18" charset="0"/>
              </a:rPr>
              <a:t>When there is a single movement of data or one control movement of data from the sender to the receiver, it is called the Simplex mode of transmission.</a:t>
            </a:r>
          </a:p>
          <a:p>
            <a:pPr marL="457200" lvl="1" indent="0" algn="just">
              <a:lnSpc>
                <a:spcPct val="150000"/>
              </a:lnSpc>
              <a:buNone/>
            </a:pPr>
            <a:endParaRPr lang="en-GB" sz="2700" dirty="0">
              <a:latin typeface="Book Antiqua" panose="02040602050305030304" pitchFamily="18" charset="0"/>
              <a:ea typeface="Cambria" panose="02040503050406030204" pitchFamily="18" charset="0"/>
            </a:endParaRPr>
          </a:p>
          <a:p>
            <a:pPr marL="457200" lvl="1" indent="0" algn="just">
              <a:lnSpc>
                <a:spcPct val="150000"/>
              </a:lnSpc>
              <a:buNone/>
            </a:pPr>
            <a:r>
              <a:rPr lang="en-GB" sz="2700" dirty="0">
                <a:latin typeface="Book Antiqua" panose="02040602050305030304" pitchFamily="18" charset="0"/>
                <a:ea typeface="Cambria" panose="02040503050406030204" pitchFamily="18" charset="0"/>
              </a:rPr>
              <a:t>Example : A connection between a </a:t>
            </a:r>
            <a:r>
              <a:rPr lang="en-GB" sz="2700" b="1" dirty="0">
                <a:latin typeface="Book Antiqua" panose="02040602050305030304" pitchFamily="18" charset="0"/>
                <a:ea typeface="Cambria" panose="02040503050406030204" pitchFamily="18" charset="0"/>
              </a:rPr>
              <a:t>machine and a keyboard </a:t>
            </a:r>
            <a:r>
              <a:rPr lang="en-GB" sz="2700" dirty="0">
                <a:latin typeface="Book Antiqua" panose="02040602050305030304" pitchFamily="18" charset="0"/>
                <a:ea typeface="Cambria" panose="02040503050406030204" pitchFamily="18" charset="0"/>
              </a:rPr>
              <a:t>contains a simplex duplex transmission. </a:t>
            </a:r>
          </a:p>
        </p:txBody>
      </p:sp>
      <p:sp>
        <p:nvSpPr>
          <p:cNvPr id="5" name="Slide Number Placeholder 4">
            <a:extLst>
              <a:ext uri="{FF2B5EF4-FFF2-40B4-BE49-F238E27FC236}">
                <a16:creationId xmlns:a16="http://schemas.microsoft.com/office/drawing/2014/main" id="{FB9510C9-DC60-745B-82FE-FE68382939EB}"/>
              </a:ext>
            </a:extLst>
          </p:cNvPr>
          <p:cNvSpPr>
            <a:spLocks noGrp="1"/>
          </p:cNvSpPr>
          <p:nvPr>
            <p:ph type="sldNum" sz="quarter" idx="12"/>
          </p:nvPr>
        </p:nvSpPr>
        <p:spPr/>
        <p:txBody>
          <a:bodyPr/>
          <a:lstStyle/>
          <a:p>
            <a:fld id="{AC82685A-BD3A-4230-8D85-804689F67293}" type="slidenum">
              <a:rPr lang="en-GB" smtClean="0"/>
              <a:t>5</a:t>
            </a:fld>
            <a:endParaRPr lang="en-GB"/>
          </a:p>
        </p:txBody>
      </p:sp>
      <p:pic>
        <p:nvPicPr>
          <p:cNvPr id="6" name="Picture 5">
            <a:extLst>
              <a:ext uri="{FF2B5EF4-FFF2-40B4-BE49-F238E27FC236}">
                <a16:creationId xmlns:a16="http://schemas.microsoft.com/office/drawing/2014/main" id="{F9146969-8C8D-609F-0DE6-D56581B95AED}"/>
              </a:ext>
            </a:extLst>
          </p:cNvPr>
          <p:cNvPicPr>
            <a:picLocks noChangeAspect="1"/>
          </p:cNvPicPr>
          <p:nvPr/>
        </p:nvPicPr>
        <p:blipFill>
          <a:blip r:embed="rId2"/>
          <a:stretch>
            <a:fillRect/>
          </a:stretch>
        </p:blipFill>
        <p:spPr>
          <a:xfrm>
            <a:off x="2407624" y="2096716"/>
            <a:ext cx="5476054" cy="1015048"/>
          </a:xfrm>
          <a:prstGeom prst="rect">
            <a:avLst/>
          </a:prstGeom>
        </p:spPr>
      </p:pic>
      <p:sp>
        <p:nvSpPr>
          <p:cNvPr id="7" name="TextBox 6">
            <a:extLst>
              <a:ext uri="{FF2B5EF4-FFF2-40B4-BE49-F238E27FC236}">
                <a16:creationId xmlns:a16="http://schemas.microsoft.com/office/drawing/2014/main" id="{FD56780A-8AA3-AD27-7AEF-3D7C2D05749C}"/>
              </a:ext>
            </a:extLst>
          </p:cNvPr>
          <p:cNvSpPr txBox="1"/>
          <p:nvPr/>
        </p:nvSpPr>
        <p:spPr>
          <a:xfrm>
            <a:off x="222368" y="646115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2" name="Title 1">
            <a:extLst>
              <a:ext uri="{FF2B5EF4-FFF2-40B4-BE49-F238E27FC236}">
                <a16:creationId xmlns:a16="http://schemas.microsoft.com/office/drawing/2014/main" id="{F7B9C85E-D7B8-DD4C-D9A6-8841B6CCDD43}"/>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17866789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7C66B9-05D7-BAD9-7652-66168F12A1B7}"/>
              </a:ext>
            </a:extLst>
          </p:cNvPr>
          <p:cNvSpPr>
            <a:spLocks noGrp="1"/>
          </p:cNvSpPr>
          <p:nvPr>
            <p:ph idx="1"/>
          </p:nvPr>
        </p:nvSpPr>
        <p:spPr>
          <a:xfrm>
            <a:off x="426748" y="1407334"/>
            <a:ext cx="11358878" cy="4937061"/>
          </a:xfrm>
        </p:spPr>
        <p:txBody>
          <a:bodyPr>
            <a:normAutofit fontScale="92500" lnSpcReduction="10000"/>
          </a:bodyPr>
          <a:lstStyle/>
          <a:p>
            <a:pPr marL="0" indent="0" algn="just">
              <a:lnSpc>
                <a:spcPct val="150000"/>
              </a:lnSpc>
              <a:buNone/>
            </a:pPr>
            <a:r>
              <a:rPr lang="en-GB" sz="3200" b="1" i="0" dirty="0">
                <a:solidFill>
                  <a:srgbClr val="000000"/>
                </a:solidFill>
                <a:effectLst/>
                <a:latin typeface="Book Antiqua" panose="02040602050305030304" pitchFamily="18" charset="0"/>
              </a:rPr>
              <a:t>Half Duplex </a:t>
            </a:r>
          </a:p>
          <a:p>
            <a:pPr marL="0" indent="0" algn="just">
              <a:lnSpc>
                <a:spcPct val="150000"/>
              </a:lnSpc>
              <a:buNone/>
            </a:pPr>
            <a:endParaRPr lang="en-GB" sz="3200" b="1" i="0" dirty="0">
              <a:solidFill>
                <a:srgbClr val="000000"/>
              </a:solidFill>
              <a:effectLst/>
              <a:latin typeface="Book Antiqua" panose="02040602050305030304" pitchFamily="18" charset="0"/>
            </a:endParaRPr>
          </a:p>
          <a:p>
            <a:pPr marL="538163" lvl="1" indent="-360363" algn="just">
              <a:lnSpc>
                <a:spcPct val="150000"/>
              </a:lnSpc>
            </a:pPr>
            <a:r>
              <a:rPr lang="en-GB" sz="2700" dirty="0">
                <a:latin typeface="Book Antiqua" panose="02040602050305030304" pitchFamily="18" charset="0"/>
                <a:ea typeface="Cambria" panose="02040503050406030204" pitchFamily="18" charset="0"/>
              </a:rPr>
              <a:t>When there is both technique movement of data or both control movement of data from the sender to the receiver but only one direction is referred to as a half-duplex mode of transmission.</a:t>
            </a:r>
          </a:p>
          <a:p>
            <a:pPr marL="457200" lvl="1" indent="0" algn="just">
              <a:lnSpc>
                <a:spcPct val="150000"/>
              </a:lnSpc>
              <a:buNone/>
            </a:pPr>
            <a:r>
              <a:rPr lang="en-GB" sz="2700" dirty="0">
                <a:latin typeface="Book Antiqua" panose="02040602050305030304" pitchFamily="18" charset="0"/>
                <a:ea typeface="Cambria" panose="02040503050406030204" pitchFamily="18" charset="0"/>
              </a:rPr>
              <a:t>Example : An </a:t>
            </a:r>
            <a:r>
              <a:rPr lang="en-GB" sz="2700" b="1" dirty="0">
                <a:latin typeface="Book Antiqua" panose="02040602050305030304" pitchFamily="18" charset="0"/>
                <a:ea typeface="Cambria" panose="02040503050406030204" pitchFamily="18" charset="0"/>
              </a:rPr>
              <a:t>intercom</a:t>
            </a:r>
            <a:r>
              <a:rPr lang="en-GB" sz="2700" dirty="0">
                <a:latin typeface="Book Antiqua" panose="02040602050305030304" pitchFamily="18" charset="0"/>
                <a:ea typeface="Cambria" panose="02040503050406030204" pitchFamily="18" charset="0"/>
              </a:rPr>
              <a:t> works in half-duplex mode. It can transmit or receive communication at any provided time. It cannot do both at the same time.</a:t>
            </a:r>
          </a:p>
        </p:txBody>
      </p:sp>
      <p:sp>
        <p:nvSpPr>
          <p:cNvPr id="5" name="Slide Number Placeholder 4">
            <a:extLst>
              <a:ext uri="{FF2B5EF4-FFF2-40B4-BE49-F238E27FC236}">
                <a16:creationId xmlns:a16="http://schemas.microsoft.com/office/drawing/2014/main" id="{FB9510C9-DC60-745B-82FE-FE68382939EB}"/>
              </a:ext>
            </a:extLst>
          </p:cNvPr>
          <p:cNvSpPr>
            <a:spLocks noGrp="1"/>
          </p:cNvSpPr>
          <p:nvPr>
            <p:ph type="sldNum" sz="quarter" idx="12"/>
          </p:nvPr>
        </p:nvSpPr>
        <p:spPr/>
        <p:txBody>
          <a:bodyPr/>
          <a:lstStyle/>
          <a:p>
            <a:fld id="{AC82685A-BD3A-4230-8D85-804689F67293}" type="slidenum">
              <a:rPr lang="en-GB" smtClean="0"/>
              <a:t>6</a:t>
            </a:fld>
            <a:endParaRPr lang="en-GB"/>
          </a:p>
        </p:txBody>
      </p:sp>
      <p:pic>
        <p:nvPicPr>
          <p:cNvPr id="7" name="Picture 6">
            <a:extLst>
              <a:ext uri="{FF2B5EF4-FFF2-40B4-BE49-F238E27FC236}">
                <a16:creationId xmlns:a16="http://schemas.microsoft.com/office/drawing/2014/main" id="{2F378DE3-559B-F9D7-F36D-E8F3BF6C5052}"/>
              </a:ext>
            </a:extLst>
          </p:cNvPr>
          <p:cNvPicPr>
            <a:picLocks noChangeAspect="1"/>
          </p:cNvPicPr>
          <p:nvPr/>
        </p:nvPicPr>
        <p:blipFill>
          <a:blip r:embed="rId2"/>
          <a:stretch>
            <a:fillRect/>
          </a:stretch>
        </p:blipFill>
        <p:spPr>
          <a:xfrm>
            <a:off x="3566510" y="1671079"/>
            <a:ext cx="6461826" cy="1184872"/>
          </a:xfrm>
          <a:prstGeom prst="rect">
            <a:avLst/>
          </a:prstGeom>
        </p:spPr>
      </p:pic>
      <p:sp>
        <p:nvSpPr>
          <p:cNvPr id="8" name="TextBox 7">
            <a:extLst>
              <a:ext uri="{FF2B5EF4-FFF2-40B4-BE49-F238E27FC236}">
                <a16:creationId xmlns:a16="http://schemas.microsoft.com/office/drawing/2014/main" id="{683BCAEB-552F-9EEB-AF02-F8E08746C5F4}"/>
              </a:ext>
            </a:extLst>
          </p:cNvPr>
          <p:cNvSpPr txBox="1"/>
          <p:nvPr/>
        </p:nvSpPr>
        <p:spPr>
          <a:xfrm>
            <a:off x="222368" y="646115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2" name="Title 1">
            <a:extLst>
              <a:ext uri="{FF2B5EF4-FFF2-40B4-BE49-F238E27FC236}">
                <a16:creationId xmlns:a16="http://schemas.microsoft.com/office/drawing/2014/main" id="{20A87ED7-5D9E-6617-3BA5-90067F440DAC}"/>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2291237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7C66B9-05D7-BAD9-7652-66168F12A1B7}"/>
              </a:ext>
            </a:extLst>
          </p:cNvPr>
          <p:cNvSpPr>
            <a:spLocks noGrp="1"/>
          </p:cNvSpPr>
          <p:nvPr>
            <p:ph idx="1"/>
          </p:nvPr>
        </p:nvSpPr>
        <p:spPr>
          <a:xfrm>
            <a:off x="426748" y="1407334"/>
            <a:ext cx="11358878" cy="4937061"/>
          </a:xfrm>
        </p:spPr>
        <p:txBody>
          <a:bodyPr>
            <a:normAutofit fontScale="92500" lnSpcReduction="10000"/>
          </a:bodyPr>
          <a:lstStyle/>
          <a:p>
            <a:pPr marL="0" indent="0" algn="just">
              <a:lnSpc>
                <a:spcPct val="150000"/>
              </a:lnSpc>
              <a:buNone/>
            </a:pPr>
            <a:r>
              <a:rPr lang="en-GB" sz="3200" b="1" dirty="0">
                <a:solidFill>
                  <a:srgbClr val="000000"/>
                </a:solidFill>
                <a:latin typeface="Book Antiqua" panose="02040602050305030304" pitchFamily="18" charset="0"/>
              </a:rPr>
              <a:t>Full</a:t>
            </a:r>
            <a:r>
              <a:rPr lang="en-GB" sz="3200" b="1" i="0" dirty="0">
                <a:solidFill>
                  <a:srgbClr val="000000"/>
                </a:solidFill>
                <a:effectLst/>
                <a:latin typeface="Book Antiqua" panose="02040602050305030304" pitchFamily="18" charset="0"/>
              </a:rPr>
              <a:t> Duplex </a:t>
            </a:r>
          </a:p>
          <a:p>
            <a:pPr marL="0" indent="0" algn="just">
              <a:lnSpc>
                <a:spcPct val="150000"/>
              </a:lnSpc>
              <a:buNone/>
            </a:pPr>
            <a:endParaRPr lang="en-GB" sz="3200" b="1" i="0" dirty="0">
              <a:solidFill>
                <a:srgbClr val="000000"/>
              </a:solidFill>
              <a:effectLst/>
              <a:latin typeface="Book Antiqua" panose="02040602050305030304" pitchFamily="18" charset="0"/>
            </a:endParaRPr>
          </a:p>
          <a:p>
            <a:pPr lvl="1" algn="just">
              <a:lnSpc>
                <a:spcPct val="150000"/>
              </a:lnSpc>
            </a:pPr>
            <a:r>
              <a:rPr lang="en-GB" sz="2700" dirty="0">
                <a:latin typeface="Book Antiqua" panose="02040602050305030304" pitchFamily="18" charset="0"/>
                <a:ea typeface="Cambria" panose="02040503050406030204" pitchFamily="18" charset="0"/>
              </a:rPr>
              <a:t>When there is technique movement of data in both the direction, the sender to the receiver together is referred to as a full-duplex mode of transmission.</a:t>
            </a:r>
          </a:p>
          <a:p>
            <a:pPr lvl="1" algn="just">
              <a:lnSpc>
                <a:spcPct val="150000"/>
              </a:lnSpc>
            </a:pPr>
            <a:r>
              <a:rPr lang="en-GB" sz="2700" dirty="0">
                <a:latin typeface="Book Antiqua" panose="02040602050305030304" pitchFamily="18" charset="0"/>
                <a:ea typeface="Cambria" panose="02040503050406030204" pitchFamily="18" charset="0"/>
              </a:rPr>
              <a:t>Example : This mode of transmission is the phone. When two persons interact through phone using a phone line, both can speak and listen together.</a:t>
            </a:r>
          </a:p>
        </p:txBody>
      </p:sp>
      <p:sp>
        <p:nvSpPr>
          <p:cNvPr id="5" name="Slide Number Placeholder 4">
            <a:extLst>
              <a:ext uri="{FF2B5EF4-FFF2-40B4-BE49-F238E27FC236}">
                <a16:creationId xmlns:a16="http://schemas.microsoft.com/office/drawing/2014/main" id="{FB9510C9-DC60-745B-82FE-FE68382939EB}"/>
              </a:ext>
            </a:extLst>
          </p:cNvPr>
          <p:cNvSpPr>
            <a:spLocks noGrp="1"/>
          </p:cNvSpPr>
          <p:nvPr>
            <p:ph type="sldNum" sz="quarter" idx="12"/>
          </p:nvPr>
        </p:nvSpPr>
        <p:spPr/>
        <p:txBody>
          <a:bodyPr/>
          <a:lstStyle/>
          <a:p>
            <a:fld id="{AC82685A-BD3A-4230-8D85-804689F67293}" type="slidenum">
              <a:rPr lang="en-GB" smtClean="0"/>
              <a:t>7</a:t>
            </a:fld>
            <a:endParaRPr lang="en-GB"/>
          </a:p>
        </p:txBody>
      </p:sp>
      <p:pic>
        <p:nvPicPr>
          <p:cNvPr id="9" name="Picture 8">
            <a:extLst>
              <a:ext uri="{FF2B5EF4-FFF2-40B4-BE49-F238E27FC236}">
                <a16:creationId xmlns:a16="http://schemas.microsoft.com/office/drawing/2014/main" id="{2E8D284A-950A-B588-3A3F-DDCBD7172E56}"/>
              </a:ext>
            </a:extLst>
          </p:cNvPr>
          <p:cNvPicPr>
            <a:picLocks noChangeAspect="1"/>
          </p:cNvPicPr>
          <p:nvPr/>
        </p:nvPicPr>
        <p:blipFill>
          <a:blip r:embed="rId2"/>
          <a:stretch>
            <a:fillRect/>
          </a:stretch>
        </p:blipFill>
        <p:spPr>
          <a:xfrm>
            <a:off x="4175787" y="1732477"/>
            <a:ext cx="5724525" cy="1009650"/>
          </a:xfrm>
          <a:prstGeom prst="rect">
            <a:avLst/>
          </a:prstGeom>
        </p:spPr>
      </p:pic>
      <p:sp>
        <p:nvSpPr>
          <p:cNvPr id="10" name="TextBox 9">
            <a:extLst>
              <a:ext uri="{FF2B5EF4-FFF2-40B4-BE49-F238E27FC236}">
                <a16:creationId xmlns:a16="http://schemas.microsoft.com/office/drawing/2014/main" id="{72B4D71C-7B93-5D6C-729C-A6B24E1CAA74}"/>
              </a:ext>
            </a:extLst>
          </p:cNvPr>
          <p:cNvSpPr txBox="1"/>
          <p:nvPr/>
        </p:nvSpPr>
        <p:spPr>
          <a:xfrm>
            <a:off x="222368" y="646115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2" name="Title 1">
            <a:extLst>
              <a:ext uri="{FF2B5EF4-FFF2-40B4-BE49-F238E27FC236}">
                <a16:creationId xmlns:a16="http://schemas.microsoft.com/office/drawing/2014/main" id="{370CCCC2-9761-C850-2E17-0CDB0DB5A899}"/>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8335271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7C66B9-05D7-BAD9-7652-66168F12A1B7}"/>
              </a:ext>
            </a:extLst>
          </p:cNvPr>
          <p:cNvSpPr>
            <a:spLocks noGrp="1"/>
          </p:cNvSpPr>
          <p:nvPr>
            <p:ph idx="1"/>
          </p:nvPr>
        </p:nvSpPr>
        <p:spPr>
          <a:xfrm>
            <a:off x="1082068" y="1834054"/>
            <a:ext cx="11358878" cy="4937061"/>
          </a:xfrm>
        </p:spPr>
        <p:txBody>
          <a:bodyPr>
            <a:normAutofit/>
          </a:bodyPr>
          <a:lstStyle/>
          <a:p>
            <a:pPr marL="0" indent="0" algn="just">
              <a:lnSpc>
                <a:spcPct val="150000"/>
              </a:lnSpc>
              <a:buNone/>
            </a:pPr>
            <a:r>
              <a:rPr lang="en-GB" sz="3200" b="1" dirty="0">
                <a:solidFill>
                  <a:srgbClr val="000000"/>
                </a:solidFill>
                <a:latin typeface="Book Antiqua" panose="02040602050305030304" pitchFamily="18" charset="0"/>
              </a:rPr>
              <a:t>Types of Communication</a:t>
            </a:r>
          </a:p>
          <a:p>
            <a:pPr marL="1793875" lvl="1" indent="-355600" algn="just">
              <a:lnSpc>
                <a:spcPct val="150000"/>
              </a:lnSpc>
            </a:pPr>
            <a:r>
              <a:rPr lang="en-GB" sz="2700" dirty="0">
                <a:latin typeface="Book Antiqua" panose="02040602050305030304" pitchFamily="18" charset="0"/>
                <a:ea typeface="Cambria" panose="02040503050406030204" pitchFamily="18" charset="0"/>
              </a:rPr>
              <a:t>Serial Communication.</a:t>
            </a:r>
          </a:p>
          <a:p>
            <a:pPr marL="1793875" lvl="1" indent="-355600" algn="just">
              <a:lnSpc>
                <a:spcPct val="150000"/>
              </a:lnSpc>
            </a:pPr>
            <a:r>
              <a:rPr lang="en-GB" sz="2700" dirty="0">
                <a:latin typeface="Book Antiqua" panose="02040602050305030304" pitchFamily="18" charset="0"/>
                <a:ea typeface="Cambria" panose="02040503050406030204" pitchFamily="18" charset="0"/>
              </a:rPr>
              <a:t>Parallel Communication.</a:t>
            </a:r>
          </a:p>
        </p:txBody>
      </p:sp>
      <p:sp>
        <p:nvSpPr>
          <p:cNvPr id="5" name="Slide Number Placeholder 4">
            <a:extLst>
              <a:ext uri="{FF2B5EF4-FFF2-40B4-BE49-F238E27FC236}">
                <a16:creationId xmlns:a16="http://schemas.microsoft.com/office/drawing/2014/main" id="{FB9510C9-DC60-745B-82FE-FE68382939EB}"/>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2" name="TextBox 1">
            <a:extLst>
              <a:ext uri="{FF2B5EF4-FFF2-40B4-BE49-F238E27FC236}">
                <a16:creationId xmlns:a16="http://schemas.microsoft.com/office/drawing/2014/main" id="{B3787711-0AD1-752E-CA7D-491BDA1CEF36}"/>
              </a:ext>
            </a:extLst>
          </p:cNvPr>
          <p:cNvSpPr txBox="1"/>
          <p:nvPr/>
        </p:nvSpPr>
        <p:spPr>
          <a:xfrm>
            <a:off x="222368" y="646115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itle 1">
            <a:extLst>
              <a:ext uri="{FF2B5EF4-FFF2-40B4-BE49-F238E27FC236}">
                <a16:creationId xmlns:a16="http://schemas.microsoft.com/office/drawing/2014/main" id="{58CE5754-36A1-B037-A6CC-203E68732FFD}"/>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620099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5897880" y="1658854"/>
            <a:ext cx="5908039" cy="4514992"/>
          </a:xfrm>
          <a:prstGeom prst="rect">
            <a:avLst/>
          </a:prstGeom>
          <a:noFill/>
        </p:spPr>
        <p:txBody>
          <a:bodyPr wrap="square" lIns="91440" tIns="45720" rIns="91440" bIns="45720" rtlCol="0" anchor="t">
            <a:spAutoFit/>
          </a:bodyPr>
          <a:lstStyle/>
          <a:p>
            <a:pPr marL="269875" indent="-269875" algn="just">
              <a:lnSpc>
                <a:spcPct val="150000"/>
              </a:lnSpc>
              <a:buFont typeface="Arial" panose="020B0604020202020204" pitchFamily="34" charset="0"/>
              <a:buChar char="•"/>
            </a:pPr>
            <a:r>
              <a:rPr lang="en-GB" sz="2400" dirty="0">
                <a:latin typeface="Cambria"/>
                <a:ea typeface="Cambria"/>
              </a:rPr>
              <a:t>Serial communication is the process of sending data one bit at a time, sequentially, over a communication channel or computer bus. </a:t>
            </a:r>
          </a:p>
          <a:p>
            <a:pPr marL="269875" indent="-269875" algn="just">
              <a:lnSpc>
                <a:spcPct val="150000"/>
              </a:lnSpc>
              <a:buFont typeface="Arial" panose="020B0604020202020204" pitchFamily="34" charset="0"/>
              <a:buChar char="•"/>
            </a:pPr>
            <a:r>
              <a:rPr lang="en-GB" sz="2400" dirty="0">
                <a:latin typeface="Cambria"/>
                <a:ea typeface="Cambria"/>
              </a:rPr>
              <a:t>This contrasts with parallel communication, where several bits are sent as a whole, on a link with several parallel channels.	</a:t>
            </a:r>
          </a:p>
        </p:txBody>
      </p:sp>
      <p:sp>
        <p:nvSpPr>
          <p:cNvPr id="16" name="TextBox 15">
            <a:extLst>
              <a:ext uri="{FF2B5EF4-FFF2-40B4-BE49-F238E27FC236}">
                <a16:creationId xmlns:a16="http://schemas.microsoft.com/office/drawing/2014/main" id="{BAE0A156-7D83-76D0-3F38-156333046F36}"/>
              </a:ext>
            </a:extLst>
          </p:cNvPr>
          <p:cNvSpPr txBox="1"/>
          <p:nvPr/>
        </p:nvSpPr>
        <p:spPr>
          <a:xfrm>
            <a:off x="0" y="1106935"/>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Serial Communication</a:t>
            </a:r>
          </a:p>
        </p:txBody>
      </p:sp>
      <p:sp>
        <p:nvSpPr>
          <p:cNvPr id="3" name="TextBox 2">
            <a:extLst>
              <a:ext uri="{FF2B5EF4-FFF2-40B4-BE49-F238E27FC236}">
                <a16:creationId xmlns:a16="http://schemas.microsoft.com/office/drawing/2014/main" id="{D67B7160-8DE4-2A04-20C7-7FBBCEF95F44}"/>
              </a:ext>
            </a:extLst>
          </p:cNvPr>
          <p:cNvSpPr txBox="1"/>
          <p:nvPr/>
        </p:nvSpPr>
        <p:spPr>
          <a:xfrm>
            <a:off x="222368" y="646623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EA29D814-9C11-1CF4-9D73-926900316192}"/>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pic>
        <p:nvPicPr>
          <p:cNvPr id="7" name="Picture 6" descr="A green screen with white text&#10;&#10;Description automatically generated">
            <a:extLst>
              <a:ext uri="{FF2B5EF4-FFF2-40B4-BE49-F238E27FC236}">
                <a16:creationId xmlns:a16="http://schemas.microsoft.com/office/drawing/2014/main" id="{1481BE48-FA3A-F006-A33A-6AAF53D2F0AA}"/>
              </a:ext>
            </a:extLst>
          </p:cNvPr>
          <p:cNvPicPr>
            <a:picLocks noChangeAspect="1"/>
          </p:cNvPicPr>
          <p:nvPr/>
        </p:nvPicPr>
        <p:blipFill rotWithShape="1">
          <a:blip r:embed="rId2"/>
          <a:srcRect r="352" b="15640"/>
          <a:stretch/>
        </p:blipFill>
        <p:spPr>
          <a:xfrm>
            <a:off x="326390" y="2166084"/>
            <a:ext cx="5084325" cy="2421156"/>
          </a:xfrm>
          <a:prstGeom prst="rect">
            <a:avLst/>
          </a:prstGeom>
        </p:spPr>
      </p:pic>
    </p:spTree>
    <p:extLst>
      <p:ext uri="{BB962C8B-B14F-4D97-AF65-F5344CB8AC3E}">
        <p14:creationId xmlns:p14="http://schemas.microsoft.com/office/powerpoint/2010/main" val="20085706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964047" y="2178380"/>
            <a:ext cx="11277601" cy="2609112"/>
          </a:xfrm>
          <a:prstGeom prst="rect">
            <a:avLst/>
          </a:prstGeom>
          <a:noFill/>
        </p:spPr>
        <p:txBody>
          <a:bodyPr wrap="square" lIns="91440" tIns="45720" rIns="91440" bIns="45720" rtlCol="0" anchor="t">
            <a:spAutoFit/>
          </a:bodyPr>
          <a:lstStyle/>
          <a:p>
            <a:pPr algn="just">
              <a:lnSpc>
                <a:spcPct val="150000"/>
              </a:lnSpc>
            </a:pPr>
            <a:endParaRPr lang="en-GB" sz="2400" dirty="0">
              <a:latin typeface="Cambria"/>
              <a:ea typeface="Cambria"/>
            </a:endParaRPr>
          </a:p>
          <a:p>
            <a:pPr algn="just">
              <a:lnSpc>
                <a:spcPct val="200000"/>
              </a:lnSpc>
            </a:pPr>
            <a:r>
              <a:rPr lang="en-GB" sz="2400" dirty="0">
                <a:latin typeface="Cambria"/>
                <a:ea typeface="Cambria"/>
              </a:rPr>
              <a:t>	Serial Communication can be classified into </a:t>
            </a:r>
          </a:p>
          <a:p>
            <a:pPr marL="1803400" lvl="1" indent="-269875" algn="just">
              <a:lnSpc>
                <a:spcPct val="200000"/>
              </a:lnSpc>
              <a:buFont typeface="Arial" panose="020B0604020202020204" pitchFamily="34" charset="0"/>
              <a:buChar char="•"/>
            </a:pPr>
            <a:r>
              <a:rPr lang="en-GB" sz="2400" dirty="0">
                <a:latin typeface="Cambria"/>
                <a:ea typeface="Cambria"/>
              </a:rPr>
              <a:t> Asynchronous Serial Communication</a:t>
            </a:r>
          </a:p>
          <a:p>
            <a:pPr marL="1803400" lvl="1" indent="-269875" algn="just">
              <a:lnSpc>
                <a:spcPct val="150000"/>
              </a:lnSpc>
              <a:buFont typeface="Arial" panose="020B0604020202020204" pitchFamily="34" charset="0"/>
              <a:buChar char="•"/>
            </a:pPr>
            <a:r>
              <a:rPr lang="en-GB" sz="2400" dirty="0">
                <a:latin typeface="Cambria"/>
                <a:ea typeface="Cambria"/>
              </a:rPr>
              <a:t> Synchronous Serial Communication</a:t>
            </a:r>
          </a:p>
        </p:txBody>
      </p:sp>
      <p:sp>
        <p:nvSpPr>
          <p:cNvPr id="16" name="TextBox 15">
            <a:extLst>
              <a:ext uri="{FF2B5EF4-FFF2-40B4-BE49-F238E27FC236}">
                <a16:creationId xmlns:a16="http://schemas.microsoft.com/office/drawing/2014/main" id="{BAE0A156-7D83-76D0-3F38-156333046F36}"/>
              </a:ext>
            </a:extLst>
          </p:cNvPr>
          <p:cNvSpPr txBox="1"/>
          <p:nvPr/>
        </p:nvSpPr>
        <p:spPr>
          <a:xfrm>
            <a:off x="101600" y="1941941"/>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Serial Communication</a:t>
            </a:r>
          </a:p>
        </p:txBody>
      </p:sp>
      <p:sp>
        <p:nvSpPr>
          <p:cNvPr id="3" name="TextBox 2">
            <a:extLst>
              <a:ext uri="{FF2B5EF4-FFF2-40B4-BE49-F238E27FC236}">
                <a16:creationId xmlns:a16="http://schemas.microsoft.com/office/drawing/2014/main" id="{D67B7160-8DE4-2A04-20C7-7FBBCEF95F44}"/>
              </a:ext>
            </a:extLst>
          </p:cNvPr>
          <p:cNvSpPr txBox="1"/>
          <p:nvPr/>
        </p:nvSpPr>
        <p:spPr>
          <a:xfrm>
            <a:off x="222368" y="646115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EA29D814-9C11-1CF4-9D73-926900316192}"/>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27052035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553719" y="2663780"/>
            <a:ext cx="11594969" cy="2793778"/>
          </a:xfrm>
          <a:prstGeom prst="rect">
            <a:avLst/>
          </a:prstGeom>
          <a:noFill/>
        </p:spPr>
        <p:txBody>
          <a:bodyPr wrap="square" lIns="91440" tIns="45720" rIns="91440" bIns="45720" rtlCol="0" anchor="t">
            <a:spAutoFit/>
          </a:bodyPr>
          <a:lstStyle/>
          <a:p>
            <a:pPr marL="285750" indent="-285750" algn="just">
              <a:lnSpc>
                <a:spcPct val="150000"/>
              </a:lnSpc>
              <a:buFont typeface="Arial" panose="020B0604020202020204" pitchFamily="34" charset="0"/>
              <a:buChar char="•"/>
            </a:pPr>
            <a:r>
              <a:rPr lang="en-GB" sz="2400" dirty="0">
                <a:latin typeface="Cambria"/>
                <a:ea typeface="Cambria"/>
              </a:rPr>
              <a:t>A bit of data are sent at constant rate.</a:t>
            </a:r>
          </a:p>
          <a:p>
            <a:pPr marL="285750" indent="-285750" algn="just">
              <a:lnSpc>
                <a:spcPct val="150000"/>
              </a:lnSpc>
              <a:buFont typeface="Arial" panose="020B0604020202020204" pitchFamily="34" charset="0"/>
              <a:buChar char="•"/>
            </a:pPr>
            <a:r>
              <a:rPr lang="en-GB" sz="2400" dirty="0">
                <a:latin typeface="Cambria"/>
                <a:ea typeface="Cambria"/>
              </a:rPr>
              <a:t>If there is no data, a line stays high at logic 1 called mark bit.</a:t>
            </a:r>
          </a:p>
          <a:p>
            <a:pPr marL="285750" indent="-285750" algn="just">
              <a:lnSpc>
                <a:spcPct val="150000"/>
              </a:lnSpc>
              <a:buFont typeface="Arial" panose="020B0604020202020204" pitchFamily="34" charset="0"/>
              <a:buChar char="•"/>
            </a:pPr>
            <a:r>
              <a:rPr lang="en-GB" sz="2400" dirty="0">
                <a:latin typeface="Cambria"/>
                <a:ea typeface="Cambria"/>
              </a:rPr>
              <a:t> The beginning of the groups of data are identified by a start bit which is always low, and end of transmission is identified with a ‘1’ bit called stop Bit.</a:t>
            </a:r>
          </a:p>
          <a:p>
            <a:pPr marL="285750" indent="-285750" algn="just">
              <a:lnSpc>
                <a:spcPct val="150000"/>
              </a:lnSpc>
              <a:buFont typeface="Arial" panose="020B0604020202020204" pitchFamily="34" charset="0"/>
              <a:buChar char="•"/>
            </a:pPr>
            <a:r>
              <a:rPr lang="en-GB" sz="2400" dirty="0">
                <a:latin typeface="Cambria"/>
                <a:ea typeface="Cambria"/>
              </a:rPr>
              <a:t>An Even Parity bit is sent at the start of transmission there is a transfer of signal.</a:t>
            </a:r>
          </a:p>
        </p:txBody>
      </p:sp>
      <p:sp>
        <p:nvSpPr>
          <p:cNvPr id="16" name="TextBox 15">
            <a:extLst>
              <a:ext uri="{FF2B5EF4-FFF2-40B4-BE49-F238E27FC236}">
                <a16:creationId xmlns:a16="http://schemas.microsoft.com/office/drawing/2014/main" id="{BAE0A156-7D83-76D0-3F38-156333046F36}"/>
              </a:ext>
            </a:extLst>
          </p:cNvPr>
          <p:cNvSpPr txBox="1"/>
          <p:nvPr/>
        </p:nvSpPr>
        <p:spPr>
          <a:xfrm>
            <a:off x="0" y="1770650"/>
            <a:ext cx="89357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Asynchronous Serial Communication</a:t>
            </a:r>
          </a:p>
        </p:txBody>
      </p:sp>
      <p:sp>
        <p:nvSpPr>
          <p:cNvPr id="3" name="TextBox 2">
            <a:extLst>
              <a:ext uri="{FF2B5EF4-FFF2-40B4-BE49-F238E27FC236}">
                <a16:creationId xmlns:a16="http://schemas.microsoft.com/office/drawing/2014/main" id="{18E9F6CB-B936-C152-B408-B3185DCF90BC}"/>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A8B8E50B-3F86-BF6F-9096-C57EA3332B51}"/>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40187612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94594" y="1371577"/>
            <a:ext cx="9793538"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 Asynchronous Serial Communication</a:t>
            </a:r>
          </a:p>
        </p:txBody>
      </p:sp>
      <p:pic>
        <p:nvPicPr>
          <p:cNvPr id="6" name="Picture 5">
            <a:extLst>
              <a:ext uri="{FF2B5EF4-FFF2-40B4-BE49-F238E27FC236}">
                <a16:creationId xmlns:a16="http://schemas.microsoft.com/office/drawing/2014/main" id="{2F593D67-52CD-3C9A-4277-DCE939A9C5A9}"/>
              </a:ext>
            </a:extLst>
          </p:cNvPr>
          <p:cNvPicPr>
            <a:picLocks noChangeAspect="1"/>
          </p:cNvPicPr>
          <p:nvPr/>
        </p:nvPicPr>
        <p:blipFill>
          <a:blip r:embed="rId2"/>
          <a:stretch>
            <a:fillRect/>
          </a:stretch>
        </p:blipFill>
        <p:spPr>
          <a:xfrm>
            <a:off x="1012847" y="2054157"/>
            <a:ext cx="8563479" cy="3892985"/>
          </a:xfrm>
          <a:prstGeom prst="rect">
            <a:avLst/>
          </a:prstGeom>
        </p:spPr>
      </p:pic>
      <p:sp>
        <p:nvSpPr>
          <p:cNvPr id="3" name="TextBox 2">
            <a:extLst>
              <a:ext uri="{FF2B5EF4-FFF2-40B4-BE49-F238E27FC236}">
                <a16:creationId xmlns:a16="http://schemas.microsoft.com/office/drawing/2014/main" id="{BD44DA44-E914-268A-5F93-AEED5AD1FEA4}"/>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DE280835-521F-6B5E-434C-8E7CC078BE0C}"/>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26037487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89744" y="1410298"/>
            <a:ext cx="9793538"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 UART</a:t>
            </a:r>
          </a:p>
        </p:txBody>
      </p:sp>
      <p:sp>
        <p:nvSpPr>
          <p:cNvPr id="7" name="TextBox 6">
            <a:extLst>
              <a:ext uri="{FF2B5EF4-FFF2-40B4-BE49-F238E27FC236}">
                <a16:creationId xmlns:a16="http://schemas.microsoft.com/office/drawing/2014/main" id="{5E0266CA-D741-96C5-88A3-95431826D571}"/>
              </a:ext>
            </a:extLst>
          </p:cNvPr>
          <p:cNvSpPr txBox="1"/>
          <p:nvPr/>
        </p:nvSpPr>
        <p:spPr>
          <a:xfrm>
            <a:off x="353673" y="2006009"/>
            <a:ext cx="6587534" cy="4455772"/>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The </a:t>
            </a:r>
            <a:r>
              <a:rPr lang="en-GB" sz="2400" b="1" dirty="0">
                <a:latin typeface="Cambria" panose="02040503050406030204" pitchFamily="18" charset="0"/>
                <a:ea typeface="Cambria" panose="02040503050406030204" pitchFamily="18" charset="0"/>
              </a:rPr>
              <a:t>universal Asynchronous Receiver Transmitter </a:t>
            </a:r>
            <a:r>
              <a:rPr lang="en-GB" sz="2400" dirty="0">
                <a:latin typeface="Cambria" panose="02040503050406030204" pitchFamily="18" charset="0"/>
                <a:ea typeface="Cambria" panose="02040503050406030204" pitchFamily="18" charset="0"/>
              </a:rPr>
              <a:t>consist of two wires which allows full duplex operation.</a:t>
            </a:r>
          </a:p>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 It is also a point-to-point communication between two devices, other wire is driven by another device. </a:t>
            </a:r>
          </a:p>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Both the devices has a transmitter and receiver ports.</a:t>
            </a:r>
          </a:p>
        </p:txBody>
      </p:sp>
      <p:pic>
        <p:nvPicPr>
          <p:cNvPr id="9" name="Picture 8">
            <a:extLst>
              <a:ext uri="{FF2B5EF4-FFF2-40B4-BE49-F238E27FC236}">
                <a16:creationId xmlns:a16="http://schemas.microsoft.com/office/drawing/2014/main" id="{3A271999-A133-29E9-9D6A-714EAEC70350}"/>
              </a:ext>
            </a:extLst>
          </p:cNvPr>
          <p:cNvPicPr>
            <a:picLocks noChangeAspect="1"/>
          </p:cNvPicPr>
          <p:nvPr/>
        </p:nvPicPr>
        <p:blipFill>
          <a:blip r:embed="rId2"/>
          <a:stretch>
            <a:fillRect/>
          </a:stretch>
        </p:blipFill>
        <p:spPr>
          <a:xfrm>
            <a:off x="7056646" y="2588045"/>
            <a:ext cx="4991919" cy="2181909"/>
          </a:xfrm>
          <a:prstGeom prst="rect">
            <a:avLst/>
          </a:prstGeom>
        </p:spPr>
      </p:pic>
      <p:sp>
        <p:nvSpPr>
          <p:cNvPr id="3" name="TextBox 2">
            <a:extLst>
              <a:ext uri="{FF2B5EF4-FFF2-40B4-BE49-F238E27FC236}">
                <a16:creationId xmlns:a16="http://schemas.microsoft.com/office/drawing/2014/main" id="{DCA79E35-12C3-E4A7-9649-0242D686579A}"/>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10" name="Title 1">
            <a:extLst>
              <a:ext uri="{FF2B5EF4-FFF2-40B4-BE49-F238E27FC236}">
                <a16:creationId xmlns:a16="http://schemas.microsoft.com/office/drawing/2014/main" id="{C3848312-4F6B-6987-2A57-86E8C0F0F642}"/>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39320754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58213" y="1273772"/>
            <a:ext cx="9793538"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UART Transmitter</a:t>
            </a:r>
          </a:p>
        </p:txBody>
      </p:sp>
      <p:sp>
        <p:nvSpPr>
          <p:cNvPr id="7" name="TextBox 6">
            <a:extLst>
              <a:ext uri="{FF2B5EF4-FFF2-40B4-BE49-F238E27FC236}">
                <a16:creationId xmlns:a16="http://schemas.microsoft.com/office/drawing/2014/main" id="{5E0266CA-D741-96C5-88A3-95431826D571}"/>
              </a:ext>
            </a:extLst>
          </p:cNvPr>
          <p:cNvSpPr txBox="1"/>
          <p:nvPr/>
        </p:nvSpPr>
        <p:spPr>
          <a:xfrm>
            <a:off x="520884" y="4277066"/>
            <a:ext cx="11594968" cy="1685783"/>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Transfer of a data is done by 8 to 11-bits. </a:t>
            </a:r>
          </a:p>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The transfer bits contains  1 Start bit(1 logic low)Various information data bits.</a:t>
            </a:r>
          </a:p>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Optional parity bit and 1 stop bits(logic high)</a:t>
            </a:r>
          </a:p>
        </p:txBody>
      </p:sp>
      <p:sp>
        <p:nvSpPr>
          <p:cNvPr id="3" name="TextBox 2">
            <a:extLst>
              <a:ext uri="{FF2B5EF4-FFF2-40B4-BE49-F238E27FC236}">
                <a16:creationId xmlns:a16="http://schemas.microsoft.com/office/drawing/2014/main" id="{B07CE732-220C-3BE8-0321-4346CC0C9D43}"/>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10" name="Title 1">
            <a:extLst>
              <a:ext uri="{FF2B5EF4-FFF2-40B4-BE49-F238E27FC236}">
                <a16:creationId xmlns:a16="http://schemas.microsoft.com/office/drawing/2014/main" id="{A766B9D2-9B30-6DDC-8D5B-892E292EBD98}"/>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pic>
        <p:nvPicPr>
          <p:cNvPr id="4" name="Picture 3">
            <a:extLst>
              <a:ext uri="{FF2B5EF4-FFF2-40B4-BE49-F238E27FC236}">
                <a16:creationId xmlns:a16="http://schemas.microsoft.com/office/drawing/2014/main" id="{8682C238-B544-1447-FE32-93925C90F4C7}"/>
              </a:ext>
            </a:extLst>
          </p:cNvPr>
          <p:cNvPicPr>
            <a:picLocks noChangeAspect="1"/>
          </p:cNvPicPr>
          <p:nvPr/>
        </p:nvPicPr>
        <p:blipFill>
          <a:blip r:embed="rId2"/>
          <a:stretch>
            <a:fillRect/>
          </a:stretch>
        </p:blipFill>
        <p:spPr>
          <a:xfrm>
            <a:off x="1348422" y="2688179"/>
            <a:ext cx="8296275" cy="1628775"/>
          </a:xfrm>
          <a:prstGeom prst="rect">
            <a:avLst/>
          </a:prstGeom>
        </p:spPr>
      </p:pic>
      <p:sp>
        <p:nvSpPr>
          <p:cNvPr id="8" name="TextBox 7">
            <a:extLst>
              <a:ext uri="{FF2B5EF4-FFF2-40B4-BE49-F238E27FC236}">
                <a16:creationId xmlns:a16="http://schemas.microsoft.com/office/drawing/2014/main" id="{9724FC44-752B-6334-01C8-D84DB9250CAE}"/>
              </a:ext>
            </a:extLst>
          </p:cNvPr>
          <p:cNvSpPr txBox="1"/>
          <p:nvPr/>
        </p:nvSpPr>
        <p:spPr>
          <a:xfrm>
            <a:off x="8336280" y="2195541"/>
            <a:ext cx="1747520" cy="369332"/>
          </a:xfrm>
          <a:prstGeom prst="rect">
            <a:avLst/>
          </a:prstGeom>
          <a:noFill/>
        </p:spPr>
        <p:txBody>
          <a:bodyPr wrap="square" rtlCol="0">
            <a:spAutoFit/>
          </a:bodyPr>
          <a:lstStyle/>
          <a:p>
            <a:r>
              <a:rPr lang="en-GB" b="1" dirty="0"/>
              <a:t>Transmitter</a:t>
            </a:r>
          </a:p>
        </p:txBody>
      </p:sp>
      <p:sp>
        <p:nvSpPr>
          <p:cNvPr id="9" name="TextBox 8">
            <a:extLst>
              <a:ext uri="{FF2B5EF4-FFF2-40B4-BE49-F238E27FC236}">
                <a16:creationId xmlns:a16="http://schemas.microsoft.com/office/drawing/2014/main" id="{C8C734DF-2141-5ABD-B6B4-EA39C5B55E23}"/>
              </a:ext>
            </a:extLst>
          </p:cNvPr>
          <p:cNvSpPr txBox="1"/>
          <p:nvPr/>
        </p:nvSpPr>
        <p:spPr>
          <a:xfrm>
            <a:off x="883920" y="2072235"/>
            <a:ext cx="1747520" cy="369332"/>
          </a:xfrm>
          <a:prstGeom prst="rect">
            <a:avLst/>
          </a:prstGeom>
          <a:noFill/>
        </p:spPr>
        <p:txBody>
          <a:bodyPr wrap="square" rtlCol="0">
            <a:spAutoFit/>
          </a:bodyPr>
          <a:lstStyle/>
          <a:p>
            <a:r>
              <a:rPr lang="en-GB" b="1" dirty="0"/>
              <a:t>Receiver</a:t>
            </a:r>
          </a:p>
        </p:txBody>
      </p:sp>
    </p:spTree>
    <p:extLst>
      <p:ext uri="{BB962C8B-B14F-4D97-AF65-F5344CB8AC3E}">
        <p14:creationId xmlns:p14="http://schemas.microsoft.com/office/powerpoint/2010/main" val="2784522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03933" y="1772614"/>
            <a:ext cx="9793538"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UART Receiver</a:t>
            </a:r>
          </a:p>
        </p:txBody>
      </p:sp>
      <p:sp>
        <p:nvSpPr>
          <p:cNvPr id="7" name="TextBox 6">
            <a:extLst>
              <a:ext uri="{FF2B5EF4-FFF2-40B4-BE49-F238E27FC236}">
                <a16:creationId xmlns:a16="http://schemas.microsoft.com/office/drawing/2014/main" id="{5E0266CA-D741-96C5-88A3-95431826D571}"/>
              </a:ext>
            </a:extLst>
          </p:cNvPr>
          <p:cNvSpPr txBox="1"/>
          <p:nvPr/>
        </p:nvSpPr>
        <p:spPr>
          <a:xfrm>
            <a:off x="617352" y="2599335"/>
            <a:ext cx="11168248" cy="2793778"/>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At the receiver end, the UART device continually inspects the device for the  incoming signal.</a:t>
            </a:r>
          </a:p>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After detecting a falling edge, it starts to sample the input bits.</a:t>
            </a:r>
          </a:p>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The actual value of the transferred bits are normally determined by samples from  8- 11 bits.</a:t>
            </a:r>
          </a:p>
        </p:txBody>
      </p:sp>
      <p:sp>
        <p:nvSpPr>
          <p:cNvPr id="3" name="TextBox 2">
            <a:extLst>
              <a:ext uri="{FF2B5EF4-FFF2-40B4-BE49-F238E27FC236}">
                <a16:creationId xmlns:a16="http://schemas.microsoft.com/office/drawing/2014/main" id="{30B5E8B9-86E4-FBFF-0B3F-460A343D0C0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C0249BC6-B817-636A-1C91-EEAD6668412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26466071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03933" y="1772614"/>
            <a:ext cx="9793538"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Example :UART</a:t>
            </a:r>
          </a:p>
        </p:txBody>
      </p:sp>
      <p:sp>
        <p:nvSpPr>
          <p:cNvPr id="7" name="TextBox 6">
            <a:extLst>
              <a:ext uri="{FF2B5EF4-FFF2-40B4-BE49-F238E27FC236}">
                <a16:creationId xmlns:a16="http://schemas.microsoft.com/office/drawing/2014/main" id="{5E0266CA-D741-96C5-88A3-95431826D571}"/>
              </a:ext>
            </a:extLst>
          </p:cNvPr>
          <p:cNvSpPr txBox="1"/>
          <p:nvPr/>
        </p:nvSpPr>
        <p:spPr>
          <a:xfrm>
            <a:off x="617352" y="2599335"/>
            <a:ext cx="11168248" cy="2239780"/>
          </a:xfrm>
          <a:prstGeom prst="rect">
            <a:avLst/>
          </a:prstGeom>
          <a:noFill/>
        </p:spPr>
        <p:txBody>
          <a:bodyPr wrap="square">
            <a:spAutoFit/>
          </a:bodyPr>
          <a:lstStyle/>
          <a:p>
            <a:pPr algn="just">
              <a:lnSpc>
                <a:spcPct val="150000"/>
              </a:lnSpc>
            </a:pPr>
            <a:r>
              <a:rPr lang="en-GB" sz="2400" dirty="0">
                <a:latin typeface="Cambria" panose="02040503050406030204" pitchFamily="18" charset="0"/>
                <a:ea typeface="Cambria" panose="02040503050406030204" pitchFamily="18" charset="0"/>
              </a:rPr>
              <a:t>Consider a UART communication scenario where the string “HELLO" is transmitted.</a:t>
            </a:r>
          </a:p>
          <a:p>
            <a:pPr algn="just">
              <a:lnSpc>
                <a:spcPct val="150000"/>
              </a:lnSpc>
            </a:pPr>
            <a:r>
              <a:rPr lang="en-GB" sz="2400" dirty="0">
                <a:latin typeface="Cambria" panose="02040503050406030204" pitchFamily="18" charset="0"/>
                <a:ea typeface="Cambria" panose="02040503050406030204" pitchFamily="18" charset="0"/>
              </a:rPr>
              <a:t>	(</a:t>
            </a:r>
            <a:r>
              <a:rPr lang="en-GB" sz="2400" dirty="0" err="1">
                <a:latin typeface="Cambria" panose="02040503050406030204" pitchFamily="18" charset="0"/>
                <a:ea typeface="Cambria" panose="02040503050406030204" pitchFamily="18" charset="0"/>
              </a:rPr>
              <a:t>i</a:t>
            </a:r>
            <a:r>
              <a:rPr lang="en-GB" sz="2400" dirty="0">
                <a:latin typeface="Cambria" panose="02040503050406030204" pitchFamily="18" charset="0"/>
                <a:ea typeface="Cambria" panose="02040503050406030204" pitchFamily="18" charset="0"/>
              </a:rPr>
              <a:t>) Provide the binary representation of each ASCII character in the string. </a:t>
            </a:r>
          </a:p>
          <a:p>
            <a:pPr lvl="1" algn="just">
              <a:lnSpc>
                <a:spcPct val="150000"/>
              </a:lnSpc>
            </a:pPr>
            <a:r>
              <a:rPr lang="en-GB" sz="2400" dirty="0">
                <a:latin typeface="Cambria" panose="02040503050406030204" pitchFamily="18" charset="0"/>
                <a:ea typeface="Cambria" panose="02040503050406030204" pitchFamily="18" charset="0"/>
              </a:rPr>
              <a:t>	(ii)Demonstrate how the UART data frame would be constructed for each 		       character by providing relevant diagram.				</a:t>
            </a:r>
          </a:p>
        </p:txBody>
      </p:sp>
      <p:sp>
        <p:nvSpPr>
          <p:cNvPr id="3" name="TextBox 2">
            <a:extLst>
              <a:ext uri="{FF2B5EF4-FFF2-40B4-BE49-F238E27FC236}">
                <a16:creationId xmlns:a16="http://schemas.microsoft.com/office/drawing/2014/main" id="{30B5E8B9-86E4-FBFF-0B3F-460A343D0C0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C0249BC6-B817-636A-1C91-EEAD6668412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15872688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17</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22368" y="1330639"/>
            <a:ext cx="9793538"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Example :UART</a:t>
            </a:r>
          </a:p>
        </p:txBody>
      </p:sp>
      <p:sp>
        <p:nvSpPr>
          <p:cNvPr id="3" name="TextBox 2">
            <a:extLst>
              <a:ext uri="{FF2B5EF4-FFF2-40B4-BE49-F238E27FC236}">
                <a16:creationId xmlns:a16="http://schemas.microsoft.com/office/drawing/2014/main" id="{30B5E8B9-86E4-FBFF-0B3F-460A343D0C0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C0249BC6-B817-636A-1C91-EEAD6668412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pic>
        <p:nvPicPr>
          <p:cNvPr id="2" name="Picture 1">
            <a:extLst>
              <a:ext uri="{FF2B5EF4-FFF2-40B4-BE49-F238E27FC236}">
                <a16:creationId xmlns:a16="http://schemas.microsoft.com/office/drawing/2014/main" id="{3D87B77C-B7E8-BE91-3BA2-053F00AEAC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65600" y="1205056"/>
            <a:ext cx="5909184" cy="5006054"/>
          </a:xfrm>
          <a:prstGeom prst="rect">
            <a:avLst/>
          </a:prstGeom>
        </p:spPr>
      </p:pic>
    </p:spTree>
    <p:extLst>
      <p:ext uri="{BB962C8B-B14F-4D97-AF65-F5344CB8AC3E}">
        <p14:creationId xmlns:p14="http://schemas.microsoft.com/office/powerpoint/2010/main" val="36359867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18</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22368" y="1330639"/>
            <a:ext cx="3059312" cy="1446550"/>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Example </a:t>
            </a:r>
            <a:r>
              <a:rPr lang="en-GB" sz="3200" b="1">
                <a:latin typeface="Cambria" panose="02040503050406030204" pitchFamily="18" charset="0"/>
                <a:ea typeface="Cambria" panose="02040503050406030204" pitchFamily="18" charset="0"/>
              </a:rPr>
              <a:t>:UART</a:t>
            </a:r>
          </a:p>
          <a:p>
            <a:endParaRPr lang="en-GB" sz="3200" b="1" dirty="0">
              <a:latin typeface="Cambria" panose="02040503050406030204" pitchFamily="18" charset="0"/>
              <a:ea typeface="Cambria" panose="02040503050406030204" pitchFamily="18" charset="0"/>
            </a:endParaRPr>
          </a:p>
          <a:p>
            <a:r>
              <a:rPr lang="en-GB" sz="2400" b="1" dirty="0">
                <a:latin typeface="Cambria" panose="02040503050406030204" pitchFamily="18" charset="0"/>
                <a:ea typeface="Cambria" panose="02040503050406030204" pitchFamily="18" charset="0"/>
              </a:rPr>
              <a:t>Hex to binary values</a:t>
            </a:r>
          </a:p>
        </p:txBody>
      </p:sp>
      <p:sp>
        <p:nvSpPr>
          <p:cNvPr id="3" name="TextBox 2">
            <a:extLst>
              <a:ext uri="{FF2B5EF4-FFF2-40B4-BE49-F238E27FC236}">
                <a16:creationId xmlns:a16="http://schemas.microsoft.com/office/drawing/2014/main" id="{30B5E8B9-86E4-FBFF-0B3F-460A343D0C0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C0249BC6-B817-636A-1C91-EEAD6668412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graphicFrame>
        <p:nvGraphicFramePr>
          <p:cNvPr id="2" name="Table 1">
            <a:extLst>
              <a:ext uri="{FF2B5EF4-FFF2-40B4-BE49-F238E27FC236}">
                <a16:creationId xmlns:a16="http://schemas.microsoft.com/office/drawing/2014/main" id="{77A3C9B6-09CB-D6BC-D010-2EB6C4F9C9FC}"/>
              </a:ext>
            </a:extLst>
          </p:cNvPr>
          <p:cNvGraphicFramePr>
            <a:graphicFrameLocks noGrp="1"/>
          </p:cNvGraphicFramePr>
          <p:nvPr>
            <p:extLst>
              <p:ext uri="{D42A27DB-BD31-4B8C-83A1-F6EECF244321}">
                <p14:modId xmlns:p14="http://schemas.microsoft.com/office/powerpoint/2010/main" val="3242300556"/>
              </p:ext>
            </p:extLst>
          </p:nvPr>
        </p:nvGraphicFramePr>
        <p:xfrm>
          <a:off x="3342640" y="1467748"/>
          <a:ext cx="3733796" cy="5265324"/>
        </p:xfrm>
        <a:graphic>
          <a:graphicData uri="http://schemas.openxmlformats.org/drawingml/2006/table">
            <a:tbl>
              <a:tblPr>
                <a:tableStyleId>{5C22544A-7EE6-4342-B048-85BDC9FD1C3A}</a:tableStyleId>
              </a:tblPr>
              <a:tblGrid>
                <a:gridCol w="827144">
                  <a:extLst>
                    <a:ext uri="{9D8B030D-6E8A-4147-A177-3AD203B41FA5}">
                      <a16:colId xmlns:a16="http://schemas.microsoft.com/office/drawing/2014/main" val="2432538558"/>
                    </a:ext>
                  </a:extLst>
                </a:gridCol>
                <a:gridCol w="827144">
                  <a:extLst>
                    <a:ext uri="{9D8B030D-6E8A-4147-A177-3AD203B41FA5}">
                      <a16:colId xmlns:a16="http://schemas.microsoft.com/office/drawing/2014/main" val="4122402213"/>
                    </a:ext>
                  </a:extLst>
                </a:gridCol>
                <a:gridCol w="594145">
                  <a:extLst>
                    <a:ext uri="{9D8B030D-6E8A-4147-A177-3AD203B41FA5}">
                      <a16:colId xmlns:a16="http://schemas.microsoft.com/office/drawing/2014/main" val="3353542238"/>
                    </a:ext>
                  </a:extLst>
                </a:gridCol>
                <a:gridCol w="594145">
                  <a:extLst>
                    <a:ext uri="{9D8B030D-6E8A-4147-A177-3AD203B41FA5}">
                      <a16:colId xmlns:a16="http://schemas.microsoft.com/office/drawing/2014/main" val="2400503367"/>
                    </a:ext>
                  </a:extLst>
                </a:gridCol>
                <a:gridCol w="594145">
                  <a:extLst>
                    <a:ext uri="{9D8B030D-6E8A-4147-A177-3AD203B41FA5}">
                      <a16:colId xmlns:a16="http://schemas.microsoft.com/office/drawing/2014/main" val="1862356178"/>
                    </a:ext>
                  </a:extLst>
                </a:gridCol>
                <a:gridCol w="297073">
                  <a:extLst>
                    <a:ext uri="{9D8B030D-6E8A-4147-A177-3AD203B41FA5}">
                      <a16:colId xmlns:a16="http://schemas.microsoft.com/office/drawing/2014/main" val="1519226245"/>
                    </a:ext>
                  </a:extLst>
                </a:gridCol>
              </a:tblGrid>
              <a:tr h="194182">
                <a:tc rowSpan="2">
                  <a:txBody>
                    <a:bodyPr/>
                    <a:lstStyle/>
                    <a:p>
                      <a:pPr algn="ctr" fontAlgn="b"/>
                      <a:r>
                        <a:rPr lang="en-GB" sz="1800" b="1" u="none" strike="noStrike" dirty="0">
                          <a:effectLst/>
                        </a:rPr>
                        <a:t>Decimal Value</a:t>
                      </a:r>
                      <a:endParaRPr lang="en-GB" sz="1800" b="1" i="0" u="none" strike="noStrike" dirty="0">
                        <a:solidFill>
                          <a:srgbClr val="000000"/>
                        </a:solidFill>
                        <a:effectLst/>
                        <a:latin typeface="Calibri" panose="020F0502020204030204" pitchFamily="34" charset="0"/>
                      </a:endParaRPr>
                    </a:p>
                  </a:txBody>
                  <a:tcPr marL="3132" marR="3132" marT="3132" marB="0" anchor="b"/>
                </a:tc>
                <a:tc rowSpan="2">
                  <a:txBody>
                    <a:bodyPr/>
                    <a:lstStyle/>
                    <a:p>
                      <a:pPr algn="ctr" fontAlgn="b"/>
                      <a:r>
                        <a:rPr lang="en-GB" sz="1800" b="1" u="none" strike="noStrike" dirty="0" err="1">
                          <a:effectLst/>
                        </a:rPr>
                        <a:t>Hexa</a:t>
                      </a:r>
                      <a:r>
                        <a:rPr lang="en-GB" sz="1800" b="1" u="none" strike="noStrike" dirty="0">
                          <a:effectLst/>
                        </a:rPr>
                        <a:t> Decimal Value</a:t>
                      </a:r>
                      <a:endParaRPr lang="en-GB" sz="1800" b="1" i="0" u="none" strike="noStrike" dirty="0">
                        <a:solidFill>
                          <a:srgbClr val="000000"/>
                        </a:solidFill>
                        <a:effectLst/>
                        <a:latin typeface="Calibri" panose="020F0502020204030204" pitchFamily="34" charset="0"/>
                      </a:endParaRPr>
                    </a:p>
                  </a:txBody>
                  <a:tcPr marL="3132" marR="3132" marT="3132" marB="0" anchor="b"/>
                </a:tc>
                <a:tc gridSpan="4">
                  <a:txBody>
                    <a:bodyPr/>
                    <a:lstStyle/>
                    <a:p>
                      <a:pPr algn="ctr" fontAlgn="b"/>
                      <a:r>
                        <a:rPr lang="en-GB" sz="1800" b="1" u="none" strike="noStrike" dirty="0">
                          <a:effectLst/>
                        </a:rPr>
                        <a:t>Binary Value</a:t>
                      </a:r>
                      <a:endParaRPr lang="en-GB" sz="1800" b="1" i="0" u="none" strike="noStrike" dirty="0">
                        <a:solidFill>
                          <a:srgbClr val="000000"/>
                        </a:solidFill>
                        <a:effectLst/>
                        <a:latin typeface="Calibri" panose="020F0502020204030204" pitchFamily="34" charset="0"/>
                      </a:endParaRPr>
                    </a:p>
                  </a:txBody>
                  <a:tcPr marL="3132" marR="3132" marT="3132" marB="0" anchor="b"/>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206641110"/>
                  </a:ext>
                </a:extLst>
              </a:tr>
              <a:tr h="350154">
                <a:tc vMerge="1">
                  <a:txBody>
                    <a:bodyPr/>
                    <a:lstStyle/>
                    <a:p>
                      <a:endParaRPr lang="en-GB"/>
                    </a:p>
                  </a:txBody>
                  <a:tcPr/>
                </a:tc>
                <a:tc vMerge="1">
                  <a:txBody>
                    <a:bodyPr/>
                    <a:lstStyle/>
                    <a:p>
                      <a:endParaRPr lang="en-GB"/>
                    </a:p>
                  </a:txBody>
                  <a:tcPr/>
                </a:tc>
                <a:tc>
                  <a:txBody>
                    <a:bodyPr/>
                    <a:lstStyle/>
                    <a:p>
                      <a:pPr algn="ctr" fontAlgn="b"/>
                      <a:r>
                        <a:rPr lang="en-GB" sz="1800" b="1" u="none" strike="noStrike">
                          <a:effectLst/>
                        </a:rPr>
                        <a:t>8</a:t>
                      </a:r>
                      <a:endParaRPr lang="en-GB" sz="1800" b="1"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b="1" u="none" strike="noStrike" dirty="0">
                          <a:effectLst/>
                        </a:rPr>
                        <a:t>4</a:t>
                      </a:r>
                      <a:endParaRPr lang="en-GB" sz="1800" b="1"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b="1" u="none" strike="noStrike" dirty="0">
                          <a:effectLst/>
                        </a:rPr>
                        <a:t>2</a:t>
                      </a:r>
                      <a:endParaRPr lang="en-GB" sz="1800" b="1"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b="1" u="none" strike="noStrike" dirty="0">
                          <a:effectLst/>
                        </a:rPr>
                        <a:t>1</a:t>
                      </a:r>
                      <a:endParaRPr lang="en-GB" sz="1800" b="1" i="0" u="none" strike="noStrike" dirty="0">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1334354138"/>
                  </a:ext>
                </a:extLst>
              </a:tr>
              <a:tr h="194182">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2030882181"/>
                  </a:ext>
                </a:extLst>
              </a:tr>
              <a:tr h="194182">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1</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1179355644"/>
                  </a:ext>
                </a:extLst>
              </a:tr>
              <a:tr h="194182">
                <a:tc>
                  <a:txBody>
                    <a:bodyPr/>
                    <a:lstStyle/>
                    <a:p>
                      <a:pPr algn="ctr" fontAlgn="b"/>
                      <a:r>
                        <a:rPr lang="en-GB" sz="1800" u="none" strike="noStrike">
                          <a:effectLst/>
                        </a:rPr>
                        <a:t>2</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2</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1230713882"/>
                  </a:ext>
                </a:extLst>
              </a:tr>
              <a:tr h="194182">
                <a:tc>
                  <a:txBody>
                    <a:bodyPr/>
                    <a:lstStyle/>
                    <a:p>
                      <a:pPr algn="ctr" fontAlgn="b"/>
                      <a:r>
                        <a:rPr lang="en-GB" sz="1800" u="none" strike="noStrike">
                          <a:effectLst/>
                        </a:rPr>
                        <a:t>3</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3</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466070559"/>
                  </a:ext>
                </a:extLst>
              </a:tr>
              <a:tr h="194182">
                <a:tc>
                  <a:txBody>
                    <a:bodyPr/>
                    <a:lstStyle/>
                    <a:p>
                      <a:pPr algn="ctr" fontAlgn="b"/>
                      <a:r>
                        <a:rPr lang="en-GB" sz="1800" u="none" strike="noStrike">
                          <a:effectLst/>
                        </a:rPr>
                        <a:t>4</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4</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355648797"/>
                  </a:ext>
                </a:extLst>
              </a:tr>
              <a:tr h="194182">
                <a:tc>
                  <a:txBody>
                    <a:bodyPr/>
                    <a:lstStyle/>
                    <a:p>
                      <a:pPr algn="ctr" fontAlgn="b"/>
                      <a:r>
                        <a:rPr lang="en-GB" sz="1800" u="none" strike="noStrike">
                          <a:effectLst/>
                        </a:rPr>
                        <a:t>5</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5</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0</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1501918669"/>
                  </a:ext>
                </a:extLst>
              </a:tr>
              <a:tr h="194182">
                <a:tc>
                  <a:txBody>
                    <a:bodyPr/>
                    <a:lstStyle/>
                    <a:p>
                      <a:pPr algn="ctr" fontAlgn="b"/>
                      <a:r>
                        <a:rPr lang="en-GB" sz="1800" u="none" strike="noStrike">
                          <a:effectLst/>
                        </a:rPr>
                        <a:t>6</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6</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4039948119"/>
                  </a:ext>
                </a:extLst>
              </a:tr>
              <a:tr h="194182">
                <a:tc>
                  <a:txBody>
                    <a:bodyPr/>
                    <a:lstStyle/>
                    <a:p>
                      <a:pPr algn="ctr" fontAlgn="b"/>
                      <a:r>
                        <a:rPr lang="en-GB" sz="1800" u="none" strike="noStrike">
                          <a:effectLst/>
                        </a:rPr>
                        <a:t>7</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7</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0</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3082663629"/>
                  </a:ext>
                </a:extLst>
              </a:tr>
              <a:tr h="194182">
                <a:tc>
                  <a:txBody>
                    <a:bodyPr/>
                    <a:lstStyle/>
                    <a:p>
                      <a:pPr algn="ctr" fontAlgn="b"/>
                      <a:r>
                        <a:rPr lang="en-GB" sz="1800" u="none" strike="noStrike">
                          <a:effectLst/>
                        </a:rPr>
                        <a:t>8</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8</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1</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851171338"/>
                  </a:ext>
                </a:extLst>
              </a:tr>
              <a:tr h="194182">
                <a:tc>
                  <a:txBody>
                    <a:bodyPr/>
                    <a:lstStyle/>
                    <a:p>
                      <a:pPr algn="ctr" fontAlgn="b"/>
                      <a:r>
                        <a:rPr lang="en-GB" sz="1800" u="none" strike="noStrike">
                          <a:effectLst/>
                        </a:rPr>
                        <a:t>9</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9</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0</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2328276503"/>
                  </a:ext>
                </a:extLst>
              </a:tr>
              <a:tr h="194182">
                <a:tc>
                  <a:txBody>
                    <a:bodyPr/>
                    <a:lstStyle/>
                    <a:p>
                      <a:pPr algn="ctr" fontAlgn="b"/>
                      <a:r>
                        <a:rPr lang="en-GB" sz="1800" u="none" strike="noStrike">
                          <a:effectLst/>
                        </a:rPr>
                        <a:t>10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A</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0</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1239144723"/>
                  </a:ext>
                </a:extLst>
              </a:tr>
              <a:tr h="194182">
                <a:tc>
                  <a:txBody>
                    <a:bodyPr/>
                    <a:lstStyle/>
                    <a:p>
                      <a:pPr algn="ctr" fontAlgn="b"/>
                      <a:r>
                        <a:rPr lang="en-GB" sz="1800" u="none" strike="noStrike">
                          <a:effectLst/>
                        </a:rPr>
                        <a:t>11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B</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0</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2549437259"/>
                  </a:ext>
                </a:extLst>
              </a:tr>
              <a:tr h="194182">
                <a:tc>
                  <a:txBody>
                    <a:bodyPr/>
                    <a:lstStyle/>
                    <a:p>
                      <a:pPr algn="ctr" fontAlgn="b"/>
                      <a:r>
                        <a:rPr lang="en-GB" sz="1800" u="none" strike="noStrike">
                          <a:effectLst/>
                        </a:rPr>
                        <a:t>12</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C</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1</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0</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3769659107"/>
                  </a:ext>
                </a:extLst>
              </a:tr>
              <a:tr h="194182">
                <a:tc>
                  <a:txBody>
                    <a:bodyPr/>
                    <a:lstStyle/>
                    <a:p>
                      <a:pPr algn="ctr" fontAlgn="b"/>
                      <a:r>
                        <a:rPr lang="en-GB" sz="1800" u="none" strike="noStrike">
                          <a:effectLst/>
                        </a:rPr>
                        <a:t>13</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D</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0</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401114942"/>
                  </a:ext>
                </a:extLst>
              </a:tr>
              <a:tr h="194182">
                <a:tc>
                  <a:txBody>
                    <a:bodyPr/>
                    <a:lstStyle/>
                    <a:p>
                      <a:pPr algn="ctr" fontAlgn="b"/>
                      <a:r>
                        <a:rPr lang="en-GB" sz="1800" u="none" strike="noStrike">
                          <a:effectLst/>
                        </a:rPr>
                        <a:t>14</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E</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1</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0</a:t>
                      </a:r>
                      <a:endParaRPr lang="en-GB" sz="1800" b="0" i="0" u="none" strike="noStrike" dirty="0">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444545939"/>
                  </a:ext>
                </a:extLst>
              </a:tr>
              <a:tr h="194182">
                <a:tc>
                  <a:txBody>
                    <a:bodyPr/>
                    <a:lstStyle/>
                    <a:p>
                      <a:pPr algn="ctr" fontAlgn="b"/>
                      <a:r>
                        <a:rPr lang="en-GB" sz="1800" u="none" strike="noStrike">
                          <a:effectLst/>
                        </a:rPr>
                        <a:t>15</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F</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1</a:t>
                      </a:r>
                      <a:endParaRPr lang="en-GB" sz="1800" b="0" i="0" u="none" strike="noStrike" dirty="0">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2540707009"/>
                  </a:ext>
                </a:extLst>
              </a:tr>
            </a:tbl>
          </a:graphicData>
        </a:graphic>
      </p:graphicFrame>
    </p:spTree>
    <p:extLst>
      <p:ext uri="{BB962C8B-B14F-4D97-AF65-F5344CB8AC3E}">
        <p14:creationId xmlns:p14="http://schemas.microsoft.com/office/powerpoint/2010/main" val="9567346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22368" y="1330639"/>
            <a:ext cx="9793538"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Example :UART</a:t>
            </a:r>
          </a:p>
        </p:txBody>
      </p:sp>
      <p:sp>
        <p:nvSpPr>
          <p:cNvPr id="3" name="TextBox 2">
            <a:extLst>
              <a:ext uri="{FF2B5EF4-FFF2-40B4-BE49-F238E27FC236}">
                <a16:creationId xmlns:a16="http://schemas.microsoft.com/office/drawing/2014/main" id="{30B5E8B9-86E4-FBFF-0B3F-460A343D0C0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C0249BC6-B817-636A-1C91-EEAD6668412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6" name="TextBox 5">
            <a:extLst>
              <a:ext uri="{FF2B5EF4-FFF2-40B4-BE49-F238E27FC236}">
                <a16:creationId xmlns:a16="http://schemas.microsoft.com/office/drawing/2014/main" id="{520ADB16-C6CC-52F1-8D81-8C37DC0F0F94}"/>
              </a:ext>
            </a:extLst>
          </p:cNvPr>
          <p:cNvSpPr txBox="1"/>
          <p:nvPr/>
        </p:nvSpPr>
        <p:spPr>
          <a:xfrm>
            <a:off x="843280" y="2266044"/>
            <a:ext cx="10002520" cy="3347776"/>
          </a:xfrm>
          <a:prstGeom prst="rect">
            <a:avLst/>
          </a:prstGeom>
          <a:noFill/>
        </p:spPr>
        <p:txBody>
          <a:bodyPr wrap="square">
            <a:spAutoFit/>
          </a:bodyPr>
          <a:lstStyle/>
          <a:p>
            <a:pPr marL="514350" indent="-514350" algn="just">
              <a:lnSpc>
                <a:spcPct val="150000"/>
              </a:lnSpc>
              <a:buAutoNum type="romanLcParenBoth"/>
            </a:pPr>
            <a:r>
              <a:rPr lang="en-GB" sz="2400" dirty="0">
                <a:latin typeface="Cambria" panose="02040503050406030204" pitchFamily="18" charset="0"/>
                <a:ea typeface="Cambria" panose="02040503050406030204" pitchFamily="18" charset="0"/>
              </a:rPr>
              <a:t>Provide the binary representation of each ASCII character in the string.</a:t>
            </a:r>
          </a:p>
          <a:p>
            <a:pPr algn="just">
              <a:lnSpc>
                <a:spcPct val="150000"/>
              </a:lnSpc>
            </a:pPr>
            <a:r>
              <a:rPr lang="en-GB" sz="2400" dirty="0">
                <a:latin typeface="Cambria" panose="02040503050406030204" pitchFamily="18" charset="0"/>
                <a:ea typeface="Cambria" panose="02040503050406030204" pitchFamily="18" charset="0"/>
              </a:rPr>
              <a:t>H - 48</a:t>
            </a:r>
          </a:p>
          <a:p>
            <a:pPr algn="just">
              <a:lnSpc>
                <a:spcPct val="150000"/>
              </a:lnSpc>
            </a:pPr>
            <a:r>
              <a:rPr lang="en-GB" sz="2400" dirty="0">
                <a:latin typeface="Cambria" panose="02040503050406030204" pitchFamily="18" charset="0"/>
                <a:ea typeface="Cambria" panose="02040503050406030204" pitchFamily="18" charset="0"/>
              </a:rPr>
              <a:t>E – 45</a:t>
            </a:r>
          </a:p>
          <a:p>
            <a:pPr algn="just">
              <a:lnSpc>
                <a:spcPct val="150000"/>
              </a:lnSpc>
            </a:pPr>
            <a:r>
              <a:rPr lang="en-GB" sz="2400" dirty="0">
                <a:latin typeface="Cambria" panose="02040503050406030204" pitchFamily="18" charset="0"/>
                <a:ea typeface="Cambria" panose="02040503050406030204" pitchFamily="18" charset="0"/>
              </a:rPr>
              <a:t>L – 4C</a:t>
            </a:r>
          </a:p>
          <a:p>
            <a:pPr algn="just">
              <a:lnSpc>
                <a:spcPct val="150000"/>
              </a:lnSpc>
            </a:pPr>
            <a:r>
              <a:rPr lang="en-GB" sz="2400" dirty="0">
                <a:latin typeface="Cambria" panose="02040503050406030204" pitchFamily="18" charset="0"/>
                <a:ea typeface="Cambria" panose="02040503050406030204" pitchFamily="18" charset="0"/>
              </a:rPr>
              <a:t>L – 4C</a:t>
            </a:r>
          </a:p>
          <a:p>
            <a:pPr algn="just">
              <a:lnSpc>
                <a:spcPct val="150000"/>
              </a:lnSpc>
            </a:pPr>
            <a:r>
              <a:rPr lang="en-GB" sz="2400" dirty="0">
                <a:latin typeface="Cambria" panose="02040503050406030204" pitchFamily="18" charset="0"/>
                <a:ea typeface="Cambria" panose="02040503050406030204" pitchFamily="18" charset="0"/>
              </a:rPr>
              <a:t>O - 4F</a:t>
            </a:r>
          </a:p>
        </p:txBody>
      </p:sp>
    </p:spTree>
    <p:extLst>
      <p:ext uri="{BB962C8B-B14F-4D97-AF65-F5344CB8AC3E}">
        <p14:creationId xmlns:p14="http://schemas.microsoft.com/office/powerpoint/2010/main" val="10659588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22368" y="1330639"/>
            <a:ext cx="11720712" cy="2062103"/>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Example :UART</a:t>
            </a:r>
          </a:p>
          <a:p>
            <a:r>
              <a:rPr lang="en-GB" sz="2400" dirty="0">
                <a:latin typeface="Cambria" panose="02040503050406030204" pitchFamily="18" charset="0"/>
                <a:ea typeface="Cambria" panose="02040503050406030204" pitchFamily="18" charset="0"/>
              </a:rPr>
              <a:t>(ii) Demonstrate how the UART data frame would be constructed for each character by providing relevant diagram.	</a:t>
            </a:r>
          </a:p>
          <a:p>
            <a:endParaRPr lang="en-GB" sz="2400" dirty="0">
              <a:latin typeface="Cambria" panose="02040503050406030204" pitchFamily="18" charset="0"/>
              <a:ea typeface="Cambria" panose="02040503050406030204" pitchFamily="18" charset="0"/>
            </a:endParaRPr>
          </a:p>
          <a:p>
            <a:r>
              <a:rPr lang="en-GB" sz="2400" b="1" dirty="0">
                <a:latin typeface="Cambria" panose="02040503050406030204" pitchFamily="18" charset="0"/>
                <a:ea typeface="Cambria" panose="02040503050406030204" pitchFamily="18" charset="0"/>
              </a:rPr>
              <a:t>To transmit the character ‘H’</a:t>
            </a:r>
          </a:p>
        </p:txBody>
      </p:sp>
      <p:sp>
        <p:nvSpPr>
          <p:cNvPr id="3" name="TextBox 2">
            <a:extLst>
              <a:ext uri="{FF2B5EF4-FFF2-40B4-BE49-F238E27FC236}">
                <a16:creationId xmlns:a16="http://schemas.microsoft.com/office/drawing/2014/main" id="{30B5E8B9-86E4-FBFF-0B3F-460A343D0C0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C0249BC6-B817-636A-1C91-EEAD6668412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pic>
        <p:nvPicPr>
          <p:cNvPr id="4" name="Picture 3">
            <a:extLst>
              <a:ext uri="{FF2B5EF4-FFF2-40B4-BE49-F238E27FC236}">
                <a16:creationId xmlns:a16="http://schemas.microsoft.com/office/drawing/2014/main" id="{8AEA8B4F-7BAE-C837-8B88-C5725F8A38AB}"/>
              </a:ext>
            </a:extLst>
          </p:cNvPr>
          <p:cNvPicPr>
            <a:picLocks noChangeAspect="1"/>
          </p:cNvPicPr>
          <p:nvPr/>
        </p:nvPicPr>
        <p:blipFill>
          <a:blip r:embed="rId2"/>
          <a:stretch>
            <a:fillRect/>
          </a:stretch>
        </p:blipFill>
        <p:spPr>
          <a:xfrm>
            <a:off x="1617027" y="3812861"/>
            <a:ext cx="7515225" cy="1714500"/>
          </a:xfrm>
          <a:prstGeom prst="rect">
            <a:avLst/>
          </a:prstGeom>
        </p:spPr>
      </p:pic>
    </p:spTree>
    <p:extLst>
      <p:ext uri="{BB962C8B-B14F-4D97-AF65-F5344CB8AC3E}">
        <p14:creationId xmlns:p14="http://schemas.microsoft.com/office/powerpoint/2010/main" val="36545779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21</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22368" y="1330639"/>
            <a:ext cx="9793538" cy="1569660"/>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Example :UART</a:t>
            </a:r>
          </a:p>
          <a:p>
            <a:endParaRPr lang="en-GB" sz="3200" b="1" dirty="0">
              <a:latin typeface="Cambria" panose="02040503050406030204" pitchFamily="18" charset="0"/>
              <a:ea typeface="Cambria" panose="02040503050406030204" pitchFamily="18" charset="0"/>
            </a:endParaRPr>
          </a:p>
          <a:p>
            <a:r>
              <a:rPr lang="en-GB" sz="3200" b="1" dirty="0">
                <a:latin typeface="Cambria" panose="02040503050406030204" pitchFamily="18" charset="0"/>
                <a:ea typeface="Cambria" panose="02040503050406030204" pitchFamily="18" charset="0"/>
              </a:rPr>
              <a:t>To transmit the character ‘E’</a:t>
            </a:r>
          </a:p>
        </p:txBody>
      </p:sp>
      <p:sp>
        <p:nvSpPr>
          <p:cNvPr id="3" name="TextBox 2">
            <a:extLst>
              <a:ext uri="{FF2B5EF4-FFF2-40B4-BE49-F238E27FC236}">
                <a16:creationId xmlns:a16="http://schemas.microsoft.com/office/drawing/2014/main" id="{30B5E8B9-86E4-FBFF-0B3F-460A343D0C0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C0249BC6-B817-636A-1C91-EEAD6668412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7059914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22</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22368" y="1330639"/>
            <a:ext cx="9793538" cy="1569660"/>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Example :UART</a:t>
            </a:r>
          </a:p>
          <a:p>
            <a:endParaRPr lang="en-GB" sz="3200" b="1" dirty="0">
              <a:latin typeface="Cambria" panose="02040503050406030204" pitchFamily="18" charset="0"/>
              <a:ea typeface="Cambria" panose="02040503050406030204" pitchFamily="18" charset="0"/>
            </a:endParaRPr>
          </a:p>
          <a:p>
            <a:r>
              <a:rPr lang="en-GB" sz="3200" b="1" dirty="0">
                <a:latin typeface="Cambria" panose="02040503050406030204" pitchFamily="18" charset="0"/>
                <a:ea typeface="Cambria" panose="02040503050406030204" pitchFamily="18" charset="0"/>
              </a:rPr>
              <a:t>To transmit the character ‘L’</a:t>
            </a:r>
          </a:p>
        </p:txBody>
      </p:sp>
      <p:sp>
        <p:nvSpPr>
          <p:cNvPr id="3" name="TextBox 2">
            <a:extLst>
              <a:ext uri="{FF2B5EF4-FFF2-40B4-BE49-F238E27FC236}">
                <a16:creationId xmlns:a16="http://schemas.microsoft.com/office/drawing/2014/main" id="{30B5E8B9-86E4-FBFF-0B3F-460A343D0C0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C0249BC6-B817-636A-1C91-EEAD6668412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31039135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23</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22368" y="1330639"/>
            <a:ext cx="9793538" cy="1569660"/>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Example :UART</a:t>
            </a:r>
          </a:p>
          <a:p>
            <a:endParaRPr lang="en-GB" sz="3200" b="1" dirty="0">
              <a:latin typeface="Cambria" panose="02040503050406030204" pitchFamily="18" charset="0"/>
              <a:ea typeface="Cambria" panose="02040503050406030204" pitchFamily="18" charset="0"/>
            </a:endParaRPr>
          </a:p>
          <a:p>
            <a:r>
              <a:rPr lang="en-GB" sz="3200" b="1" dirty="0">
                <a:latin typeface="Cambria" panose="02040503050406030204" pitchFamily="18" charset="0"/>
                <a:ea typeface="Cambria" panose="02040503050406030204" pitchFamily="18" charset="0"/>
              </a:rPr>
              <a:t>To transmit the character ‘L’</a:t>
            </a:r>
          </a:p>
        </p:txBody>
      </p:sp>
      <p:sp>
        <p:nvSpPr>
          <p:cNvPr id="3" name="TextBox 2">
            <a:extLst>
              <a:ext uri="{FF2B5EF4-FFF2-40B4-BE49-F238E27FC236}">
                <a16:creationId xmlns:a16="http://schemas.microsoft.com/office/drawing/2014/main" id="{30B5E8B9-86E4-FBFF-0B3F-460A343D0C0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C0249BC6-B817-636A-1C91-EEAD6668412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14528564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24</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22368" y="1330639"/>
            <a:ext cx="9793538" cy="1569660"/>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Example :UART</a:t>
            </a:r>
          </a:p>
          <a:p>
            <a:endParaRPr lang="en-GB" sz="3200" b="1" dirty="0">
              <a:latin typeface="Cambria" panose="02040503050406030204" pitchFamily="18" charset="0"/>
              <a:ea typeface="Cambria" panose="02040503050406030204" pitchFamily="18" charset="0"/>
            </a:endParaRPr>
          </a:p>
          <a:p>
            <a:r>
              <a:rPr lang="en-GB" sz="3200" b="1" dirty="0">
                <a:latin typeface="Cambria" panose="02040503050406030204" pitchFamily="18" charset="0"/>
                <a:ea typeface="Cambria" panose="02040503050406030204" pitchFamily="18" charset="0"/>
              </a:rPr>
              <a:t>To transmit the character ‘O’</a:t>
            </a:r>
          </a:p>
        </p:txBody>
      </p:sp>
      <p:sp>
        <p:nvSpPr>
          <p:cNvPr id="3" name="TextBox 2">
            <a:extLst>
              <a:ext uri="{FF2B5EF4-FFF2-40B4-BE49-F238E27FC236}">
                <a16:creationId xmlns:a16="http://schemas.microsoft.com/office/drawing/2014/main" id="{30B5E8B9-86E4-FBFF-0B3F-460A343D0C0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C0249BC6-B817-636A-1C91-EEAD6668412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25378515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EED55F-3C51-79E0-54A2-A6A82598751C}"/>
              </a:ext>
            </a:extLst>
          </p:cNvPr>
          <p:cNvSpPr>
            <a:spLocks noGrp="1"/>
          </p:cNvSpPr>
          <p:nvPr>
            <p:ph idx="1"/>
          </p:nvPr>
        </p:nvSpPr>
        <p:spPr>
          <a:xfrm>
            <a:off x="584200" y="1452881"/>
            <a:ext cx="10784840" cy="4577080"/>
          </a:xfrm>
        </p:spPr>
        <p:txBody>
          <a:bodyPr>
            <a:normAutofit fontScale="92500" lnSpcReduction="10000"/>
          </a:bodyPr>
          <a:lstStyle/>
          <a:p>
            <a:pPr marL="0" indent="0">
              <a:buNone/>
            </a:pPr>
            <a:r>
              <a:rPr lang="en-GB" sz="3500" b="1" dirty="0">
                <a:latin typeface="Book Antiqua" panose="02040602050305030304" pitchFamily="18" charset="0"/>
              </a:rPr>
              <a:t>RS232</a:t>
            </a:r>
          </a:p>
          <a:p>
            <a:pPr marL="625475" algn="just">
              <a:lnSpc>
                <a:spcPct val="150000"/>
              </a:lnSpc>
            </a:pPr>
            <a:r>
              <a:rPr lang="en-GB" sz="2600" dirty="0">
                <a:latin typeface="Book Antiqua" panose="02040602050305030304" pitchFamily="18" charset="0"/>
              </a:rPr>
              <a:t>RS232 is a standard protocol used for serial communication, it is used for connecting computer and its peripheral devices to allow serial data exchange between them. </a:t>
            </a:r>
          </a:p>
          <a:p>
            <a:pPr marL="625475" algn="just">
              <a:lnSpc>
                <a:spcPct val="150000"/>
              </a:lnSpc>
            </a:pPr>
            <a:r>
              <a:rPr lang="en-GB" sz="2600" dirty="0">
                <a:latin typeface="Book Antiqua" panose="02040602050305030304" pitchFamily="18" charset="0"/>
              </a:rPr>
              <a:t>It obtains the voltage for the path used for the data exchange between the devices. </a:t>
            </a:r>
          </a:p>
          <a:p>
            <a:pPr marL="625475" algn="just">
              <a:lnSpc>
                <a:spcPct val="150000"/>
              </a:lnSpc>
            </a:pPr>
            <a:r>
              <a:rPr lang="en-GB" sz="2600" dirty="0">
                <a:latin typeface="Book Antiqua" panose="02040602050305030304" pitchFamily="18" charset="0"/>
              </a:rPr>
              <a:t>It is used in serial communication up to </a:t>
            </a:r>
            <a:r>
              <a:rPr lang="en-GB" sz="2600" b="1" dirty="0">
                <a:latin typeface="Book Antiqua" panose="02040602050305030304" pitchFamily="18" charset="0"/>
              </a:rPr>
              <a:t>50 feet </a:t>
            </a:r>
            <a:r>
              <a:rPr lang="en-GB" sz="2600" dirty="0">
                <a:latin typeface="Book Antiqua" panose="02040602050305030304" pitchFamily="18" charset="0"/>
              </a:rPr>
              <a:t>with the rate of </a:t>
            </a:r>
            <a:r>
              <a:rPr lang="en-GB" sz="2600" b="1" dirty="0">
                <a:latin typeface="Book Antiqua" panose="02040602050305030304" pitchFamily="18" charset="0"/>
              </a:rPr>
              <a:t>1.492kbps</a:t>
            </a:r>
            <a:r>
              <a:rPr lang="en-GB" sz="2600" dirty="0">
                <a:latin typeface="Book Antiqua" panose="02040602050305030304" pitchFamily="18" charset="0"/>
              </a:rPr>
              <a:t>. </a:t>
            </a:r>
          </a:p>
        </p:txBody>
      </p:sp>
      <p:sp>
        <p:nvSpPr>
          <p:cNvPr id="5" name="Slide Number Placeholder 4">
            <a:extLst>
              <a:ext uri="{FF2B5EF4-FFF2-40B4-BE49-F238E27FC236}">
                <a16:creationId xmlns:a16="http://schemas.microsoft.com/office/drawing/2014/main" id="{0EF07AD4-8F6F-E298-10A9-5FB21F3ED30F}"/>
              </a:ext>
            </a:extLst>
          </p:cNvPr>
          <p:cNvSpPr>
            <a:spLocks noGrp="1"/>
          </p:cNvSpPr>
          <p:nvPr>
            <p:ph type="sldNum" sz="quarter" idx="12"/>
          </p:nvPr>
        </p:nvSpPr>
        <p:spPr/>
        <p:txBody>
          <a:bodyPr/>
          <a:lstStyle/>
          <a:p>
            <a:fld id="{AC82685A-BD3A-4230-8D85-804689F67293}" type="slidenum">
              <a:rPr lang="en-GB" smtClean="0"/>
              <a:t>25</a:t>
            </a:fld>
            <a:endParaRPr lang="en-GB"/>
          </a:p>
        </p:txBody>
      </p:sp>
      <p:sp>
        <p:nvSpPr>
          <p:cNvPr id="6" name="TextBox 5">
            <a:extLst>
              <a:ext uri="{FF2B5EF4-FFF2-40B4-BE49-F238E27FC236}">
                <a16:creationId xmlns:a16="http://schemas.microsoft.com/office/drawing/2014/main" id="{F496DB07-8C98-ED49-0BEB-540D5455C748}"/>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2" name="Title 1">
            <a:extLst>
              <a:ext uri="{FF2B5EF4-FFF2-40B4-BE49-F238E27FC236}">
                <a16:creationId xmlns:a16="http://schemas.microsoft.com/office/drawing/2014/main" id="{0A4030DB-47B3-7A59-322D-4BE1F9CD95D7}"/>
              </a:ext>
            </a:extLst>
          </p:cNvPr>
          <p:cNvSpPr>
            <a:spLocks noGrp="1"/>
          </p:cNvSpPr>
          <p:nvPr>
            <p:ph type="title"/>
          </p:nvPr>
        </p:nvSpPr>
        <p:spPr>
          <a:xfrm>
            <a:off x="3144520" y="7884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5409320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EED55F-3C51-79E0-54A2-A6A82598751C}"/>
              </a:ext>
            </a:extLst>
          </p:cNvPr>
          <p:cNvSpPr>
            <a:spLocks noGrp="1"/>
          </p:cNvSpPr>
          <p:nvPr>
            <p:ph idx="1"/>
          </p:nvPr>
        </p:nvSpPr>
        <p:spPr>
          <a:xfrm>
            <a:off x="584200" y="1452881"/>
            <a:ext cx="10784840" cy="4577080"/>
          </a:xfrm>
        </p:spPr>
        <p:txBody>
          <a:bodyPr>
            <a:normAutofit/>
          </a:bodyPr>
          <a:lstStyle/>
          <a:p>
            <a:pPr marL="0" indent="0">
              <a:buNone/>
            </a:pPr>
            <a:r>
              <a:rPr lang="en-GB" sz="3500" b="1" dirty="0">
                <a:latin typeface="Book Antiqua" panose="02040602050305030304" pitchFamily="18" charset="0"/>
              </a:rPr>
              <a:t>RS232- Devices</a:t>
            </a:r>
          </a:p>
          <a:p>
            <a:pPr marL="625475" algn="just">
              <a:lnSpc>
                <a:spcPct val="150000"/>
              </a:lnSpc>
            </a:pPr>
            <a:endParaRPr lang="en-GB" sz="2600" dirty="0">
              <a:latin typeface="Book Antiqua" panose="02040602050305030304" pitchFamily="18" charset="0"/>
            </a:endParaRPr>
          </a:p>
          <a:p>
            <a:pPr marL="625475" algn="just">
              <a:lnSpc>
                <a:spcPct val="150000"/>
              </a:lnSpc>
            </a:pPr>
            <a:r>
              <a:rPr lang="en-GB" sz="2600" dirty="0">
                <a:latin typeface="Book Antiqua" panose="02040602050305030304" pitchFamily="18" charset="0"/>
              </a:rPr>
              <a:t>Data Transmission Equipment (DTE) and</a:t>
            </a:r>
          </a:p>
          <a:p>
            <a:pPr marL="625475" algn="just">
              <a:lnSpc>
                <a:spcPct val="150000"/>
              </a:lnSpc>
            </a:pPr>
            <a:r>
              <a:rPr lang="en-GB" sz="2600" dirty="0">
                <a:latin typeface="Book Antiqua" panose="02040602050305030304" pitchFamily="18" charset="0"/>
              </a:rPr>
              <a:t> Data Communication Equipment (DCE).</a:t>
            </a:r>
          </a:p>
        </p:txBody>
      </p:sp>
      <p:sp>
        <p:nvSpPr>
          <p:cNvPr id="5" name="Slide Number Placeholder 4">
            <a:extLst>
              <a:ext uri="{FF2B5EF4-FFF2-40B4-BE49-F238E27FC236}">
                <a16:creationId xmlns:a16="http://schemas.microsoft.com/office/drawing/2014/main" id="{0EF07AD4-8F6F-E298-10A9-5FB21F3ED30F}"/>
              </a:ext>
            </a:extLst>
          </p:cNvPr>
          <p:cNvSpPr>
            <a:spLocks noGrp="1"/>
          </p:cNvSpPr>
          <p:nvPr>
            <p:ph type="sldNum" sz="quarter" idx="12"/>
          </p:nvPr>
        </p:nvSpPr>
        <p:spPr/>
        <p:txBody>
          <a:bodyPr/>
          <a:lstStyle/>
          <a:p>
            <a:fld id="{AC82685A-BD3A-4230-8D85-804689F67293}" type="slidenum">
              <a:rPr lang="en-GB" smtClean="0"/>
              <a:t>26</a:t>
            </a:fld>
            <a:endParaRPr lang="en-GB"/>
          </a:p>
        </p:txBody>
      </p:sp>
      <p:sp>
        <p:nvSpPr>
          <p:cNvPr id="6" name="TextBox 5">
            <a:extLst>
              <a:ext uri="{FF2B5EF4-FFF2-40B4-BE49-F238E27FC236}">
                <a16:creationId xmlns:a16="http://schemas.microsoft.com/office/drawing/2014/main" id="{F496DB07-8C98-ED49-0BEB-540D5455C748}"/>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2" name="Title 1">
            <a:extLst>
              <a:ext uri="{FF2B5EF4-FFF2-40B4-BE49-F238E27FC236}">
                <a16:creationId xmlns:a16="http://schemas.microsoft.com/office/drawing/2014/main" id="{4800FE2B-FBFE-0110-7A44-BE5A8E33DB7D}"/>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42795957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EED55F-3C51-79E0-54A2-A6A82598751C}"/>
              </a:ext>
            </a:extLst>
          </p:cNvPr>
          <p:cNvSpPr>
            <a:spLocks noGrp="1"/>
          </p:cNvSpPr>
          <p:nvPr>
            <p:ph idx="1"/>
          </p:nvPr>
        </p:nvSpPr>
        <p:spPr>
          <a:xfrm>
            <a:off x="250308" y="1165393"/>
            <a:ext cx="7811652" cy="5923279"/>
          </a:xfrm>
        </p:spPr>
        <p:txBody>
          <a:bodyPr>
            <a:normAutofit/>
          </a:bodyPr>
          <a:lstStyle/>
          <a:p>
            <a:pPr marL="0" indent="0">
              <a:buNone/>
            </a:pPr>
            <a:r>
              <a:rPr lang="en-GB" sz="3500" b="1" dirty="0">
                <a:latin typeface="Book Antiqua" panose="02040602050305030304" pitchFamily="18" charset="0"/>
              </a:rPr>
              <a:t>RS232- Working</a:t>
            </a:r>
          </a:p>
          <a:p>
            <a:pPr marL="625475" algn="just">
              <a:lnSpc>
                <a:spcPct val="150000"/>
              </a:lnSpc>
            </a:pPr>
            <a:r>
              <a:rPr lang="en-GB" sz="2300" dirty="0">
                <a:latin typeface="Book Antiqua" panose="02040602050305030304" pitchFamily="18" charset="0"/>
              </a:rPr>
              <a:t>From DTE source, the RTS generates the request to send the data. </a:t>
            </a:r>
          </a:p>
          <a:p>
            <a:pPr marL="625475" algn="just">
              <a:lnSpc>
                <a:spcPct val="150000"/>
              </a:lnSpc>
            </a:pPr>
            <a:r>
              <a:rPr lang="en-GB" sz="2300" dirty="0">
                <a:latin typeface="Book Antiqua" panose="02040602050305030304" pitchFamily="18" charset="0"/>
              </a:rPr>
              <a:t>Then from the other side DCE, the CTS, clears the path for receiving the data. </a:t>
            </a:r>
          </a:p>
          <a:p>
            <a:pPr marL="625475" algn="just">
              <a:lnSpc>
                <a:spcPct val="150000"/>
              </a:lnSpc>
            </a:pPr>
            <a:r>
              <a:rPr lang="en-GB" sz="2300" dirty="0">
                <a:latin typeface="Book Antiqua" panose="02040602050305030304" pitchFamily="18" charset="0"/>
              </a:rPr>
              <a:t>After clearing a path, it will give a signal to RTS of the DTE source to send the signal. </a:t>
            </a:r>
          </a:p>
          <a:p>
            <a:pPr marL="625475" algn="just">
              <a:lnSpc>
                <a:spcPct val="150000"/>
              </a:lnSpc>
            </a:pPr>
            <a:r>
              <a:rPr lang="en-GB" sz="2300" dirty="0">
                <a:latin typeface="Book Antiqua" panose="02040602050305030304" pitchFamily="18" charset="0"/>
              </a:rPr>
              <a:t>The bits are transmitted from DTE to DCE. </a:t>
            </a:r>
          </a:p>
        </p:txBody>
      </p:sp>
      <p:sp>
        <p:nvSpPr>
          <p:cNvPr id="5" name="Slide Number Placeholder 4">
            <a:extLst>
              <a:ext uri="{FF2B5EF4-FFF2-40B4-BE49-F238E27FC236}">
                <a16:creationId xmlns:a16="http://schemas.microsoft.com/office/drawing/2014/main" id="{0EF07AD4-8F6F-E298-10A9-5FB21F3ED30F}"/>
              </a:ext>
            </a:extLst>
          </p:cNvPr>
          <p:cNvSpPr>
            <a:spLocks noGrp="1"/>
          </p:cNvSpPr>
          <p:nvPr>
            <p:ph type="sldNum" sz="quarter" idx="12"/>
          </p:nvPr>
        </p:nvSpPr>
        <p:spPr/>
        <p:txBody>
          <a:bodyPr/>
          <a:lstStyle/>
          <a:p>
            <a:fld id="{AC82685A-BD3A-4230-8D85-804689F67293}" type="slidenum">
              <a:rPr lang="en-GB" smtClean="0"/>
              <a:t>27</a:t>
            </a:fld>
            <a:endParaRPr lang="en-GB"/>
          </a:p>
        </p:txBody>
      </p:sp>
      <p:sp>
        <p:nvSpPr>
          <p:cNvPr id="6" name="TextBox 5">
            <a:extLst>
              <a:ext uri="{FF2B5EF4-FFF2-40B4-BE49-F238E27FC236}">
                <a16:creationId xmlns:a16="http://schemas.microsoft.com/office/drawing/2014/main" id="{F496DB07-8C98-ED49-0BEB-540D5455C748}"/>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pic>
        <p:nvPicPr>
          <p:cNvPr id="4" name="Picture 3">
            <a:extLst>
              <a:ext uri="{FF2B5EF4-FFF2-40B4-BE49-F238E27FC236}">
                <a16:creationId xmlns:a16="http://schemas.microsoft.com/office/drawing/2014/main" id="{0B7554C9-F6DC-ADE7-D5BB-7D8E10C2E0DC}"/>
              </a:ext>
            </a:extLst>
          </p:cNvPr>
          <p:cNvPicPr>
            <a:picLocks noChangeAspect="1"/>
          </p:cNvPicPr>
          <p:nvPr/>
        </p:nvPicPr>
        <p:blipFill>
          <a:blip r:embed="rId2"/>
          <a:stretch>
            <a:fillRect/>
          </a:stretch>
        </p:blipFill>
        <p:spPr>
          <a:xfrm>
            <a:off x="8244840" y="1800860"/>
            <a:ext cx="3764280" cy="4011930"/>
          </a:xfrm>
          <a:prstGeom prst="rect">
            <a:avLst/>
          </a:prstGeom>
        </p:spPr>
      </p:pic>
      <p:sp>
        <p:nvSpPr>
          <p:cNvPr id="2" name="Title 1">
            <a:extLst>
              <a:ext uri="{FF2B5EF4-FFF2-40B4-BE49-F238E27FC236}">
                <a16:creationId xmlns:a16="http://schemas.microsoft.com/office/drawing/2014/main" id="{9A71C8A2-E940-6400-1B63-D6DD45073219}"/>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38168515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EED55F-3C51-79E0-54A2-A6A82598751C}"/>
              </a:ext>
            </a:extLst>
          </p:cNvPr>
          <p:cNvSpPr>
            <a:spLocks noGrp="1"/>
          </p:cNvSpPr>
          <p:nvPr>
            <p:ph idx="1"/>
          </p:nvPr>
        </p:nvSpPr>
        <p:spPr>
          <a:xfrm>
            <a:off x="222368" y="1129833"/>
            <a:ext cx="10940932" cy="5923279"/>
          </a:xfrm>
        </p:spPr>
        <p:txBody>
          <a:bodyPr>
            <a:normAutofit/>
          </a:bodyPr>
          <a:lstStyle/>
          <a:p>
            <a:pPr marL="0" indent="0">
              <a:buNone/>
            </a:pPr>
            <a:r>
              <a:rPr lang="en-GB" sz="3500" b="1" dirty="0">
                <a:latin typeface="Book Antiqua" panose="02040602050305030304" pitchFamily="18" charset="0"/>
              </a:rPr>
              <a:t>RS232- Working</a:t>
            </a:r>
          </a:p>
          <a:p>
            <a:pPr marL="625475" algn="just">
              <a:lnSpc>
                <a:spcPct val="150000"/>
              </a:lnSpc>
            </a:pPr>
            <a:r>
              <a:rPr lang="en-GB" sz="2300" dirty="0">
                <a:latin typeface="Book Antiqua" panose="02040602050305030304" pitchFamily="18" charset="0"/>
              </a:rPr>
              <a:t>The signals set to logic 1, i.e., -12V. </a:t>
            </a:r>
          </a:p>
          <a:p>
            <a:pPr marL="625475" algn="just">
              <a:lnSpc>
                <a:spcPct val="150000"/>
              </a:lnSpc>
            </a:pPr>
            <a:r>
              <a:rPr lang="en-GB" sz="2300" dirty="0">
                <a:latin typeface="Book Antiqua" panose="02040602050305030304" pitchFamily="18" charset="0"/>
              </a:rPr>
              <a:t>DTE sends start bit to DCE. The start bit is always ‘0’, i.e., +12 V &amp; next 5 to 9 characters is data bits. </a:t>
            </a:r>
          </a:p>
          <a:p>
            <a:pPr marL="625475" algn="just">
              <a:lnSpc>
                <a:spcPct val="150000"/>
              </a:lnSpc>
            </a:pPr>
            <a:r>
              <a:rPr lang="en-GB" sz="2300" dirty="0">
                <a:latin typeface="Book Antiqua" panose="02040602050305030304" pitchFamily="18" charset="0"/>
              </a:rPr>
              <a:t>If parity bit is not used, then 8 bits data can be transmitted whereas if parity is  used, then 9 bits are being transmitted. </a:t>
            </a:r>
          </a:p>
          <a:p>
            <a:pPr marL="625475" algn="just">
              <a:lnSpc>
                <a:spcPct val="150000"/>
              </a:lnSpc>
            </a:pPr>
            <a:r>
              <a:rPr lang="en-GB" sz="2300" dirty="0">
                <a:latin typeface="Book Antiqua" panose="02040602050305030304" pitchFamily="18" charset="0"/>
              </a:rPr>
              <a:t>The stop bits are sent by the transmitter whose values are 1 or 2 bits after the data transmission.</a:t>
            </a:r>
          </a:p>
        </p:txBody>
      </p:sp>
      <p:sp>
        <p:nvSpPr>
          <p:cNvPr id="5" name="Slide Number Placeholder 4">
            <a:extLst>
              <a:ext uri="{FF2B5EF4-FFF2-40B4-BE49-F238E27FC236}">
                <a16:creationId xmlns:a16="http://schemas.microsoft.com/office/drawing/2014/main" id="{0EF07AD4-8F6F-E298-10A9-5FB21F3ED30F}"/>
              </a:ext>
            </a:extLst>
          </p:cNvPr>
          <p:cNvSpPr>
            <a:spLocks noGrp="1"/>
          </p:cNvSpPr>
          <p:nvPr>
            <p:ph type="sldNum" sz="quarter" idx="12"/>
          </p:nvPr>
        </p:nvSpPr>
        <p:spPr/>
        <p:txBody>
          <a:bodyPr/>
          <a:lstStyle/>
          <a:p>
            <a:fld id="{AC82685A-BD3A-4230-8D85-804689F67293}" type="slidenum">
              <a:rPr lang="en-GB" smtClean="0"/>
              <a:t>28</a:t>
            </a:fld>
            <a:endParaRPr lang="en-GB"/>
          </a:p>
        </p:txBody>
      </p:sp>
      <p:sp>
        <p:nvSpPr>
          <p:cNvPr id="6" name="TextBox 5">
            <a:extLst>
              <a:ext uri="{FF2B5EF4-FFF2-40B4-BE49-F238E27FC236}">
                <a16:creationId xmlns:a16="http://schemas.microsoft.com/office/drawing/2014/main" id="{F496DB07-8C98-ED49-0BEB-540D5455C748}"/>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2" name="Title 1">
            <a:extLst>
              <a:ext uri="{FF2B5EF4-FFF2-40B4-BE49-F238E27FC236}">
                <a16:creationId xmlns:a16="http://schemas.microsoft.com/office/drawing/2014/main" id="{42DF38CE-74F0-3E5D-C5EF-53F37038B35E}"/>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7384718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EED55F-3C51-79E0-54A2-A6A82598751C}"/>
              </a:ext>
            </a:extLst>
          </p:cNvPr>
          <p:cNvSpPr>
            <a:spLocks noGrp="1"/>
          </p:cNvSpPr>
          <p:nvPr>
            <p:ph idx="1"/>
          </p:nvPr>
        </p:nvSpPr>
        <p:spPr>
          <a:xfrm>
            <a:off x="222368" y="1129833"/>
            <a:ext cx="10940932" cy="795487"/>
          </a:xfrm>
        </p:spPr>
        <p:txBody>
          <a:bodyPr>
            <a:normAutofit/>
          </a:bodyPr>
          <a:lstStyle/>
          <a:p>
            <a:pPr marL="0" indent="0">
              <a:buNone/>
            </a:pPr>
            <a:r>
              <a:rPr lang="en-GB" sz="3500" b="1" dirty="0">
                <a:latin typeface="Book Antiqua" panose="02040602050305030304" pitchFamily="18" charset="0"/>
              </a:rPr>
              <a:t>RS232- Working</a:t>
            </a:r>
          </a:p>
        </p:txBody>
      </p:sp>
      <p:sp>
        <p:nvSpPr>
          <p:cNvPr id="5" name="Slide Number Placeholder 4">
            <a:extLst>
              <a:ext uri="{FF2B5EF4-FFF2-40B4-BE49-F238E27FC236}">
                <a16:creationId xmlns:a16="http://schemas.microsoft.com/office/drawing/2014/main" id="{0EF07AD4-8F6F-E298-10A9-5FB21F3ED30F}"/>
              </a:ext>
            </a:extLst>
          </p:cNvPr>
          <p:cNvSpPr>
            <a:spLocks noGrp="1"/>
          </p:cNvSpPr>
          <p:nvPr>
            <p:ph type="sldNum" sz="quarter" idx="12"/>
          </p:nvPr>
        </p:nvSpPr>
        <p:spPr/>
        <p:txBody>
          <a:bodyPr/>
          <a:lstStyle/>
          <a:p>
            <a:fld id="{AC82685A-BD3A-4230-8D85-804689F67293}" type="slidenum">
              <a:rPr lang="en-GB" smtClean="0"/>
              <a:t>29</a:t>
            </a:fld>
            <a:endParaRPr lang="en-GB"/>
          </a:p>
        </p:txBody>
      </p:sp>
      <p:sp>
        <p:nvSpPr>
          <p:cNvPr id="6" name="TextBox 5">
            <a:extLst>
              <a:ext uri="{FF2B5EF4-FFF2-40B4-BE49-F238E27FC236}">
                <a16:creationId xmlns:a16="http://schemas.microsoft.com/office/drawing/2014/main" id="{F496DB07-8C98-ED49-0BEB-540D5455C748}"/>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pic>
        <p:nvPicPr>
          <p:cNvPr id="7" name="Picture 6">
            <a:extLst>
              <a:ext uri="{FF2B5EF4-FFF2-40B4-BE49-F238E27FC236}">
                <a16:creationId xmlns:a16="http://schemas.microsoft.com/office/drawing/2014/main" id="{6A5D0A70-2DBA-7659-173E-8EB41DD071F4}"/>
              </a:ext>
            </a:extLst>
          </p:cNvPr>
          <p:cNvPicPr>
            <a:picLocks noChangeAspect="1"/>
          </p:cNvPicPr>
          <p:nvPr/>
        </p:nvPicPr>
        <p:blipFill>
          <a:blip r:embed="rId2"/>
          <a:stretch>
            <a:fillRect/>
          </a:stretch>
        </p:blipFill>
        <p:spPr>
          <a:xfrm>
            <a:off x="1458302" y="2104875"/>
            <a:ext cx="7899375" cy="4000677"/>
          </a:xfrm>
          <a:prstGeom prst="rect">
            <a:avLst/>
          </a:prstGeom>
        </p:spPr>
      </p:pic>
      <p:sp>
        <p:nvSpPr>
          <p:cNvPr id="2" name="Title 1">
            <a:extLst>
              <a:ext uri="{FF2B5EF4-FFF2-40B4-BE49-F238E27FC236}">
                <a16:creationId xmlns:a16="http://schemas.microsoft.com/office/drawing/2014/main" id="{275BDB1D-91A0-6FB0-92FB-67448019DEA5}"/>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27221662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EED55F-3C51-79E0-54A2-A6A82598751C}"/>
              </a:ext>
            </a:extLst>
          </p:cNvPr>
          <p:cNvSpPr>
            <a:spLocks noGrp="1"/>
          </p:cNvSpPr>
          <p:nvPr>
            <p:ph idx="1"/>
          </p:nvPr>
        </p:nvSpPr>
        <p:spPr>
          <a:xfrm>
            <a:off x="537328" y="1637833"/>
            <a:ext cx="10267832" cy="4331167"/>
          </a:xfrm>
        </p:spPr>
        <p:txBody>
          <a:bodyPr>
            <a:noAutofit/>
          </a:bodyPr>
          <a:lstStyle/>
          <a:p>
            <a:pPr marL="0" indent="0">
              <a:buNone/>
            </a:pPr>
            <a:r>
              <a:rPr lang="en-GB" b="1" dirty="0">
                <a:latin typeface="Book Antiqua" panose="02040602050305030304" pitchFamily="18" charset="0"/>
              </a:rPr>
              <a:t>RS232- Applications</a:t>
            </a:r>
          </a:p>
          <a:p>
            <a:pPr algn="just">
              <a:lnSpc>
                <a:spcPct val="150000"/>
              </a:lnSpc>
            </a:pPr>
            <a:r>
              <a:rPr lang="en-GB" sz="2600" dirty="0">
                <a:latin typeface="Book Antiqua" panose="02040602050305030304" pitchFamily="18" charset="0"/>
              </a:rPr>
              <a:t>RS232 serial communication is used in old generation PCs for connecting the peripheral devices like mouse, printers, modem etc.</a:t>
            </a:r>
          </a:p>
          <a:p>
            <a:pPr algn="just">
              <a:lnSpc>
                <a:spcPct val="150000"/>
              </a:lnSpc>
            </a:pPr>
            <a:r>
              <a:rPr lang="en-GB" sz="2600" dirty="0">
                <a:latin typeface="Book Antiqua" panose="02040602050305030304" pitchFamily="18" charset="0"/>
              </a:rPr>
              <a:t>It is also used in PLC machines, CNC machines, and servo controllers because it is far cheaper.</a:t>
            </a:r>
          </a:p>
          <a:p>
            <a:pPr marL="0" indent="0">
              <a:buNone/>
            </a:pPr>
            <a:endParaRPr lang="en-GB" sz="2200" b="1" dirty="0">
              <a:latin typeface="Book Antiqua" panose="02040602050305030304" pitchFamily="18" charset="0"/>
            </a:endParaRPr>
          </a:p>
        </p:txBody>
      </p:sp>
      <p:sp>
        <p:nvSpPr>
          <p:cNvPr id="5" name="Slide Number Placeholder 4">
            <a:extLst>
              <a:ext uri="{FF2B5EF4-FFF2-40B4-BE49-F238E27FC236}">
                <a16:creationId xmlns:a16="http://schemas.microsoft.com/office/drawing/2014/main" id="{0EF07AD4-8F6F-E298-10A9-5FB21F3ED30F}"/>
              </a:ext>
            </a:extLst>
          </p:cNvPr>
          <p:cNvSpPr>
            <a:spLocks noGrp="1"/>
          </p:cNvSpPr>
          <p:nvPr>
            <p:ph type="sldNum" sz="quarter" idx="12"/>
          </p:nvPr>
        </p:nvSpPr>
        <p:spPr/>
        <p:txBody>
          <a:bodyPr/>
          <a:lstStyle/>
          <a:p>
            <a:fld id="{AC82685A-BD3A-4230-8D85-804689F67293}" type="slidenum">
              <a:rPr lang="en-GB" smtClean="0"/>
              <a:t>30</a:t>
            </a:fld>
            <a:endParaRPr lang="en-GB"/>
          </a:p>
        </p:txBody>
      </p:sp>
      <p:sp>
        <p:nvSpPr>
          <p:cNvPr id="6" name="TextBox 5">
            <a:extLst>
              <a:ext uri="{FF2B5EF4-FFF2-40B4-BE49-F238E27FC236}">
                <a16:creationId xmlns:a16="http://schemas.microsoft.com/office/drawing/2014/main" id="{F496DB07-8C98-ED49-0BEB-540D5455C748}"/>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2" name="Title 1">
            <a:extLst>
              <a:ext uri="{FF2B5EF4-FFF2-40B4-BE49-F238E27FC236}">
                <a16:creationId xmlns:a16="http://schemas.microsoft.com/office/drawing/2014/main" id="{BFE5EFF9-A550-1A98-7CEE-B3790018F23C}"/>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30468520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31</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265496" y="2429432"/>
            <a:ext cx="5789864" cy="3347776"/>
          </a:xfrm>
          <a:prstGeom prst="rect">
            <a:avLst/>
          </a:prstGeom>
          <a:noFill/>
        </p:spPr>
        <p:txBody>
          <a:bodyPr wrap="square" lIns="91440" tIns="45720" rIns="91440" bIns="45720" rtlCol="0" anchor="t">
            <a:spAutoFit/>
          </a:bodyPr>
          <a:lstStyle/>
          <a:p>
            <a:pPr marL="285750" indent="-285750" algn="just">
              <a:lnSpc>
                <a:spcPct val="150000"/>
              </a:lnSpc>
              <a:buFont typeface="Arial" panose="020B0604020202020204" pitchFamily="34" charset="0"/>
              <a:buChar char="•"/>
            </a:pPr>
            <a:r>
              <a:rPr lang="en-GB" sz="2400" dirty="0">
                <a:latin typeface="Cambria"/>
                <a:ea typeface="Cambria"/>
              </a:rPr>
              <a:t> The data bits are transmitted and received at both the ends by using a synchronized clock signal. </a:t>
            </a:r>
          </a:p>
          <a:p>
            <a:pPr marL="285750" indent="-285750" algn="just">
              <a:lnSpc>
                <a:spcPct val="150000"/>
              </a:lnSpc>
              <a:buFont typeface="Arial" panose="020B0604020202020204" pitchFamily="34" charset="0"/>
              <a:buChar char="•"/>
            </a:pPr>
            <a:r>
              <a:rPr lang="en-GB" sz="2400" dirty="0">
                <a:latin typeface="Cambria"/>
                <a:ea typeface="Cambria"/>
              </a:rPr>
              <a:t>The start and the stop bits in frame of asynchronous format are not found in Synchronous Serial Communication.</a:t>
            </a:r>
          </a:p>
        </p:txBody>
      </p:sp>
      <p:sp>
        <p:nvSpPr>
          <p:cNvPr id="16" name="TextBox 15">
            <a:extLst>
              <a:ext uri="{FF2B5EF4-FFF2-40B4-BE49-F238E27FC236}">
                <a16:creationId xmlns:a16="http://schemas.microsoft.com/office/drawing/2014/main" id="{BAE0A156-7D83-76D0-3F38-156333046F36}"/>
              </a:ext>
            </a:extLst>
          </p:cNvPr>
          <p:cNvSpPr txBox="1"/>
          <p:nvPr/>
        </p:nvSpPr>
        <p:spPr>
          <a:xfrm>
            <a:off x="0" y="1408271"/>
            <a:ext cx="89357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Synchronous Serial Communication</a:t>
            </a:r>
          </a:p>
        </p:txBody>
      </p:sp>
      <p:pic>
        <p:nvPicPr>
          <p:cNvPr id="6" name="Picture 5">
            <a:extLst>
              <a:ext uri="{FF2B5EF4-FFF2-40B4-BE49-F238E27FC236}">
                <a16:creationId xmlns:a16="http://schemas.microsoft.com/office/drawing/2014/main" id="{BEF2B229-94ED-AC34-B169-70290CA9BD99}"/>
              </a:ext>
            </a:extLst>
          </p:cNvPr>
          <p:cNvPicPr>
            <a:picLocks noChangeAspect="1"/>
          </p:cNvPicPr>
          <p:nvPr/>
        </p:nvPicPr>
        <p:blipFill>
          <a:blip r:embed="rId2"/>
          <a:stretch>
            <a:fillRect/>
          </a:stretch>
        </p:blipFill>
        <p:spPr>
          <a:xfrm>
            <a:off x="6096000" y="2951946"/>
            <a:ext cx="6034664" cy="2143294"/>
          </a:xfrm>
          <a:prstGeom prst="rect">
            <a:avLst/>
          </a:prstGeom>
        </p:spPr>
      </p:pic>
      <p:sp>
        <p:nvSpPr>
          <p:cNvPr id="3" name="TextBox 2">
            <a:extLst>
              <a:ext uri="{FF2B5EF4-FFF2-40B4-BE49-F238E27FC236}">
                <a16:creationId xmlns:a16="http://schemas.microsoft.com/office/drawing/2014/main" id="{A6474A22-BBFC-E6E1-8790-F2ED143EA73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98F4AC87-490E-C065-FF88-02C699E032C7}"/>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24818054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32</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274579" y="2563149"/>
            <a:ext cx="6658544" cy="4455772"/>
          </a:xfrm>
          <a:prstGeom prst="rect">
            <a:avLst/>
          </a:prstGeom>
          <a:noFill/>
        </p:spPr>
        <p:txBody>
          <a:bodyPr wrap="square" lIns="91440" tIns="45720" rIns="91440" bIns="45720" rtlCol="0" anchor="t">
            <a:spAutoFit/>
          </a:bodyPr>
          <a:lstStyle/>
          <a:p>
            <a:pPr marL="285750" indent="-285750" algn="just">
              <a:lnSpc>
                <a:spcPct val="150000"/>
              </a:lnSpc>
              <a:buFont typeface="Arial" panose="020B0604020202020204" pitchFamily="34" charset="0"/>
              <a:buChar char="•"/>
            </a:pPr>
            <a:r>
              <a:rPr lang="en-GB" sz="2400" dirty="0">
                <a:latin typeface="Cambria"/>
                <a:ea typeface="Cambria"/>
              </a:rPr>
              <a:t> SPI is a full duplex interface. It works under the </a:t>
            </a:r>
            <a:r>
              <a:rPr lang="en-GB" sz="2400" b="1" dirty="0">
                <a:latin typeface="Cambria"/>
                <a:ea typeface="Cambria"/>
              </a:rPr>
              <a:t>master- slave mechanism.</a:t>
            </a:r>
          </a:p>
          <a:p>
            <a:pPr marL="285750" indent="-285750" algn="just">
              <a:lnSpc>
                <a:spcPct val="150000"/>
              </a:lnSpc>
              <a:buFont typeface="Arial" panose="020B0604020202020204" pitchFamily="34" charset="0"/>
              <a:buChar char="•"/>
            </a:pPr>
            <a:r>
              <a:rPr lang="en-GB" sz="2400" dirty="0">
                <a:latin typeface="Cambria"/>
                <a:ea typeface="Cambria"/>
              </a:rPr>
              <a:t>The slave units are limited by the number of select signals.</a:t>
            </a:r>
          </a:p>
          <a:p>
            <a:pPr marL="285750" indent="-285750" algn="just">
              <a:lnSpc>
                <a:spcPct val="150000"/>
              </a:lnSpc>
              <a:buFont typeface="Arial" panose="020B0604020202020204" pitchFamily="34" charset="0"/>
              <a:buChar char="•"/>
            </a:pPr>
            <a:r>
              <a:rPr lang="en-GB" sz="2400" dirty="0">
                <a:latin typeface="Cambria"/>
                <a:ea typeface="Cambria"/>
              </a:rPr>
              <a:t>SPI is a synchronous communication protocol.</a:t>
            </a:r>
          </a:p>
          <a:p>
            <a:pPr marL="808038" algn="just">
              <a:lnSpc>
                <a:spcPct val="150000"/>
              </a:lnSpc>
            </a:pPr>
            <a:endParaRPr lang="en-GB" sz="2400" dirty="0">
              <a:latin typeface="Cambria"/>
              <a:ea typeface="Cambria"/>
            </a:endParaRPr>
          </a:p>
          <a:p>
            <a:pPr algn="just">
              <a:lnSpc>
                <a:spcPct val="150000"/>
              </a:lnSpc>
            </a:pPr>
            <a:endParaRPr lang="en-GB" sz="2400" dirty="0">
              <a:latin typeface="Cambria"/>
              <a:ea typeface="Cambria"/>
            </a:endParaRPr>
          </a:p>
          <a:p>
            <a:pPr algn="just">
              <a:lnSpc>
                <a:spcPct val="150000"/>
              </a:lnSpc>
            </a:pPr>
            <a:endParaRPr lang="en-GB" sz="2400" dirty="0">
              <a:latin typeface="Cambria"/>
              <a:ea typeface="Cambria"/>
            </a:endParaRPr>
          </a:p>
        </p:txBody>
      </p:sp>
      <p:sp>
        <p:nvSpPr>
          <p:cNvPr id="16" name="TextBox 15">
            <a:extLst>
              <a:ext uri="{FF2B5EF4-FFF2-40B4-BE49-F238E27FC236}">
                <a16:creationId xmlns:a16="http://schemas.microsoft.com/office/drawing/2014/main" id="{BAE0A156-7D83-76D0-3F38-156333046F36}"/>
              </a:ext>
            </a:extLst>
          </p:cNvPr>
          <p:cNvSpPr txBox="1"/>
          <p:nvPr/>
        </p:nvSpPr>
        <p:spPr>
          <a:xfrm>
            <a:off x="0" y="1705119"/>
            <a:ext cx="89357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Serial Peripheral Interface (SPI)</a:t>
            </a:r>
          </a:p>
        </p:txBody>
      </p:sp>
      <p:sp>
        <p:nvSpPr>
          <p:cNvPr id="11" name="TextBox 10">
            <a:extLst>
              <a:ext uri="{FF2B5EF4-FFF2-40B4-BE49-F238E27FC236}">
                <a16:creationId xmlns:a16="http://schemas.microsoft.com/office/drawing/2014/main" id="{0D155EBE-051F-F9D0-6038-0582816663EA}"/>
              </a:ext>
            </a:extLst>
          </p:cNvPr>
          <p:cNvSpPr txBox="1"/>
          <p:nvPr/>
        </p:nvSpPr>
        <p:spPr>
          <a:xfrm>
            <a:off x="7091478" y="4194316"/>
            <a:ext cx="7721600" cy="1702967"/>
          </a:xfrm>
          <a:prstGeom prst="rect">
            <a:avLst/>
          </a:prstGeom>
          <a:noFill/>
        </p:spPr>
        <p:txBody>
          <a:bodyPr wrap="square">
            <a:spAutoFit/>
          </a:bodyPr>
          <a:lstStyle/>
          <a:p>
            <a:pPr marL="808038" algn="just">
              <a:lnSpc>
                <a:spcPct val="150000"/>
              </a:lnSpc>
            </a:pPr>
            <a:r>
              <a:rPr lang="en-GB" sz="1800" dirty="0">
                <a:latin typeface="Cambria"/>
                <a:ea typeface="Cambria"/>
              </a:rPr>
              <a:t>SCK - Transfer clock, </a:t>
            </a:r>
          </a:p>
          <a:p>
            <a:pPr marL="808038" algn="just">
              <a:lnSpc>
                <a:spcPct val="150000"/>
              </a:lnSpc>
            </a:pPr>
            <a:r>
              <a:rPr lang="en-GB" sz="1800" dirty="0">
                <a:latin typeface="Cambria"/>
                <a:ea typeface="Cambria"/>
              </a:rPr>
              <a:t>MOSI - Master output, slave input</a:t>
            </a:r>
          </a:p>
          <a:p>
            <a:pPr marL="808038" algn="just">
              <a:lnSpc>
                <a:spcPct val="150000"/>
              </a:lnSpc>
            </a:pPr>
            <a:r>
              <a:rPr lang="en-GB" sz="1800" dirty="0">
                <a:latin typeface="Cambria"/>
                <a:ea typeface="Cambria"/>
              </a:rPr>
              <a:t>MISO - Master input, Slave output</a:t>
            </a:r>
          </a:p>
          <a:p>
            <a:pPr marL="808038" algn="just">
              <a:lnSpc>
                <a:spcPct val="150000"/>
              </a:lnSpc>
            </a:pPr>
            <a:r>
              <a:rPr lang="en-GB" sz="1800" dirty="0" err="1">
                <a:latin typeface="Cambria"/>
                <a:ea typeface="Cambria"/>
              </a:rPr>
              <a:t>SSn</a:t>
            </a:r>
            <a:r>
              <a:rPr lang="en-GB" sz="1800" dirty="0">
                <a:latin typeface="Cambria"/>
                <a:ea typeface="Cambria"/>
              </a:rPr>
              <a:t> - Slave select n</a:t>
            </a:r>
          </a:p>
        </p:txBody>
      </p:sp>
      <p:pic>
        <p:nvPicPr>
          <p:cNvPr id="13" name="Picture 12">
            <a:extLst>
              <a:ext uri="{FF2B5EF4-FFF2-40B4-BE49-F238E27FC236}">
                <a16:creationId xmlns:a16="http://schemas.microsoft.com/office/drawing/2014/main" id="{3BF702B2-771E-E422-0528-FC78A65BF1C8}"/>
              </a:ext>
            </a:extLst>
          </p:cNvPr>
          <p:cNvPicPr>
            <a:picLocks noChangeAspect="1"/>
          </p:cNvPicPr>
          <p:nvPr/>
        </p:nvPicPr>
        <p:blipFill>
          <a:blip r:embed="rId2"/>
          <a:stretch>
            <a:fillRect/>
          </a:stretch>
        </p:blipFill>
        <p:spPr>
          <a:xfrm>
            <a:off x="7207702" y="1736081"/>
            <a:ext cx="4110537" cy="2180590"/>
          </a:xfrm>
          <a:prstGeom prst="rect">
            <a:avLst/>
          </a:prstGeom>
        </p:spPr>
      </p:pic>
      <p:sp>
        <p:nvSpPr>
          <p:cNvPr id="3" name="TextBox 2">
            <a:extLst>
              <a:ext uri="{FF2B5EF4-FFF2-40B4-BE49-F238E27FC236}">
                <a16:creationId xmlns:a16="http://schemas.microsoft.com/office/drawing/2014/main" id="{17E0CE10-BBCF-87E7-78A7-5BA3E61487C9}"/>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18994D30-6506-866D-0CBF-A2E2B5CA3B53}"/>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24714271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33</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22368" y="1267408"/>
            <a:ext cx="6710680" cy="5188665"/>
          </a:xfrm>
          <a:prstGeom prst="rect">
            <a:avLst/>
          </a:prstGeom>
          <a:noFill/>
        </p:spPr>
        <p:txBody>
          <a:bodyPr wrap="square" rtlCol="0">
            <a:spAutoFit/>
          </a:bodyPr>
          <a:lstStyle/>
          <a:p>
            <a:r>
              <a:rPr lang="en-GB" sz="3000" b="1" dirty="0">
                <a:latin typeface="Cambria" panose="02040503050406030204" pitchFamily="18" charset="0"/>
                <a:ea typeface="Cambria" panose="02040503050406030204" pitchFamily="18" charset="0"/>
              </a:rPr>
              <a:t>Shift Registers - Working</a:t>
            </a:r>
          </a:p>
          <a:p>
            <a:pPr marL="538163" indent="-342900" algn="just">
              <a:lnSpc>
                <a:spcPct val="20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A shift register is a digital circuit that stores and shifts data serially. </a:t>
            </a:r>
          </a:p>
          <a:p>
            <a:pPr marL="538163" indent="-342900" algn="just">
              <a:lnSpc>
                <a:spcPct val="20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It consists of flip-flops connected in series, allowing data to move through the register. </a:t>
            </a:r>
          </a:p>
          <a:p>
            <a:pPr marL="538163" indent="-342900" algn="just">
              <a:lnSpc>
                <a:spcPct val="20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Clock pulses trigger the sequential transfer of bits, enabling functions like data storage and shift operations.</a:t>
            </a:r>
          </a:p>
        </p:txBody>
      </p:sp>
      <p:sp>
        <p:nvSpPr>
          <p:cNvPr id="3" name="TextBox 2">
            <a:extLst>
              <a:ext uri="{FF2B5EF4-FFF2-40B4-BE49-F238E27FC236}">
                <a16:creationId xmlns:a16="http://schemas.microsoft.com/office/drawing/2014/main" id="{17E0CE10-BBCF-87E7-78A7-5BA3E61487C9}"/>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18994D30-6506-866D-0CBF-A2E2B5CA3B53}"/>
              </a:ext>
            </a:extLst>
          </p:cNvPr>
          <p:cNvSpPr txBox="1">
            <a:spLocks/>
          </p:cNvSpPr>
          <p:nvPr/>
        </p:nvSpPr>
        <p:spPr>
          <a:xfrm>
            <a:off x="3270368" y="52672"/>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pic>
        <p:nvPicPr>
          <p:cNvPr id="4" name="Picture 3" descr="A diagram of a shift register&#10;&#10;Description automatically generated">
            <a:extLst>
              <a:ext uri="{FF2B5EF4-FFF2-40B4-BE49-F238E27FC236}">
                <a16:creationId xmlns:a16="http://schemas.microsoft.com/office/drawing/2014/main" id="{64145EBA-DBD5-9A91-A095-F20344957D53}"/>
              </a:ext>
            </a:extLst>
          </p:cNvPr>
          <p:cNvPicPr>
            <a:picLocks noChangeAspect="1"/>
          </p:cNvPicPr>
          <p:nvPr/>
        </p:nvPicPr>
        <p:blipFill>
          <a:blip r:embed="rId2"/>
          <a:stretch>
            <a:fillRect/>
          </a:stretch>
        </p:blipFill>
        <p:spPr>
          <a:xfrm>
            <a:off x="7244189" y="2353906"/>
            <a:ext cx="4688731" cy="2502574"/>
          </a:xfrm>
          <a:prstGeom prst="rect">
            <a:avLst/>
          </a:prstGeom>
        </p:spPr>
      </p:pic>
    </p:spTree>
    <p:extLst>
      <p:ext uri="{BB962C8B-B14F-4D97-AF65-F5344CB8AC3E}">
        <p14:creationId xmlns:p14="http://schemas.microsoft.com/office/powerpoint/2010/main" val="40770011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34</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55880" y="1319039"/>
            <a:ext cx="89357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SPI - Operation</a:t>
            </a:r>
          </a:p>
        </p:txBody>
      </p:sp>
      <p:pic>
        <p:nvPicPr>
          <p:cNvPr id="6" name="Picture 5">
            <a:extLst>
              <a:ext uri="{FF2B5EF4-FFF2-40B4-BE49-F238E27FC236}">
                <a16:creationId xmlns:a16="http://schemas.microsoft.com/office/drawing/2014/main" id="{04C81BDD-DEC3-C276-EA06-2E6BC89B5006}"/>
              </a:ext>
            </a:extLst>
          </p:cNvPr>
          <p:cNvPicPr>
            <a:picLocks noChangeAspect="1"/>
          </p:cNvPicPr>
          <p:nvPr/>
        </p:nvPicPr>
        <p:blipFill>
          <a:blip r:embed="rId2"/>
          <a:stretch>
            <a:fillRect/>
          </a:stretch>
        </p:blipFill>
        <p:spPr>
          <a:xfrm>
            <a:off x="5271893" y="2335293"/>
            <a:ext cx="6920107" cy="2551667"/>
          </a:xfrm>
          <a:prstGeom prst="rect">
            <a:avLst/>
          </a:prstGeom>
        </p:spPr>
      </p:pic>
      <p:sp>
        <p:nvSpPr>
          <p:cNvPr id="8" name="TextBox 7">
            <a:extLst>
              <a:ext uri="{FF2B5EF4-FFF2-40B4-BE49-F238E27FC236}">
                <a16:creationId xmlns:a16="http://schemas.microsoft.com/office/drawing/2014/main" id="{A56EE341-0797-52DD-C2BD-9C00FA13FE94}"/>
              </a:ext>
            </a:extLst>
          </p:cNvPr>
          <p:cNvSpPr txBox="1"/>
          <p:nvPr/>
        </p:nvSpPr>
        <p:spPr>
          <a:xfrm>
            <a:off x="348007" y="2111355"/>
            <a:ext cx="4660873" cy="3347776"/>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Both Master and slave contains shift registers which operate in parallel with the SCK clock. </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The Master Shift in the MISO signal while Slave Shifts in the MOSI signal. </a:t>
            </a:r>
          </a:p>
        </p:txBody>
      </p:sp>
      <p:sp>
        <p:nvSpPr>
          <p:cNvPr id="3" name="TextBox 2">
            <a:extLst>
              <a:ext uri="{FF2B5EF4-FFF2-40B4-BE49-F238E27FC236}">
                <a16:creationId xmlns:a16="http://schemas.microsoft.com/office/drawing/2014/main" id="{BC41B4AD-67EC-9FEB-4A76-01BA1B5D241F}"/>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10" name="Title 1">
            <a:extLst>
              <a:ext uri="{FF2B5EF4-FFF2-40B4-BE49-F238E27FC236}">
                <a16:creationId xmlns:a16="http://schemas.microsoft.com/office/drawing/2014/main" id="{A3A10539-9A2A-5771-A822-D18FE3752AB7}"/>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9256062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35</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23520" y="1273772"/>
            <a:ext cx="89357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SPI - Operation</a:t>
            </a:r>
          </a:p>
        </p:txBody>
      </p:sp>
      <p:sp>
        <p:nvSpPr>
          <p:cNvPr id="7" name="TextBox 6">
            <a:extLst>
              <a:ext uri="{FF2B5EF4-FFF2-40B4-BE49-F238E27FC236}">
                <a16:creationId xmlns:a16="http://schemas.microsoft.com/office/drawing/2014/main" id="{710CA29C-353B-D813-E03F-99893866AF65}"/>
              </a:ext>
            </a:extLst>
          </p:cNvPr>
          <p:cNvSpPr txBox="1"/>
          <p:nvPr/>
        </p:nvSpPr>
        <p:spPr>
          <a:xfrm>
            <a:off x="606811" y="1932278"/>
            <a:ext cx="10978377" cy="4455772"/>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To begin communication, the master configures the clock using a frequency supported by the slave device that is few </a:t>
            </a:r>
            <a:r>
              <a:rPr lang="en-GB" sz="2400" dirty="0" err="1">
                <a:latin typeface="Cambria" panose="02040503050406030204" pitchFamily="18" charset="0"/>
                <a:ea typeface="Cambria" panose="02040503050406030204" pitchFamily="18" charset="0"/>
              </a:rPr>
              <a:t>MHz.</a:t>
            </a:r>
            <a:r>
              <a:rPr lang="en-GB" sz="2400" dirty="0">
                <a:latin typeface="Cambria" panose="02040503050406030204" pitchFamily="18" charset="0"/>
                <a:ea typeface="Cambria" panose="02040503050406030204" pitchFamily="18" charset="0"/>
              </a:rPr>
              <a:t> </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The master selects the slave device with </a:t>
            </a:r>
            <a:r>
              <a:rPr lang="en-GB" sz="2400" b="1" dirty="0">
                <a:latin typeface="Cambria" panose="02040503050406030204" pitchFamily="18" charset="0"/>
                <a:ea typeface="Cambria" panose="02040503050406030204" pitchFamily="18" charset="0"/>
              </a:rPr>
              <a:t>logic 0 </a:t>
            </a:r>
            <a:r>
              <a:rPr lang="en-GB" sz="2400" dirty="0">
                <a:latin typeface="Cambria" panose="02040503050406030204" pitchFamily="18" charset="0"/>
                <a:ea typeface="Cambria" panose="02040503050406030204" pitchFamily="18" charset="0"/>
              </a:rPr>
              <a:t>on the select line. </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During each clock cycle, a </a:t>
            </a:r>
            <a:r>
              <a:rPr lang="en-GB" sz="2400" b="1" dirty="0">
                <a:latin typeface="Cambria" panose="02040503050406030204" pitchFamily="18" charset="0"/>
                <a:ea typeface="Cambria" panose="02040503050406030204" pitchFamily="18" charset="0"/>
              </a:rPr>
              <a:t>full duplex </a:t>
            </a:r>
            <a:r>
              <a:rPr lang="en-GB" sz="2400" dirty="0">
                <a:latin typeface="Cambria" panose="02040503050406030204" pitchFamily="18" charset="0"/>
                <a:ea typeface="Cambria" panose="02040503050406030204" pitchFamily="18" charset="0"/>
              </a:rPr>
              <a:t>transmission occurs. </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Master sends a bit on the MOSI line and slave reads it a. Similarly, slave send a bit on the MISO line and master reads it. </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When the task is completed, the master sends stops </a:t>
            </a:r>
            <a:r>
              <a:rPr lang="en-GB" sz="2400" b="1" dirty="0">
                <a:latin typeface="Cambria" panose="02040503050406030204" pitchFamily="18" charset="0"/>
                <a:ea typeface="Cambria" panose="02040503050406030204" pitchFamily="18" charset="0"/>
              </a:rPr>
              <a:t>toggling</a:t>
            </a:r>
            <a:r>
              <a:rPr lang="en-GB" sz="2400" dirty="0">
                <a:latin typeface="Cambria" panose="02040503050406030204" pitchFamily="18" charset="0"/>
                <a:ea typeface="Cambria" panose="02040503050406030204" pitchFamily="18" charset="0"/>
              </a:rPr>
              <a:t> the clock signal and typically deselect the slave.</a:t>
            </a:r>
          </a:p>
        </p:txBody>
      </p:sp>
      <p:sp>
        <p:nvSpPr>
          <p:cNvPr id="3" name="TextBox 2">
            <a:extLst>
              <a:ext uri="{FF2B5EF4-FFF2-40B4-BE49-F238E27FC236}">
                <a16:creationId xmlns:a16="http://schemas.microsoft.com/office/drawing/2014/main" id="{9FEC620B-D738-363F-41BF-5494A5454AB9}"/>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9876F031-B8E3-FE42-EF36-2995DFD71DF7}"/>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42061493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36</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472965" y="1446036"/>
            <a:ext cx="110032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Asynchronous Vs Synchronous  Serial Communication</a:t>
            </a:r>
          </a:p>
        </p:txBody>
      </p:sp>
      <p:pic>
        <p:nvPicPr>
          <p:cNvPr id="7" name="Picture 6">
            <a:extLst>
              <a:ext uri="{FF2B5EF4-FFF2-40B4-BE49-F238E27FC236}">
                <a16:creationId xmlns:a16="http://schemas.microsoft.com/office/drawing/2014/main" id="{D5D4AE43-74D6-0CE2-531F-B7666590FBC5}"/>
              </a:ext>
            </a:extLst>
          </p:cNvPr>
          <p:cNvPicPr>
            <a:picLocks noChangeAspect="1"/>
          </p:cNvPicPr>
          <p:nvPr/>
        </p:nvPicPr>
        <p:blipFill>
          <a:blip r:embed="rId2"/>
          <a:stretch>
            <a:fillRect/>
          </a:stretch>
        </p:blipFill>
        <p:spPr>
          <a:xfrm>
            <a:off x="748171" y="2077524"/>
            <a:ext cx="10452868" cy="3915597"/>
          </a:xfrm>
          <a:prstGeom prst="rect">
            <a:avLst/>
          </a:prstGeom>
        </p:spPr>
      </p:pic>
      <p:sp>
        <p:nvSpPr>
          <p:cNvPr id="3" name="TextBox 2">
            <a:extLst>
              <a:ext uri="{FF2B5EF4-FFF2-40B4-BE49-F238E27FC236}">
                <a16:creationId xmlns:a16="http://schemas.microsoft.com/office/drawing/2014/main" id="{8CF94EAD-4271-E29D-003D-82D4259D90AF}"/>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41C33684-88B2-E4FB-DC14-98F5B600FC0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12731823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37</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6284" y="1169762"/>
            <a:ext cx="89357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Parallel Communication</a:t>
            </a:r>
          </a:p>
        </p:txBody>
      </p:sp>
      <p:sp>
        <p:nvSpPr>
          <p:cNvPr id="3" name="TextBox 2">
            <a:extLst>
              <a:ext uri="{FF2B5EF4-FFF2-40B4-BE49-F238E27FC236}">
                <a16:creationId xmlns:a16="http://schemas.microsoft.com/office/drawing/2014/main" id="{FB558B94-F2FF-F2E5-DDAB-63B5D3CF159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10" name="Title 1">
            <a:extLst>
              <a:ext uri="{FF2B5EF4-FFF2-40B4-BE49-F238E27FC236}">
                <a16:creationId xmlns:a16="http://schemas.microsoft.com/office/drawing/2014/main" id="{3F15F7E6-48ED-7A8E-46F4-27DE3E276424}"/>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pic>
        <p:nvPicPr>
          <p:cNvPr id="4" name="Picture 3" descr="A diagram of a bus&#10;&#10;Description automatically generated">
            <a:extLst>
              <a:ext uri="{FF2B5EF4-FFF2-40B4-BE49-F238E27FC236}">
                <a16:creationId xmlns:a16="http://schemas.microsoft.com/office/drawing/2014/main" id="{8898874E-BA20-4354-9F35-5E89108FB046}"/>
              </a:ext>
            </a:extLst>
          </p:cNvPr>
          <p:cNvPicPr>
            <a:picLocks noChangeAspect="1"/>
          </p:cNvPicPr>
          <p:nvPr/>
        </p:nvPicPr>
        <p:blipFill>
          <a:blip r:embed="rId2"/>
          <a:stretch>
            <a:fillRect/>
          </a:stretch>
        </p:blipFill>
        <p:spPr>
          <a:xfrm>
            <a:off x="1429384" y="1813574"/>
            <a:ext cx="9507855" cy="4431061"/>
          </a:xfrm>
          <a:prstGeom prst="rect">
            <a:avLst/>
          </a:prstGeom>
        </p:spPr>
      </p:pic>
    </p:spTree>
    <p:extLst>
      <p:ext uri="{BB962C8B-B14F-4D97-AF65-F5344CB8AC3E}">
        <p14:creationId xmlns:p14="http://schemas.microsoft.com/office/powerpoint/2010/main" val="13776166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38</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45720" y="1389664"/>
            <a:ext cx="89357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Parallel Communication</a:t>
            </a:r>
          </a:p>
        </p:txBody>
      </p:sp>
      <p:sp>
        <p:nvSpPr>
          <p:cNvPr id="7" name="TextBox 6">
            <a:extLst>
              <a:ext uri="{FF2B5EF4-FFF2-40B4-BE49-F238E27FC236}">
                <a16:creationId xmlns:a16="http://schemas.microsoft.com/office/drawing/2014/main" id="{710CA29C-353B-D813-E03F-99893866AF65}"/>
              </a:ext>
            </a:extLst>
          </p:cNvPr>
          <p:cNvSpPr txBox="1"/>
          <p:nvPr/>
        </p:nvSpPr>
        <p:spPr>
          <a:xfrm>
            <a:off x="5146040" y="2031698"/>
            <a:ext cx="6096000" cy="3597075"/>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rPr>
              <a:t>Various data bits are simultaneously transmitted using multiple communication links between sender and receiver. </a:t>
            </a:r>
          </a:p>
          <a:p>
            <a:pPr marL="342900" indent="-342900" algn="just">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rPr>
              <a:t>Despite using a single channel between sender and receiver, various links are used, and each bit of data is transmitted separately over all the communication link.</a:t>
            </a:r>
          </a:p>
        </p:txBody>
      </p:sp>
      <p:pic>
        <p:nvPicPr>
          <p:cNvPr id="6" name="Picture 5">
            <a:extLst>
              <a:ext uri="{FF2B5EF4-FFF2-40B4-BE49-F238E27FC236}">
                <a16:creationId xmlns:a16="http://schemas.microsoft.com/office/drawing/2014/main" id="{384B1AB9-79A1-6D53-ACD7-F57016B69A2A}"/>
              </a:ext>
            </a:extLst>
          </p:cNvPr>
          <p:cNvPicPr>
            <a:picLocks noChangeAspect="1"/>
          </p:cNvPicPr>
          <p:nvPr/>
        </p:nvPicPr>
        <p:blipFill>
          <a:blip r:embed="rId2">
            <a:biLevel thresh="75000"/>
          </a:blip>
          <a:stretch>
            <a:fillRect/>
          </a:stretch>
        </p:blipFill>
        <p:spPr>
          <a:xfrm>
            <a:off x="217903" y="2316808"/>
            <a:ext cx="4603017" cy="2412671"/>
          </a:xfrm>
          <a:prstGeom prst="rect">
            <a:avLst/>
          </a:prstGeom>
        </p:spPr>
      </p:pic>
      <p:sp>
        <p:nvSpPr>
          <p:cNvPr id="3" name="TextBox 2">
            <a:extLst>
              <a:ext uri="{FF2B5EF4-FFF2-40B4-BE49-F238E27FC236}">
                <a16:creationId xmlns:a16="http://schemas.microsoft.com/office/drawing/2014/main" id="{FB558B94-F2FF-F2E5-DDAB-63B5D3CF159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10" name="Title 1">
            <a:extLst>
              <a:ext uri="{FF2B5EF4-FFF2-40B4-BE49-F238E27FC236}">
                <a16:creationId xmlns:a16="http://schemas.microsoft.com/office/drawing/2014/main" id="{3F15F7E6-48ED-7A8E-46F4-27DE3E276424}"/>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6698826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39</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Inter- Integrated Circuits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222368" y="1209005"/>
            <a:ext cx="10303392" cy="5160387"/>
          </a:xfrm>
          <a:prstGeom prst="rect">
            <a:avLst/>
          </a:prstGeom>
          <a:noFill/>
        </p:spPr>
        <p:txBody>
          <a:bodyPr wrap="square" rtlCol="0">
            <a:spAutoFit/>
          </a:bodyPr>
          <a:lstStyle/>
          <a:p>
            <a:pPr algn="just">
              <a:lnSpc>
                <a:spcPct val="150000"/>
              </a:lnSpc>
            </a:pPr>
            <a:r>
              <a:rPr lang="en-GB" sz="3000" b="1" dirty="0">
                <a:latin typeface="Book Antiqua" panose="02040602050305030304" pitchFamily="18" charset="0"/>
                <a:ea typeface="Cambria" panose="02040503050406030204" pitchFamily="18" charset="0"/>
              </a:rPr>
              <a:t>Inter Integrated Circuits (I2C)</a:t>
            </a:r>
          </a:p>
          <a:p>
            <a:pPr marL="898525" lvl="2" indent="-342900" algn="just">
              <a:lnSpc>
                <a:spcPct val="150000"/>
              </a:lnSpc>
              <a:buFont typeface="Arial" panose="020B0604020202020204" pitchFamily="34" charset="0"/>
              <a:buChar char="•"/>
            </a:pPr>
            <a:r>
              <a:rPr lang="en-GB" sz="2200" dirty="0">
                <a:latin typeface="Book Antiqua" panose="02040602050305030304" pitchFamily="18" charset="0"/>
                <a:ea typeface="Times New Roman" panose="02020603050405020304" pitchFamily="18" charset="0"/>
              </a:rPr>
              <a:t>I2C is commonly used for communication between integrated circuits on a circuit board or between different devices in various electronic systems.</a:t>
            </a:r>
          </a:p>
          <a:p>
            <a:pPr marL="985838" lvl="2" indent="-447675" algn="just">
              <a:lnSpc>
                <a:spcPct val="150000"/>
              </a:lnSpc>
              <a:buFont typeface="Arial" panose="020B0604020202020204" pitchFamily="34" charset="0"/>
              <a:buChar char="•"/>
            </a:pPr>
            <a:r>
              <a:rPr lang="en-GB" sz="2200" dirty="0">
                <a:effectLst/>
                <a:latin typeface="Book Antiqua" panose="02040602050305030304" pitchFamily="18" charset="0"/>
                <a:ea typeface="Times New Roman" panose="02020603050405020304" pitchFamily="18" charset="0"/>
              </a:rPr>
              <a:t>The transmission type is point to multipoint. </a:t>
            </a:r>
            <a:r>
              <a:rPr lang="en-GB" sz="2200" dirty="0">
                <a:latin typeface="Book Antiqua" panose="02040602050305030304" pitchFamily="18" charset="0"/>
                <a:ea typeface="Times New Roman" panose="02020603050405020304" pitchFamily="18" charset="0"/>
              </a:rPr>
              <a:t>	</a:t>
            </a:r>
          </a:p>
          <a:p>
            <a:pPr marL="1866900" lvl="4" indent="-165100" algn="just" defTabSz="896938">
              <a:lnSpc>
                <a:spcPct val="150000"/>
              </a:lnSpc>
              <a:spcAft>
                <a:spcPts val="800"/>
              </a:spcAft>
              <a:buFont typeface="Arial" panose="020B0604020202020204" pitchFamily="34" charset="0"/>
              <a:buChar char="•"/>
              <a:tabLst>
                <a:tab pos="1701800" algn="l"/>
                <a:tab pos="1884363" algn="l"/>
                <a:tab pos="1971675" algn="l"/>
              </a:tabLst>
            </a:pPr>
            <a:r>
              <a:rPr lang="en-GB" sz="2200" b="1" dirty="0">
                <a:effectLst/>
                <a:latin typeface="Book Antiqua" panose="02040602050305030304" pitchFamily="18" charset="0"/>
                <a:ea typeface="Times New Roman" panose="02020603050405020304" pitchFamily="18" charset="0"/>
              </a:rPr>
              <a:t>		Serial Data </a:t>
            </a:r>
            <a:r>
              <a:rPr lang="en-GB" sz="2200" b="1" dirty="0">
                <a:latin typeface="Book Antiqua" panose="02040602050305030304" pitchFamily="18" charset="0"/>
                <a:ea typeface="Times New Roman" panose="02020603050405020304" pitchFamily="18" charset="0"/>
              </a:rPr>
              <a:t>:</a:t>
            </a:r>
            <a:r>
              <a:rPr lang="en-GB" sz="2200" dirty="0">
                <a:effectLst/>
                <a:latin typeface="Book Antiqua" panose="02040602050305030304" pitchFamily="18" charset="0"/>
                <a:ea typeface="Times New Roman" panose="02020603050405020304" pitchFamily="18" charset="0"/>
              </a:rPr>
              <a:t> this line is used to carry bi-directional data  		 between the master and the slave			</a:t>
            </a:r>
          </a:p>
          <a:p>
            <a:pPr marL="1866900" lvl="4" indent="-165100" algn="just" defTabSz="896938">
              <a:lnSpc>
                <a:spcPct val="150000"/>
              </a:lnSpc>
              <a:spcAft>
                <a:spcPts val="800"/>
              </a:spcAft>
              <a:buFont typeface="Arial" panose="020B0604020202020204" pitchFamily="34" charset="0"/>
              <a:buChar char="•"/>
              <a:tabLst>
                <a:tab pos="1701800" algn="l"/>
                <a:tab pos="1971675" algn="l"/>
                <a:tab pos="2062163" algn="l"/>
              </a:tabLst>
            </a:pPr>
            <a:r>
              <a:rPr lang="en-GB" sz="2200" b="1" dirty="0">
                <a:effectLst/>
                <a:latin typeface="Book Antiqua" panose="02040602050305030304" pitchFamily="18" charset="0"/>
                <a:ea typeface="Times New Roman" panose="02020603050405020304" pitchFamily="18" charset="0"/>
              </a:rPr>
              <a:t>Serial clock</a:t>
            </a:r>
            <a:r>
              <a:rPr lang="en-GB" sz="2200" b="1" dirty="0">
                <a:latin typeface="Book Antiqua" panose="02040602050305030304" pitchFamily="18" charset="0"/>
                <a:ea typeface="Times New Roman" panose="02020603050405020304" pitchFamily="18" charset="0"/>
              </a:rPr>
              <a:t>:</a:t>
            </a:r>
            <a:r>
              <a:rPr lang="en-GB" sz="2200" dirty="0">
                <a:effectLst/>
                <a:latin typeface="Book Antiqua" panose="02040602050305030304" pitchFamily="18" charset="0"/>
                <a:ea typeface="Times New Roman" panose="02020603050405020304" pitchFamily="18" charset="0"/>
              </a:rPr>
              <a:t>  This line is driven by the master and provides the timing clock for all operations.	</a:t>
            </a:r>
            <a:endParaRPr lang="en-GB" sz="2200" dirty="0">
              <a:latin typeface="Book Antiqua" panose="02040602050305030304" pitchFamily="18" charset="0"/>
              <a:ea typeface="Times New Roman" panose="020206030504050203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0933964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40</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69920" y="-4308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Inter- Integrated Circuits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48297" y="1236391"/>
            <a:ext cx="7366977" cy="5037789"/>
          </a:xfrm>
          <a:prstGeom prst="rect">
            <a:avLst/>
          </a:prstGeom>
          <a:noFill/>
        </p:spPr>
        <p:txBody>
          <a:bodyPr wrap="square" rtlCol="0">
            <a:spAutoFit/>
          </a:bodyPr>
          <a:lstStyle/>
          <a:p>
            <a:pPr lvl="1">
              <a:lnSpc>
                <a:spcPct val="150000"/>
              </a:lnSpc>
              <a:spcAft>
                <a:spcPts val="800"/>
              </a:spcAft>
            </a:pPr>
            <a:r>
              <a:rPr lang="en-GB" sz="2400" b="1" dirty="0">
                <a:latin typeface="Cambria" panose="02040503050406030204" pitchFamily="18" charset="0"/>
                <a:ea typeface="Times New Roman" panose="02020603050405020304" pitchFamily="18" charset="0"/>
              </a:rPr>
              <a:t>Working</a:t>
            </a:r>
          </a:p>
          <a:p>
            <a:pPr marL="742950" lvl="1" indent="-285750" algn="just">
              <a:lnSpc>
                <a:spcPct val="150000"/>
              </a:lnSpc>
              <a:spcAft>
                <a:spcPts val="800"/>
              </a:spcAft>
              <a:buFont typeface="Arial" panose="020B0604020202020204" pitchFamily="34" charset="0"/>
              <a:buChar char="•"/>
            </a:pPr>
            <a:r>
              <a:rPr lang="en-GB" sz="2200" b="1" dirty="0">
                <a:latin typeface="Book Antiqua" panose="02040602050305030304" pitchFamily="18" charset="0"/>
                <a:ea typeface="Times New Roman" panose="02020603050405020304" pitchFamily="18" charset="0"/>
              </a:rPr>
              <a:t>Master-Slave Architecture: </a:t>
            </a:r>
            <a:r>
              <a:rPr lang="en-GB" sz="2200" dirty="0">
                <a:latin typeface="Book Antiqua" panose="02040602050305030304" pitchFamily="18" charset="0"/>
                <a:ea typeface="Times New Roman" panose="02020603050405020304" pitchFamily="18" charset="0"/>
              </a:rPr>
              <a:t>Supports multiple master and slave devices.</a:t>
            </a:r>
          </a:p>
          <a:p>
            <a:pPr marL="1438275" lvl="3" indent="-342900" algn="just">
              <a:lnSpc>
                <a:spcPct val="150000"/>
              </a:lnSpc>
              <a:spcAft>
                <a:spcPts val="800"/>
              </a:spcAft>
              <a:buFont typeface="Cambria" panose="02040503050406030204" pitchFamily="18" charset="0"/>
              <a:buChar char="­"/>
            </a:pPr>
            <a:r>
              <a:rPr lang="en-GB" sz="2200" dirty="0">
                <a:latin typeface="Book Antiqua" panose="02040602050305030304" pitchFamily="18" charset="0"/>
                <a:ea typeface="Times New Roman" panose="02020603050405020304" pitchFamily="18" charset="0"/>
              </a:rPr>
              <a:t>The master initiates communication and generates the clock signal.</a:t>
            </a:r>
          </a:p>
          <a:p>
            <a:pPr marL="1438275" lvl="3" indent="-342900" algn="just">
              <a:lnSpc>
                <a:spcPct val="150000"/>
              </a:lnSpc>
              <a:spcAft>
                <a:spcPts val="800"/>
              </a:spcAft>
              <a:buFont typeface="Cambria" panose="02040503050406030204" pitchFamily="18" charset="0"/>
              <a:buChar char="­"/>
            </a:pPr>
            <a:r>
              <a:rPr lang="en-GB" sz="2200" dirty="0">
                <a:latin typeface="Book Antiqua" panose="02040602050305030304" pitchFamily="18" charset="0"/>
                <a:ea typeface="Times New Roman" panose="02020603050405020304" pitchFamily="18" charset="0"/>
              </a:rPr>
              <a:t>Slaves respond to requests from the master. </a:t>
            </a:r>
          </a:p>
          <a:p>
            <a:pPr marL="1438275" lvl="3" indent="-342900" algn="just">
              <a:lnSpc>
                <a:spcPct val="150000"/>
              </a:lnSpc>
              <a:spcAft>
                <a:spcPts val="800"/>
              </a:spcAft>
              <a:buFont typeface="Cambria" panose="02040503050406030204" pitchFamily="18" charset="0"/>
              <a:buChar char="­"/>
            </a:pPr>
            <a:r>
              <a:rPr lang="en-GB" sz="2200" dirty="0">
                <a:latin typeface="Book Antiqua" panose="02040602050305030304" pitchFamily="18" charset="0"/>
                <a:ea typeface="Times New Roman" panose="02020603050405020304" pitchFamily="18" charset="0"/>
              </a:rPr>
              <a:t>The master addresses the specific slave device with which it wants to communicate.	</a:t>
            </a:r>
          </a:p>
          <a:p>
            <a:pPr marL="0" lvl="1">
              <a:lnSpc>
                <a:spcPct val="150000"/>
              </a:lnSpc>
              <a:spcAft>
                <a:spcPts val="800"/>
              </a:spcAft>
            </a:pPr>
            <a:r>
              <a:rPr lang="en-GB" sz="1600" dirty="0">
                <a:latin typeface="Cambria" panose="02040503050406030204" pitchFamily="18" charset="0"/>
                <a:ea typeface="Times New Roman" panose="02020603050405020304" pitchFamily="18" charset="0"/>
              </a:rPr>
              <a:t>	</a:t>
            </a:r>
            <a:endParaRPr lang="en-GB" b="1" dirty="0">
              <a:latin typeface="Cambria" panose="02040503050406030204" pitchFamily="18" charset="0"/>
              <a:ea typeface="Cambria" panose="02040503050406030204" pitchFamily="18" charset="0"/>
            </a:endParaRPr>
          </a:p>
        </p:txBody>
      </p:sp>
      <p:pic>
        <p:nvPicPr>
          <p:cNvPr id="2" name="Picture 1" descr="A diagram of a device&#10;&#10;Description automatically generated">
            <a:extLst>
              <a:ext uri="{FF2B5EF4-FFF2-40B4-BE49-F238E27FC236}">
                <a16:creationId xmlns:a16="http://schemas.microsoft.com/office/drawing/2014/main" id="{16471F8C-2E6C-E080-BC9F-913437A9FD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55220" y="2302611"/>
            <a:ext cx="4502001" cy="2238909"/>
          </a:xfrm>
          <a:prstGeom prst="rect">
            <a:avLst/>
          </a:prstGeom>
        </p:spPr>
      </p:pic>
    </p:spTree>
    <p:extLst>
      <p:ext uri="{BB962C8B-B14F-4D97-AF65-F5344CB8AC3E}">
        <p14:creationId xmlns:p14="http://schemas.microsoft.com/office/powerpoint/2010/main" val="263852670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41</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Inter- Integrated Circuits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492760" y="1261685"/>
            <a:ext cx="9418320" cy="5970865"/>
          </a:xfrm>
          <a:prstGeom prst="rect">
            <a:avLst/>
          </a:prstGeom>
          <a:noFill/>
        </p:spPr>
        <p:txBody>
          <a:bodyPr wrap="square" rtlCol="0">
            <a:spAutoFit/>
          </a:bodyPr>
          <a:lstStyle/>
          <a:p>
            <a:pPr lvl="0">
              <a:lnSpc>
                <a:spcPct val="150000"/>
              </a:lnSpc>
              <a:spcAft>
                <a:spcPts val="800"/>
              </a:spcAft>
            </a:pPr>
            <a:r>
              <a:rPr lang="en-GB" sz="2400" b="1" dirty="0">
                <a:latin typeface="Book Antiqua" panose="02040602050305030304" pitchFamily="18" charset="0"/>
                <a:ea typeface="Times New Roman" panose="02020603050405020304" pitchFamily="18" charset="0"/>
              </a:rPr>
              <a:t>Data Transmission : </a:t>
            </a:r>
          </a:p>
          <a:p>
            <a:pPr marL="1257300" lvl="3" indent="-342900">
              <a:lnSpc>
                <a:spcPct val="150000"/>
              </a:lnSpc>
              <a:spcAft>
                <a:spcPts val="800"/>
              </a:spcAft>
              <a:buFont typeface="Symbol" panose="05050102010706020507" pitchFamily="18" charset="2"/>
              <a:buChar char="-"/>
            </a:pPr>
            <a:r>
              <a:rPr lang="en-GB" sz="2200" dirty="0">
                <a:latin typeface="Book Antiqua" panose="02040602050305030304" pitchFamily="18" charset="0"/>
                <a:ea typeface="Times New Roman" panose="02020603050405020304" pitchFamily="18" charset="0"/>
              </a:rPr>
              <a:t>Data is transmitted in a byte-wise fashion.</a:t>
            </a:r>
          </a:p>
          <a:p>
            <a:pPr marL="1257300" lvl="3" indent="-342900">
              <a:lnSpc>
                <a:spcPct val="150000"/>
              </a:lnSpc>
              <a:spcAft>
                <a:spcPts val="800"/>
              </a:spcAft>
              <a:buFont typeface="Symbol" panose="05050102010706020507" pitchFamily="18" charset="2"/>
              <a:buChar char="-"/>
            </a:pPr>
            <a:r>
              <a:rPr lang="en-GB" sz="2200" dirty="0">
                <a:latin typeface="Book Antiqua" panose="02040602050305030304" pitchFamily="18" charset="0"/>
                <a:ea typeface="Times New Roman" panose="02020603050405020304" pitchFamily="18" charset="0"/>
              </a:rPr>
              <a:t>Each byte is followed by an acknowledge bit, allowing the receiver to confirm successful reception.</a:t>
            </a:r>
          </a:p>
          <a:p>
            <a:pPr marL="0" lvl="3">
              <a:lnSpc>
                <a:spcPct val="150000"/>
              </a:lnSpc>
              <a:spcAft>
                <a:spcPts val="800"/>
              </a:spcAft>
            </a:pPr>
            <a:r>
              <a:rPr lang="en-GB" sz="2200" b="1" dirty="0">
                <a:latin typeface="Book Antiqua" panose="02040602050305030304" pitchFamily="18" charset="0"/>
                <a:ea typeface="Times New Roman" panose="02020603050405020304" pitchFamily="18" charset="0"/>
              </a:rPr>
              <a:t>Start and Stop Conditions: </a:t>
            </a:r>
            <a:r>
              <a:rPr lang="en-GB" sz="2200" dirty="0">
                <a:latin typeface="Book Antiqua" panose="02040602050305030304" pitchFamily="18" charset="0"/>
                <a:ea typeface="Times New Roman" panose="02020603050405020304" pitchFamily="18" charset="0"/>
              </a:rPr>
              <a:t>Communication begins with start conditions and ends with stop conditions.</a:t>
            </a:r>
          </a:p>
          <a:p>
            <a:pPr marL="0" lvl="3">
              <a:lnSpc>
                <a:spcPct val="150000"/>
              </a:lnSpc>
              <a:spcAft>
                <a:spcPts val="800"/>
              </a:spcAft>
            </a:pPr>
            <a:r>
              <a:rPr lang="en-GB" sz="2200" b="1" dirty="0">
                <a:latin typeface="Book Antiqua" panose="02040602050305030304" pitchFamily="18" charset="0"/>
                <a:ea typeface="Times New Roman" panose="02020603050405020304" pitchFamily="18" charset="0"/>
              </a:rPr>
              <a:t>Start Conditions: </a:t>
            </a:r>
            <a:r>
              <a:rPr lang="en-GB" sz="2200" dirty="0">
                <a:latin typeface="Book Antiqua" panose="02040602050305030304" pitchFamily="18" charset="0"/>
                <a:ea typeface="Times New Roman" panose="02020603050405020304" pitchFamily="18" charset="0"/>
              </a:rPr>
              <a:t>High-to-low transition on SDA while SCL is high.</a:t>
            </a:r>
          </a:p>
          <a:p>
            <a:pPr marL="0" lvl="3">
              <a:lnSpc>
                <a:spcPct val="150000"/>
              </a:lnSpc>
              <a:spcAft>
                <a:spcPts val="800"/>
              </a:spcAft>
            </a:pPr>
            <a:r>
              <a:rPr lang="en-GB" sz="2200" b="1" dirty="0">
                <a:latin typeface="Book Antiqua" panose="02040602050305030304" pitchFamily="18" charset="0"/>
                <a:ea typeface="Times New Roman" panose="02020603050405020304" pitchFamily="18" charset="0"/>
              </a:rPr>
              <a:t>Stop Conditions: </a:t>
            </a:r>
            <a:r>
              <a:rPr lang="en-GB" sz="2200" dirty="0">
                <a:latin typeface="Book Antiqua" panose="02040602050305030304" pitchFamily="18" charset="0"/>
                <a:ea typeface="Times New Roman" panose="02020603050405020304" pitchFamily="18" charset="0"/>
              </a:rPr>
              <a:t>Low-to-high transition on SDA while SCL is high.	</a:t>
            </a:r>
            <a:r>
              <a:rPr lang="en-GB" dirty="0">
                <a:latin typeface="Cambria" panose="02040503050406030204" pitchFamily="18" charset="0"/>
                <a:ea typeface="Times New Roman" panose="02020603050405020304" pitchFamily="18" charset="0"/>
              </a:rPr>
              <a:t>			</a:t>
            </a:r>
            <a:r>
              <a:rPr lang="en-GB" sz="1600" dirty="0">
                <a:latin typeface="Cambria" panose="02040503050406030204" pitchFamily="18" charset="0"/>
                <a:ea typeface="Times New Roman" panose="02020603050405020304" pitchFamily="18" charset="0"/>
              </a:rPr>
              <a:t>			</a:t>
            </a:r>
            <a:endParaRPr lang="en-GB" sz="2400" b="1" dirty="0">
              <a:latin typeface="Cambria" panose="02040503050406030204" pitchFamily="18" charset="0"/>
              <a:ea typeface="Cambria" panose="02040503050406030204" pitchFamily="18" charset="0"/>
            </a:endParaRPr>
          </a:p>
          <a:p>
            <a:pPr marL="342900" indent="-342900">
              <a:lnSpc>
                <a:spcPct val="150000"/>
              </a:lnSpc>
              <a:buFont typeface="Arial" panose="020B0604020202020204" pitchFamily="34" charset="0"/>
              <a:buChar char="•"/>
            </a:pPr>
            <a:endParaRPr lang="en-GB" dirty="0">
              <a:latin typeface="Cambria" panose="02040503050406030204" pitchFamily="18" charset="0"/>
              <a:ea typeface="Times New Roman" panose="02020603050405020304" pitchFamily="18" charset="0"/>
            </a:endParaRPr>
          </a:p>
          <a:p>
            <a:endParaRPr lang="en-GB"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93269049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42</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Inter- Integrated Circuits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60960" y="1213513"/>
            <a:ext cx="3769360" cy="461665"/>
          </a:xfrm>
          <a:prstGeom prst="rect">
            <a:avLst/>
          </a:prstGeom>
          <a:noFill/>
        </p:spPr>
        <p:txBody>
          <a:bodyPr wrap="square" rtlCol="0">
            <a:spAutoFit/>
          </a:bodyPr>
          <a:lstStyle/>
          <a:p>
            <a:r>
              <a:rPr lang="en-GB" sz="2400" b="1" dirty="0">
                <a:latin typeface="Cambria" panose="02040503050406030204" pitchFamily="18" charset="0"/>
                <a:ea typeface="Cambria" panose="02040503050406030204" pitchFamily="18" charset="0"/>
              </a:rPr>
              <a:t>Examples of I2C</a:t>
            </a:r>
          </a:p>
        </p:txBody>
      </p:sp>
      <p:sp>
        <p:nvSpPr>
          <p:cNvPr id="6" name="TextBox 5">
            <a:extLst>
              <a:ext uri="{FF2B5EF4-FFF2-40B4-BE49-F238E27FC236}">
                <a16:creationId xmlns:a16="http://schemas.microsoft.com/office/drawing/2014/main" id="{6C1FEEC1-B826-D906-49EE-8F2F373483C8}"/>
              </a:ext>
            </a:extLst>
          </p:cNvPr>
          <p:cNvSpPr txBox="1"/>
          <p:nvPr/>
        </p:nvSpPr>
        <p:spPr>
          <a:xfrm>
            <a:off x="946268" y="1202134"/>
            <a:ext cx="10138292" cy="5392438"/>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2200" b="1" dirty="0">
                <a:effectLst/>
                <a:latin typeface="Book Antiqua" panose="02040602050305030304" pitchFamily="18" charset="0"/>
                <a:ea typeface="Times New Roman" panose="02020603050405020304" pitchFamily="18" charset="0"/>
              </a:rPr>
              <a:t>Sensor Networks in IOT Devices</a:t>
            </a:r>
          </a:p>
          <a:p>
            <a:pPr marL="742950" lvl="1" indent="-285750" algn="just">
              <a:lnSpc>
                <a:spcPct val="150000"/>
              </a:lnSpc>
              <a:spcAft>
                <a:spcPts val="800"/>
              </a:spcAft>
              <a:buFont typeface="Arial" panose="020B0604020202020204" pitchFamily="34" charset="0"/>
              <a:buChar char="•"/>
            </a:pPr>
            <a:r>
              <a:rPr lang="en-GB" sz="2100" dirty="0">
                <a:effectLst/>
                <a:latin typeface="Book Antiqua" panose="02040602050305030304" pitchFamily="18" charset="0"/>
                <a:ea typeface="Times New Roman" panose="02020603050405020304" pitchFamily="18" charset="0"/>
              </a:rPr>
              <a:t>Used in smart home system, temperature sensors, humidity sensors, and motion sensors could be connected to a microcontroller or a central processing unit using the I2C protocol.</a:t>
            </a:r>
            <a:r>
              <a:rPr lang="en-GB" sz="2200" dirty="0">
                <a:effectLst/>
                <a:latin typeface="Book Antiqua" panose="02040602050305030304" pitchFamily="18" charset="0"/>
                <a:ea typeface="Times New Roman" panose="02020603050405020304" pitchFamily="18" charset="0"/>
              </a:rPr>
              <a:t>				</a:t>
            </a:r>
            <a:endParaRPr lang="en-GB" sz="2200" dirty="0">
              <a:latin typeface="Book Antiqua" panose="02040602050305030304" pitchFamily="18" charset="0"/>
              <a:ea typeface="Times New Roman" panose="02020603050405020304" pitchFamily="18" charset="0"/>
            </a:endParaRPr>
          </a:p>
          <a:p>
            <a:pPr lvl="0" algn="just">
              <a:lnSpc>
                <a:spcPct val="150000"/>
              </a:lnSpc>
              <a:spcAft>
                <a:spcPts val="800"/>
              </a:spcAft>
            </a:pPr>
            <a:r>
              <a:rPr lang="en-GB" sz="2200" b="1" dirty="0">
                <a:effectLst/>
                <a:latin typeface="Book Antiqua" panose="02040602050305030304" pitchFamily="18" charset="0"/>
                <a:ea typeface="Times New Roman" panose="02020603050405020304" pitchFamily="18" charset="0"/>
              </a:rPr>
              <a:t>Consumer Electronics.</a:t>
            </a:r>
          </a:p>
          <a:p>
            <a:pPr marL="742950" lvl="1" indent="-285750" algn="just">
              <a:lnSpc>
                <a:spcPct val="150000"/>
              </a:lnSpc>
              <a:spcAft>
                <a:spcPts val="800"/>
              </a:spcAft>
              <a:buFont typeface="Arial" panose="020B0604020202020204" pitchFamily="34" charset="0"/>
              <a:buChar char="•"/>
            </a:pPr>
            <a:r>
              <a:rPr lang="en-GB" sz="2100" dirty="0">
                <a:effectLst/>
                <a:latin typeface="Book Antiqua" panose="02040602050305030304" pitchFamily="18" charset="0"/>
                <a:ea typeface="Times New Roman" panose="02020603050405020304" pitchFamily="18" charset="0"/>
              </a:rPr>
              <a:t>In soundbars or audio processing units, I2C can be used to facilitate communication between the main audio processing unit and various audio components like digital signal processors (DSPs), volume control ICs, or equalizer ICs.	</a:t>
            </a:r>
            <a:r>
              <a:rPr lang="en-GB" sz="2200" dirty="0">
                <a:effectLst/>
                <a:latin typeface="Book Antiqua" panose="02040602050305030304" pitchFamily="18" charset="0"/>
                <a:ea typeface="Times New Roman" panose="02020603050405020304" pitchFamily="18" charset="0"/>
              </a:rPr>
              <a:t>					</a:t>
            </a:r>
            <a:r>
              <a:rPr lang="en-GB" sz="1600" dirty="0">
                <a:effectLst/>
                <a:latin typeface="Cambria" panose="02040503050406030204" pitchFamily="18" charset="0"/>
                <a:ea typeface="Times New Roman" panose="02020603050405020304" pitchFamily="18" charset="0"/>
              </a:rPr>
              <a:t>	</a:t>
            </a:r>
          </a:p>
        </p:txBody>
      </p:sp>
    </p:spTree>
    <p:extLst>
      <p:ext uri="{BB962C8B-B14F-4D97-AF65-F5344CB8AC3E}">
        <p14:creationId xmlns:p14="http://schemas.microsoft.com/office/powerpoint/2010/main" val="2872895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2173</Words>
  <Application>Microsoft Office PowerPoint</Application>
  <PresentationFormat>Widescreen</PresentationFormat>
  <Paragraphs>400</Paragraphs>
  <Slides>43</Slides>
  <Notes>0</Notes>
  <HiddenSlides>0</HiddenSlides>
  <MMClips>0</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43</vt:i4>
      </vt:variant>
    </vt:vector>
  </HeadingPairs>
  <TitlesOfParts>
    <vt:vector size="69" baseType="lpstr">
      <vt:lpstr>Arial</vt:lpstr>
      <vt:lpstr>Book Antiqua</vt:lpstr>
      <vt:lpstr>Calibri</vt:lpstr>
      <vt:lpstr>Calibri Light</vt:lpstr>
      <vt:lpstr>Cambria</vt:lpstr>
      <vt:lpstr>Symbol</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Communication Systems</vt:lpstr>
      <vt:lpstr>Communication Systems</vt:lpstr>
      <vt:lpstr>Communication Systems</vt:lpstr>
      <vt:lpstr>Communication Systems</vt:lpstr>
      <vt:lpstr>Communication Systems</vt:lpstr>
      <vt:lpstr>Communication Systems</vt:lpstr>
      <vt:lpstr>Communication Systems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Communication Systems</vt:lpstr>
      <vt:lpstr>Communication Systems</vt:lpstr>
      <vt:lpstr>Communication Systems</vt:lpstr>
      <vt:lpstr>Communication Systems</vt:lpstr>
      <vt:lpstr>Communication Systems</vt:lpstr>
      <vt:lpstr>Communication Systems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5</cp:revision>
  <dcterms:created xsi:type="dcterms:W3CDTF">2021-03-09T15:35:42Z</dcterms:created>
  <dcterms:modified xsi:type="dcterms:W3CDTF">2025-03-23T22:51:32Z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