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7"/>
  </p:notesMasterIdLst>
  <p:handoutMasterIdLst>
    <p:handoutMasterId r:id="rId38"/>
  </p:handoutMasterIdLst>
  <p:sldIdLst>
    <p:sldId id="257" r:id="rId5"/>
    <p:sldId id="284" r:id="rId6"/>
    <p:sldId id="311" r:id="rId7"/>
    <p:sldId id="268" r:id="rId8"/>
    <p:sldId id="272" r:id="rId9"/>
    <p:sldId id="274" r:id="rId10"/>
    <p:sldId id="273" r:id="rId11"/>
    <p:sldId id="322" r:id="rId12"/>
    <p:sldId id="303" r:id="rId13"/>
    <p:sldId id="298" r:id="rId14"/>
    <p:sldId id="276" r:id="rId15"/>
    <p:sldId id="321" r:id="rId16"/>
    <p:sldId id="279" r:id="rId17"/>
    <p:sldId id="300" r:id="rId18"/>
    <p:sldId id="277" r:id="rId19"/>
    <p:sldId id="306" r:id="rId20"/>
    <p:sldId id="312" r:id="rId21"/>
    <p:sldId id="282" r:id="rId22"/>
    <p:sldId id="313" r:id="rId23"/>
    <p:sldId id="267" r:id="rId24"/>
    <p:sldId id="269" r:id="rId25"/>
    <p:sldId id="314" r:id="rId26"/>
    <p:sldId id="316" r:id="rId27"/>
    <p:sldId id="323" r:id="rId28"/>
    <p:sldId id="315" r:id="rId29"/>
    <p:sldId id="309" r:id="rId30"/>
    <p:sldId id="317" r:id="rId31"/>
    <p:sldId id="259" r:id="rId32"/>
    <p:sldId id="262" r:id="rId33"/>
    <p:sldId id="319" r:id="rId34"/>
    <p:sldId id="318" r:id="rId35"/>
    <p:sldId id="320" r:id="rId36"/>
  </p:sldIdLst>
  <p:sldSz cx="12188825" cy="6858000"/>
  <p:notesSz cx="6724650" cy="977423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5" pos="3839">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2741"/>
    <a:srgbClr val="009999"/>
    <a:srgbClr val="00B050"/>
    <a:srgbClr val="FFFF00"/>
    <a:srgbClr val="FFFF66"/>
    <a:srgbClr val="70FFFF"/>
    <a:srgbClr val="B4FAFE"/>
    <a:srgbClr val="00C5E1"/>
    <a:srgbClr val="FF5050"/>
    <a:srgbClr val="C5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p:cViewPr varScale="1">
        <p:scale>
          <a:sx n="86" d="100"/>
          <a:sy n="86" d="100"/>
        </p:scale>
        <p:origin x="120" y="258"/>
      </p:cViewPr>
      <p:guideLst>
        <p:guide orient="horz" pos="2205"/>
        <p:guide pos="3839"/>
      </p:guideLst>
    </p:cSldViewPr>
  </p:slideViewPr>
  <p:notesTextViewPr>
    <p:cViewPr>
      <p:scale>
        <a:sx n="1" d="1"/>
        <a:sy n="1" d="1"/>
      </p:scale>
      <p:origin x="0" y="0"/>
    </p:cViewPr>
  </p:notesTextViewPr>
  <p:notesViewPr>
    <p:cSldViewPr showGuides="1">
      <p:cViewPr varScale="1">
        <p:scale>
          <a:sx n="63" d="100"/>
          <a:sy n="63" d="100"/>
        </p:scale>
        <p:origin x="2838" y="108"/>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a:lvl1pPr>
          </a:lstStyle>
          <a:p>
            <a:fld id="{FE5B4EDC-59C0-49C7-8ADA-5A781B329E02}" type="datetimeFigureOut">
              <a:rPr lang="en-US"/>
              <a:t>3/13/2018</a:t>
            </a:fld>
            <a:endParaRPr/>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F2D8D46A-B586-417D-BFBD-8C8FE0AAF762}" type="datetimeFigureOut">
              <a:rPr lang="en-US"/>
              <a:t>3/13/2018</a:t>
            </a:fld>
            <a:endParaRPr/>
          </a:p>
        </p:txBody>
      </p:sp>
      <p:sp>
        <p:nvSpPr>
          <p:cNvPr id="4" name="Slide Image Placeholder 3"/>
          <p:cNvSpPr>
            <a:spLocks noGrp="1" noRot="1" noChangeAspect="1"/>
          </p:cNvSpPr>
          <p:nvPr>
            <p:ph type="sldImg" idx="2"/>
          </p:nvPr>
        </p:nvSpPr>
        <p:spPr>
          <a:xfrm>
            <a:off x="106363" y="733425"/>
            <a:ext cx="6511925" cy="36655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A5BD7-F043-4D1B-AA17-CD412FC534DE}" type="slidenum">
              <a:rPr lang="en-GB" smtClean="0"/>
              <a:t>4</a:t>
            </a:fld>
            <a:endParaRPr lang="en-GB"/>
          </a:p>
        </p:txBody>
      </p:sp>
    </p:spTree>
    <p:extLst>
      <p:ext uri="{BB962C8B-B14F-4D97-AF65-F5344CB8AC3E}">
        <p14:creationId xmlns:p14="http://schemas.microsoft.com/office/powerpoint/2010/main" val="190488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3/13/2018</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3/13/2018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3/13/2018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3/13/2018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3/13/2018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3/13/2018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3/13/2018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5" name="Date Placeholder 4"/>
          <p:cNvSpPr>
            <a:spLocks noGrp="1"/>
          </p:cNvSpPr>
          <p:nvPr>
            <p:ph type="dt" sz="half" idx="10"/>
          </p:nvPr>
        </p:nvSpPr>
        <p:spPr/>
        <p:txBody>
          <a:bodyPr/>
          <a:lstStyle/>
          <a:p>
            <a:fld id="{F0DFD029-FB74-4578-B929-F66AA97659CA}" type="datetimeFigureOut">
              <a:rPr lang="en-US"/>
              <a:t>3/13/2018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3/13/2018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9999">
            <a:alpha val="80000"/>
          </a:srgbClr>
        </a:soli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3/13/2018</a:t>
            </a:fld>
            <a:endParaRPr/>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72944" y="764704"/>
            <a:ext cx="8735325" cy="2000251"/>
          </a:xfrm>
        </p:spPr>
        <p:txBody>
          <a:bodyPr/>
          <a:lstStyle/>
          <a:p>
            <a:pPr algn="ctr"/>
            <a:r>
              <a:rPr lang="en-US" dirty="0">
                <a:latin typeface="Segoe UI" panose="020B0502040204020203" pitchFamily="34" charset="0"/>
                <a:ea typeface="Segoe UI" panose="020B0502040204020203" pitchFamily="34" charset="0"/>
                <a:cs typeface="Segoe UI" panose="020B0502040204020203" pitchFamily="34" charset="0"/>
              </a:rPr>
              <a:t>Teaching with Technology</a:t>
            </a:r>
          </a:p>
        </p:txBody>
      </p:sp>
      <p:sp>
        <p:nvSpPr>
          <p:cNvPr id="3" name="Title 1"/>
          <p:cNvSpPr txBox="1">
            <a:spLocks/>
          </p:cNvSpPr>
          <p:nvPr/>
        </p:nvSpPr>
        <p:spPr>
          <a:xfrm>
            <a:off x="1968452" y="2852936"/>
            <a:ext cx="8735325" cy="2000251"/>
          </a:xfrm>
          <a:prstGeom prst="rect">
            <a:avLst/>
          </a:prstGeom>
        </p:spPr>
        <p:txBody>
          <a:bodyPr vert="horz" lIns="121899" tIns="60949" rIns="121899" bIns="60949" rtlCol="0" anchor="b">
            <a:normAutofit fontScale="92500"/>
          </a:bodyPr>
          <a:lstStyle>
            <a:lvl1pPr algn="l" defTabSz="1218987" rtl="0" eaLnBrk="1" latinLnBrk="0" hangingPunct="1">
              <a:lnSpc>
                <a:spcPct val="90000"/>
              </a:lnSpc>
              <a:spcBef>
                <a:spcPct val="0"/>
              </a:spcBef>
              <a:buNone/>
              <a:defRPr sz="5400" kern="1200">
                <a:solidFill>
                  <a:schemeClr val="tx1"/>
                </a:solidFill>
                <a:latin typeface="+mj-lt"/>
                <a:ea typeface="+mj-ea"/>
                <a:cs typeface="+mj-cs"/>
              </a:defRPr>
            </a:lvl1pPr>
          </a:lstStyle>
          <a:p>
            <a:pPr algn="ctr"/>
            <a:r>
              <a:rPr lang="en-US" dirty="0">
                <a:latin typeface="Segoe UI" panose="020B0502040204020203" pitchFamily="34" charset="0"/>
                <a:ea typeface="Segoe UI" panose="020B0502040204020203" pitchFamily="34" charset="0"/>
                <a:cs typeface="Segoe UI" panose="020B0502040204020203" pitchFamily="34" charset="0"/>
              </a:rPr>
              <a:t>Session 3: </a:t>
            </a:r>
          </a:p>
          <a:p>
            <a:pPr algn="ctr"/>
            <a:r>
              <a:rPr lang="en-US" dirty="0">
                <a:latin typeface="Segoe UI" panose="020B0502040204020203" pitchFamily="34" charset="0"/>
                <a:ea typeface="Segoe UI" panose="020B0502040204020203" pitchFamily="34" charset="0"/>
                <a:cs typeface="Segoe UI" panose="020B0502040204020203" pitchFamily="34" charset="0"/>
              </a:rPr>
              <a:t>Blended and Flipped Learning</a:t>
            </a:r>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748" y="332656"/>
            <a:ext cx="12188825" cy="6432530"/>
          </a:xfrm>
          <a:prstGeom prst="rect">
            <a:avLst/>
          </a:prstGeom>
          <a:noFill/>
        </p:spPr>
        <p:txBody>
          <a:bodyPr wrap="square" rtlCol="0">
            <a:spAutoFit/>
          </a:bodyPr>
          <a:lstStyle/>
          <a:p>
            <a:r>
              <a:rPr lang="en-GB" sz="8000" dirty="0">
                <a:latin typeface="Segoe UI" panose="020B0502040204020203" pitchFamily="34" charset="0"/>
                <a:ea typeface="Segoe UI" panose="020B0502040204020203" pitchFamily="34" charset="0"/>
                <a:cs typeface="Segoe UI" panose="020B0502040204020203" pitchFamily="34" charset="0"/>
              </a:rPr>
              <a:t>Session 3 objectives</a:t>
            </a:r>
          </a:p>
          <a:p>
            <a:endParaRPr lang="en-GB" sz="4400" dirty="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To understand the meaning of blended and flipped learning and its benefits.</a:t>
            </a:r>
            <a:br>
              <a:rPr lang="en-GB" sz="3600" dirty="0">
                <a:latin typeface="Segoe UI" panose="020B0502040204020203" pitchFamily="34" charset="0"/>
                <a:ea typeface="Segoe UI" panose="020B0502040204020203" pitchFamily="34" charset="0"/>
                <a:cs typeface="Segoe UI" panose="020B0502040204020203" pitchFamily="34" charset="0"/>
              </a:rPr>
            </a:br>
            <a:endParaRPr lang="en-GB" sz="3600" dirty="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To consider suitable technology for blended and flipped learning.</a:t>
            </a:r>
            <a:br>
              <a:rPr lang="en-GB" sz="3600" dirty="0">
                <a:latin typeface="Segoe UI" panose="020B0502040204020203" pitchFamily="34" charset="0"/>
                <a:ea typeface="Segoe UI" panose="020B0502040204020203" pitchFamily="34" charset="0"/>
                <a:cs typeface="Segoe UI" panose="020B0502040204020203" pitchFamily="34" charset="0"/>
              </a:rPr>
            </a:br>
            <a:endParaRPr lang="en-GB" sz="3600" dirty="0">
              <a:latin typeface="Segoe UI" panose="020B0502040204020203" pitchFamily="34" charset="0"/>
              <a:ea typeface="Segoe UI" panose="020B0502040204020203" pitchFamily="34" charset="0"/>
              <a:cs typeface="Segoe UI" panose="020B0502040204020203" pitchFamily="34" charset="0"/>
            </a:endParaRPr>
          </a:p>
          <a:p>
            <a:pPr marL="571500" indent="-5715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To understand good practice in blended and flipped learning.</a:t>
            </a:r>
          </a:p>
        </p:txBody>
      </p:sp>
    </p:spTree>
    <p:extLst>
      <p:ext uri="{BB962C8B-B14F-4D97-AF65-F5344CB8AC3E}">
        <p14:creationId xmlns:p14="http://schemas.microsoft.com/office/powerpoint/2010/main" val="2790795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4077072"/>
            <a:ext cx="10360501" cy="1223963"/>
          </a:xfrm>
        </p:spPr>
        <p:txBody>
          <a:bodyPr>
            <a:noAutofit/>
          </a:bodyPr>
          <a:lstStyle/>
          <a:p>
            <a:pPr algn="ctr"/>
            <a:r>
              <a:rPr lang="en-GB" sz="9600" dirty="0"/>
              <a:t>join.quizzizz.com</a:t>
            </a:r>
            <a:r>
              <a:rPr lang="en-GB" sz="6000" dirty="0"/>
              <a:t/>
            </a:r>
            <a:br>
              <a:rPr lang="en-GB" sz="6000" dirty="0"/>
            </a:br>
            <a:r>
              <a:rPr lang="en-GB" sz="6000" dirty="0"/>
              <a:t/>
            </a:r>
            <a:br>
              <a:rPr lang="en-GB" sz="6000" dirty="0"/>
            </a:br>
            <a:r>
              <a:rPr lang="en-GB" sz="6000" dirty="0"/>
              <a:t>Game code</a:t>
            </a:r>
            <a:br>
              <a:rPr lang="en-GB" sz="6000" dirty="0"/>
            </a:br>
            <a:r>
              <a:rPr lang="en-GB" sz="13800" dirty="0"/>
              <a:t>932062</a:t>
            </a:r>
          </a:p>
        </p:txBody>
      </p:sp>
    </p:spTree>
    <p:extLst>
      <p:ext uri="{BB962C8B-B14F-4D97-AF65-F5344CB8AC3E}">
        <p14:creationId xmlns:p14="http://schemas.microsoft.com/office/powerpoint/2010/main" val="3099189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render.bitstrips.com/v2/cpanel/cc7a4b4c-6f8e-4cfa-b74d-54717816568d-ce0d8ec3-5bfc-4680-9155-6d4fcc38d9c1-v1.png?transparent=1&amp;palette=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1125860" y="1196752"/>
            <a:ext cx="10585176" cy="3901517"/>
          </a:xfrm>
          <a:prstGeom prst="rect">
            <a:avLst/>
          </a:prstGeom>
          <a:noFill/>
        </p:spPr>
        <p:txBody>
          <a:bodyPr wrap="square" rtlCol="0">
            <a:spAutoFit/>
          </a:bodyPr>
          <a:lstStyle/>
          <a:p>
            <a:pPr>
              <a:lnSpc>
                <a:spcPct val="150000"/>
              </a:lnSpc>
            </a:pPr>
            <a:r>
              <a:rPr lang="en-GB" b="1" i="1" dirty="0">
                <a:latin typeface="Segoe UI" panose="020B0502040204020203" pitchFamily="34" charset="0"/>
                <a:ea typeface="Segoe UI" panose="020B0502040204020203" pitchFamily="34" charset="0"/>
                <a:cs typeface="Segoe UI" panose="020B0502040204020203" pitchFamily="34" charset="0"/>
              </a:rPr>
              <a:t>“Blended learning</a:t>
            </a:r>
            <a:r>
              <a:rPr lang="en-GB" i="1" dirty="0">
                <a:latin typeface="Segoe UI" panose="020B0502040204020203" pitchFamily="34" charset="0"/>
                <a:ea typeface="Segoe UI" panose="020B0502040204020203" pitchFamily="34" charset="0"/>
                <a:cs typeface="Segoe UI" panose="020B0502040204020203" pitchFamily="34" charset="0"/>
              </a:rPr>
              <a:t> is an education program (formal or non-formal) that combines online digital media with traditional classroom methods. It requires the physical presence of both teacher and student, with some element of student control over time, place, path, or pace. While students still attend "brick-and-mortar" schools with a teacher present, face-to-face classroom practices are combined with computer-mediated activities regarding content and delivery.”</a:t>
            </a:r>
          </a:p>
        </p:txBody>
      </p:sp>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57908" y="982177"/>
            <a:ext cx="9865096" cy="3046988"/>
          </a:xfrm>
          <a:prstGeom prst="rect">
            <a:avLst/>
          </a:prstGeom>
        </p:spPr>
        <p:txBody>
          <a:bodyPr wrap="square">
            <a:spAutoFit/>
          </a:bodyPr>
          <a:lstStyle/>
          <a:p>
            <a:r>
              <a:rPr lang="en-GB" b="1" i="1" dirty="0">
                <a:latin typeface="Segoe UI" panose="020B0502040204020203" pitchFamily="34" charset="0"/>
                <a:ea typeface="Segoe UI" panose="020B0502040204020203" pitchFamily="34" charset="0"/>
                <a:cs typeface="Segoe UI" panose="020B0502040204020203" pitchFamily="34" charset="0"/>
              </a:rPr>
              <a:t>“Flipped classroom</a:t>
            </a:r>
            <a:r>
              <a:rPr lang="en-GB" i="1" dirty="0">
                <a:latin typeface="Segoe UI" panose="020B0502040204020203" pitchFamily="34" charset="0"/>
                <a:ea typeface="Segoe UI" panose="020B0502040204020203" pitchFamily="34" charset="0"/>
                <a:cs typeface="Segoe UI" panose="020B0502040204020203" pitchFamily="34" charset="0"/>
              </a:rPr>
              <a:t> is an instructional strategy and a type of blended learning that reverses the traditional learning environment by delivering instructional content, often online, outside of the classroom. It moves activities, including those that may have traditionally been considered homework, into the classroom. In a flipped classroom, students watch online lectures, collaborate in online discussions, or carry out research at home and engage in concepts in the classroom with the guidance of a mentor.”</a:t>
            </a:r>
            <a:endParaRPr lang="en-GB"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003062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61964" y="476672"/>
            <a:ext cx="7488832" cy="646331"/>
          </a:xfrm>
          <a:prstGeom prst="rect">
            <a:avLst/>
          </a:prstGeom>
          <a:noFill/>
        </p:spPr>
        <p:txBody>
          <a:bodyPr wrap="square" rtlCol="0">
            <a:spAutoFit/>
          </a:bodyPr>
          <a:lstStyle/>
          <a:p>
            <a:pPr algn="ctr"/>
            <a:r>
              <a:rPr lang="en-GB" sz="3600" u="sng" dirty="0">
                <a:latin typeface="Segoe UI" panose="020B0502040204020203" pitchFamily="34" charset="0"/>
                <a:ea typeface="Segoe UI" panose="020B0502040204020203" pitchFamily="34" charset="0"/>
                <a:cs typeface="Segoe UI" panose="020B0502040204020203" pitchFamily="34" charset="0"/>
              </a:rPr>
              <a:t>Models of Blended Learning</a:t>
            </a:r>
          </a:p>
        </p:txBody>
      </p:sp>
      <p:sp>
        <p:nvSpPr>
          <p:cNvPr id="3" name="TextBox 2"/>
          <p:cNvSpPr txBox="1"/>
          <p:nvPr/>
        </p:nvSpPr>
        <p:spPr>
          <a:xfrm>
            <a:off x="1053852" y="1340768"/>
            <a:ext cx="10657184" cy="5262979"/>
          </a:xfrm>
          <a:prstGeom prst="rect">
            <a:avLst/>
          </a:prstGeom>
          <a:noFill/>
        </p:spPr>
        <p:txBody>
          <a:bodyPr wrap="square" rtlCol="0">
            <a:spAutoFit/>
          </a:bodyPr>
          <a:lstStyle/>
          <a:p>
            <a:r>
              <a:rPr lang="en-GB" dirty="0"/>
              <a:t>Face-to-face driver:		Traditional model augmented by online extension 			and/or support</a:t>
            </a:r>
            <a:br>
              <a:rPr lang="en-GB" dirty="0"/>
            </a:br>
            <a:endParaRPr lang="en-GB" dirty="0"/>
          </a:p>
          <a:p>
            <a:r>
              <a:rPr lang="en-GB" dirty="0"/>
              <a:t>Rotation:			Learning stations</a:t>
            </a:r>
            <a:br>
              <a:rPr lang="en-GB" dirty="0"/>
            </a:br>
            <a:endParaRPr lang="en-GB" dirty="0"/>
          </a:p>
          <a:p>
            <a:r>
              <a:rPr lang="en-GB" dirty="0"/>
              <a:t>Flex:			Most instruction online with face-to-face on a more ad 			hoc basis</a:t>
            </a:r>
            <a:br>
              <a:rPr lang="en-GB" dirty="0"/>
            </a:br>
            <a:endParaRPr lang="en-GB" dirty="0"/>
          </a:p>
          <a:p>
            <a:r>
              <a:rPr lang="en-GB" dirty="0"/>
              <a:t>Labs:			Digital instruction but in a fixed physical environment</a:t>
            </a:r>
            <a:br>
              <a:rPr lang="en-GB" dirty="0"/>
            </a:br>
            <a:endParaRPr lang="en-GB" dirty="0"/>
          </a:p>
          <a:p>
            <a:r>
              <a:rPr lang="en-GB" dirty="0"/>
              <a:t>Self-blend:		Students choose to take online courses to further 			develop their traditional learning.</a:t>
            </a:r>
            <a:br>
              <a:rPr lang="en-GB" dirty="0"/>
            </a:br>
            <a:endParaRPr lang="en-GB" dirty="0"/>
          </a:p>
          <a:p>
            <a:r>
              <a:rPr lang="en-GB" dirty="0"/>
              <a:t>Online driver:		Distance Learning</a:t>
            </a:r>
          </a:p>
        </p:txBody>
      </p:sp>
    </p:spTree>
    <p:extLst>
      <p:ext uri="{BB962C8B-B14F-4D97-AF65-F5344CB8AC3E}">
        <p14:creationId xmlns:p14="http://schemas.microsoft.com/office/powerpoint/2010/main" val="223065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81844" y="764704"/>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Flexibility</a:t>
            </a:r>
          </a:p>
          <a:p>
            <a:pPr marL="285750" indent="-285750">
              <a:buFontTx/>
              <a:buChar char="-"/>
            </a:pPr>
            <a:r>
              <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rPr>
              <a:t>Availability</a:t>
            </a:r>
          </a:p>
          <a:p>
            <a:pPr marL="285750" indent="-285750">
              <a:buFontTx/>
              <a:buChar char="-"/>
            </a:pPr>
            <a:r>
              <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rPr>
              <a:t>Propensity for learning</a:t>
            </a:r>
          </a:p>
        </p:txBody>
      </p:sp>
      <p:sp>
        <p:nvSpPr>
          <p:cNvPr id="21" name="Rectangle 20"/>
          <p:cNvSpPr/>
          <p:nvPr/>
        </p:nvSpPr>
        <p:spPr>
          <a:xfrm>
            <a:off x="981844" y="2132856"/>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Repeatability</a:t>
            </a:r>
            <a:endPar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22" name="Rectangle 21"/>
          <p:cNvSpPr/>
          <p:nvPr/>
        </p:nvSpPr>
        <p:spPr>
          <a:xfrm>
            <a:off x="6242746" y="765274"/>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Facilitates Active Learning</a:t>
            </a:r>
            <a:endPar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23" name="Rectangle 22"/>
          <p:cNvSpPr/>
          <p:nvPr/>
        </p:nvSpPr>
        <p:spPr>
          <a:xfrm>
            <a:off x="6242746" y="2132856"/>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Effective</a:t>
            </a:r>
            <a:endPar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3"/>
          <p:cNvSpPr/>
          <p:nvPr/>
        </p:nvSpPr>
        <p:spPr>
          <a:xfrm>
            <a:off x="3612295" y="763379"/>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Personalisation</a:t>
            </a:r>
            <a:endPar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25" name="Rectangle 24"/>
          <p:cNvSpPr/>
          <p:nvPr/>
        </p:nvSpPr>
        <p:spPr>
          <a:xfrm>
            <a:off x="3612295" y="2132856"/>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Extends opportunities for interaction and collaboration</a:t>
            </a:r>
          </a:p>
        </p:txBody>
      </p:sp>
      <p:sp>
        <p:nvSpPr>
          <p:cNvPr id="26" name="Rectangle 25"/>
          <p:cNvSpPr/>
          <p:nvPr/>
        </p:nvSpPr>
        <p:spPr>
          <a:xfrm>
            <a:off x="981844" y="3500438"/>
            <a:ext cx="2448272" cy="122413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IT literacy can be a barrier</a:t>
            </a:r>
          </a:p>
        </p:txBody>
      </p:sp>
      <p:sp>
        <p:nvSpPr>
          <p:cNvPr id="27" name="Rectangle 26"/>
          <p:cNvSpPr/>
          <p:nvPr/>
        </p:nvSpPr>
        <p:spPr>
          <a:xfrm>
            <a:off x="981844" y="4868020"/>
            <a:ext cx="2448272" cy="122413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Need to train students</a:t>
            </a:r>
          </a:p>
        </p:txBody>
      </p:sp>
      <p:sp>
        <p:nvSpPr>
          <p:cNvPr id="28" name="Rectangle 27"/>
          <p:cNvSpPr/>
          <p:nvPr/>
        </p:nvSpPr>
        <p:spPr>
          <a:xfrm>
            <a:off x="3618460" y="3500438"/>
            <a:ext cx="2448272" cy="122413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Preparation time</a:t>
            </a:r>
          </a:p>
        </p:txBody>
      </p:sp>
      <p:sp>
        <p:nvSpPr>
          <p:cNvPr id="29" name="Rectangle 28"/>
          <p:cNvSpPr/>
          <p:nvPr/>
        </p:nvSpPr>
        <p:spPr>
          <a:xfrm>
            <a:off x="6242746" y="3500438"/>
            <a:ext cx="2448272" cy="122413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Risk of being didactic</a:t>
            </a:r>
          </a:p>
        </p:txBody>
      </p:sp>
      <p:sp>
        <p:nvSpPr>
          <p:cNvPr id="30" name="Rectangle 29"/>
          <p:cNvSpPr/>
          <p:nvPr/>
        </p:nvSpPr>
        <p:spPr>
          <a:xfrm>
            <a:off x="3612295" y="4868020"/>
            <a:ext cx="2448272" cy="122413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rPr>
              <a:t>Screen time</a:t>
            </a:r>
          </a:p>
        </p:txBody>
      </p:sp>
      <p:sp>
        <p:nvSpPr>
          <p:cNvPr id="31" name="Rectangle 30"/>
          <p:cNvSpPr/>
          <p:nvPr/>
        </p:nvSpPr>
        <p:spPr>
          <a:xfrm>
            <a:off x="9478788" y="737054"/>
            <a:ext cx="2448272" cy="290796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8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Other advantages</a:t>
            </a:r>
            <a:br>
              <a:rPr lang="en-GB" sz="18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br>
            <a:endParaRPr lang="en-GB" sz="1800" dirty="0" smtClean="0">
              <a:solidFill>
                <a:schemeClr val="tx1"/>
              </a:solidFill>
              <a:latin typeface="Segoe UI" panose="020B0502040204020203" pitchFamily="34" charset="0"/>
              <a:ea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GB" sz="16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Easier for shy students to participate online</a:t>
            </a:r>
            <a:endParaRPr lang="en-GB" sz="16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2" name="Rectangle 31"/>
          <p:cNvSpPr/>
          <p:nvPr/>
        </p:nvSpPr>
        <p:spPr>
          <a:xfrm>
            <a:off x="9486869" y="3861048"/>
            <a:ext cx="2448272" cy="2835392"/>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8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Other limitations</a:t>
            </a:r>
          </a:p>
          <a:p>
            <a:endParaRPr lang="en-GB" sz="1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a:p>
            <a:pPr marL="171450" indent="-171450">
              <a:buFont typeface="Arial" panose="020B0604020202020204" pitchFamily="34" charset="0"/>
              <a:buChar char="•"/>
            </a:pPr>
            <a:r>
              <a:rPr lang="en-GB" sz="16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Need to </a:t>
            </a:r>
            <a:r>
              <a:rPr lang="en-GB" sz="1600" smtClean="0">
                <a:solidFill>
                  <a:schemeClr val="tx1"/>
                </a:solidFill>
                <a:latin typeface="Segoe UI" panose="020B0502040204020203" pitchFamily="34" charset="0"/>
                <a:ea typeface="Segoe UI" panose="020B0502040204020203" pitchFamily="34" charset="0"/>
                <a:cs typeface="Segoe UI" panose="020B0502040204020203" pitchFamily="34" charset="0"/>
              </a:rPr>
              <a:t>consider security</a:t>
            </a:r>
            <a:br>
              <a:rPr lang="en-GB" sz="1600" smtClean="0">
                <a:solidFill>
                  <a:schemeClr val="tx1"/>
                </a:solidFill>
                <a:latin typeface="Segoe UI" panose="020B0502040204020203" pitchFamily="34" charset="0"/>
                <a:ea typeface="Segoe UI" panose="020B0502040204020203" pitchFamily="34" charset="0"/>
                <a:cs typeface="Segoe UI" panose="020B0502040204020203" pitchFamily="34" charset="0"/>
              </a:rPr>
            </a:br>
            <a:endParaRPr lang="en-GB" sz="1600" dirty="0" smtClean="0">
              <a:solidFill>
                <a:schemeClr val="tx1"/>
              </a:solidFill>
              <a:latin typeface="Segoe UI" panose="020B0502040204020203" pitchFamily="34" charset="0"/>
              <a:ea typeface="Segoe UI" panose="020B0502040204020203" pitchFamily="34" charset="0"/>
              <a:cs typeface="Segoe UI" panose="020B0502040204020203" pitchFamily="34" charset="0"/>
            </a:endParaRPr>
          </a:p>
          <a:p>
            <a:pPr marL="171450" indent="-171450">
              <a:buFont typeface="Arial" panose="020B0604020202020204" pitchFamily="34" charset="0"/>
              <a:buChar char="•"/>
            </a:pPr>
            <a:r>
              <a:rPr lang="en-GB" sz="1600" dirty="0" smtClean="0">
                <a:solidFill>
                  <a:schemeClr val="tx1"/>
                </a:solidFill>
                <a:latin typeface="Segoe UI" panose="020B0502040204020203" pitchFamily="34" charset="0"/>
                <a:ea typeface="Segoe UI" panose="020B0502040204020203" pitchFamily="34" charset="0"/>
                <a:cs typeface="Segoe UI" panose="020B0502040204020203" pitchFamily="34" charset="0"/>
              </a:rPr>
              <a:t>Misunderstandings online can not be dealt with immediately as opposed to a live session.</a:t>
            </a:r>
            <a:endParaRPr lang="en-GB" sz="11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3" name="Rectangle 32"/>
          <p:cNvSpPr/>
          <p:nvPr/>
        </p:nvSpPr>
        <p:spPr>
          <a:xfrm>
            <a:off x="6248707" y="2132856"/>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6</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4" name="Rectangle 33"/>
          <p:cNvSpPr/>
          <p:nvPr/>
        </p:nvSpPr>
        <p:spPr>
          <a:xfrm>
            <a:off x="3612295" y="2110052"/>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5</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5" name="Rectangle 34"/>
          <p:cNvSpPr/>
          <p:nvPr/>
        </p:nvSpPr>
        <p:spPr>
          <a:xfrm>
            <a:off x="975883" y="2132856"/>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4</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6" name="Rectangle 35"/>
          <p:cNvSpPr/>
          <p:nvPr/>
        </p:nvSpPr>
        <p:spPr>
          <a:xfrm>
            <a:off x="6242746" y="763379"/>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3</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7" name="Rectangle 36"/>
          <p:cNvSpPr/>
          <p:nvPr/>
        </p:nvSpPr>
        <p:spPr>
          <a:xfrm>
            <a:off x="3612295" y="774781"/>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2</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38" name="Rectangle 37"/>
          <p:cNvSpPr/>
          <p:nvPr/>
        </p:nvSpPr>
        <p:spPr>
          <a:xfrm>
            <a:off x="975883" y="753039"/>
            <a:ext cx="2448272" cy="1224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1</a:t>
            </a:r>
          </a:p>
        </p:txBody>
      </p:sp>
      <p:sp>
        <p:nvSpPr>
          <p:cNvPr id="39" name="Rectangle 38"/>
          <p:cNvSpPr/>
          <p:nvPr/>
        </p:nvSpPr>
        <p:spPr>
          <a:xfrm>
            <a:off x="975883" y="3490286"/>
            <a:ext cx="2448272" cy="122413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1</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41" name="Rectangle 40"/>
          <p:cNvSpPr/>
          <p:nvPr/>
        </p:nvSpPr>
        <p:spPr>
          <a:xfrm>
            <a:off x="3612295" y="3500438"/>
            <a:ext cx="2448272" cy="122413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2</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42" name="Rectangle 41"/>
          <p:cNvSpPr/>
          <p:nvPr/>
        </p:nvSpPr>
        <p:spPr>
          <a:xfrm>
            <a:off x="6248707" y="3500438"/>
            <a:ext cx="2448272" cy="122413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3</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43" name="Rectangle 42"/>
          <p:cNvSpPr/>
          <p:nvPr/>
        </p:nvSpPr>
        <p:spPr>
          <a:xfrm>
            <a:off x="975883" y="4868020"/>
            <a:ext cx="2448272" cy="122413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4</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
        <p:nvSpPr>
          <p:cNvPr id="44" name="Rectangle 43"/>
          <p:cNvSpPr/>
          <p:nvPr/>
        </p:nvSpPr>
        <p:spPr>
          <a:xfrm>
            <a:off x="3612295" y="4868020"/>
            <a:ext cx="2448272" cy="122413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latin typeface="Segoe UI" panose="020B0502040204020203" pitchFamily="34" charset="0"/>
                <a:ea typeface="Segoe UI" panose="020B0502040204020203" pitchFamily="34" charset="0"/>
                <a:cs typeface="Segoe UI" panose="020B0502040204020203" pitchFamily="34" charset="0"/>
              </a:rPr>
              <a:t>5</a:t>
            </a:r>
            <a:endParaRPr lang="en-GB" sz="2800" dirty="0">
              <a:solidFill>
                <a:schemeClr val="tx1"/>
              </a:solidFill>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0368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8"/>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7" restart="whenNotActive" fill="hold" evtFilter="cancelBubble" nodeType="interactiveSeq">
                <p:stCondLst>
                  <p:cond evt="onClick" delay="0">
                    <p:tgtEl>
                      <p:spTgt spid="37"/>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2" restart="whenNotActive" fill="hold" evtFilter="cancelBubble" nodeType="interactiveSeq">
                <p:stCondLst>
                  <p:cond evt="onClick" delay="0">
                    <p:tgtEl>
                      <p:spTgt spid="36"/>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7" restart="whenNotActive" fill="hold" evtFilter="cancelBubble" nodeType="interactiveSeq">
                <p:stCondLst>
                  <p:cond evt="onClick" delay="0">
                    <p:tgtEl>
                      <p:spTgt spid="35"/>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22" restart="whenNotActive" fill="hold" evtFilter="cancelBubble" nodeType="interactiveSeq">
                <p:stCondLst>
                  <p:cond evt="onClick" delay="0">
                    <p:tgtEl>
                      <p:spTgt spid="34"/>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27" restart="whenNotActive" fill="hold" evtFilter="cancelBubble" nodeType="interactiveSeq">
                <p:stCondLst>
                  <p:cond evt="onClick" delay="0">
                    <p:tgtEl>
                      <p:spTgt spid="33"/>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32" restart="whenNotActive" fill="hold" evtFilter="cancelBubble" nodeType="interactiveSeq">
                <p:stCondLst>
                  <p:cond evt="onClick" delay="0">
                    <p:tgtEl>
                      <p:spTgt spid="39"/>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37" restart="whenNotActive" fill="hold" evtFilter="cancelBubble" nodeType="interactiveSeq">
                <p:stCondLst>
                  <p:cond evt="onClick" delay="0">
                    <p:tgtEl>
                      <p:spTgt spid="41"/>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42" restart="whenNotActive" fill="hold" evtFilter="cancelBubble" nodeType="interactiveSeq">
                <p:stCondLst>
                  <p:cond evt="onClick" delay="0">
                    <p:tgtEl>
                      <p:spTgt spid="42"/>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47" restart="whenNotActive" fill="hold" evtFilter="cancelBubble" nodeType="interactiveSeq">
                <p:stCondLst>
                  <p:cond evt="onClick" delay="0">
                    <p:tgtEl>
                      <p:spTgt spid="43"/>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seq concurrent="1" nextAc="seek">
              <p:cTn id="52" restart="whenNotActive" fill="hold" evtFilter="cancelBubble" nodeType="interactiveSeq">
                <p:stCondLst>
                  <p:cond evt="onClick" delay="0">
                    <p:tgtEl>
                      <p:spTgt spid="44"/>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childTnLst>
        </p:cTn>
      </p:par>
    </p:tnLst>
    <p:bldLst>
      <p:bldP spid="33" grpId="0" animBg="1"/>
      <p:bldP spid="34" grpId="0" animBg="1"/>
      <p:bldP spid="35" grpId="0" animBg="1"/>
      <p:bldP spid="36" grpId="0" animBg="1"/>
      <p:bldP spid="37" grpId="0" animBg="1"/>
      <p:bldP spid="38" grpId="0" animBg="1"/>
      <p:bldP spid="39" grpId="0" animBg="1"/>
      <p:bldP spid="41" grpId="0" animBg="1"/>
      <p:bldP spid="42" grpId="0" animBg="1"/>
      <p:bldP spid="43" grpId="0" animBg="1"/>
      <p:bldP spid="4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3852" y="1484784"/>
            <a:ext cx="5888655" cy="3312368"/>
          </a:xfrm>
          <a:prstGeom prst="rect">
            <a:avLst/>
          </a:prstGeom>
        </p:spPr>
      </p:pic>
      <p:sp>
        <p:nvSpPr>
          <p:cNvPr id="6" name="TextBox 5"/>
          <p:cNvSpPr txBox="1"/>
          <p:nvPr/>
        </p:nvSpPr>
        <p:spPr>
          <a:xfrm>
            <a:off x="837828" y="733440"/>
            <a:ext cx="6668741" cy="523220"/>
          </a:xfrm>
          <a:prstGeom prst="rect">
            <a:avLst/>
          </a:prstGeom>
          <a:noFill/>
        </p:spPr>
        <p:txBody>
          <a:bodyPr wrap="square" rtlCol="0">
            <a:spAutoFit/>
          </a:bodyPr>
          <a:lstStyle/>
          <a:p>
            <a:r>
              <a:rPr lang="en-GB" sz="2800" dirty="0" smtClean="0"/>
              <a:t>Eric Mazur – the “father of flipped learning”</a:t>
            </a:r>
            <a:endParaRPr lang="en-GB" sz="2800" dirty="0"/>
          </a:p>
        </p:txBody>
      </p:sp>
      <p:sp>
        <p:nvSpPr>
          <p:cNvPr id="7" name="TextBox 6"/>
          <p:cNvSpPr txBox="1"/>
          <p:nvPr/>
        </p:nvSpPr>
        <p:spPr>
          <a:xfrm>
            <a:off x="7390556" y="733440"/>
            <a:ext cx="4752528" cy="5632311"/>
          </a:xfrm>
          <a:prstGeom prst="rect">
            <a:avLst/>
          </a:prstGeom>
          <a:noFill/>
        </p:spPr>
        <p:txBody>
          <a:bodyPr wrap="square" rtlCol="0">
            <a:spAutoFit/>
          </a:bodyPr>
          <a:lstStyle/>
          <a:p>
            <a:pPr marL="457200"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Students access content before live session</a:t>
            </a:r>
            <a:br>
              <a:rPr lang="en-GB" dirty="0" smtClean="0">
                <a:latin typeface="Segoe UI" panose="020B0502040204020203" pitchFamily="34" charset="0"/>
                <a:ea typeface="Segoe UI" panose="020B0502040204020203" pitchFamily="34" charset="0"/>
                <a:cs typeface="Segoe UI" panose="020B0502040204020203" pitchFamily="34" charset="0"/>
              </a:rPr>
            </a:br>
            <a:endParaRPr lang="en-GB" dirty="0" smtClean="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Live sessions involve “on the spot” assessment and discussion</a:t>
            </a:r>
            <a:br>
              <a:rPr lang="en-GB" dirty="0" smtClean="0">
                <a:latin typeface="Segoe UI" panose="020B0502040204020203" pitchFamily="34" charset="0"/>
                <a:ea typeface="Segoe UI" panose="020B0502040204020203" pitchFamily="34" charset="0"/>
                <a:cs typeface="Segoe UI" panose="020B0502040204020203" pitchFamily="34" charset="0"/>
              </a:rPr>
            </a:br>
            <a:endParaRPr lang="en-GB" dirty="0" smtClean="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The “curse of knowledge”</a:t>
            </a:r>
            <a:br>
              <a:rPr lang="en-GB" dirty="0" smtClean="0">
                <a:latin typeface="Segoe UI" panose="020B0502040204020203" pitchFamily="34" charset="0"/>
                <a:ea typeface="Segoe UI" panose="020B0502040204020203" pitchFamily="34" charset="0"/>
                <a:cs typeface="Segoe UI" panose="020B0502040204020203" pitchFamily="34" charset="0"/>
              </a:rPr>
            </a:br>
            <a:endParaRPr lang="en-GB" dirty="0" smtClean="0">
              <a:latin typeface="Segoe UI" panose="020B0502040204020203" pitchFamily="34" charset="0"/>
              <a:ea typeface="Segoe UI" panose="020B0502040204020203" pitchFamily="34" charset="0"/>
              <a:cs typeface="Segoe UI" panose="020B0502040204020203" pitchFamily="34" charset="0"/>
            </a:endParaRPr>
          </a:p>
          <a:p>
            <a:pPr marL="457200"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Tailored teaching:</a:t>
            </a:r>
          </a:p>
          <a:p>
            <a:pPr marL="1066693" lvl="1"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No progress without understanding</a:t>
            </a:r>
          </a:p>
          <a:p>
            <a:pPr marL="1066693" lvl="1" indent="-457200">
              <a:buFont typeface="Arial" panose="020B0604020202020204" pitchFamily="34" charset="0"/>
              <a:buChar char="•"/>
            </a:pPr>
            <a:r>
              <a:rPr lang="en-GB" dirty="0" smtClean="0">
                <a:latin typeface="Segoe UI" panose="020B0502040204020203" pitchFamily="34" charset="0"/>
                <a:ea typeface="Segoe UI" panose="020B0502040204020203" pitchFamily="34" charset="0"/>
                <a:cs typeface="Segoe UI" panose="020B0502040204020203" pitchFamily="34" charset="0"/>
              </a:rPr>
              <a:t>No addressing misconceptions unnecessarily</a:t>
            </a:r>
            <a:endParaRPr lang="en-GB" dirty="0">
              <a:latin typeface="Segoe UI" panose="020B0502040204020203" pitchFamily="34" charset="0"/>
              <a:ea typeface="Segoe UI" panose="020B0502040204020203" pitchFamily="34" charset="0"/>
              <a:cs typeface="Segoe UI" panose="020B0502040204020203" pitchFamily="34" charset="0"/>
            </a:endParaRPr>
          </a:p>
        </p:txBody>
      </p:sp>
      <p:sp>
        <p:nvSpPr>
          <p:cNvPr id="8" name="TextBox 7"/>
          <p:cNvSpPr txBox="1"/>
          <p:nvPr/>
        </p:nvSpPr>
        <p:spPr>
          <a:xfrm>
            <a:off x="1053852" y="5013176"/>
            <a:ext cx="5904656" cy="1384995"/>
          </a:xfrm>
          <a:prstGeom prst="rect">
            <a:avLst/>
          </a:prstGeom>
          <a:noFill/>
        </p:spPr>
        <p:txBody>
          <a:bodyPr wrap="square" rtlCol="0">
            <a:spAutoFit/>
          </a:bodyPr>
          <a:lstStyle/>
          <a:p>
            <a:r>
              <a:rPr lang="en-GB" sz="2800" i="1" dirty="0" smtClean="0"/>
              <a:t>“Any question to which the answer can be Googled is no longer a good assessment”</a:t>
            </a:r>
            <a:endParaRPr lang="en-GB" sz="2800" i="1" dirty="0"/>
          </a:p>
        </p:txBody>
      </p:sp>
    </p:spTree>
    <p:extLst>
      <p:ext uri="{BB962C8B-B14F-4D97-AF65-F5344CB8AC3E}">
        <p14:creationId xmlns:p14="http://schemas.microsoft.com/office/powerpoint/2010/main" val="165081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65820" y="2897"/>
            <a:ext cx="10270876" cy="6855103"/>
          </a:xfrm>
          <a:prstGeom prst="rect">
            <a:avLst/>
          </a:prstGeom>
        </p:spPr>
      </p:pic>
      <p:sp>
        <p:nvSpPr>
          <p:cNvPr id="10" name="Oval 9"/>
          <p:cNvSpPr/>
          <p:nvPr/>
        </p:nvSpPr>
        <p:spPr>
          <a:xfrm>
            <a:off x="981844" y="548680"/>
            <a:ext cx="1728192"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1" name="Oval 10"/>
          <p:cNvSpPr/>
          <p:nvPr/>
        </p:nvSpPr>
        <p:spPr>
          <a:xfrm>
            <a:off x="837828" y="1259271"/>
            <a:ext cx="1944216"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2" name="Oval 11"/>
          <p:cNvSpPr/>
          <p:nvPr/>
        </p:nvSpPr>
        <p:spPr>
          <a:xfrm>
            <a:off x="1008188" y="2996952"/>
            <a:ext cx="1728192"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3" name="Oval 12"/>
          <p:cNvSpPr/>
          <p:nvPr/>
        </p:nvSpPr>
        <p:spPr>
          <a:xfrm>
            <a:off x="837828" y="3775348"/>
            <a:ext cx="1944216"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4" name="Oval 13"/>
          <p:cNvSpPr/>
          <p:nvPr/>
        </p:nvSpPr>
        <p:spPr>
          <a:xfrm>
            <a:off x="837828" y="4518550"/>
            <a:ext cx="1944216"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5" name="Oval 14"/>
          <p:cNvSpPr/>
          <p:nvPr/>
        </p:nvSpPr>
        <p:spPr>
          <a:xfrm>
            <a:off x="900176" y="2085489"/>
            <a:ext cx="1944216"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6" name="Oval 15"/>
          <p:cNvSpPr/>
          <p:nvPr/>
        </p:nvSpPr>
        <p:spPr>
          <a:xfrm>
            <a:off x="908258" y="5273824"/>
            <a:ext cx="1944216" cy="720080"/>
          </a:xfrm>
          <a:prstGeom prst="ellipse">
            <a:avLst/>
          </a:prstGeom>
          <a:noFill/>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369932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162" y="2780928"/>
            <a:ext cx="10360501" cy="877912"/>
          </a:xfrm>
        </p:spPr>
        <p:txBody>
          <a:bodyPr/>
          <a:lstStyle/>
          <a:p>
            <a:pPr algn="ctr"/>
            <a:r>
              <a:rPr lang="en-GB" sz="4400" dirty="0" err="1">
                <a:latin typeface="Segoe UI" panose="020B0502040204020203" pitchFamily="34" charset="0"/>
                <a:ea typeface="Segoe UI" panose="020B0502040204020203" pitchFamily="34" charset="0"/>
                <a:cs typeface="Segoe UI" panose="020B0502040204020203" pitchFamily="34" charset="0"/>
              </a:rPr>
              <a:t>Microlectures</a:t>
            </a:r>
            <a:endParaRPr lang="en-GB" dirty="0">
              <a:latin typeface="Segoe UI" panose="020B0502040204020203" pitchFamily="34" charset="0"/>
              <a:ea typeface="Segoe UI" panose="020B0502040204020203" pitchFamily="34" charset="0"/>
              <a:cs typeface="Segoe UI" panose="020B0502040204020203" pitchFamily="34" charset="0"/>
            </a:endParaRPr>
          </a:p>
        </p:txBody>
      </p:sp>
      <p:sp>
        <p:nvSpPr>
          <p:cNvPr id="4" name="Title 1"/>
          <p:cNvSpPr txBox="1">
            <a:spLocks/>
          </p:cNvSpPr>
          <p:nvPr/>
        </p:nvSpPr>
        <p:spPr>
          <a:xfrm>
            <a:off x="914162" y="1628800"/>
            <a:ext cx="10360501" cy="877912"/>
          </a:xfrm>
          <a:prstGeom prst="rect">
            <a:avLst/>
          </a:prstGeom>
        </p:spPr>
        <p:txBody>
          <a:bodyPr vert="horz" lIns="121899" tIns="60949" rIns="121899" bIns="60949" rtlCol="0" anchor="b">
            <a:normAutofit/>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GB" b="1" u="sng"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833141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09836" y="332656"/>
            <a:ext cx="4420090" cy="573325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4492" y="2852936"/>
            <a:ext cx="3456384" cy="230425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34372" y="372740"/>
            <a:ext cx="1905000" cy="19050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0636" y="836712"/>
            <a:ext cx="3662806" cy="1008112"/>
          </a:xfrm>
          <a:prstGeom prst="rect">
            <a:avLst/>
          </a:prstGeom>
        </p:spPr>
      </p:pic>
    </p:spTree>
    <p:extLst>
      <p:ext uri="{BB962C8B-B14F-4D97-AF65-F5344CB8AC3E}">
        <p14:creationId xmlns:p14="http://schemas.microsoft.com/office/powerpoint/2010/main" val="311729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w to Share via YouTube">
            <a:hlinkClick r:id="" action="ppaction://media"/>
            <a:extLst>
              <a:ext uri="{FF2B5EF4-FFF2-40B4-BE49-F238E27FC236}">
                <a16:creationId xmlns="" xmlns:a16="http://schemas.microsoft.com/office/drawing/2014/main" id="{69B8D7AA-E7CD-4CBD-A71C-21966C2622B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88825" cy="6856413"/>
          </a:xfrm>
          <a:prstGeom prst="rect">
            <a:avLst/>
          </a:prstGeom>
        </p:spPr>
      </p:pic>
    </p:spTree>
    <p:extLst>
      <p:ext uri="{BB962C8B-B14F-4D97-AF65-F5344CB8AC3E}">
        <p14:creationId xmlns:p14="http://schemas.microsoft.com/office/powerpoint/2010/main" val="3713090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7828" y="188640"/>
            <a:ext cx="11161240" cy="5816977"/>
          </a:xfrm>
          <a:prstGeom prst="rect">
            <a:avLst/>
          </a:prstGeom>
          <a:noFill/>
        </p:spPr>
        <p:txBody>
          <a:bodyPr wrap="square" rtlCol="0">
            <a:spAutoFit/>
          </a:bodyPr>
          <a:lstStyle/>
          <a:p>
            <a:r>
              <a:rPr lang="en-GB" sz="6000" dirty="0">
                <a:latin typeface="Segoe UI" panose="020B0502040204020203" pitchFamily="34" charset="0"/>
                <a:ea typeface="Segoe UI" panose="020B0502040204020203" pitchFamily="34" charset="0"/>
                <a:cs typeface="Segoe UI" panose="020B0502040204020203" pitchFamily="34" charset="0"/>
              </a:rPr>
              <a:t>Why?</a:t>
            </a:r>
          </a:p>
          <a:p>
            <a:endParaRPr lang="en-GB" sz="6000" dirty="0">
              <a:latin typeface="Segoe UI" panose="020B0502040204020203" pitchFamily="34" charset="0"/>
              <a:ea typeface="Segoe UI" panose="020B0502040204020203" pitchFamily="34" charset="0"/>
              <a:cs typeface="Segoe UI" panose="020B0502040204020203" pitchFamily="34" charset="0"/>
            </a:endParaRP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Repeatability</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Flexibility</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Cultural</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Focus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Personalised</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Re-useable</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Multi-purpose</a:t>
            </a:r>
            <a:endParaRPr lang="en-GB" sz="32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605455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0284" y="-1827584"/>
            <a:ext cx="3960440" cy="4664618"/>
          </a:xfrm>
          <a:prstGeom prst="rect">
            <a:avLst/>
          </a:prstGeom>
        </p:spPr>
      </p:pic>
      <p:sp>
        <p:nvSpPr>
          <p:cNvPr id="6" name="TextBox 5"/>
          <p:cNvSpPr txBox="1"/>
          <p:nvPr/>
        </p:nvSpPr>
        <p:spPr>
          <a:xfrm>
            <a:off x="3430116" y="188640"/>
            <a:ext cx="8352928" cy="6217087"/>
          </a:xfrm>
          <a:prstGeom prst="rect">
            <a:avLst/>
          </a:prstGeom>
          <a:noFill/>
        </p:spPr>
        <p:txBody>
          <a:bodyPr wrap="square" rtlCol="0">
            <a:spAutoFit/>
          </a:bodyPr>
          <a:lstStyle/>
          <a:p>
            <a:pPr algn="ctr"/>
            <a:r>
              <a:rPr lang="en-GB" sz="6600" dirty="0">
                <a:latin typeface="Segoe UI" panose="020B0502040204020203" pitchFamily="34" charset="0"/>
                <a:ea typeface="Segoe UI" panose="020B0502040204020203" pitchFamily="34" charset="0"/>
                <a:cs typeface="Segoe UI" panose="020B0502040204020203" pitchFamily="34" charset="0"/>
              </a:rPr>
              <a:t>Group Task</a:t>
            </a:r>
            <a:endParaRPr lang="en-GB" sz="800" dirty="0">
              <a:latin typeface="Segoe UI" panose="020B0502040204020203" pitchFamily="34" charset="0"/>
              <a:ea typeface="Segoe UI" panose="020B0502040204020203" pitchFamily="34" charset="0"/>
              <a:cs typeface="Segoe UI" panose="020B0502040204020203" pitchFamily="34" charset="0"/>
            </a:endParaRPr>
          </a:p>
          <a:p>
            <a:pPr algn="ctr"/>
            <a:endParaRPr lang="en-GB" sz="800" dirty="0">
              <a:latin typeface="Segoe UI" panose="020B0502040204020203" pitchFamily="34" charset="0"/>
              <a:ea typeface="Segoe UI" panose="020B0502040204020203" pitchFamily="34" charset="0"/>
              <a:cs typeface="Segoe UI" panose="020B0502040204020203" pitchFamily="34" charset="0"/>
            </a:endParaRPr>
          </a:p>
          <a:p>
            <a:pPr algn="ctr"/>
            <a:endParaRPr lang="en-GB" sz="800" dirty="0">
              <a:latin typeface="Segoe UI" panose="020B0502040204020203" pitchFamily="34" charset="0"/>
              <a:ea typeface="Segoe UI" panose="020B0502040204020203" pitchFamily="34" charset="0"/>
              <a:cs typeface="Segoe UI" panose="020B0502040204020203" pitchFamily="34" charset="0"/>
            </a:endParaRPr>
          </a:p>
          <a:p>
            <a:endParaRPr lang="en-GB" sz="4400" dirty="0">
              <a:latin typeface="Segoe UI" panose="020B0502040204020203" pitchFamily="34" charset="0"/>
              <a:ea typeface="Segoe UI" panose="020B0502040204020203" pitchFamily="34" charset="0"/>
              <a:cs typeface="Segoe UI" panose="020B0502040204020203" pitchFamily="34" charset="0"/>
            </a:endParaRPr>
          </a:p>
          <a:p>
            <a:r>
              <a:rPr lang="en-GB" sz="4400" dirty="0">
                <a:latin typeface="Segoe UI" panose="020B0502040204020203" pitchFamily="34" charset="0"/>
                <a:ea typeface="Segoe UI" panose="020B0502040204020203" pitchFamily="34" charset="0"/>
                <a:cs typeface="Segoe UI" panose="020B0502040204020203" pitchFamily="34" charset="0"/>
              </a:rPr>
              <a:t>Using OneNote, put together a good practice guide for producing effective </a:t>
            </a:r>
            <a:r>
              <a:rPr lang="en-GB" sz="4400" dirty="0" err="1">
                <a:latin typeface="Segoe UI" panose="020B0502040204020203" pitchFamily="34" charset="0"/>
                <a:ea typeface="Segoe UI" panose="020B0502040204020203" pitchFamily="34" charset="0"/>
                <a:cs typeface="Segoe UI" panose="020B0502040204020203" pitchFamily="34" charset="0"/>
              </a:rPr>
              <a:t>microlectures</a:t>
            </a:r>
            <a:r>
              <a:rPr lang="en-GB" sz="4400" dirty="0">
                <a:latin typeface="Segoe UI" panose="020B0502040204020203" pitchFamily="34" charset="0"/>
                <a:ea typeface="Segoe UI" panose="020B0502040204020203" pitchFamily="34" charset="0"/>
                <a:cs typeface="Segoe UI" panose="020B0502040204020203" pitchFamily="34" charset="0"/>
              </a:rPr>
              <a:t>.</a:t>
            </a:r>
          </a:p>
          <a:p>
            <a:endParaRPr lang="en-GB" sz="4800" dirty="0">
              <a:latin typeface="Segoe UI" panose="020B0502040204020203" pitchFamily="34" charset="0"/>
              <a:ea typeface="Segoe UI" panose="020B0502040204020203" pitchFamily="34" charset="0"/>
              <a:cs typeface="Segoe UI" panose="020B0502040204020203" pitchFamily="34" charset="0"/>
            </a:endParaRPr>
          </a:p>
          <a:p>
            <a:endParaRPr lang="en-GB" sz="48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485745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3972" y="2484775"/>
            <a:ext cx="12188825" cy="1015663"/>
          </a:xfrm>
          <a:prstGeom prst="rect">
            <a:avLst/>
          </a:prstGeom>
          <a:noFill/>
        </p:spPr>
        <p:txBody>
          <a:bodyPr wrap="square" rtlCol="0">
            <a:spAutoFit/>
          </a:bodyPr>
          <a:lstStyle/>
          <a:p>
            <a:r>
              <a:rPr lang="en-GB" sz="6000" dirty="0">
                <a:latin typeface="Segoe UI" panose="020B0502040204020203" pitchFamily="34" charset="0"/>
                <a:ea typeface="Segoe UI" panose="020B0502040204020203" pitchFamily="34" charset="0"/>
                <a:cs typeface="Segoe UI" panose="020B0502040204020203" pitchFamily="34" charset="0"/>
              </a:rPr>
              <a:t>Communication Tools</a:t>
            </a:r>
            <a:endParaRPr lang="en-GB" sz="3200" dirty="0">
              <a:latin typeface="Segoe UI" panose="020B0502040204020203" pitchFamily="34" charset="0"/>
              <a:ea typeface="Segoe UI" panose="020B0502040204020203" pitchFamily="34" charset="0"/>
              <a:cs typeface="Segoe UI" panose="020B0502040204020203" pitchFamily="34" charset="0"/>
            </a:endParaRPr>
          </a:p>
        </p:txBody>
      </p:sp>
      <p:sp>
        <p:nvSpPr>
          <p:cNvPr id="4" name="Title 1"/>
          <p:cNvSpPr txBox="1">
            <a:spLocks/>
          </p:cNvSpPr>
          <p:nvPr/>
        </p:nvSpPr>
        <p:spPr>
          <a:xfrm>
            <a:off x="914162" y="1628800"/>
            <a:ext cx="10360501" cy="877912"/>
          </a:xfrm>
          <a:prstGeom prst="rect">
            <a:avLst/>
          </a:prstGeom>
        </p:spPr>
        <p:txBody>
          <a:bodyPr vert="horz" lIns="121899" tIns="60949" rIns="121899" bIns="60949" rtlCol="0" anchor="b">
            <a:normAutofit/>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GB" b="1" u="sng"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35328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1" y="1484784"/>
            <a:ext cx="11377264" cy="733896"/>
          </a:xfrm>
        </p:spPr>
        <p:txBody>
          <a:bodyPr>
            <a:noAutofit/>
          </a:bodyPr>
          <a:lstStyle/>
          <a:p>
            <a:pPr algn="ctr"/>
            <a:r>
              <a:rPr lang="en-GB" sz="5400" dirty="0"/>
              <a:t>Computer Mediated Conferencing</a:t>
            </a:r>
            <a:br>
              <a:rPr lang="en-GB" sz="5400" dirty="0"/>
            </a:br>
            <a:r>
              <a:rPr lang="en-GB" sz="5400" dirty="0"/>
              <a:t>(CMC)</a:t>
            </a:r>
          </a:p>
        </p:txBody>
      </p:sp>
      <p:graphicFrame>
        <p:nvGraphicFramePr>
          <p:cNvPr id="4" name="Table 3"/>
          <p:cNvGraphicFramePr>
            <a:graphicFrameLocks noGrp="1"/>
          </p:cNvGraphicFramePr>
          <p:nvPr>
            <p:extLst>
              <p:ext uri="{D42A27DB-BD31-4B8C-83A1-F6EECF244321}">
                <p14:modId xmlns:p14="http://schemas.microsoft.com/office/powerpoint/2010/main" val="3933314341"/>
              </p:ext>
            </p:extLst>
          </p:nvPr>
        </p:nvGraphicFramePr>
        <p:xfrm>
          <a:off x="2031471" y="2780928"/>
          <a:ext cx="8125884" cy="3108960"/>
        </p:xfrm>
        <a:graphic>
          <a:graphicData uri="http://schemas.openxmlformats.org/drawingml/2006/table">
            <a:tbl>
              <a:tblPr firstRow="1" bandRow="1">
                <a:tableStyleId>{5C22544A-7EE6-4342-B048-85BDC9FD1C3A}</a:tableStyleId>
              </a:tblPr>
              <a:tblGrid>
                <a:gridCol w="4062942">
                  <a:extLst>
                    <a:ext uri="{9D8B030D-6E8A-4147-A177-3AD203B41FA5}">
                      <a16:colId xmlns="" xmlns:a16="http://schemas.microsoft.com/office/drawing/2014/main" val="20000"/>
                    </a:ext>
                  </a:extLst>
                </a:gridCol>
                <a:gridCol w="4062942">
                  <a:extLst>
                    <a:ext uri="{9D8B030D-6E8A-4147-A177-3AD203B41FA5}">
                      <a16:colId xmlns="" xmlns:a16="http://schemas.microsoft.com/office/drawing/2014/main" val="20001"/>
                    </a:ext>
                  </a:extLst>
                </a:gridCol>
              </a:tblGrid>
              <a:tr h="370840">
                <a:tc>
                  <a:txBody>
                    <a:bodyPr/>
                    <a:lstStyle/>
                    <a:p>
                      <a:pPr algn="ctr"/>
                      <a:r>
                        <a:rPr lang="en-GB" dirty="0">
                          <a:latin typeface="Segoe UI" panose="020B0502040204020203" pitchFamily="34" charset="0"/>
                          <a:ea typeface="Segoe UI" panose="020B0502040204020203" pitchFamily="34" charset="0"/>
                          <a:cs typeface="Segoe UI" panose="020B0502040204020203" pitchFamily="34" charset="0"/>
                        </a:rPr>
                        <a:t>Synchronous</a:t>
                      </a:r>
                    </a:p>
                  </a:txBody>
                  <a:tcPr/>
                </a:tc>
                <a:tc>
                  <a:txBody>
                    <a:bodyPr/>
                    <a:lstStyle/>
                    <a:p>
                      <a:pPr algn="ctr"/>
                      <a:r>
                        <a:rPr lang="en-GB" dirty="0">
                          <a:latin typeface="Segoe UI" panose="020B0502040204020203" pitchFamily="34" charset="0"/>
                          <a:ea typeface="Segoe UI" panose="020B0502040204020203" pitchFamily="34" charset="0"/>
                          <a:cs typeface="Segoe UI" panose="020B0502040204020203" pitchFamily="34" charset="0"/>
                        </a:rPr>
                        <a:t>Asynchronous</a:t>
                      </a:r>
                    </a:p>
                  </a:txBody>
                  <a:tcPr/>
                </a:tc>
                <a:extLst>
                  <a:ext uri="{0D108BD9-81ED-4DB2-BD59-A6C34878D82A}">
                    <a16:rowId xmlns="" xmlns:a16="http://schemas.microsoft.com/office/drawing/2014/main" val="10000"/>
                  </a:ext>
                </a:extLst>
              </a:tr>
              <a:tr h="370840">
                <a:tc>
                  <a:txBody>
                    <a:bodyPr/>
                    <a:lstStyle/>
                    <a:p>
                      <a:pPr algn="ctr"/>
                      <a:r>
                        <a:rPr lang="en-GB" dirty="0"/>
                        <a:t>Skype</a:t>
                      </a:r>
                    </a:p>
                    <a:p>
                      <a:pPr algn="ctr"/>
                      <a:r>
                        <a:rPr lang="en-GB" dirty="0"/>
                        <a:t>Moodle Chat</a:t>
                      </a:r>
                    </a:p>
                    <a:p>
                      <a:pPr algn="ctr"/>
                      <a:r>
                        <a:rPr lang="en-GB" dirty="0"/>
                        <a:t>Zoom</a:t>
                      </a:r>
                    </a:p>
                    <a:p>
                      <a:pPr algn="ctr"/>
                      <a:r>
                        <a:rPr lang="en-GB" dirty="0"/>
                        <a:t>Facetime</a:t>
                      </a:r>
                    </a:p>
                    <a:p>
                      <a:pPr algn="ctr"/>
                      <a:r>
                        <a:rPr lang="en-GB" dirty="0" err="1"/>
                        <a:t>Whatsapp</a:t>
                      </a:r>
                      <a:r>
                        <a:rPr lang="en-GB" dirty="0"/>
                        <a:t> Calls</a:t>
                      </a:r>
                    </a:p>
                    <a:p>
                      <a:pPr algn="ctr"/>
                      <a:r>
                        <a:rPr lang="en-GB" dirty="0"/>
                        <a:t>WebEx</a:t>
                      </a:r>
                    </a:p>
                    <a:p>
                      <a:pPr algn="ctr"/>
                      <a:r>
                        <a:rPr lang="en-GB" dirty="0"/>
                        <a:t>Hangouts</a:t>
                      </a:r>
                    </a:p>
                  </a:txBody>
                  <a:tcPr/>
                </a:tc>
                <a:tc>
                  <a:txBody>
                    <a:bodyPr/>
                    <a:lstStyle/>
                    <a:p>
                      <a:pPr algn="ctr"/>
                      <a:r>
                        <a:rPr lang="en-GB" dirty="0"/>
                        <a:t>Forums</a:t>
                      </a:r>
                    </a:p>
                    <a:p>
                      <a:pPr algn="ctr"/>
                      <a:r>
                        <a:rPr lang="en-GB" dirty="0"/>
                        <a:t>Comment Threads</a:t>
                      </a:r>
                    </a:p>
                    <a:p>
                      <a:pPr algn="ctr"/>
                      <a:r>
                        <a:rPr lang="en-GB" dirty="0"/>
                        <a:t>Twitter</a:t>
                      </a:r>
                    </a:p>
                    <a:p>
                      <a:pPr algn="ctr"/>
                      <a:r>
                        <a:rPr lang="en-GB" dirty="0"/>
                        <a:t>Facebook Messenger</a:t>
                      </a:r>
                    </a:p>
                    <a:p>
                      <a:pPr algn="ctr"/>
                      <a:r>
                        <a:rPr lang="en-GB" dirty="0"/>
                        <a:t>WhatsApp</a:t>
                      </a:r>
                    </a:p>
                    <a:p>
                      <a:pPr algn="ctr"/>
                      <a:r>
                        <a:rPr lang="en-GB" dirty="0"/>
                        <a:t>Yammer</a:t>
                      </a:r>
                    </a:p>
                    <a:p>
                      <a:pPr algn="ctr"/>
                      <a:endParaRPr lang="en-GB" dirty="0"/>
                    </a:p>
                  </a:txBody>
                  <a:tcPr/>
                </a:tc>
                <a:extLst>
                  <a:ext uri="{0D108BD9-81ED-4DB2-BD59-A6C34878D82A}">
                    <a16:rowId xmlns="" xmlns:a16="http://schemas.microsoft.com/office/drawing/2014/main" val="10001"/>
                  </a:ext>
                </a:extLst>
              </a:tr>
            </a:tbl>
          </a:graphicData>
        </a:graphic>
      </p:graphicFrame>
    </p:spTree>
    <p:extLst>
      <p:ext uri="{BB962C8B-B14F-4D97-AF65-F5344CB8AC3E}">
        <p14:creationId xmlns:p14="http://schemas.microsoft.com/office/powerpoint/2010/main" val="419108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7828" y="188640"/>
            <a:ext cx="11161240" cy="5170646"/>
          </a:xfrm>
          <a:prstGeom prst="rect">
            <a:avLst/>
          </a:prstGeom>
          <a:noFill/>
        </p:spPr>
        <p:txBody>
          <a:bodyPr wrap="square" rtlCol="0">
            <a:spAutoFit/>
          </a:bodyPr>
          <a:lstStyle/>
          <a:p>
            <a:r>
              <a:rPr lang="en-GB" sz="6000" dirty="0">
                <a:latin typeface="Segoe UI" panose="020B0502040204020203" pitchFamily="34" charset="0"/>
                <a:ea typeface="Segoe UI" panose="020B0502040204020203" pitchFamily="34" charset="0"/>
                <a:cs typeface="Segoe UI" panose="020B0502040204020203" pitchFamily="34" charset="0"/>
              </a:rPr>
              <a:t>Benefits of CMC</a:t>
            </a:r>
            <a:r>
              <a:rPr lang="en-GB" sz="900" dirty="0">
                <a:latin typeface="Segoe UI" panose="020B0502040204020203" pitchFamily="34" charset="0"/>
                <a:ea typeface="Segoe UI" panose="020B0502040204020203" pitchFamily="34" charset="0"/>
                <a:cs typeface="Segoe UI" panose="020B0502040204020203" pitchFamily="34" charset="0"/>
              </a:rPr>
              <a:t> </a:t>
            </a: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Constructivism extended</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Conversational framework (</a:t>
            </a:r>
            <a:r>
              <a:rPr lang="en-GB" sz="3600" dirty="0" err="1">
                <a:latin typeface="Segoe UI" panose="020B0502040204020203" pitchFamily="34" charset="0"/>
                <a:ea typeface="Segoe UI" panose="020B0502040204020203" pitchFamily="34" charset="0"/>
                <a:cs typeface="Segoe UI" panose="020B0502040204020203" pitchFamily="34" charset="0"/>
              </a:rPr>
              <a:t>Laurillard</a:t>
            </a:r>
            <a:r>
              <a:rPr lang="en-GB" sz="3600" dirty="0">
                <a:latin typeface="Segoe UI" panose="020B0502040204020203" pitchFamily="34" charset="0"/>
                <a:ea typeface="Segoe UI" panose="020B0502040204020203" pitchFamily="34" charset="0"/>
                <a:cs typeface="Segoe UI" panose="020B0502040204020203" pitchFamily="34" charset="0"/>
              </a:rPr>
              <a:t>) extended</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Time for reflection (asynchronous only)</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Flexibility (more so for asynchronous)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Permanence (more so for asynchronous)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Accessibility (more so for asynchronous)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Democratic (more so for asynchronous)</a:t>
            </a:r>
          </a:p>
        </p:txBody>
      </p:sp>
    </p:spTree>
    <p:extLst>
      <p:ext uri="{BB962C8B-B14F-4D97-AF65-F5344CB8AC3E}">
        <p14:creationId xmlns:p14="http://schemas.microsoft.com/office/powerpoint/2010/main" val="322660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9876" y="332656"/>
            <a:ext cx="11089232" cy="1169551"/>
          </a:xfrm>
          <a:prstGeom prst="rect">
            <a:avLst/>
          </a:prstGeom>
          <a:noFill/>
        </p:spPr>
        <p:txBody>
          <a:bodyPr wrap="square" rtlCol="0">
            <a:spAutoFit/>
          </a:bodyPr>
          <a:lstStyle/>
          <a:p>
            <a:r>
              <a:rPr lang="en-GB" sz="2800" dirty="0"/>
              <a:t>“</a:t>
            </a:r>
            <a:r>
              <a:rPr lang="en-GB" dirty="0"/>
              <a:t>Productive discussion does not happen automatically – it must be planned.”</a:t>
            </a:r>
          </a:p>
          <a:p>
            <a:endParaRPr lang="en-GB" dirty="0"/>
          </a:p>
          <a:p>
            <a:r>
              <a:rPr lang="en-GB" sz="1800" dirty="0"/>
              <a:t>Martyn, M. A. (2005). Using Interaction in Online Discussion Boards. </a:t>
            </a:r>
            <a:r>
              <a:rPr lang="en-GB" sz="1800" i="1" dirty="0" err="1"/>
              <a:t>Educause</a:t>
            </a:r>
            <a:r>
              <a:rPr lang="en-GB" sz="1800" i="1" dirty="0"/>
              <a:t> Quarterly</a:t>
            </a:r>
            <a:r>
              <a:rPr lang="en-GB" sz="1800" dirty="0"/>
              <a:t>, </a:t>
            </a:r>
            <a:r>
              <a:rPr lang="en-GB" sz="1800" i="1" dirty="0"/>
              <a:t>2005</a:t>
            </a:r>
            <a:r>
              <a:rPr lang="en-GB" sz="1800" dirty="0"/>
              <a:t>(4), 61-62.</a:t>
            </a:r>
          </a:p>
        </p:txBody>
      </p:sp>
      <p:sp>
        <p:nvSpPr>
          <p:cNvPr id="5" name="TextBox 4"/>
          <p:cNvSpPr txBox="1"/>
          <p:nvPr/>
        </p:nvSpPr>
        <p:spPr>
          <a:xfrm>
            <a:off x="1053852" y="2569790"/>
            <a:ext cx="3024336" cy="830997"/>
          </a:xfrm>
          <a:prstGeom prst="rect">
            <a:avLst/>
          </a:prstGeom>
          <a:noFill/>
        </p:spPr>
        <p:txBody>
          <a:bodyPr wrap="square" rtlCol="0">
            <a:spAutoFit/>
          </a:bodyPr>
          <a:lstStyle/>
          <a:p>
            <a:r>
              <a:rPr lang="en-GB" sz="4800" dirty="0"/>
              <a:t>Etiquette</a:t>
            </a:r>
            <a:endParaRPr lang="en-GB" sz="2800" dirty="0"/>
          </a:p>
        </p:txBody>
      </p:sp>
      <p:sp>
        <p:nvSpPr>
          <p:cNvPr id="6" name="TextBox 5"/>
          <p:cNvSpPr txBox="1"/>
          <p:nvPr/>
        </p:nvSpPr>
        <p:spPr>
          <a:xfrm>
            <a:off x="4870276" y="3395901"/>
            <a:ext cx="3024336" cy="1569660"/>
          </a:xfrm>
          <a:prstGeom prst="rect">
            <a:avLst/>
          </a:prstGeom>
          <a:noFill/>
        </p:spPr>
        <p:txBody>
          <a:bodyPr wrap="square" rtlCol="0">
            <a:spAutoFit/>
          </a:bodyPr>
          <a:lstStyle/>
          <a:p>
            <a:r>
              <a:rPr lang="en-GB" sz="4800" dirty="0"/>
              <a:t>Educator</a:t>
            </a:r>
          </a:p>
          <a:p>
            <a:r>
              <a:rPr lang="en-GB" sz="4800" dirty="0"/>
              <a:t>presence</a:t>
            </a:r>
            <a:endParaRPr lang="en-GB" sz="2800" dirty="0"/>
          </a:p>
        </p:txBody>
      </p:sp>
      <p:sp>
        <p:nvSpPr>
          <p:cNvPr id="7" name="TextBox 6"/>
          <p:cNvSpPr txBox="1"/>
          <p:nvPr/>
        </p:nvSpPr>
        <p:spPr>
          <a:xfrm>
            <a:off x="1053852" y="5013176"/>
            <a:ext cx="3456384" cy="830997"/>
          </a:xfrm>
          <a:prstGeom prst="rect">
            <a:avLst/>
          </a:prstGeom>
          <a:noFill/>
        </p:spPr>
        <p:txBody>
          <a:bodyPr wrap="square" rtlCol="0">
            <a:spAutoFit/>
          </a:bodyPr>
          <a:lstStyle/>
          <a:p>
            <a:r>
              <a:rPr lang="en-GB" sz="4800" dirty="0"/>
              <a:t>Expectations</a:t>
            </a:r>
            <a:endParaRPr lang="en-GB" sz="2800" dirty="0"/>
          </a:p>
        </p:txBody>
      </p:sp>
      <p:sp>
        <p:nvSpPr>
          <p:cNvPr id="8" name="TextBox 7"/>
          <p:cNvSpPr txBox="1"/>
          <p:nvPr/>
        </p:nvSpPr>
        <p:spPr>
          <a:xfrm>
            <a:off x="8470676" y="2564904"/>
            <a:ext cx="3024336" cy="830997"/>
          </a:xfrm>
          <a:prstGeom prst="rect">
            <a:avLst/>
          </a:prstGeom>
          <a:noFill/>
        </p:spPr>
        <p:txBody>
          <a:bodyPr wrap="square" rtlCol="0">
            <a:spAutoFit/>
          </a:bodyPr>
          <a:lstStyle/>
          <a:p>
            <a:r>
              <a:rPr lang="en-GB" sz="4800" dirty="0"/>
              <a:t>Encourage</a:t>
            </a:r>
            <a:endParaRPr lang="en-GB" sz="2800" dirty="0"/>
          </a:p>
        </p:txBody>
      </p:sp>
      <p:sp>
        <p:nvSpPr>
          <p:cNvPr id="9" name="TextBox 8"/>
          <p:cNvSpPr txBox="1"/>
          <p:nvPr/>
        </p:nvSpPr>
        <p:spPr>
          <a:xfrm>
            <a:off x="8470676" y="5157192"/>
            <a:ext cx="3024336" cy="830997"/>
          </a:xfrm>
          <a:prstGeom prst="rect">
            <a:avLst/>
          </a:prstGeom>
          <a:noFill/>
        </p:spPr>
        <p:txBody>
          <a:bodyPr wrap="square" rtlCol="0">
            <a:spAutoFit/>
          </a:bodyPr>
          <a:lstStyle/>
          <a:p>
            <a:r>
              <a:rPr lang="en-GB" sz="4800" dirty="0"/>
              <a:t>Equilibrium</a:t>
            </a:r>
            <a:endParaRPr lang="en-GB" sz="2800" dirty="0"/>
          </a:p>
        </p:txBody>
      </p:sp>
    </p:spTree>
    <p:extLst>
      <p:ext uri="{BB962C8B-B14F-4D97-AF65-F5344CB8AC3E}">
        <p14:creationId xmlns:p14="http://schemas.microsoft.com/office/powerpoint/2010/main" val="2613517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162" y="260648"/>
            <a:ext cx="10360501" cy="1223963"/>
          </a:xfrm>
        </p:spPr>
        <p:txBody>
          <a:bodyPr>
            <a:normAutofit/>
          </a:bodyPr>
          <a:lstStyle/>
          <a:p>
            <a:r>
              <a:rPr lang="en-GB" sz="6000" dirty="0">
                <a:latin typeface="Segoe UI" panose="020B0502040204020203" pitchFamily="34" charset="0"/>
                <a:ea typeface="Segoe UI" panose="020B0502040204020203" pitchFamily="34" charset="0"/>
                <a:cs typeface="Segoe UI" panose="020B0502040204020203" pitchFamily="34" charset="0"/>
              </a:rPr>
              <a:t>Post Session Task</a:t>
            </a:r>
          </a:p>
        </p:txBody>
      </p:sp>
      <p:pic>
        <p:nvPicPr>
          <p:cNvPr id="5" name="Picture 4"/>
          <p:cNvPicPr>
            <a:picLocks noChangeAspect="1"/>
          </p:cNvPicPr>
          <p:nvPr/>
        </p:nvPicPr>
        <p:blipFill>
          <a:blip r:embed="rId2"/>
          <a:stretch>
            <a:fillRect/>
          </a:stretch>
        </p:blipFill>
        <p:spPr>
          <a:xfrm>
            <a:off x="207331" y="2450751"/>
            <a:ext cx="11774164" cy="978249"/>
          </a:xfrm>
          <a:prstGeom prst="rect">
            <a:avLst/>
          </a:prstGeom>
        </p:spPr>
      </p:pic>
      <p:pic>
        <p:nvPicPr>
          <p:cNvPr id="6" name="Picture 5"/>
          <p:cNvPicPr>
            <a:picLocks noChangeAspect="1"/>
          </p:cNvPicPr>
          <p:nvPr/>
        </p:nvPicPr>
        <p:blipFill>
          <a:blip r:embed="rId3"/>
          <a:stretch>
            <a:fillRect/>
          </a:stretch>
        </p:blipFill>
        <p:spPr>
          <a:xfrm>
            <a:off x="207331" y="4077072"/>
            <a:ext cx="11774164" cy="1102362"/>
          </a:xfrm>
          <a:prstGeom prst="rect">
            <a:avLst/>
          </a:prstGeom>
        </p:spPr>
      </p:pic>
      <p:pic>
        <p:nvPicPr>
          <p:cNvPr id="7" name="Picture 6"/>
          <p:cNvPicPr>
            <a:picLocks noChangeAspect="1"/>
          </p:cNvPicPr>
          <p:nvPr/>
        </p:nvPicPr>
        <p:blipFill>
          <a:blip r:embed="rId4"/>
          <a:stretch>
            <a:fillRect/>
          </a:stretch>
        </p:blipFill>
        <p:spPr>
          <a:xfrm>
            <a:off x="3646140" y="5589240"/>
            <a:ext cx="4654949" cy="880666"/>
          </a:xfrm>
          <a:prstGeom prst="rect">
            <a:avLst/>
          </a:prstGeom>
        </p:spPr>
      </p:pic>
      <p:pic>
        <p:nvPicPr>
          <p:cNvPr id="1026" name="Picture 2" descr="Balloons, Clouds, Word Clouds, Abstract, Dialogu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2645" y="-675456"/>
            <a:ext cx="5167002" cy="3444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875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448714"/>
            <a:ext cx="11012899" cy="1200329"/>
          </a:xfrm>
          <a:prstGeom prst="rect">
            <a:avLst/>
          </a:prstGeom>
          <a:noFill/>
        </p:spPr>
        <p:txBody>
          <a:bodyPr wrap="square" rtlCol="0">
            <a:spAutoFit/>
          </a:bodyPr>
          <a:lstStyle/>
          <a:p>
            <a:r>
              <a:rPr lang="en-GB" sz="7200" dirty="0"/>
              <a:t>Classroom Response Systems</a:t>
            </a:r>
            <a:endParaRPr lang="en-GB" sz="2800" dirty="0"/>
          </a:p>
        </p:txBody>
      </p:sp>
      <p:sp>
        <p:nvSpPr>
          <p:cNvPr id="6" name="Title 1"/>
          <p:cNvSpPr txBox="1">
            <a:spLocks/>
          </p:cNvSpPr>
          <p:nvPr/>
        </p:nvSpPr>
        <p:spPr>
          <a:xfrm>
            <a:off x="914162" y="1628800"/>
            <a:ext cx="10360501" cy="877912"/>
          </a:xfrm>
          <a:prstGeom prst="rect">
            <a:avLst/>
          </a:prstGeom>
        </p:spPr>
        <p:txBody>
          <a:bodyPr vert="horz" lIns="121899" tIns="60949" rIns="121899" bIns="60949" rtlCol="0" anchor="b">
            <a:normAutofit/>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GB" b="1" u="sng" dirty="0">
              <a:latin typeface="Segoe UI" panose="020B0502040204020203" pitchFamily="34" charset="0"/>
              <a:ea typeface="Segoe UI" panose="020B0502040204020203" pitchFamily="34" charset="0"/>
              <a:cs typeface="Segoe UI" panose="020B0502040204020203" pitchFamily="34" charset="0"/>
            </a:endParaRPr>
          </a:p>
        </p:txBody>
      </p:sp>
      <p:sp>
        <p:nvSpPr>
          <p:cNvPr id="4" name="TextBox 3"/>
          <p:cNvSpPr txBox="1"/>
          <p:nvPr/>
        </p:nvSpPr>
        <p:spPr>
          <a:xfrm>
            <a:off x="933696" y="2255637"/>
            <a:ext cx="11012899" cy="2862322"/>
          </a:xfrm>
          <a:prstGeom prst="rect">
            <a:avLst/>
          </a:prstGeom>
          <a:noFill/>
        </p:spPr>
        <p:txBody>
          <a:bodyPr wrap="square" rtlCol="0">
            <a:spAutoFit/>
          </a:bodyPr>
          <a:lstStyle/>
          <a:p>
            <a:r>
              <a:rPr lang="en-GB" sz="6000" dirty="0"/>
              <a:t>Behaviourism</a:t>
            </a:r>
          </a:p>
          <a:p>
            <a:r>
              <a:rPr lang="en-GB" sz="6000" dirty="0"/>
              <a:t>Self-assessment</a:t>
            </a:r>
          </a:p>
          <a:p>
            <a:r>
              <a:rPr lang="en-GB" sz="6000" dirty="0"/>
              <a:t>Focus</a:t>
            </a:r>
            <a:endParaRPr lang="en-GB" sz="2000" dirty="0"/>
          </a:p>
        </p:txBody>
      </p:sp>
    </p:spTree>
    <p:extLst>
      <p:ext uri="{BB962C8B-B14F-4D97-AF65-F5344CB8AC3E}">
        <p14:creationId xmlns:p14="http://schemas.microsoft.com/office/powerpoint/2010/main" val="14848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98068" y="332656"/>
            <a:ext cx="6624736" cy="1200329"/>
          </a:xfrm>
          <a:prstGeom prst="rect">
            <a:avLst/>
          </a:prstGeom>
          <a:noFill/>
        </p:spPr>
        <p:txBody>
          <a:bodyPr wrap="square" rtlCol="0">
            <a:spAutoFit/>
          </a:bodyPr>
          <a:lstStyle/>
          <a:p>
            <a:r>
              <a:rPr lang="en-GB" sz="7200" dirty="0"/>
              <a:t>Learner Analytics</a:t>
            </a:r>
            <a:endParaRPr lang="en-GB" sz="28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191" y="1772816"/>
            <a:ext cx="5680721" cy="4320480"/>
          </a:xfrm>
          <a:prstGeom prst="rect">
            <a:avLst/>
          </a:prstGeom>
        </p:spPr>
      </p:pic>
      <p:pic>
        <p:nvPicPr>
          <p:cNvPr id="6" name="Picture 5"/>
          <p:cNvPicPr>
            <a:picLocks noChangeAspect="1"/>
          </p:cNvPicPr>
          <p:nvPr/>
        </p:nvPicPr>
        <p:blipFill>
          <a:blip r:embed="rId3"/>
          <a:stretch>
            <a:fillRect/>
          </a:stretch>
        </p:blipFill>
        <p:spPr>
          <a:xfrm>
            <a:off x="6094413" y="1772816"/>
            <a:ext cx="5879261" cy="4320480"/>
          </a:xfrm>
          <a:prstGeom prst="rect">
            <a:avLst/>
          </a:prstGeom>
        </p:spPr>
      </p:pic>
    </p:spTree>
    <p:extLst>
      <p:ext uri="{BB962C8B-B14F-4D97-AF65-F5344CB8AC3E}">
        <p14:creationId xmlns:p14="http://schemas.microsoft.com/office/powerpoint/2010/main" val="234191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0284" y="-1827584"/>
            <a:ext cx="3960440" cy="4664618"/>
          </a:xfrm>
          <a:prstGeom prst="rect">
            <a:avLst/>
          </a:prstGeom>
        </p:spPr>
      </p:pic>
      <p:sp>
        <p:nvSpPr>
          <p:cNvPr id="6" name="TextBox 5"/>
          <p:cNvSpPr txBox="1"/>
          <p:nvPr/>
        </p:nvSpPr>
        <p:spPr>
          <a:xfrm>
            <a:off x="3430116" y="188640"/>
            <a:ext cx="8352928" cy="6217087"/>
          </a:xfrm>
          <a:prstGeom prst="rect">
            <a:avLst/>
          </a:prstGeom>
          <a:noFill/>
        </p:spPr>
        <p:txBody>
          <a:bodyPr wrap="square" rtlCol="0">
            <a:spAutoFit/>
          </a:bodyPr>
          <a:lstStyle/>
          <a:p>
            <a:pPr algn="ctr"/>
            <a:r>
              <a:rPr lang="en-GB" sz="6600" dirty="0">
                <a:latin typeface="Segoe UI" panose="020B0502040204020203" pitchFamily="34" charset="0"/>
                <a:ea typeface="Segoe UI" panose="020B0502040204020203" pitchFamily="34" charset="0"/>
                <a:cs typeface="Segoe UI" panose="020B0502040204020203" pitchFamily="34" charset="0"/>
              </a:rPr>
              <a:t>Group Task</a:t>
            </a:r>
            <a:endParaRPr lang="en-GB" sz="800" dirty="0">
              <a:latin typeface="Segoe UI" panose="020B0502040204020203" pitchFamily="34" charset="0"/>
              <a:ea typeface="Segoe UI" panose="020B0502040204020203" pitchFamily="34" charset="0"/>
              <a:cs typeface="Segoe UI" panose="020B0502040204020203" pitchFamily="34" charset="0"/>
            </a:endParaRPr>
          </a:p>
          <a:p>
            <a:pPr algn="ctr"/>
            <a:endParaRPr lang="en-GB" sz="800" dirty="0">
              <a:latin typeface="Segoe UI" panose="020B0502040204020203" pitchFamily="34" charset="0"/>
              <a:ea typeface="Segoe UI" panose="020B0502040204020203" pitchFamily="34" charset="0"/>
              <a:cs typeface="Segoe UI" panose="020B0502040204020203" pitchFamily="34" charset="0"/>
            </a:endParaRPr>
          </a:p>
          <a:p>
            <a:pPr algn="ctr"/>
            <a:endParaRPr lang="en-GB" sz="800" dirty="0">
              <a:latin typeface="Segoe UI" panose="020B0502040204020203" pitchFamily="34" charset="0"/>
              <a:ea typeface="Segoe UI" panose="020B0502040204020203" pitchFamily="34" charset="0"/>
              <a:cs typeface="Segoe UI" panose="020B0502040204020203" pitchFamily="34" charset="0"/>
            </a:endParaRPr>
          </a:p>
          <a:p>
            <a:endParaRPr lang="en-GB" sz="4400" dirty="0">
              <a:latin typeface="Segoe UI" panose="020B0502040204020203" pitchFamily="34" charset="0"/>
              <a:ea typeface="Segoe UI" panose="020B0502040204020203" pitchFamily="34" charset="0"/>
              <a:cs typeface="Segoe UI" panose="020B0502040204020203" pitchFamily="34" charset="0"/>
            </a:endParaRPr>
          </a:p>
          <a:p>
            <a:r>
              <a:rPr lang="en-GB" sz="4400" dirty="0">
                <a:latin typeface="Segoe UI" panose="020B0502040204020203" pitchFamily="34" charset="0"/>
                <a:ea typeface="Segoe UI" panose="020B0502040204020203" pitchFamily="34" charset="0"/>
                <a:cs typeface="Segoe UI" panose="020B0502040204020203" pitchFamily="34" charset="0"/>
              </a:rPr>
              <a:t/>
            </a:r>
            <a:br>
              <a:rPr lang="en-GB" sz="4400" dirty="0">
                <a:latin typeface="Segoe UI" panose="020B0502040204020203" pitchFamily="34" charset="0"/>
                <a:ea typeface="Segoe UI" panose="020B0502040204020203" pitchFamily="34" charset="0"/>
                <a:cs typeface="Segoe UI" panose="020B0502040204020203" pitchFamily="34" charset="0"/>
              </a:rPr>
            </a:br>
            <a:r>
              <a:rPr lang="en-GB" sz="4400" dirty="0">
                <a:latin typeface="Segoe UI" panose="020B0502040204020203" pitchFamily="34" charset="0"/>
                <a:ea typeface="Segoe UI" panose="020B0502040204020203" pitchFamily="34" charset="0"/>
                <a:cs typeface="Segoe UI" panose="020B0502040204020203" pitchFamily="34" charset="0"/>
              </a:rPr>
              <a:t>Analyse the learner data and identify any interventions you think are necessary.</a:t>
            </a:r>
          </a:p>
          <a:p>
            <a:endParaRPr lang="en-GB" sz="4800" dirty="0">
              <a:latin typeface="Segoe UI" panose="020B0502040204020203" pitchFamily="34" charset="0"/>
              <a:ea typeface="Segoe UI" panose="020B0502040204020203" pitchFamily="34" charset="0"/>
              <a:cs typeface="Segoe UI" panose="020B0502040204020203" pitchFamily="34" charset="0"/>
            </a:endParaRPr>
          </a:p>
          <a:p>
            <a:endParaRPr lang="en-GB" sz="48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987674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64991" y="1700808"/>
            <a:ext cx="12318808" cy="3312368"/>
          </a:xfrm>
          <a:prstGeom prst="rect">
            <a:avLst/>
          </a:prstGeom>
        </p:spPr>
      </p:pic>
    </p:spTree>
    <p:extLst>
      <p:ext uri="{BB962C8B-B14F-4D97-AF65-F5344CB8AC3E}">
        <p14:creationId xmlns:p14="http://schemas.microsoft.com/office/powerpoint/2010/main" val="3987907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17748" y="188640"/>
            <a:ext cx="4032448"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A has accessed some materials and has done the assignment and the follow-up task therefore appears active, although has not used any of the interactive features. Their assignment score is average.</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Student A could be encouraged to access more materials, particularly the interactive ones to take advantage of social learning to learn from, and self-assess against, peers.</a:t>
            </a:r>
          </a:p>
        </p:txBody>
      </p:sp>
      <p:sp>
        <p:nvSpPr>
          <p:cNvPr id="5" name="Rounded Rectangle 4"/>
          <p:cNvSpPr/>
          <p:nvPr/>
        </p:nvSpPr>
        <p:spPr>
          <a:xfrm>
            <a:off x="4294212" y="188640"/>
            <a:ext cx="3816424"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B accessed everything up to and including the quiz, but  nothing thereafter and has not completed the assignment.</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Student B is at risk of dropping out, if they haven’t already done so. The data would suggest that they got discouraged by a poor score on the quiz, and have given up. Contact the student, discuss and offer support.</a:t>
            </a:r>
          </a:p>
        </p:txBody>
      </p:sp>
      <p:sp>
        <p:nvSpPr>
          <p:cNvPr id="6" name="Rounded Rectangle 5"/>
          <p:cNvSpPr/>
          <p:nvPr/>
        </p:nvSpPr>
        <p:spPr>
          <a:xfrm>
            <a:off x="8254652" y="188640"/>
            <a:ext cx="3816424"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C has accessed most of the material but achieved a relatively low assignment score.</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The data would suggest that Student C is engaged and active on the course, but appears to have some fundamental misconceptions looking at the quiz and assignment scores. This student is likely to require some additional support and guidance.</a:t>
            </a:r>
          </a:p>
        </p:txBody>
      </p:sp>
      <p:sp>
        <p:nvSpPr>
          <p:cNvPr id="7" name="Rounded Rectangle 6"/>
          <p:cNvSpPr/>
          <p:nvPr/>
        </p:nvSpPr>
        <p:spPr>
          <a:xfrm>
            <a:off x="117748" y="5229200"/>
            <a:ext cx="3528392"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D has accessed everything apart from the quiz and has achieved a good score on the assignment.</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There is little or no need for intervention. Perhaps the student would have benefited from self-assessing by completing the quiz but otherwise there is little concern.</a:t>
            </a:r>
          </a:p>
        </p:txBody>
      </p:sp>
      <p:sp>
        <p:nvSpPr>
          <p:cNvPr id="10" name="Rounded Rectangle 9"/>
          <p:cNvSpPr/>
          <p:nvPr/>
        </p:nvSpPr>
        <p:spPr>
          <a:xfrm>
            <a:off x="3790156" y="5229200"/>
            <a:ext cx="3816424"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E has accessed everything, scored well on the quiz but less so on the assignment.</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Student E is active, engaged and has already completed post-assignment tasks. Their quiz score suggests a good grasp of the material. Their lower score on the assignment may suggest support requirements on how to write a formal assignment.</a:t>
            </a:r>
          </a:p>
        </p:txBody>
      </p:sp>
      <p:sp>
        <p:nvSpPr>
          <p:cNvPr id="11" name="Rounded Rectangle 10"/>
          <p:cNvSpPr/>
          <p:nvPr/>
        </p:nvSpPr>
        <p:spPr>
          <a:xfrm>
            <a:off x="7750596" y="5229200"/>
            <a:ext cx="4320480" cy="151216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Student D has accessed none of the material but has scored well on the assignment.</a:t>
            </a:r>
          </a:p>
          <a:p>
            <a:r>
              <a:rPr lang="en-GB" sz="1050" u="sng" dirty="0">
                <a:solidFill>
                  <a:srgbClr val="0A2741"/>
                </a:solidFill>
                <a:latin typeface="Segoe UI" panose="020B0502040204020203" pitchFamily="34" charset="0"/>
                <a:ea typeface="Segoe UI" panose="020B0502040204020203" pitchFamily="34" charset="0"/>
                <a:cs typeface="Segoe UI" panose="020B0502040204020203" pitchFamily="34" charset="0"/>
              </a:rPr>
              <a:t>Intervention</a:t>
            </a:r>
            <a:r>
              <a:rPr lang="en-GB" sz="1050" dirty="0">
                <a:solidFill>
                  <a:srgbClr val="0A2741"/>
                </a:solidFill>
                <a:latin typeface="Segoe UI" panose="020B0502040204020203" pitchFamily="34" charset="0"/>
                <a:ea typeface="Segoe UI" panose="020B0502040204020203" pitchFamily="34" charset="0"/>
                <a:cs typeface="Segoe UI" panose="020B0502040204020203" pitchFamily="34" charset="0"/>
              </a:rPr>
              <a:t>: Student F is performing well, despite being inactive online. That methodology will suit some learners – they are likely to be reading independently and are likely to be engaged and concentrating well in live sessions. A subtle suggestion that more online engagement may well improve their performance even further may be appropriate here.</a:t>
            </a:r>
          </a:p>
        </p:txBody>
      </p:sp>
      <p:pic>
        <p:nvPicPr>
          <p:cNvPr id="12" name="Picture 11"/>
          <p:cNvPicPr>
            <a:picLocks noChangeAspect="1"/>
          </p:cNvPicPr>
          <p:nvPr/>
        </p:nvPicPr>
        <p:blipFill>
          <a:blip r:embed="rId2"/>
          <a:stretch>
            <a:fillRect/>
          </a:stretch>
        </p:blipFill>
        <p:spPr>
          <a:xfrm>
            <a:off x="-64991" y="1700808"/>
            <a:ext cx="12318808" cy="3312368"/>
          </a:xfrm>
          <a:prstGeom prst="rect">
            <a:avLst/>
          </a:prstGeom>
        </p:spPr>
      </p:pic>
    </p:spTree>
    <p:extLst>
      <p:ext uri="{BB962C8B-B14F-4D97-AF65-F5344CB8AC3E}">
        <p14:creationId xmlns:p14="http://schemas.microsoft.com/office/powerpoint/2010/main" val="3705770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10"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5820" y="2515718"/>
            <a:ext cx="11012899" cy="1200329"/>
          </a:xfrm>
          <a:prstGeom prst="rect">
            <a:avLst/>
          </a:prstGeom>
          <a:noFill/>
        </p:spPr>
        <p:txBody>
          <a:bodyPr wrap="square" rtlCol="0">
            <a:spAutoFit/>
          </a:bodyPr>
          <a:lstStyle/>
          <a:p>
            <a:r>
              <a:rPr lang="en-GB" sz="7200" dirty="0"/>
              <a:t>Interactive Content Creation</a:t>
            </a:r>
            <a:endParaRPr lang="en-GB" sz="2800" dirty="0"/>
          </a:p>
        </p:txBody>
      </p:sp>
      <p:sp>
        <p:nvSpPr>
          <p:cNvPr id="6" name="Title 1"/>
          <p:cNvSpPr txBox="1">
            <a:spLocks/>
          </p:cNvSpPr>
          <p:nvPr/>
        </p:nvSpPr>
        <p:spPr>
          <a:xfrm>
            <a:off x="914162" y="1628800"/>
            <a:ext cx="10360501" cy="877912"/>
          </a:xfrm>
          <a:prstGeom prst="rect">
            <a:avLst/>
          </a:prstGeom>
        </p:spPr>
        <p:txBody>
          <a:bodyPr vert="horz" lIns="121899" tIns="60949" rIns="121899" bIns="60949" rtlCol="0" anchor="b">
            <a:normAutofit/>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GB" b="1" u="sng"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065065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492" y="4653136"/>
            <a:ext cx="4419600" cy="1038225"/>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4452" y="115132"/>
            <a:ext cx="5631613" cy="3167782"/>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2292" y="-171400"/>
            <a:ext cx="7242930" cy="6858000"/>
          </a:xfrm>
          <a:prstGeom prst="rect">
            <a:avLst/>
          </a:prstGeom>
        </p:spPr>
      </p:pic>
    </p:spTree>
    <p:extLst>
      <p:ext uri="{BB962C8B-B14F-4D97-AF65-F5344CB8AC3E}">
        <p14:creationId xmlns:p14="http://schemas.microsoft.com/office/powerpoint/2010/main" val="2842779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7828" y="188640"/>
            <a:ext cx="11161240" cy="4616648"/>
          </a:xfrm>
          <a:prstGeom prst="rect">
            <a:avLst/>
          </a:prstGeom>
          <a:noFill/>
        </p:spPr>
        <p:txBody>
          <a:bodyPr wrap="square" rtlCol="0">
            <a:spAutoFit/>
          </a:bodyPr>
          <a:lstStyle/>
          <a:p>
            <a:r>
              <a:rPr lang="en-GB" sz="6000" dirty="0">
                <a:latin typeface="Segoe UI" panose="020B0502040204020203" pitchFamily="34" charset="0"/>
                <a:ea typeface="Segoe UI" panose="020B0502040204020203" pitchFamily="34" charset="0"/>
                <a:cs typeface="Segoe UI" panose="020B0502040204020203" pitchFamily="34" charset="0"/>
              </a:rPr>
              <a:t>Benefits</a:t>
            </a:r>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endParaRPr lang="en-GB" sz="900" dirty="0">
              <a:latin typeface="Segoe UI" panose="020B0502040204020203" pitchFamily="34" charset="0"/>
              <a:ea typeface="Segoe UI" panose="020B0502040204020203" pitchFamily="34" charset="0"/>
              <a:cs typeface="Segoe UI" panose="020B0502040204020203" pitchFamily="34" charset="0"/>
            </a:endParaRP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Focus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Analytics</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Multi-layered</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Control</a:t>
            </a:r>
          </a:p>
          <a:p>
            <a:pPr marL="685800" indent="-685800">
              <a:buFont typeface="Arial" panose="020B0604020202020204" pitchFamily="34" charset="0"/>
              <a:buChar char="•"/>
            </a:pPr>
            <a:r>
              <a:rPr lang="en-GB" sz="3600" dirty="0">
                <a:latin typeface="Segoe UI" panose="020B0502040204020203" pitchFamily="34" charset="0"/>
                <a:ea typeface="Segoe UI" panose="020B0502040204020203" pitchFamily="34" charset="0"/>
                <a:cs typeface="Segoe UI" panose="020B0502040204020203" pitchFamily="34" charset="0"/>
              </a:rPr>
              <a:t>Student tool for reinforcement</a:t>
            </a:r>
          </a:p>
        </p:txBody>
      </p:sp>
    </p:spTree>
    <p:extLst>
      <p:ext uri="{BB962C8B-B14F-4D97-AF65-F5344CB8AC3E}">
        <p14:creationId xmlns:p14="http://schemas.microsoft.com/office/powerpoint/2010/main" val="2010932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914162" y="1628800"/>
            <a:ext cx="10360501" cy="877912"/>
          </a:xfrm>
          <a:prstGeom prst="rect">
            <a:avLst/>
          </a:prstGeom>
        </p:spPr>
        <p:txBody>
          <a:bodyPr vert="horz" lIns="121899" tIns="60949" rIns="121899" bIns="60949" rtlCol="0" anchor="b">
            <a:normAutofit/>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GB" b="1" u="sng" dirty="0">
              <a:latin typeface="Segoe UI" panose="020B0502040204020203" pitchFamily="34" charset="0"/>
              <a:ea typeface="Segoe UI" panose="020B0502040204020203" pitchFamily="34" charset="0"/>
              <a:cs typeface="Segoe UI" panose="020B0502040204020203" pitchFamily="34" charset="0"/>
            </a:endParaRPr>
          </a:p>
        </p:txBody>
      </p:sp>
      <p:sp>
        <p:nvSpPr>
          <p:cNvPr id="4" name="TextBox 3"/>
          <p:cNvSpPr txBox="1"/>
          <p:nvPr/>
        </p:nvSpPr>
        <p:spPr>
          <a:xfrm>
            <a:off x="693812" y="2636912"/>
            <a:ext cx="11809312" cy="1200329"/>
          </a:xfrm>
          <a:prstGeom prst="rect">
            <a:avLst/>
          </a:prstGeom>
          <a:noFill/>
        </p:spPr>
        <p:txBody>
          <a:bodyPr wrap="square" rtlCol="0">
            <a:spAutoFit/>
          </a:bodyPr>
          <a:lstStyle/>
          <a:p>
            <a:r>
              <a:rPr lang="en-GB" sz="7200" dirty="0"/>
              <a:t>Virtual Learning Environments</a:t>
            </a:r>
            <a:endParaRPr lang="en-GB" sz="2800" dirty="0"/>
          </a:p>
        </p:txBody>
      </p:sp>
    </p:spTree>
    <p:extLst>
      <p:ext uri="{BB962C8B-B14F-4D97-AF65-F5344CB8AC3E}">
        <p14:creationId xmlns:p14="http://schemas.microsoft.com/office/powerpoint/2010/main" val="42649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9275" y="3167401"/>
            <a:ext cx="4972100" cy="75307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4612" y="0"/>
            <a:ext cx="2857500" cy="28575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0353" y="332656"/>
            <a:ext cx="3002373" cy="223224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21540" y="3933056"/>
            <a:ext cx="5945745" cy="2814894"/>
          </a:xfrm>
          <a:prstGeom prst="rect">
            <a:avLst/>
          </a:prstGeom>
        </p:spPr>
      </p:pic>
    </p:spTree>
    <p:extLst>
      <p:ext uri="{BB962C8B-B14F-4D97-AF65-F5344CB8AC3E}">
        <p14:creationId xmlns:p14="http://schemas.microsoft.com/office/powerpoint/2010/main" val="39771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171129646"/>
              </p:ext>
            </p:extLst>
          </p:nvPr>
        </p:nvGraphicFramePr>
        <p:xfrm>
          <a:off x="2061964" y="1844824"/>
          <a:ext cx="8125884" cy="3474720"/>
        </p:xfrm>
        <a:graphic>
          <a:graphicData uri="http://schemas.openxmlformats.org/drawingml/2006/table">
            <a:tbl>
              <a:tblPr firstRow="1" bandRow="1">
                <a:tableStyleId>{5C22544A-7EE6-4342-B048-85BDC9FD1C3A}</a:tableStyleId>
              </a:tblPr>
              <a:tblGrid>
                <a:gridCol w="4062942">
                  <a:extLst>
                    <a:ext uri="{9D8B030D-6E8A-4147-A177-3AD203B41FA5}">
                      <a16:colId xmlns="" xmlns:a16="http://schemas.microsoft.com/office/drawing/2014/main" val="20000"/>
                    </a:ext>
                  </a:extLst>
                </a:gridCol>
                <a:gridCol w="4062942">
                  <a:extLst>
                    <a:ext uri="{9D8B030D-6E8A-4147-A177-3AD203B41FA5}">
                      <a16:colId xmlns="" xmlns:a16="http://schemas.microsoft.com/office/drawing/2014/main" val="20001"/>
                    </a:ext>
                  </a:extLst>
                </a:gridCol>
              </a:tblGrid>
              <a:tr h="370840">
                <a:tc>
                  <a:txBody>
                    <a:bodyPr/>
                    <a:lstStyle/>
                    <a:p>
                      <a:pPr algn="ctr"/>
                      <a:r>
                        <a:rPr lang="en-GB" dirty="0"/>
                        <a:t>Advantages</a:t>
                      </a:r>
                    </a:p>
                  </a:txBody>
                  <a:tcPr/>
                </a:tc>
                <a:tc>
                  <a:txBody>
                    <a:bodyPr/>
                    <a:lstStyle/>
                    <a:p>
                      <a:pPr algn="ctr"/>
                      <a:r>
                        <a:rPr lang="en-GB" dirty="0"/>
                        <a:t>Good Practice</a:t>
                      </a:r>
                    </a:p>
                  </a:txBody>
                  <a:tcPr/>
                </a:tc>
                <a:extLst>
                  <a:ext uri="{0D108BD9-81ED-4DB2-BD59-A6C34878D82A}">
                    <a16:rowId xmlns="" xmlns:a16="http://schemas.microsoft.com/office/drawing/2014/main" val="10000"/>
                  </a:ext>
                </a:extLst>
              </a:tr>
              <a:tr h="370840">
                <a:tc>
                  <a:txBody>
                    <a:bodyPr/>
                    <a:lstStyle/>
                    <a:p>
                      <a:pPr algn="ctr"/>
                      <a:endParaRPr lang="en-GB" b="1" dirty="0">
                        <a:solidFill>
                          <a:srgbClr val="009999"/>
                        </a:solidFill>
                      </a:endParaRPr>
                    </a:p>
                    <a:p>
                      <a:pPr algn="ctr"/>
                      <a:r>
                        <a:rPr lang="en-GB" b="1" dirty="0">
                          <a:solidFill>
                            <a:srgbClr val="009999"/>
                          </a:solidFill>
                        </a:rPr>
                        <a:t>Manageability</a:t>
                      </a:r>
                    </a:p>
                    <a:p>
                      <a:pPr algn="ctr"/>
                      <a:endParaRPr lang="en-GB" b="1" dirty="0">
                        <a:solidFill>
                          <a:srgbClr val="009999"/>
                        </a:solidFill>
                      </a:endParaRPr>
                    </a:p>
                    <a:p>
                      <a:pPr algn="ctr"/>
                      <a:r>
                        <a:rPr lang="en-GB" b="1" dirty="0">
                          <a:solidFill>
                            <a:srgbClr val="009999"/>
                          </a:solidFill>
                        </a:rPr>
                        <a:t>Gateway</a:t>
                      </a:r>
                    </a:p>
                    <a:p>
                      <a:pPr algn="ctr"/>
                      <a:endParaRPr lang="en-GB" b="1" dirty="0">
                        <a:solidFill>
                          <a:srgbClr val="009999"/>
                        </a:solidFill>
                      </a:endParaRPr>
                    </a:p>
                    <a:p>
                      <a:pPr algn="ctr"/>
                      <a:r>
                        <a:rPr lang="en-GB" b="1" dirty="0">
                          <a:solidFill>
                            <a:srgbClr val="009999"/>
                          </a:solidFill>
                        </a:rPr>
                        <a:t>Control</a:t>
                      </a:r>
                    </a:p>
                    <a:p>
                      <a:pPr algn="ctr"/>
                      <a:endParaRPr lang="en-GB" b="1" dirty="0">
                        <a:solidFill>
                          <a:srgbClr val="009999"/>
                        </a:solidFill>
                      </a:endParaRPr>
                    </a:p>
                    <a:p>
                      <a:pPr algn="ctr"/>
                      <a:r>
                        <a:rPr lang="en-GB" b="1" dirty="0">
                          <a:solidFill>
                            <a:srgbClr val="009999"/>
                          </a:solidFill>
                        </a:rPr>
                        <a:t>Common</a:t>
                      </a:r>
                      <a:r>
                        <a:rPr lang="en-GB" b="1" baseline="0" dirty="0">
                          <a:solidFill>
                            <a:srgbClr val="009999"/>
                          </a:solidFill>
                        </a:rPr>
                        <a:t> Space</a:t>
                      </a:r>
                      <a:endParaRPr lang="en-GB" b="1" dirty="0">
                        <a:solidFill>
                          <a:srgbClr val="009999"/>
                        </a:solidFill>
                      </a:endParaRPr>
                    </a:p>
                  </a:txBody>
                  <a:tcPr/>
                </a:tc>
                <a:tc>
                  <a:txBody>
                    <a:bodyPr/>
                    <a:lstStyle/>
                    <a:p>
                      <a:endParaRPr lang="en-GB" dirty="0"/>
                    </a:p>
                    <a:p>
                      <a:pPr algn="ctr"/>
                      <a:r>
                        <a:rPr lang="en-GB" b="1" dirty="0">
                          <a:solidFill>
                            <a:srgbClr val="009999"/>
                          </a:solidFill>
                        </a:rPr>
                        <a:t>Visually engaging</a:t>
                      </a:r>
                    </a:p>
                    <a:p>
                      <a:pPr algn="ctr"/>
                      <a:endParaRPr lang="en-GB" b="1" dirty="0">
                        <a:solidFill>
                          <a:srgbClr val="009999"/>
                        </a:solidFill>
                      </a:endParaRPr>
                    </a:p>
                    <a:p>
                      <a:pPr algn="ctr"/>
                      <a:r>
                        <a:rPr lang="en-GB" b="1" dirty="0">
                          <a:solidFill>
                            <a:srgbClr val="009999"/>
                          </a:solidFill>
                        </a:rPr>
                        <a:t>Well organised</a:t>
                      </a:r>
                    </a:p>
                    <a:p>
                      <a:pPr algn="ctr"/>
                      <a:endParaRPr lang="en-GB" b="1" dirty="0">
                        <a:solidFill>
                          <a:srgbClr val="009999"/>
                        </a:solidFill>
                      </a:endParaRPr>
                    </a:p>
                    <a:p>
                      <a:pPr algn="ctr"/>
                      <a:r>
                        <a:rPr lang="en-GB" b="1" dirty="0">
                          <a:solidFill>
                            <a:srgbClr val="009999"/>
                          </a:solidFill>
                        </a:rPr>
                        <a:t>Purposeful learning design</a:t>
                      </a:r>
                    </a:p>
                    <a:p>
                      <a:pPr algn="ctr"/>
                      <a:endParaRPr lang="en-GB" b="1" dirty="0">
                        <a:solidFill>
                          <a:srgbClr val="009999"/>
                        </a:solidFill>
                      </a:endParaRPr>
                    </a:p>
                    <a:p>
                      <a:pPr algn="ctr"/>
                      <a:r>
                        <a:rPr lang="en-GB" b="1" dirty="0">
                          <a:solidFill>
                            <a:srgbClr val="009999"/>
                          </a:solidFill>
                        </a:rPr>
                        <a:t>Prioritise user experience</a:t>
                      </a:r>
                      <a:endParaRPr lang="en-GB" dirty="0"/>
                    </a:p>
                  </a:txBody>
                  <a:tcPr/>
                </a:tc>
                <a:extLst>
                  <a:ext uri="{0D108BD9-81ED-4DB2-BD59-A6C34878D82A}">
                    <a16:rowId xmlns="" xmlns:a16="http://schemas.microsoft.com/office/drawing/2014/main" val="10001"/>
                  </a:ext>
                </a:extLst>
              </a:tr>
            </a:tbl>
          </a:graphicData>
        </a:graphic>
      </p:graphicFrame>
      <p:sp>
        <p:nvSpPr>
          <p:cNvPr id="4" name="TextBox 3"/>
          <p:cNvSpPr txBox="1"/>
          <p:nvPr/>
        </p:nvSpPr>
        <p:spPr>
          <a:xfrm>
            <a:off x="765820" y="332655"/>
            <a:ext cx="11809312" cy="1200329"/>
          </a:xfrm>
          <a:prstGeom prst="rect">
            <a:avLst/>
          </a:prstGeom>
          <a:noFill/>
        </p:spPr>
        <p:txBody>
          <a:bodyPr wrap="square" rtlCol="0">
            <a:spAutoFit/>
          </a:bodyPr>
          <a:lstStyle/>
          <a:p>
            <a:r>
              <a:rPr lang="en-GB" sz="7200" dirty="0"/>
              <a:t>Virtual Learning Environments</a:t>
            </a:r>
            <a:endParaRPr lang="en-GB" sz="2800" dirty="0"/>
          </a:p>
        </p:txBody>
      </p:sp>
    </p:spTree>
    <p:extLst>
      <p:ext uri="{BB962C8B-B14F-4D97-AF65-F5344CB8AC3E}">
        <p14:creationId xmlns:p14="http://schemas.microsoft.com/office/powerpoint/2010/main" val="1204980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724" y="332656"/>
            <a:ext cx="11334791" cy="877912"/>
          </a:xfrm>
        </p:spPr>
        <p:txBody>
          <a:bodyPr>
            <a:normAutofit fontScale="90000"/>
          </a:bodyPr>
          <a:lstStyle/>
          <a:p>
            <a:r>
              <a:rPr lang="en-GB" sz="7300" dirty="0"/>
              <a:t>Assignment: Choosing your tech</a:t>
            </a:r>
            <a:endParaRPr lang="en-GB" dirty="0"/>
          </a:p>
        </p:txBody>
      </p:sp>
      <p:sp>
        <p:nvSpPr>
          <p:cNvPr id="3" name="Title 1"/>
          <p:cNvSpPr txBox="1">
            <a:spLocks/>
          </p:cNvSpPr>
          <p:nvPr/>
        </p:nvSpPr>
        <p:spPr>
          <a:xfrm>
            <a:off x="1155395" y="1988840"/>
            <a:ext cx="11017224" cy="4608512"/>
          </a:xfrm>
          <a:prstGeom prst="rect">
            <a:avLst/>
          </a:prstGeom>
        </p:spPr>
        <p:txBody>
          <a:bodyPr vert="horz" lIns="121899" tIns="60949" rIns="121899" bIns="60949" rtlCol="0" anchor="t">
            <a:normAutofit fontScale="97500" lnSpcReduction="10000"/>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pPr marL="571500" indent="-571500">
              <a:buFont typeface="Arial" panose="020B0604020202020204" pitchFamily="34" charset="0"/>
              <a:buChar char="•"/>
            </a:pPr>
            <a:r>
              <a:rPr lang="en-GB" dirty="0"/>
              <a:t>Who are your learners?</a:t>
            </a:r>
            <a:br>
              <a:rPr lang="en-GB" dirty="0"/>
            </a:br>
            <a:endParaRPr lang="en-GB" dirty="0"/>
          </a:p>
          <a:p>
            <a:pPr marL="571500" indent="-571500">
              <a:buFont typeface="Arial" panose="020B0604020202020204" pitchFamily="34" charset="0"/>
              <a:buChar char="•"/>
            </a:pPr>
            <a:r>
              <a:rPr lang="en-GB" dirty="0"/>
              <a:t>What type of learning suits your context best?</a:t>
            </a:r>
            <a:br>
              <a:rPr lang="en-GB" dirty="0"/>
            </a:br>
            <a:endParaRPr lang="en-GB" dirty="0"/>
          </a:p>
          <a:p>
            <a:pPr marL="571500" indent="-571500">
              <a:buFont typeface="Arial" panose="020B0604020202020204" pitchFamily="34" charset="0"/>
              <a:buChar char="•"/>
            </a:pPr>
            <a:r>
              <a:rPr lang="en-GB" dirty="0"/>
              <a:t>What access to tech do your learners have?</a:t>
            </a:r>
            <a:br>
              <a:rPr lang="en-GB" dirty="0"/>
            </a:br>
            <a:endParaRPr lang="en-GB" dirty="0"/>
          </a:p>
          <a:p>
            <a:pPr marL="571500" indent="-571500">
              <a:buFont typeface="Arial" panose="020B0604020202020204" pitchFamily="34" charset="0"/>
              <a:buChar char="•"/>
            </a:pPr>
            <a:r>
              <a:rPr lang="en-GB" dirty="0"/>
              <a:t>Think about outcomes.</a:t>
            </a:r>
            <a:br>
              <a:rPr lang="en-GB" dirty="0"/>
            </a:br>
            <a:endParaRPr lang="en-GB" dirty="0"/>
          </a:p>
          <a:p>
            <a:pPr marL="571500" indent="-571500">
              <a:buFont typeface="Arial" panose="020B0604020202020204" pitchFamily="34" charset="0"/>
              <a:buChar char="•"/>
            </a:pPr>
            <a:r>
              <a:rPr lang="en-GB" dirty="0"/>
              <a:t>Choose your tech and learn it well.</a:t>
            </a:r>
            <a:br>
              <a:rPr lang="en-GB" dirty="0"/>
            </a:br>
            <a:endParaRPr lang="en-GB" dirty="0"/>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399206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8068" y="404664"/>
            <a:ext cx="6336704" cy="877912"/>
          </a:xfrm>
        </p:spPr>
        <p:txBody>
          <a:bodyPr>
            <a:normAutofit fontScale="90000"/>
          </a:bodyPr>
          <a:lstStyle/>
          <a:p>
            <a:r>
              <a:rPr lang="en-GB" sz="7300" dirty="0"/>
              <a:t>Assignment Pitch</a:t>
            </a:r>
            <a:endParaRPr lang="en-GB" dirty="0"/>
          </a:p>
        </p:txBody>
      </p:sp>
      <p:sp>
        <p:nvSpPr>
          <p:cNvPr id="3" name="Title 1"/>
          <p:cNvSpPr txBox="1">
            <a:spLocks/>
          </p:cNvSpPr>
          <p:nvPr/>
        </p:nvSpPr>
        <p:spPr>
          <a:xfrm>
            <a:off x="1155395" y="1988840"/>
            <a:ext cx="11017224" cy="3816424"/>
          </a:xfrm>
          <a:prstGeom prst="rect">
            <a:avLst/>
          </a:prstGeom>
        </p:spPr>
        <p:txBody>
          <a:bodyPr vert="horz" lIns="121899" tIns="60949" rIns="121899" bIns="60949" rtlCol="0" anchor="b">
            <a:normAutofit fontScale="82500" lnSpcReduction="20000"/>
          </a:bodyPr>
          <a:lst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a:lstStyle>
          <a:p>
            <a:r>
              <a:rPr lang="en-GB" sz="5500" dirty="0">
                <a:latin typeface="Segoe UI" panose="020B0502040204020203" pitchFamily="34" charset="0"/>
                <a:ea typeface="Segoe UI" panose="020B0502040204020203" pitchFamily="34" charset="0"/>
                <a:cs typeface="Segoe UI" panose="020B0502040204020203" pitchFamily="34" charset="0"/>
              </a:rPr>
              <a:t>What is your learning activity?</a:t>
            </a:r>
            <a:br>
              <a:rPr lang="en-GB" sz="5500" dirty="0">
                <a:latin typeface="Segoe UI" panose="020B0502040204020203" pitchFamily="34" charset="0"/>
                <a:ea typeface="Segoe UI" panose="020B0502040204020203" pitchFamily="34" charset="0"/>
                <a:cs typeface="Segoe UI" panose="020B0502040204020203" pitchFamily="34" charset="0"/>
              </a:rPr>
            </a:br>
            <a:endParaRPr lang="en-GB" sz="5500" dirty="0">
              <a:latin typeface="Segoe UI" panose="020B0502040204020203" pitchFamily="34" charset="0"/>
              <a:ea typeface="Segoe UI" panose="020B0502040204020203" pitchFamily="34" charset="0"/>
              <a:cs typeface="Segoe UI" panose="020B0502040204020203" pitchFamily="34" charset="0"/>
            </a:endParaRPr>
          </a:p>
          <a:p>
            <a:r>
              <a:rPr lang="en-GB" sz="5500" dirty="0">
                <a:latin typeface="Segoe UI" panose="020B0502040204020203" pitchFamily="34" charset="0"/>
                <a:ea typeface="Segoe UI" panose="020B0502040204020203" pitchFamily="34" charset="0"/>
                <a:cs typeface="Segoe UI" panose="020B0502040204020203" pitchFamily="34" charset="0"/>
              </a:rPr>
              <a:t>What tech will you use?</a:t>
            </a:r>
            <a:br>
              <a:rPr lang="en-GB" sz="5500" dirty="0">
                <a:latin typeface="Segoe UI" panose="020B0502040204020203" pitchFamily="34" charset="0"/>
                <a:ea typeface="Segoe UI" panose="020B0502040204020203" pitchFamily="34" charset="0"/>
                <a:cs typeface="Segoe UI" panose="020B0502040204020203" pitchFamily="34" charset="0"/>
              </a:rPr>
            </a:br>
            <a:endParaRPr lang="en-GB" sz="5500" dirty="0">
              <a:latin typeface="Segoe UI" panose="020B0502040204020203" pitchFamily="34" charset="0"/>
              <a:ea typeface="Segoe UI" panose="020B0502040204020203" pitchFamily="34" charset="0"/>
              <a:cs typeface="Segoe UI" panose="020B0502040204020203" pitchFamily="34" charset="0"/>
            </a:endParaRPr>
          </a:p>
          <a:p>
            <a:r>
              <a:rPr lang="en-GB" sz="5500" dirty="0">
                <a:latin typeface="Segoe UI" panose="020B0502040204020203" pitchFamily="34" charset="0"/>
                <a:ea typeface="Segoe UI" panose="020B0502040204020203" pitchFamily="34" charset="0"/>
                <a:cs typeface="Segoe UI" panose="020B0502040204020203" pitchFamily="34" charset="0"/>
              </a:rPr>
              <a:t>What enhancement are you planning for?</a:t>
            </a:r>
          </a:p>
          <a:p>
            <a:endParaRPr lang="en-GB" sz="5500" dirty="0">
              <a:latin typeface="Segoe UI" panose="020B0502040204020203" pitchFamily="34" charset="0"/>
              <a:ea typeface="Segoe UI" panose="020B0502040204020203" pitchFamily="34" charset="0"/>
              <a:cs typeface="Segoe UI" panose="020B0502040204020203" pitchFamily="34" charset="0"/>
            </a:endParaRPr>
          </a:p>
          <a:p>
            <a:r>
              <a:rPr lang="en-GB" sz="5500" dirty="0">
                <a:latin typeface="Segoe UI" panose="020B0502040204020203" pitchFamily="34" charset="0"/>
                <a:ea typeface="Segoe UI" panose="020B0502040204020203" pitchFamily="34" charset="0"/>
                <a:cs typeface="Segoe UI" panose="020B0502040204020203" pitchFamily="34" charset="0"/>
              </a:rPr>
              <a:t>How will you measure the enhancement?</a:t>
            </a:r>
            <a:endParaRPr lang="en-GB" sz="7300" dirty="0"/>
          </a:p>
          <a:p>
            <a:endParaRPr lang="en-GB" dirty="0"/>
          </a:p>
        </p:txBody>
      </p:sp>
    </p:spTree>
    <p:extLst>
      <p:ext uri="{BB962C8B-B14F-4D97-AF65-F5344CB8AC3E}">
        <p14:creationId xmlns:p14="http://schemas.microsoft.com/office/powerpoint/2010/main" val="464143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60C67BEE-D13F-4BD2-98A5-34D8A0977F68}">
  <ds:schemaRefs>
    <ds:schemaRef ds:uri="http://schemas.microsoft.com/office/2006/documentManagement/types"/>
    <ds:schemaRef ds:uri="http://purl.org/dc/dcmitype/"/>
    <ds:schemaRef ds:uri="http://purl.org/dc/terms/"/>
    <ds:schemaRef ds:uri="http://purl.org/dc/elements/1.1/"/>
    <ds:schemaRef ds:uri="http://www.w3.org/XML/1998/namespace"/>
    <ds:schemaRef ds:uri="http://schemas.openxmlformats.org/package/2006/metadata/core-properties"/>
    <ds:schemaRef ds:uri="http://schemas.microsoft.com/office/2006/metadata/properties"/>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36F65B-1B07-41EE-A0E8-BC6EF38552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2830</TotalTime>
  <Words>708</Words>
  <Application>Microsoft Office PowerPoint</Application>
  <PresentationFormat>Custom</PresentationFormat>
  <Paragraphs>176</Paragraphs>
  <Slides>32</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Segoe UI</vt:lpstr>
      <vt:lpstr>Tech 16x9</vt:lpstr>
      <vt:lpstr>Teaching with Technology</vt:lpstr>
      <vt:lpstr>PowerPoint Presentation</vt:lpstr>
      <vt:lpstr>join.quizzizz.com  Game code 932062</vt:lpstr>
      <vt:lpstr>PowerPoint Presentation</vt:lpstr>
      <vt:lpstr>PowerPoint Presentation</vt:lpstr>
      <vt:lpstr>PowerPoint Presentation</vt:lpstr>
      <vt:lpstr>PowerPoint Presentation</vt:lpstr>
      <vt:lpstr>PowerPoint Presentation</vt:lpstr>
      <vt:lpstr>PowerPoint Presentation</vt:lpstr>
      <vt:lpstr>Microlectures</vt:lpstr>
      <vt:lpstr>PowerPoint Presentation</vt:lpstr>
      <vt:lpstr>PowerPoint Presentation</vt:lpstr>
      <vt:lpstr>PowerPoint Presentation</vt:lpstr>
      <vt:lpstr>PowerPoint Presentation</vt:lpstr>
      <vt:lpstr>PowerPoint Presentation</vt:lpstr>
      <vt:lpstr>Computer Mediated Conferencing (CMC)</vt:lpstr>
      <vt:lpstr>PowerPoint Presentation</vt:lpstr>
      <vt:lpstr>PowerPoint Presentation</vt:lpstr>
      <vt:lpstr>Post Session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Assignment: Choosing your tech</vt:lpstr>
      <vt:lpstr>Assignment Pitch</vt:lpstr>
    </vt:vector>
  </TitlesOfParts>
  <Company>UoW Trinity St.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with Technology</dc:title>
  <dc:creator>Christian Stevens</dc:creator>
  <cp:lastModifiedBy>Christian Stevens</cp:lastModifiedBy>
  <cp:revision>110</cp:revision>
  <cp:lastPrinted>2018-02-26T12:34:56Z</cp:lastPrinted>
  <dcterms:created xsi:type="dcterms:W3CDTF">2018-01-26T15:54:07Z</dcterms:created>
  <dcterms:modified xsi:type="dcterms:W3CDTF">2018-03-13T10:59:36Z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