
<file path=[Content_Types].xml><?xml version="1.0" encoding="utf-8"?>
<Types xmlns="http://schemas.openxmlformats.org/package/2006/content-types">
  <Default Extension="jpeg" ContentType="image/jpeg"/>
  <Default Extension="webp"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43" autoAdjust="0"/>
    <p:restoredTop sz="96283" autoAdjust="0"/>
  </p:normalViewPr>
  <p:slideViewPr>
    <p:cSldViewPr snapToGrid="0">
      <p:cViewPr varScale="1">
        <p:scale>
          <a:sx n="60" d="100"/>
          <a:sy n="60" d="100"/>
        </p:scale>
        <p:origin x="91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AD5EB9-B321-4627-A96C-408748FB7616}" type="slidenum">
              <a:rPr lang="en-GB" smtClean="0"/>
              <a:t>8</a:t>
            </a:fld>
            <a:endParaRPr lang="en-GB"/>
          </a:p>
        </p:txBody>
      </p:sp>
    </p:spTree>
    <p:extLst>
      <p:ext uri="{BB962C8B-B14F-4D97-AF65-F5344CB8AC3E}">
        <p14:creationId xmlns:p14="http://schemas.microsoft.com/office/powerpoint/2010/main" val="877068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webp"/><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msmagazine.co.uk/roses-are-red-prices-are-high-whats-really-driving-bouquet-costs/"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8" Type="http://schemas.openxmlformats.org/officeDocument/2006/relationships/slide" Target="slide10.xml"/><Relationship Id="rId3" Type="http://schemas.openxmlformats.org/officeDocument/2006/relationships/hyperlink" Target="https://www.deloitte.com/" TargetMode="External"/><Relationship Id="rId7" Type="http://schemas.openxmlformats.org/officeDocument/2006/relationships/hyperlink" Target="https://sl.bing.net/cGRxPMjgrpk"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6" Type="http://schemas.openxmlformats.org/officeDocument/2006/relationships/hyperlink" Target="https://sl.bing.net/jpEvsUTL5Yy" TargetMode="External"/><Relationship Id="rId5" Type="http://schemas.openxmlformats.org/officeDocument/2006/relationships/hyperlink" Target="https://www.statista.com/" TargetMode="External"/><Relationship Id="rId4" Type="http://schemas.openxmlformats.org/officeDocument/2006/relationships/hyperlink" Target="https://www.ons.gov.uk/"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a:t>
            </a:r>
            <a:br>
              <a:rPr lang="en-GB" sz="3200" dirty="0">
                <a:latin typeface="A"/>
              </a:rPr>
            </a:br>
            <a:r>
              <a:rPr lang="en-GB" sz="3200" dirty="0">
                <a:latin typeface="A"/>
              </a:rPr>
              <a:t>MODULE CODE </a:t>
            </a:r>
            <a:br>
              <a:rPr lang="en-GB" sz="3200" dirty="0">
                <a:latin typeface="A"/>
              </a:rPr>
            </a:br>
            <a:r>
              <a:rPr lang="en-GB" sz="3200" dirty="0">
                <a:latin typeface="A"/>
              </a:rPr>
              <a:t>STUDENT NAME </a:t>
            </a:r>
            <a:r>
              <a:rPr lang="en-GB" sz="3200" dirty="0" smtClean="0">
                <a:latin typeface="A"/>
              </a:rPr>
              <a:t>:SHANE CHAMPION</a:t>
            </a:r>
            <a:r>
              <a:rPr lang="en-GB" sz="3200" dirty="0">
                <a:latin typeface="A"/>
              </a:rPr>
              <a:t/>
            </a:r>
            <a:br>
              <a:rPr lang="en-GB" sz="3200" dirty="0">
                <a:latin typeface="A"/>
              </a:rPr>
            </a:br>
            <a:r>
              <a:rPr lang="en-GB" sz="3200" dirty="0">
                <a:latin typeface="A"/>
              </a:rPr>
              <a:t>STUDENT ID </a:t>
            </a:r>
            <a:r>
              <a:rPr lang="en-GB" sz="3200" dirty="0" smtClean="0">
                <a:latin typeface="A"/>
              </a:rPr>
              <a:t>:2437087</a:t>
            </a:r>
            <a:r>
              <a:rPr lang="en-GB" sz="3200" dirty="0">
                <a:latin typeface="A"/>
              </a:rPr>
              <a:t/>
            </a:r>
            <a:br>
              <a:rPr lang="en-GB" sz="3200" dirty="0">
                <a:latin typeface="A"/>
              </a:rPr>
            </a:br>
            <a:r>
              <a:rPr lang="en-GB" sz="3200" dirty="0" smtClean="0">
                <a:latin typeface="A"/>
              </a:rPr>
              <a:t>LECTURER </a:t>
            </a:r>
            <a:r>
              <a:rPr lang="en-GB" sz="3200" dirty="0" err="1" smtClean="0">
                <a:latin typeface="A"/>
              </a:rPr>
              <a:t>anita</a:t>
            </a:r>
            <a:r>
              <a:rPr lang="en-GB" sz="3200" dirty="0" smtClean="0">
                <a:latin typeface="A"/>
              </a:rPr>
              <a:t> nan</a:t>
            </a:r>
            <a:r>
              <a:rPr lang="en-GB" sz="3200" dirty="0">
                <a:latin typeface="A"/>
              </a:rPr>
              <a:t/>
            </a:r>
            <a:br>
              <a:rPr lang="en-GB" sz="3200" dirty="0">
                <a:latin typeface="A"/>
              </a:rPr>
            </a:br>
            <a:r>
              <a:rPr lang="en-GB" sz="3200" dirty="0">
                <a:latin typeface="A"/>
              </a:rPr>
              <a:t>Assignment 1: </a:t>
            </a:r>
            <a:r>
              <a:rPr lang="en-GB" sz="3200" dirty="0" smtClean="0">
                <a:latin typeface="A"/>
              </a:rPr>
              <a:t>Presentation </a:t>
            </a:r>
            <a:r>
              <a:rPr lang="en-GB" sz="3200" dirty="0" err="1" smtClean="0">
                <a:latin typeface="A"/>
              </a:rPr>
              <a:t>eden</a:t>
            </a:r>
            <a:r>
              <a:rPr lang="en-GB" sz="3200" dirty="0" smtClean="0">
                <a:latin typeface="A"/>
              </a:rPr>
              <a:t> garden</a:t>
            </a:r>
            <a:endParaRPr lang="en-GB" sz="3200" dirty="0">
              <a:latin typeface="A"/>
            </a:endParaRPr>
          </a:p>
        </p:txBody>
      </p:sp>
    </p:spTree>
    <p:extLst>
      <p:ext uri="{BB962C8B-B14F-4D97-AF65-F5344CB8AC3E}">
        <p14:creationId xmlns:p14="http://schemas.microsoft.com/office/powerpoint/2010/main" val="25636277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smtClean="0"/>
              <a:t>Conclusion </a:t>
            </a:r>
            <a:endParaRPr lang="en-GB" sz="2400" b="1" dirty="0"/>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3930333" y="677672"/>
            <a:ext cx="6148388"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2006599" y="1767840"/>
            <a:ext cx="8823961" cy="4053840"/>
          </a:xfrm>
        </p:spPr>
        <p:txBody>
          <a:bodyPr>
            <a:normAutofit/>
          </a:bodyPr>
          <a:lstStyle/>
          <a:p>
            <a:r>
              <a:rPr lang="en-US" sz="1800" b="1" dirty="0" smtClean="0">
                <a:latin typeface="+mj-lt"/>
                <a:ea typeface="Roboto"/>
                <a:cs typeface="Roboto"/>
              </a:rPr>
              <a:t>This presentation is about Green Haven Florists, Norwich. I want to explain the evolution of this florist and how they became a well known part off their community and, how they stood out compared to other florists. </a:t>
            </a:r>
          </a:p>
          <a:p>
            <a:r>
              <a:rPr lang="en-US" sz="1800" b="1" dirty="0" smtClean="0">
                <a:latin typeface="+mj-lt"/>
                <a:ea typeface="Roboto"/>
                <a:cs typeface="Roboto"/>
              </a:rPr>
              <a:t>Although they had great knowledge, experience and, were one of the best florists in which people knew and loved, they had begun to develop some slight issues that began to decrease their demand in sales and also their popularity.</a:t>
            </a:r>
          </a:p>
          <a:p>
            <a:r>
              <a:rPr lang="en-US" sz="1800" b="1" dirty="0" smtClean="0">
                <a:latin typeface="+mj-lt"/>
                <a:ea typeface="Roboto"/>
                <a:cs typeface="Roboto"/>
              </a:rPr>
              <a:t>They had received help improving the issues they were facing and had also received help with their overall business management. </a:t>
            </a:r>
            <a:endParaRPr lang="en-GB" sz="1800" b="1" dirty="0">
              <a:latin typeface="+mj-lt"/>
              <a:ea typeface="Roboto"/>
              <a:cs typeface="Roboto"/>
            </a:endParaRPr>
          </a:p>
        </p:txBody>
      </p:sp>
    </p:spTree>
    <p:extLst>
      <p:ext uri="{BB962C8B-B14F-4D97-AF65-F5344CB8AC3E}">
        <p14:creationId xmlns:p14="http://schemas.microsoft.com/office/powerpoint/2010/main" val="28979575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1570737" y="563880"/>
            <a:ext cx="6991668"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570737" y="1506728"/>
            <a:ext cx="5907023" cy="5046472"/>
          </a:xfrm>
        </p:spPr>
        <p:txBody>
          <a:bodyPr>
            <a:normAutofit lnSpcReduction="10000"/>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a:t>
            </a:r>
            <a:r>
              <a:rPr lang="en-GB" b="1" dirty="0" smtClean="0"/>
              <a:t>in: 2016</a:t>
            </a:r>
            <a:endParaRPr lang="en-GB" b="1" dirty="0"/>
          </a:p>
          <a:p>
            <a:pPr marL="342900" indent="-342900">
              <a:buFont typeface="Arial" charset="2"/>
              <a:buChar char="•"/>
            </a:pPr>
            <a:r>
              <a:rPr lang="en-GB" b="1" dirty="0"/>
              <a:t>Owners: L</a:t>
            </a:r>
            <a:r>
              <a:rPr lang="en-GB" b="1" dirty="0" smtClean="0"/>
              <a:t>iam and </a:t>
            </a:r>
            <a:r>
              <a:rPr lang="en-GB" b="1" dirty="0" err="1" smtClean="0"/>
              <a:t>Priya</a:t>
            </a:r>
            <a:r>
              <a:rPr lang="en-GB" b="1" dirty="0" smtClean="0"/>
              <a:t> </a:t>
            </a:r>
            <a:endParaRPr lang="en-GB" b="1" dirty="0"/>
          </a:p>
          <a:p>
            <a:pPr marL="342900" indent="-342900">
              <a:buFont typeface="Arial" charset="2"/>
              <a:buChar char="•"/>
            </a:pPr>
            <a:r>
              <a:rPr lang="en-GB" b="1" dirty="0" smtClean="0"/>
              <a:t>Sales: they sell a wide range of fresh flowers for many different causes and events serving both individual and corporate clients, and they </a:t>
            </a:r>
            <a:r>
              <a:rPr lang="en-US" b="1" dirty="0">
                <a:ea typeface="+mn-lt"/>
                <a:cs typeface="+mn-lt"/>
              </a:rPr>
              <a:t>flourish with their bespoke flower </a:t>
            </a:r>
            <a:r>
              <a:rPr lang="en-US" b="1" dirty="0" smtClean="0">
                <a:ea typeface="+mn-lt"/>
                <a:cs typeface="+mn-lt"/>
              </a:rPr>
              <a:t>arrangements</a:t>
            </a:r>
            <a:endParaRPr lang="en-GB" b="1" dirty="0"/>
          </a:p>
          <a:p>
            <a:pPr marL="342900" indent="-342900">
              <a:buFont typeface="Arial" charset="2"/>
              <a:buChar char="•"/>
            </a:pPr>
            <a:r>
              <a:rPr lang="en-GB" b="1" dirty="0" smtClean="0">
                <a:ea typeface="+mn-lt"/>
                <a:cs typeface="+mn-lt"/>
              </a:rPr>
              <a:t>Community: they have very strong community ties, and are well-regarded part of the Norwich community </a:t>
            </a:r>
          </a:p>
          <a:p>
            <a:pPr marL="342900" indent="-342900">
              <a:buFont typeface="Arial" charset="2"/>
              <a:buChar char="•"/>
            </a:pPr>
            <a:r>
              <a:rPr lang="en-US" b="1" dirty="0" smtClean="0">
                <a:ea typeface="+mn-lt"/>
                <a:cs typeface="+mn-lt"/>
              </a:rPr>
              <a:t>Type of business: They are an independent business</a:t>
            </a:r>
          </a:p>
          <a:p>
            <a:pPr marL="342900" indent="-342900">
              <a:buFont typeface="Arial" charset="2"/>
              <a:buChar char="•"/>
            </a:pPr>
            <a:r>
              <a:rPr lang="en-US" b="1" dirty="0" smtClean="0">
                <a:ea typeface="+mn-lt"/>
                <a:cs typeface="+mn-lt"/>
              </a:rPr>
              <a:t>Location: Norwich UK</a:t>
            </a:r>
            <a:endParaRPr lang="en-GB" b="1" dirty="0" smtClean="0">
              <a:ea typeface="+mn-lt"/>
              <a:cs typeface="+mn-lt"/>
            </a:endParaRPr>
          </a:p>
          <a:p>
            <a:pPr marL="342900" indent="-342900">
              <a:buFont typeface="Arial" charset="2"/>
              <a:buChar char="•"/>
            </a:pPr>
            <a:endParaRPr lang="en-GB" b="1" dirty="0">
              <a:ea typeface="+mn-lt"/>
              <a:cs typeface="+mn-lt"/>
            </a:endParaRPr>
          </a:p>
          <a:p>
            <a:endParaRPr lang="en-GB" b="1" dirty="0">
              <a:solidFill>
                <a:srgbClr val="FF0000"/>
              </a:solidFill>
            </a:endParaRPr>
          </a:p>
        </p:txBody>
      </p:sp>
      <p:pic>
        <p:nvPicPr>
          <p:cNvPr id="5" name="Picture 4" descr="&lt;strong&gt;Pink&lt;/strong&gt; rose &lt;strong&gt;bouquet&lt;/strong&gt; – Artofit"/>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78186" y="1"/>
            <a:ext cx="3313814" cy="3630608"/>
          </a:xfrm>
          <a:prstGeom prst="rect">
            <a:avLst/>
          </a:prstGeom>
        </p:spPr>
      </p:pic>
      <p:pic>
        <p:nvPicPr>
          <p:cNvPr id="6" name="Picture 5" descr="A Symbol of Grace and Elegance of &lt;strong&gt;Pink Flower&lt;/strong&gt; &lt;strong&gt;Bouquet&lt;/strong&gt; » Belconi.com.m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78187" y="3630609"/>
            <a:ext cx="3313814" cy="3227391"/>
          </a:xfrm>
          <a:prstGeom prst="rect">
            <a:avLst/>
          </a:prstGeom>
        </p:spPr>
      </p:pic>
    </p:spTree>
    <p:extLst>
      <p:ext uri="{BB962C8B-B14F-4D97-AF65-F5344CB8AC3E}">
        <p14:creationId xmlns:p14="http://schemas.microsoft.com/office/powerpoint/2010/main" val="17484990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953299"/>
          </a:xfrm>
        </p:spPr>
        <p:txBody>
          <a:bodyPr>
            <a:normAutofit fontScale="70000" lnSpcReduction="20000"/>
          </a:bodyPr>
          <a:lstStyle/>
          <a:p>
            <a:r>
              <a:rPr lang="en-GB" sz="2800" b="1" dirty="0">
                <a:solidFill>
                  <a:srgbClr val="FF0000"/>
                </a:solidFill>
              </a:rPr>
              <a:t>5W2H</a:t>
            </a:r>
          </a:p>
          <a:p>
            <a:r>
              <a:rPr lang="en-GB" sz="2800" b="1" dirty="0" smtClean="0">
                <a:latin typeface="+mj-lt"/>
              </a:rPr>
              <a:t>Who: Green Haven Florist</a:t>
            </a:r>
            <a:r>
              <a:rPr lang="en-GB" sz="2800" b="1" dirty="0">
                <a:latin typeface="+mj-lt"/>
              </a:rPr>
              <a:t> </a:t>
            </a:r>
            <a:r>
              <a:rPr lang="en-GB" sz="2800" b="1" dirty="0" smtClean="0">
                <a:latin typeface="+mj-lt"/>
              </a:rPr>
              <a:t>( founded by: </a:t>
            </a:r>
            <a:r>
              <a:rPr lang="en-GB" sz="2800" b="1" dirty="0" smtClean="0">
                <a:latin typeface="+mj-lt"/>
                <a:ea typeface="+mn-lt"/>
                <a:cs typeface="+mn-lt"/>
              </a:rPr>
              <a:t>Liam </a:t>
            </a:r>
            <a:r>
              <a:rPr lang="en-GB" sz="2800" b="1" dirty="0">
                <a:latin typeface="+mj-lt"/>
                <a:ea typeface="+mn-lt"/>
                <a:cs typeface="+mn-lt"/>
              </a:rPr>
              <a:t>and </a:t>
            </a:r>
            <a:r>
              <a:rPr lang="en-GB" sz="2800" b="1" dirty="0" err="1">
                <a:latin typeface="+mj-lt"/>
                <a:ea typeface="+mn-lt"/>
                <a:cs typeface="+mn-lt"/>
              </a:rPr>
              <a:t>Priya</a:t>
            </a:r>
            <a:r>
              <a:rPr lang="en-GB" sz="2800" b="1" dirty="0">
                <a:latin typeface="+mj-lt"/>
                <a:ea typeface="+mn-lt"/>
                <a:cs typeface="+mn-lt"/>
              </a:rPr>
              <a:t> </a:t>
            </a:r>
            <a:r>
              <a:rPr lang="en-GB" sz="2800" b="1" dirty="0" smtClean="0">
                <a:latin typeface="+mj-lt"/>
                <a:ea typeface="+mn-lt"/>
                <a:cs typeface="+mn-lt"/>
              </a:rPr>
              <a:t>Patel)</a:t>
            </a:r>
            <a:endParaRPr lang="en-GB" sz="2800" b="1" dirty="0">
              <a:latin typeface="+mj-lt"/>
              <a:ea typeface="+mn-lt"/>
              <a:cs typeface="+mn-lt"/>
            </a:endParaRPr>
          </a:p>
          <a:p>
            <a:r>
              <a:rPr lang="en-GB" sz="2800" b="1" dirty="0" smtClean="0">
                <a:latin typeface="+mj-lt"/>
              </a:rPr>
              <a:t>What: Loss in sale and reputation</a:t>
            </a:r>
            <a:endParaRPr lang="en-GB" sz="2800" b="1" dirty="0">
              <a:latin typeface="+mj-lt"/>
            </a:endParaRPr>
          </a:p>
          <a:p>
            <a:r>
              <a:rPr lang="en-GB" sz="2800" b="1" dirty="0" smtClean="0">
                <a:latin typeface="+mj-lt"/>
              </a:rPr>
              <a:t>Where</a:t>
            </a:r>
            <a:r>
              <a:rPr lang="en-GB" sz="2800" b="1" dirty="0">
                <a:latin typeface="+mj-lt"/>
              </a:rPr>
              <a:t>:</a:t>
            </a:r>
            <a:r>
              <a:rPr lang="en-GB" sz="2800" b="1" dirty="0" smtClean="0">
                <a:latin typeface="+mj-lt"/>
              </a:rPr>
              <a:t> Norwich UK</a:t>
            </a:r>
          </a:p>
          <a:p>
            <a:r>
              <a:rPr lang="en-US" sz="2800" b="1" dirty="0" smtClean="0">
                <a:latin typeface="+mj-lt"/>
              </a:rPr>
              <a:t>Why: because of local stores closing, decrease in foot traffic in the area, feedback and competitive threats. </a:t>
            </a:r>
          </a:p>
          <a:p>
            <a:r>
              <a:rPr lang="en-US" sz="2800" b="1" dirty="0" smtClean="0">
                <a:latin typeface="+mj-lt"/>
              </a:rPr>
              <a:t>When: In the last 12 months </a:t>
            </a:r>
          </a:p>
          <a:p>
            <a:r>
              <a:rPr lang="en-US" sz="2800" b="1" dirty="0" smtClean="0">
                <a:latin typeface="+mj-lt"/>
              </a:rPr>
              <a:t>How: Nothing had been updated, therefore no change being made. Such as:</a:t>
            </a:r>
          </a:p>
          <a:p>
            <a:pPr marL="457200" indent="-457200">
              <a:buFontTx/>
              <a:buChar char="-"/>
            </a:pPr>
            <a:r>
              <a:rPr lang="en-US" sz="2800" b="1" dirty="0" smtClean="0">
                <a:latin typeface="+mj-lt"/>
              </a:rPr>
              <a:t>Website changes, to ensure it still draws attention and to modernize it more</a:t>
            </a:r>
          </a:p>
          <a:p>
            <a:pPr marL="457200" indent="-457200">
              <a:buFontTx/>
              <a:buChar char="-"/>
            </a:pPr>
            <a:r>
              <a:rPr lang="en-US" sz="2800" b="1" dirty="0" smtClean="0">
                <a:latin typeface="+mj-lt"/>
              </a:rPr>
              <a:t>Digital marketing (being able to purchase online)</a:t>
            </a:r>
          </a:p>
          <a:p>
            <a:pPr marL="457200" indent="-457200">
              <a:buFontTx/>
              <a:buChar char="-"/>
            </a:pPr>
            <a:r>
              <a:rPr lang="en-US" sz="2800" b="1" dirty="0" smtClean="0">
                <a:latin typeface="+mj-lt"/>
              </a:rPr>
              <a:t>Flexible delivery options to ensure everyone can still get what they ordered fast and with ease, and subscription services </a:t>
            </a:r>
          </a:p>
          <a:p>
            <a:r>
              <a:rPr lang="en-US" sz="2800" b="1" dirty="0" smtClean="0">
                <a:latin typeface="+mj-lt"/>
              </a:rPr>
              <a:t>How much: 30% decrease in sales through going in store </a:t>
            </a:r>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924594" y="739800"/>
            <a:ext cx="9988449" cy="479400"/>
          </a:xfrm>
        </p:spPr>
        <p:txBody>
          <a:bodyPr>
            <a:normAutofit fontScale="90000"/>
          </a:bodyPr>
          <a:lstStyle/>
          <a:p>
            <a:r>
              <a:rPr lang="en-GB" b="1" dirty="0"/>
              <a:t>PESTLE ANALYSIS: Green Haven Florists</a:t>
            </a:r>
            <a:r>
              <a:rPr lang="en-GB" dirty="0">
                <a:solidFill>
                  <a:srgbClr val="000000"/>
                </a:solidFill>
              </a:rPr>
              <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180882" y="979500"/>
            <a:ext cx="5974830" cy="5638800"/>
          </a:xfrm>
        </p:spPr>
        <p:txBody>
          <a:bodyPr>
            <a:normAutofit fontScale="85000" lnSpcReduction="20000"/>
          </a:bodyPr>
          <a:lstStyle/>
          <a:p>
            <a:r>
              <a:rPr lang="en-GB" b="1" dirty="0">
                <a:latin typeface="+mj-lt"/>
              </a:rPr>
              <a:t>POLITICAL</a:t>
            </a:r>
          </a:p>
          <a:p>
            <a:pPr marL="342900" indent="-342900">
              <a:buFont typeface="Arial" panose="020B0604020202020204" pitchFamily="34" charset="0"/>
              <a:buChar char="•"/>
            </a:pPr>
            <a:r>
              <a:rPr lang="en-US" b="1" dirty="0" smtClean="0">
                <a:latin typeface="+mj-lt"/>
              </a:rPr>
              <a:t>Green haven needs to focus more on using eco friendly practice</a:t>
            </a:r>
          </a:p>
          <a:p>
            <a:pPr marL="342900" indent="-342900">
              <a:buFont typeface="Arial" panose="020B0604020202020204" pitchFamily="34" charset="0"/>
              <a:buChar char="•"/>
            </a:pPr>
            <a:r>
              <a:rPr lang="en-US" b="1" dirty="0" smtClean="0">
                <a:latin typeface="+mj-lt"/>
              </a:rPr>
              <a:t>Need to use more sustainable packaging and suppliers </a:t>
            </a:r>
          </a:p>
          <a:p>
            <a:endParaRPr lang="en-GB" b="1" dirty="0">
              <a:latin typeface="+mj-lt"/>
            </a:endParaRPr>
          </a:p>
          <a:p>
            <a:r>
              <a:rPr lang="en-GB" b="1" dirty="0">
                <a:latin typeface="+mj-lt"/>
              </a:rPr>
              <a:t>ECONOMIC</a:t>
            </a:r>
          </a:p>
          <a:p>
            <a:pPr marL="342900" indent="-342900">
              <a:buFont typeface="Arial" panose="020B0604020202020204" pitchFamily="34" charset="0"/>
              <a:buChar char="•"/>
            </a:pPr>
            <a:r>
              <a:rPr lang="en-US" b="1" dirty="0" smtClean="0">
                <a:latin typeface="+mj-lt"/>
              </a:rPr>
              <a:t>Flower price are increasing that’s means it could be harder for green haven to keep its prices down </a:t>
            </a:r>
          </a:p>
          <a:p>
            <a:pPr marL="342900" indent="-342900">
              <a:buFont typeface="Arial" panose="020B0604020202020204" pitchFamily="34" charset="0"/>
              <a:buChar char="•"/>
            </a:pPr>
            <a:r>
              <a:rPr lang="en-US" b="1" dirty="0" smtClean="0">
                <a:latin typeface="+mj-lt"/>
              </a:rPr>
              <a:t>With the economy going the way it is people will have less money to spend on flowers so will be buying them less often </a:t>
            </a:r>
            <a:endParaRPr lang="en-GB" b="1" dirty="0">
              <a:latin typeface="+mj-lt"/>
            </a:endParaRPr>
          </a:p>
          <a:p>
            <a:endParaRPr lang="en-GB" b="1" dirty="0">
              <a:latin typeface="+mj-lt"/>
            </a:endParaRPr>
          </a:p>
          <a:p>
            <a:r>
              <a:rPr lang="en-GB" b="1" dirty="0" smtClean="0">
                <a:latin typeface="+mj-lt"/>
              </a:rPr>
              <a:t>SOCIAL</a:t>
            </a:r>
          </a:p>
          <a:p>
            <a:pPr marL="342900" indent="-342900">
              <a:buFont typeface="Arial" panose="020B0604020202020204" pitchFamily="34" charset="0"/>
              <a:buChar char="•"/>
            </a:pPr>
            <a:r>
              <a:rPr lang="en-US" b="1" dirty="0" smtClean="0">
                <a:latin typeface="+mj-lt"/>
              </a:rPr>
              <a:t>More convenient ways of getting flowers are becoming more popular </a:t>
            </a:r>
            <a:r>
              <a:rPr lang="en-US" b="1" dirty="0" err="1" smtClean="0">
                <a:latin typeface="+mj-lt"/>
              </a:rPr>
              <a:t>ie</a:t>
            </a:r>
            <a:r>
              <a:rPr lang="en-US" b="1" dirty="0" smtClean="0">
                <a:latin typeface="+mj-lt"/>
              </a:rPr>
              <a:t> online orders so no need to go to flower shops </a:t>
            </a:r>
          </a:p>
          <a:p>
            <a:pPr marL="342900" indent="-342900">
              <a:buFont typeface="Arial" panose="020B0604020202020204" pitchFamily="34" charset="0"/>
              <a:buChar char="•"/>
            </a:pPr>
            <a:r>
              <a:rPr lang="en-US" b="1" dirty="0" smtClean="0">
                <a:latin typeface="+mj-lt"/>
              </a:rPr>
              <a:t>Flower shops that source from local farms are becoming more popular because its helping the </a:t>
            </a:r>
            <a:r>
              <a:rPr lang="en-US" b="1" dirty="0" err="1" smtClean="0">
                <a:latin typeface="+mj-lt"/>
              </a:rPr>
              <a:t>en</a:t>
            </a:r>
            <a:r>
              <a:rPr lang="en-US" b="1" dirty="0" err="1" smtClean="0">
                <a:latin typeface="+mj-lt"/>
              </a:rPr>
              <a:t>viroment</a:t>
            </a:r>
            <a:endParaRPr lang="en-GB" b="1" dirty="0">
              <a:latin typeface="+mj-lt"/>
            </a:endParaRPr>
          </a:p>
        </p:txBody>
      </p:sp>
      <p:pic>
        <p:nvPicPr>
          <p:cNvPr id="4" name="Picture 3" descr="&lt;strong&gt;Economic&lt;/strong&gt;-&lt;strong&gt;Political&lt;/strong&gt;-&lt;strong&gt;Social&lt;/strong&gt; Posters for U.S. History &amp; Government | TpT"/>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12567" y="2008909"/>
            <a:ext cx="4400476" cy="3004896"/>
          </a:xfrm>
          <a:prstGeom prst="rect">
            <a:avLst/>
          </a:prstGeom>
        </p:spPr>
      </p:pic>
    </p:spTree>
    <p:extLst>
      <p:ext uri="{BB962C8B-B14F-4D97-AF65-F5344CB8AC3E}">
        <p14:creationId xmlns:p14="http://schemas.microsoft.com/office/powerpoint/2010/main" val="13827166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969299" y="424248"/>
            <a:ext cx="9921394" cy="1280890"/>
          </a:xfrm>
        </p:spPr>
        <p:txBody>
          <a:bodyPr/>
          <a:lstStyle/>
          <a:p>
            <a:r>
              <a:rPr lang="en-GB" b="1" dirty="0"/>
              <a:t>PESTLE ANALYSIS: Green Haven Florists</a:t>
            </a:r>
            <a:r>
              <a:rPr lang="en-GB" dirty="0">
                <a:solidFill>
                  <a:srgbClr val="000000"/>
                </a:solidFill>
              </a:rPr>
              <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5020782"/>
          </a:xfrm>
        </p:spPr>
        <p:txBody>
          <a:bodyPr>
            <a:normAutofit fontScale="92500" lnSpcReduction="10000"/>
          </a:bodyPr>
          <a:lstStyle/>
          <a:p>
            <a:r>
              <a:rPr lang="en-GB" b="1" dirty="0" smtClean="0">
                <a:solidFill>
                  <a:schemeClr val="tx1">
                    <a:lumMod val="65000"/>
                    <a:lumOff val="35000"/>
                  </a:schemeClr>
                </a:solidFill>
                <a:latin typeface="+mj-lt"/>
              </a:rPr>
              <a:t>TECHNOLOGICAL</a:t>
            </a:r>
          </a:p>
          <a:p>
            <a:r>
              <a:rPr lang="en-US" b="1" dirty="0" smtClean="0">
                <a:solidFill>
                  <a:schemeClr val="tx1">
                    <a:lumMod val="65000"/>
                    <a:lumOff val="35000"/>
                  </a:schemeClr>
                </a:solidFill>
                <a:latin typeface="+mj-lt"/>
              </a:rPr>
              <a:t>Updating the website could attract more customers green haven have a out dated website </a:t>
            </a:r>
          </a:p>
          <a:p>
            <a:r>
              <a:rPr lang="en-US" b="1" dirty="0" smtClean="0">
                <a:solidFill>
                  <a:schemeClr val="tx1">
                    <a:lumMod val="65000"/>
                    <a:lumOff val="35000"/>
                  </a:schemeClr>
                </a:solidFill>
                <a:latin typeface="+mj-lt"/>
              </a:rPr>
              <a:t>Green haven are not on many other social sites </a:t>
            </a:r>
            <a:r>
              <a:rPr lang="en-US" b="1" dirty="0" err="1" smtClean="0">
                <a:solidFill>
                  <a:schemeClr val="tx1">
                    <a:lumMod val="65000"/>
                    <a:lumOff val="35000"/>
                  </a:schemeClr>
                </a:solidFill>
                <a:latin typeface="+mj-lt"/>
              </a:rPr>
              <a:t>ie</a:t>
            </a:r>
            <a:r>
              <a:rPr lang="en-US" b="1" dirty="0" smtClean="0">
                <a:solidFill>
                  <a:schemeClr val="tx1">
                    <a:lumMod val="65000"/>
                    <a:lumOff val="35000"/>
                  </a:schemeClr>
                </a:solidFill>
                <a:latin typeface="+mj-lt"/>
              </a:rPr>
              <a:t> Facebook or </a:t>
            </a:r>
            <a:r>
              <a:rPr lang="en-US" b="1" dirty="0" err="1" smtClean="0">
                <a:solidFill>
                  <a:schemeClr val="tx1">
                    <a:lumMod val="65000"/>
                    <a:lumOff val="35000"/>
                  </a:schemeClr>
                </a:solidFill>
                <a:latin typeface="+mj-lt"/>
              </a:rPr>
              <a:t>TickTok</a:t>
            </a:r>
            <a:r>
              <a:rPr lang="en-US" b="1" dirty="0" smtClean="0">
                <a:solidFill>
                  <a:schemeClr val="tx1">
                    <a:lumMod val="65000"/>
                    <a:lumOff val="35000"/>
                  </a:schemeClr>
                </a:solidFill>
                <a:latin typeface="+mj-lt"/>
              </a:rPr>
              <a:t> so only attract customer's based on the website  </a:t>
            </a:r>
            <a:endParaRPr lang="en-GB" b="1" dirty="0">
              <a:solidFill>
                <a:schemeClr val="tx1">
                  <a:lumMod val="65000"/>
                  <a:lumOff val="35000"/>
                </a:schemeClr>
              </a:solidFill>
              <a:latin typeface="+mj-lt"/>
            </a:endParaRPr>
          </a:p>
          <a:p>
            <a:pPr marL="0" indent="0">
              <a:buNone/>
            </a:pPr>
            <a:endParaRPr lang="en-GB" b="1" dirty="0">
              <a:solidFill>
                <a:schemeClr val="tx1">
                  <a:lumMod val="65000"/>
                  <a:lumOff val="35000"/>
                </a:schemeClr>
              </a:solidFill>
              <a:latin typeface="+mj-lt"/>
            </a:endParaRPr>
          </a:p>
          <a:p>
            <a:r>
              <a:rPr lang="en-GB" b="1" dirty="0" smtClean="0">
                <a:solidFill>
                  <a:schemeClr val="tx1">
                    <a:lumMod val="65000"/>
                    <a:lumOff val="35000"/>
                  </a:schemeClr>
                </a:solidFill>
                <a:latin typeface="+mj-lt"/>
              </a:rPr>
              <a:t>LEGAL</a:t>
            </a:r>
          </a:p>
          <a:p>
            <a:r>
              <a:rPr lang="en-US" b="1" dirty="0" smtClean="0">
                <a:solidFill>
                  <a:schemeClr val="tx1">
                    <a:lumMod val="65000"/>
                    <a:lumOff val="35000"/>
                  </a:schemeClr>
                </a:solidFill>
                <a:latin typeface="+mj-lt"/>
              </a:rPr>
              <a:t>Green haven needs to make sure staff and customers are safe in the shops </a:t>
            </a:r>
            <a:r>
              <a:rPr lang="en-US" b="1" dirty="0" err="1" smtClean="0">
                <a:solidFill>
                  <a:schemeClr val="tx1">
                    <a:lumMod val="65000"/>
                    <a:lumOff val="35000"/>
                  </a:schemeClr>
                </a:solidFill>
                <a:latin typeface="+mj-lt"/>
              </a:rPr>
              <a:t>inviroment</a:t>
            </a:r>
            <a:r>
              <a:rPr lang="en-US" b="1" dirty="0" smtClean="0">
                <a:solidFill>
                  <a:schemeClr val="tx1">
                    <a:lumMod val="65000"/>
                    <a:lumOff val="35000"/>
                  </a:schemeClr>
                </a:solidFill>
                <a:latin typeface="+mj-lt"/>
              </a:rPr>
              <a:t> </a:t>
            </a:r>
          </a:p>
          <a:p>
            <a:r>
              <a:rPr lang="en-US" b="1" dirty="0" smtClean="0">
                <a:solidFill>
                  <a:schemeClr val="tx1">
                    <a:lumMod val="65000"/>
                    <a:lumOff val="35000"/>
                  </a:schemeClr>
                </a:solidFill>
                <a:latin typeface="+mj-lt"/>
              </a:rPr>
              <a:t>Data protection for people paying online and in store </a:t>
            </a:r>
            <a:endParaRPr lang="en-GB" b="1" dirty="0">
              <a:solidFill>
                <a:schemeClr val="tx1">
                  <a:lumMod val="65000"/>
                  <a:lumOff val="35000"/>
                </a:schemeClr>
              </a:solidFill>
              <a:latin typeface="+mj-lt"/>
            </a:endParaRPr>
          </a:p>
          <a:p>
            <a:endParaRPr lang="en-GB" b="1" dirty="0">
              <a:solidFill>
                <a:schemeClr val="tx1">
                  <a:lumMod val="65000"/>
                  <a:lumOff val="35000"/>
                </a:schemeClr>
              </a:solidFill>
              <a:latin typeface="+mj-lt"/>
            </a:endParaRPr>
          </a:p>
          <a:p>
            <a:r>
              <a:rPr lang="en-GB" b="1" dirty="0">
                <a:solidFill>
                  <a:schemeClr val="tx1">
                    <a:lumMod val="65000"/>
                    <a:lumOff val="35000"/>
                  </a:schemeClr>
                </a:solidFill>
                <a:latin typeface="+mj-lt"/>
              </a:rPr>
              <a:t>ENVIRONMENTAL </a:t>
            </a:r>
            <a:endParaRPr lang="en-GB" b="1" dirty="0" smtClean="0">
              <a:solidFill>
                <a:schemeClr val="tx1">
                  <a:lumMod val="65000"/>
                  <a:lumOff val="35000"/>
                </a:schemeClr>
              </a:solidFill>
              <a:latin typeface="+mj-lt"/>
            </a:endParaRPr>
          </a:p>
          <a:p>
            <a:r>
              <a:rPr lang="en-US" b="1" dirty="0" smtClean="0">
                <a:solidFill>
                  <a:schemeClr val="tx1">
                    <a:lumMod val="65000"/>
                    <a:lumOff val="35000"/>
                  </a:schemeClr>
                </a:solidFill>
                <a:latin typeface="+mj-lt"/>
              </a:rPr>
              <a:t>Green haven should be using more recycled paper or products along with different </a:t>
            </a:r>
            <a:r>
              <a:rPr lang="en-US" b="1" dirty="0" err="1" smtClean="0">
                <a:solidFill>
                  <a:schemeClr val="tx1">
                    <a:lumMod val="65000"/>
                    <a:lumOff val="35000"/>
                  </a:schemeClr>
                </a:solidFill>
                <a:latin typeface="+mj-lt"/>
              </a:rPr>
              <a:t>packageing</a:t>
            </a:r>
            <a:r>
              <a:rPr lang="en-US" b="1" dirty="0" smtClean="0">
                <a:solidFill>
                  <a:schemeClr val="tx1">
                    <a:lumMod val="65000"/>
                    <a:lumOff val="35000"/>
                  </a:schemeClr>
                </a:solidFill>
                <a:latin typeface="+mj-lt"/>
              </a:rPr>
              <a:t> to cut down on waste </a:t>
            </a:r>
          </a:p>
          <a:p>
            <a:r>
              <a:rPr lang="en-US" b="1" dirty="0" smtClean="0">
                <a:solidFill>
                  <a:schemeClr val="tx1">
                    <a:lumMod val="65000"/>
                    <a:lumOff val="35000"/>
                  </a:schemeClr>
                </a:solidFill>
                <a:latin typeface="+mj-lt"/>
              </a:rPr>
              <a:t>Climate change can effect when flowers grow a certain time of the year and can make them harder to get</a:t>
            </a:r>
            <a:endParaRPr lang="en-GB" b="1" dirty="0">
              <a:solidFill>
                <a:schemeClr val="tx1">
                  <a:lumMod val="65000"/>
                  <a:lumOff val="35000"/>
                </a:schemeClr>
              </a:solidFill>
              <a:latin typeface="+mj-lt"/>
            </a:endParaRPr>
          </a:p>
        </p:txBody>
      </p:sp>
    </p:spTree>
    <p:extLst>
      <p:ext uri="{BB962C8B-B14F-4D97-AF65-F5344CB8AC3E}">
        <p14:creationId xmlns:p14="http://schemas.microsoft.com/office/powerpoint/2010/main" val="19179741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387426" y="469972"/>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4" name="Rounded Rectangle 3"/>
          <p:cNvSpPr/>
          <p:nvPr/>
        </p:nvSpPr>
        <p:spPr>
          <a:xfrm>
            <a:off x="10265574" y="2816157"/>
            <a:ext cx="1652106" cy="14325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30% drop in sales</a:t>
            </a:r>
            <a:endParaRPr lang="en-GB" dirty="0"/>
          </a:p>
        </p:txBody>
      </p:sp>
      <p:cxnSp>
        <p:nvCxnSpPr>
          <p:cNvPr id="24" name="Straight Arrow Connector 23"/>
          <p:cNvCxnSpPr/>
          <p:nvPr/>
        </p:nvCxnSpPr>
        <p:spPr>
          <a:xfrm>
            <a:off x="1416904" y="3586481"/>
            <a:ext cx="8590696" cy="246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Oval 25"/>
          <p:cNvSpPr/>
          <p:nvPr/>
        </p:nvSpPr>
        <p:spPr>
          <a:xfrm>
            <a:off x="1958132" y="884994"/>
            <a:ext cx="1412240" cy="8229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man</a:t>
            </a:r>
            <a:endParaRPr lang="en-GB" dirty="0"/>
          </a:p>
        </p:txBody>
      </p:sp>
      <p:cxnSp>
        <p:nvCxnSpPr>
          <p:cNvPr id="28" name="Straight Arrow Connector 27"/>
          <p:cNvCxnSpPr/>
          <p:nvPr/>
        </p:nvCxnSpPr>
        <p:spPr>
          <a:xfrm>
            <a:off x="2771934" y="1855693"/>
            <a:ext cx="428466" cy="16767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Rounded Rectangle 28"/>
          <p:cNvSpPr/>
          <p:nvPr/>
        </p:nvSpPr>
        <p:spPr>
          <a:xfrm>
            <a:off x="6705600" y="682853"/>
            <a:ext cx="2255520" cy="10363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t>managememt</a:t>
            </a:r>
            <a:endParaRPr lang="en-GB" dirty="0"/>
          </a:p>
        </p:txBody>
      </p:sp>
      <p:sp>
        <p:nvSpPr>
          <p:cNvPr id="30" name="Oval 29"/>
          <p:cNvSpPr/>
          <p:nvPr/>
        </p:nvSpPr>
        <p:spPr>
          <a:xfrm>
            <a:off x="1330960" y="5623678"/>
            <a:ext cx="2245360" cy="110504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method</a:t>
            </a:r>
            <a:endParaRPr lang="en-GB" dirty="0"/>
          </a:p>
        </p:txBody>
      </p:sp>
      <p:cxnSp>
        <p:nvCxnSpPr>
          <p:cNvPr id="33" name="Straight Connector 32"/>
          <p:cNvCxnSpPr/>
          <p:nvPr/>
        </p:nvCxnSpPr>
        <p:spPr>
          <a:xfrm flipH="1">
            <a:off x="546894" y="2903349"/>
            <a:ext cx="2052320" cy="3572"/>
          </a:xfrm>
          <a:prstGeom prst="line">
            <a:avLst/>
          </a:prstGeom>
          <a:ln>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35" name="Straight Connector 34"/>
          <p:cNvCxnSpPr/>
          <p:nvPr/>
        </p:nvCxnSpPr>
        <p:spPr>
          <a:xfrm flipV="1">
            <a:off x="3139440" y="2741679"/>
            <a:ext cx="1920240" cy="20851"/>
          </a:xfrm>
          <a:prstGeom prst="line">
            <a:avLst/>
          </a:prstGeom>
        </p:spPr>
        <p:style>
          <a:lnRef idx="1">
            <a:schemeClr val="dk1"/>
          </a:lnRef>
          <a:fillRef idx="0">
            <a:schemeClr val="dk1"/>
          </a:fillRef>
          <a:effectRef idx="0">
            <a:schemeClr val="dk1"/>
          </a:effectRef>
          <a:fontRef idx="minor">
            <a:schemeClr val="tx1"/>
          </a:fontRef>
        </p:style>
      </p:cxnSp>
      <p:sp>
        <p:nvSpPr>
          <p:cNvPr id="50" name="Rectangle 49"/>
          <p:cNvSpPr/>
          <p:nvPr/>
        </p:nvSpPr>
        <p:spPr>
          <a:xfrm>
            <a:off x="6573520" y="5406038"/>
            <a:ext cx="1960880" cy="9700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materials</a:t>
            </a:r>
            <a:endParaRPr lang="en-GB" dirty="0"/>
          </a:p>
        </p:txBody>
      </p:sp>
      <p:cxnSp>
        <p:nvCxnSpPr>
          <p:cNvPr id="56" name="Straight Arrow Connector 55"/>
          <p:cNvCxnSpPr/>
          <p:nvPr/>
        </p:nvCxnSpPr>
        <p:spPr>
          <a:xfrm flipH="1">
            <a:off x="7315200" y="1953668"/>
            <a:ext cx="711200" cy="14600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p:cNvCxnSpPr/>
          <p:nvPr/>
        </p:nvCxnSpPr>
        <p:spPr>
          <a:xfrm flipV="1">
            <a:off x="2771934" y="3745152"/>
            <a:ext cx="891852" cy="16608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p:cNvCxnSpPr/>
          <p:nvPr/>
        </p:nvCxnSpPr>
        <p:spPr>
          <a:xfrm flipH="1" flipV="1">
            <a:off x="6918960" y="3891942"/>
            <a:ext cx="396240" cy="13413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a:off x="1168400" y="4681124"/>
            <a:ext cx="2032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flipH="1">
            <a:off x="3088640" y="5120640"/>
            <a:ext cx="1869440" cy="19521"/>
          </a:xfrm>
          <a:prstGeom prst="line">
            <a:avLst/>
          </a:prstGeom>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a:off x="5516880" y="5008880"/>
            <a:ext cx="1508760" cy="1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flipH="1">
            <a:off x="7310120" y="4897579"/>
            <a:ext cx="166624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a:off x="5669280" y="3088640"/>
            <a:ext cx="1524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flipH="1" flipV="1">
            <a:off x="8026400" y="2390620"/>
            <a:ext cx="1564640" cy="26748"/>
          </a:xfrm>
          <a:prstGeom prst="line">
            <a:avLst/>
          </a:prstGeom>
        </p:spPr>
        <p:style>
          <a:lnRef idx="1">
            <a:schemeClr val="accent1"/>
          </a:lnRef>
          <a:fillRef idx="0">
            <a:schemeClr val="accent1"/>
          </a:fillRef>
          <a:effectRef idx="0">
            <a:schemeClr val="accent1"/>
          </a:effectRef>
          <a:fontRef idx="minor">
            <a:schemeClr val="tx1"/>
          </a:fontRef>
        </p:style>
      </p:cxnSp>
      <p:sp>
        <p:nvSpPr>
          <p:cNvPr id="77" name="TextBox 76"/>
          <p:cNvSpPr txBox="1"/>
          <p:nvPr/>
        </p:nvSpPr>
        <p:spPr>
          <a:xfrm rot="10800000" flipV="1">
            <a:off x="5836920" y="2435835"/>
            <a:ext cx="1717040" cy="646331"/>
          </a:xfrm>
          <a:prstGeom prst="rect">
            <a:avLst/>
          </a:prstGeom>
          <a:noFill/>
        </p:spPr>
        <p:txBody>
          <a:bodyPr wrap="square" rtlCol="0">
            <a:spAutoFit/>
          </a:bodyPr>
          <a:lstStyle/>
          <a:p>
            <a:r>
              <a:rPr lang="en-US" b="1" dirty="0" smtClean="0">
                <a:solidFill>
                  <a:schemeClr val="tx1">
                    <a:lumMod val="65000"/>
                    <a:lumOff val="35000"/>
                  </a:schemeClr>
                </a:solidFill>
                <a:latin typeface="+mj-lt"/>
              </a:rPr>
              <a:t>Bad leader ship</a:t>
            </a:r>
            <a:endParaRPr lang="en-GB" b="1" dirty="0">
              <a:solidFill>
                <a:schemeClr val="tx1">
                  <a:lumMod val="65000"/>
                  <a:lumOff val="35000"/>
                </a:schemeClr>
              </a:solidFill>
              <a:latin typeface="+mj-lt"/>
            </a:endParaRPr>
          </a:p>
        </p:txBody>
      </p:sp>
      <p:sp>
        <p:nvSpPr>
          <p:cNvPr id="80" name="TextBox 79"/>
          <p:cNvSpPr txBox="1"/>
          <p:nvPr/>
        </p:nvSpPr>
        <p:spPr>
          <a:xfrm>
            <a:off x="8183880" y="1766051"/>
            <a:ext cx="2814320" cy="646331"/>
          </a:xfrm>
          <a:prstGeom prst="rect">
            <a:avLst/>
          </a:prstGeom>
          <a:noFill/>
        </p:spPr>
        <p:txBody>
          <a:bodyPr wrap="square" rtlCol="0">
            <a:spAutoFit/>
          </a:bodyPr>
          <a:lstStyle/>
          <a:p>
            <a:r>
              <a:rPr lang="en-US" b="1" dirty="0" smtClean="0">
                <a:solidFill>
                  <a:schemeClr val="tx1">
                    <a:lumMod val="65000"/>
                    <a:lumOff val="35000"/>
                  </a:schemeClr>
                </a:solidFill>
                <a:latin typeface="+mj-lt"/>
              </a:rPr>
              <a:t>Bad communication skills</a:t>
            </a:r>
            <a:endParaRPr lang="en-GB" b="1" dirty="0">
              <a:solidFill>
                <a:schemeClr val="tx1">
                  <a:lumMod val="65000"/>
                  <a:lumOff val="35000"/>
                </a:schemeClr>
              </a:solidFill>
              <a:latin typeface="+mj-lt"/>
            </a:endParaRPr>
          </a:p>
        </p:txBody>
      </p:sp>
      <p:sp>
        <p:nvSpPr>
          <p:cNvPr id="81" name="TextBox 80"/>
          <p:cNvSpPr txBox="1"/>
          <p:nvPr/>
        </p:nvSpPr>
        <p:spPr>
          <a:xfrm>
            <a:off x="7221220" y="3967514"/>
            <a:ext cx="2981960" cy="646331"/>
          </a:xfrm>
          <a:prstGeom prst="rect">
            <a:avLst/>
          </a:prstGeom>
          <a:noFill/>
        </p:spPr>
        <p:txBody>
          <a:bodyPr wrap="square" rtlCol="0">
            <a:spAutoFit/>
          </a:bodyPr>
          <a:lstStyle/>
          <a:p>
            <a:r>
              <a:rPr lang="en-US" b="1" dirty="0" smtClean="0">
                <a:solidFill>
                  <a:schemeClr val="tx1">
                    <a:lumMod val="65000"/>
                    <a:lumOff val="35000"/>
                  </a:schemeClr>
                </a:solidFill>
                <a:latin typeface="+mj-lt"/>
              </a:rPr>
              <a:t>Increase in price (MS Magazine,2024)</a:t>
            </a:r>
            <a:endParaRPr lang="en-GB" b="1" dirty="0">
              <a:solidFill>
                <a:schemeClr val="tx1">
                  <a:lumMod val="65000"/>
                  <a:lumOff val="35000"/>
                </a:schemeClr>
              </a:solidFill>
              <a:latin typeface="+mj-lt"/>
            </a:endParaRPr>
          </a:p>
        </p:txBody>
      </p:sp>
      <p:sp>
        <p:nvSpPr>
          <p:cNvPr id="82" name="TextBox 81"/>
          <p:cNvSpPr txBox="1"/>
          <p:nvPr/>
        </p:nvSpPr>
        <p:spPr>
          <a:xfrm>
            <a:off x="5349240" y="3860501"/>
            <a:ext cx="1960880" cy="1200329"/>
          </a:xfrm>
          <a:prstGeom prst="rect">
            <a:avLst/>
          </a:prstGeom>
          <a:noFill/>
        </p:spPr>
        <p:txBody>
          <a:bodyPr wrap="square" rtlCol="0">
            <a:spAutoFit/>
          </a:bodyPr>
          <a:lstStyle/>
          <a:p>
            <a:r>
              <a:rPr lang="en-US" b="1" dirty="0" smtClean="0">
                <a:solidFill>
                  <a:schemeClr val="tx1">
                    <a:lumMod val="65000"/>
                    <a:lumOff val="35000"/>
                  </a:schemeClr>
                </a:solidFill>
                <a:latin typeface="+mj-lt"/>
              </a:rPr>
              <a:t>Have less quality flowers than other shops</a:t>
            </a:r>
            <a:endParaRPr lang="en-GB" b="1" dirty="0">
              <a:solidFill>
                <a:schemeClr val="tx1">
                  <a:lumMod val="65000"/>
                  <a:lumOff val="35000"/>
                </a:schemeClr>
              </a:solidFill>
              <a:latin typeface="+mj-lt"/>
            </a:endParaRPr>
          </a:p>
        </p:txBody>
      </p:sp>
      <p:sp>
        <p:nvSpPr>
          <p:cNvPr id="83" name="TextBox 82"/>
          <p:cNvSpPr txBox="1"/>
          <p:nvPr/>
        </p:nvSpPr>
        <p:spPr>
          <a:xfrm>
            <a:off x="9753600" y="5233318"/>
            <a:ext cx="2367280" cy="1200329"/>
          </a:xfrm>
          <a:prstGeom prst="rect">
            <a:avLst/>
          </a:prstGeom>
          <a:noFill/>
        </p:spPr>
        <p:txBody>
          <a:bodyPr wrap="square" rtlCol="0">
            <a:spAutoFit/>
          </a:bodyPr>
          <a:lstStyle/>
          <a:p>
            <a:r>
              <a:rPr lang="en-US" dirty="0">
                <a:hlinkClick r:id="rId3"/>
              </a:rPr>
              <a:t>Roses, Prices Are High: What’s Really Driving Bouquet Costs?</a:t>
            </a:r>
            <a:endParaRPr lang="en-GB" dirty="0"/>
          </a:p>
        </p:txBody>
      </p:sp>
      <p:sp>
        <p:nvSpPr>
          <p:cNvPr id="84" name="TextBox 83"/>
          <p:cNvSpPr txBox="1"/>
          <p:nvPr/>
        </p:nvSpPr>
        <p:spPr>
          <a:xfrm>
            <a:off x="1471233" y="4026873"/>
            <a:ext cx="1762239" cy="646331"/>
          </a:xfrm>
          <a:prstGeom prst="rect">
            <a:avLst/>
          </a:prstGeom>
          <a:noFill/>
        </p:spPr>
        <p:txBody>
          <a:bodyPr wrap="square" rtlCol="0">
            <a:spAutoFit/>
          </a:bodyPr>
          <a:lstStyle/>
          <a:p>
            <a:r>
              <a:rPr lang="en-US" b="1" dirty="0" smtClean="0">
                <a:solidFill>
                  <a:schemeClr val="tx1">
                    <a:lumMod val="65000"/>
                    <a:lumOff val="35000"/>
                  </a:schemeClr>
                </a:solidFill>
                <a:latin typeface="+mj-lt"/>
              </a:rPr>
              <a:t>Out of date website</a:t>
            </a:r>
            <a:endParaRPr lang="en-GB" b="1" dirty="0">
              <a:solidFill>
                <a:schemeClr val="tx1">
                  <a:lumMod val="65000"/>
                  <a:lumOff val="35000"/>
                </a:schemeClr>
              </a:solidFill>
              <a:latin typeface="+mj-lt"/>
            </a:endParaRPr>
          </a:p>
        </p:txBody>
      </p:sp>
      <p:sp>
        <p:nvSpPr>
          <p:cNvPr id="88" name="TextBox 87"/>
          <p:cNvSpPr txBox="1"/>
          <p:nvPr/>
        </p:nvSpPr>
        <p:spPr>
          <a:xfrm>
            <a:off x="3386986" y="4297645"/>
            <a:ext cx="1587708" cy="923330"/>
          </a:xfrm>
          <a:prstGeom prst="rect">
            <a:avLst/>
          </a:prstGeom>
          <a:noFill/>
        </p:spPr>
        <p:txBody>
          <a:bodyPr wrap="square" rtlCol="0">
            <a:spAutoFit/>
          </a:bodyPr>
          <a:lstStyle/>
          <a:p>
            <a:r>
              <a:rPr lang="en-US" b="1" dirty="0" smtClean="0">
                <a:solidFill>
                  <a:schemeClr val="tx1">
                    <a:lumMod val="65000"/>
                    <a:lumOff val="35000"/>
                  </a:schemeClr>
                </a:solidFill>
                <a:latin typeface="+mj-lt"/>
              </a:rPr>
              <a:t>Other local businesses' closed </a:t>
            </a:r>
            <a:endParaRPr lang="en-GB" b="1" dirty="0">
              <a:solidFill>
                <a:schemeClr val="tx1">
                  <a:lumMod val="65000"/>
                  <a:lumOff val="35000"/>
                </a:schemeClr>
              </a:solidFill>
              <a:latin typeface="+mj-lt"/>
            </a:endParaRPr>
          </a:p>
        </p:txBody>
      </p:sp>
      <p:sp>
        <p:nvSpPr>
          <p:cNvPr id="89" name="TextBox 88"/>
          <p:cNvSpPr txBox="1"/>
          <p:nvPr/>
        </p:nvSpPr>
        <p:spPr>
          <a:xfrm>
            <a:off x="603360" y="1699627"/>
            <a:ext cx="2165826" cy="1200329"/>
          </a:xfrm>
          <a:prstGeom prst="rect">
            <a:avLst/>
          </a:prstGeom>
          <a:noFill/>
        </p:spPr>
        <p:txBody>
          <a:bodyPr wrap="square" rtlCol="0">
            <a:spAutoFit/>
          </a:bodyPr>
          <a:lstStyle/>
          <a:p>
            <a:r>
              <a:rPr lang="en-US" b="1" dirty="0" smtClean="0">
                <a:solidFill>
                  <a:schemeClr val="tx1">
                    <a:lumMod val="65000"/>
                    <a:lumOff val="35000"/>
                  </a:schemeClr>
                </a:solidFill>
                <a:latin typeface="+mj-lt"/>
              </a:rPr>
              <a:t>Poor communication between the two managers </a:t>
            </a:r>
            <a:endParaRPr lang="en-GB" b="1" dirty="0">
              <a:solidFill>
                <a:schemeClr val="tx1">
                  <a:lumMod val="65000"/>
                  <a:lumOff val="35000"/>
                </a:schemeClr>
              </a:solidFill>
              <a:latin typeface="+mj-lt"/>
            </a:endParaRPr>
          </a:p>
        </p:txBody>
      </p:sp>
      <p:sp>
        <p:nvSpPr>
          <p:cNvPr id="90" name="TextBox 89"/>
          <p:cNvSpPr txBox="1"/>
          <p:nvPr/>
        </p:nvSpPr>
        <p:spPr>
          <a:xfrm>
            <a:off x="3180080" y="2080828"/>
            <a:ext cx="2148840" cy="646331"/>
          </a:xfrm>
          <a:prstGeom prst="rect">
            <a:avLst/>
          </a:prstGeom>
          <a:noFill/>
        </p:spPr>
        <p:txBody>
          <a:bodyPr wrap="square" rtlCol="0">
            <a:spAutoFit/>
          </a:bodyPr>
          <a:lstStyle/>
          <a:p>
            <a:r>
              <a:rPr lang="en-US" b="1" dirty="0" smtClean="0">
                <a:solidFill>
                  <a:schemeClr val="tx1">
                    <a:lumMod val="65000"/>
                    <a:lumOff val="35000"/>
                  </a:schemeClr>
                </a:solidFill>
                <a:latin typeface="+mj-lt"/>
              </a:rPr>
              <a:t>Managers are overwhelmed </a:t>
            </a:r>
            <a:endParaRPr lang="en-GB" b="1" dirty="0">
              <a:solidFill>
                <a:schemeClr val="tx1">
                  <a:lumMod val="65000"/>
                  <a:lumOff val="35000"/>
                </a:schemeClr>
              </a:solidFill>
              <a:latin typeface="+mj-lt"/>
            </a:endParaRPr>
          </a:p>
        </p:txBody>
      </p:sp>
    </p:spTree>
    <p:extLst>
      <p:ext uri="{BB962C8B-B14F-4D97-AF65-F5344CB8AC3E}">
        <p14:creationId xmlns:p14="http://schemas.microsoft.com/office/powerpoint/2010/main" val="36454786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4072573" y="409448"/>
            <a:ext cx="4390708"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654492" y="1896872"/>
            <a:ext cx="8915399" cy="4160520"/>
          </a:xfrm>
        </p:spPr>
        <p:txBody>
          <a:bodyPr/>
          <a:lstStyle/>
          <a:p>
            <a:pPr marL="342900" indent="-342900">
              <a:buFont typeface="Arial" panose="020B0604020202020204" pitchFamily="34" charset="0"/>
              <a:buChar char="•"/>
            </a:pPr>
            <a:r>
              <a:rPr lang="en-US" b="1" dirty="0" smtClean="0">
                <a:latin typeface="+mj-lt"/>
              </a:rPr>
              <a:t>I have concluded that Green Haven Florist is a company with a god reputation that had begun to lose costumers and popularity throughout the community, due to lack of information and resources.</a:t>
            </a:r>
          </a:p>
          <a:p>
            <a:pPr marL="342900" indent="-342900">
              <a:buFont typeface="Arial" panose="020B0604020202020204" pitchFamily="34" charset="0"/>
              <a:buChar char="•"/>
            </a:pPr>
            <a:r>
              <a:rPr lang="en-US" b="1" dirty="0" smtClean="0">
                <a:latin typeface="+mj-lt"/>
              </a:rPr>
              <a:t>I was able to analyze the cause and scope of the issue.</a:t>
            </a:r>
          </a:p>
          <a:p>
            <a:pPr marL="342900" indent="-342900">
              <a:buFont typeface="Arial" panose="020B0604020202020204" pitchFamily="34" charset="0"/>
              <a:buChar char="•"/>
            </a:pPr>
            <a:r>
              <a:rPr lang="en-US" b="1" dirty="0" smtClean="0">
                <a:latin typeface="+mj-lt"/>
              </a:rPr>
              <a:t>I had carried out a PESTLE analysis for the organization. </a:t>
            </a:r>
          </a:p>
          <a:p>
            <a:pPr marL="342900" indent="-342900">
              <a:buFont typeface="Arial" panose="020B0604020202020204" pitchFamily="34" charset="0"/>
              <a:buChar char="•"/>
            </a:pPr>
            <a:r>
              <a:rPr lang="en-US" b="1" dirty="0" smtClean="0">
                <a:latin typeface="+mj-lt"/>
              </a:rPr>
              <a:t>Finally, I completed a cause and effect analysis in order to </a:t>
            </a:r>
            <a:r>
              <a:rPr lang="en-US" b="1" dirty="0" err="1" smtClean="0">
                <a:latin typeface="+mj-lt"/>
              </a:rPr>
              <a:t>realise</a:t>
            </a:r>
            <a:r>
              <a:rPr lang="en-US" b="1" dirty="0" smtClean="0">
                <a:latin typeface="+mj-lt"/>
              </a:rPr>
              <a:t> the main problem. Which was the fact there was a 30% decrease in sales.</a:t>
            </a:r>
          </a:p>
          <a:p>
            <a:pPr marL="342900" indent="-342900">
              <a:buFont typeface="Arial" panose="020B0604020202020204" pitchFamily="34" charset="0"/>
              <a:buChar char="•"/>
            </a:pPr>
            <a:endParaRPr lang="en-US" b="1" dirty="0" smtClean="0">
              <a:latin typeface="+mj-lt"/>
            </a:endParaRPr>
          </a:p>
          <a:p>
            <a:endParaRPr lang="en-GB" b="1" dirty="0">
              <a:latin typeface="+mj-lt"/>
            </a:endParaRPr>
          </a:p>
        </p:txBody>
      </p:sp>
    </p:spTree>
    <p:extLst>
      <p:ext uri="{BB962C8B-B14F-4D97-AF65-F5344CB8AC3E}">
        <p14:creationId xmlns:p14="http://schemas.microsoft.com/office/powerpoint/2010/main" val="39704733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lnSpcReduction="10000"/>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pPr marL="342900" indent="-342900">
              <a:buFont typeface="Arial" panose="020B0604020202020204" pitchFamily="34" charset="0"/>
              <a:buChar char="•"/>
            </a:pPr>
            <a:r>
              <a:rPr lang="en-GB" b="1" dirty="0" smtClean="0">
                <a:latin typeface="Arial"/>
                <a:ea typeface="Roboto"/>
                <a:cs typeface="Roboto"/>
              </a:rPr>
              <a:t>Deloitte 2024. consumer sustainability and shopping behaviour report </a:t>
            </a:r>
          </a:p>
          <a:p>
            <a:r>
              <a:rPr lang="en-GB" b="1" dirty="0" smtClean="0">
                <a:latin typeface="Arial"/>
                <a:ea typeface="Roboto"/>
                <a:cs typeface="Roboto"/>
                <a:hlinkClick r:id="rId3"/>
              </a:rPr>
              <a:t>https://www.deloitte.com</a:t>
            </a:r>
            <a:endParaRPr lang="en-GB" b="1" dirty="0" smtClean="0">
              <a:latin typeface="Arial"/>
              <a:ea typeface="Roboto"/>
              <a:cs typeface="Roboto"/>
            </a:endParaRPr>
          </a:p>
          <a:p>
            <a:r>
              <a:rPr lang="en-GB" b="1" dirty="0" smtClean="0">
                <a:latin typeface="Arial"/>
                <a:ea typeface="Roboto"/>
                <a:cs typeface="Roboto"/>
              </a:rPr>
              <a:t>Office for national statistics 2024 </a:t>
            </a:r>
            <a:r>
              <a:rPr lang="en-GB" b="1" dirty="0" err="1" smtClean="0">
                <a:latin typeface="Arial"/>
                <a:ea typeface="Roboto"/>
                <a:cs typeface="Roboto"/>
              </a:rPr>
              <a:t>uk</a:t>
            </a:r>
            <a:r>
              <a:rPr lang="en-GB" b="1" dirty="0" smtClean="0">
                <a:latin typeface="Arial"/>
                <a:ea typeface="Roboto"/>
                <a:cs typeface="Roboto"/>
              </a:rPr>
              <a:t> inflation and consumer spending trends </a:t>
            </a:r>
            <a:r>
              <a:rPr lang="en-GB" b="1" dirty="0" smtClean="0">
                <a:latin typeface="Arial"/>
                <a:ea typeface="Roboto"/>
                <a:cs typeface="Roboto"/>
                <a:hlinkClick r:id="rId4"/>
              </a:rPr>
              <a:t>https://www.ons.gov.uk</a:t>
            </a:r>
            <a:endParaRPr lang="en-GB" b="1" dirty="0" smtClean="0">
              <a:latin typeface="Arial"/>
              <a:ea typeface="Roboto"/>
              <a:cs typeface="Roboto"/>
            </a:endParaRPr>
          </a:p>
          <a:p>
            <a:r>
              <a:rPr lang="en-GB" b="1" dirty="0" smtClean="0">
                <a:latin typeface="Arial"/>
                <a:ea typeface="Roboto"/>
                <a:cs typeface="Roboto"/>
              </a:rPr>
              <a:t>Statista 2024 online flower and gift sales </a:t>
            </a:r>
            <a:r>
              <a:rPr lang="en-GB" b="1" dirty="0" err="1" smtClean="0">
                <a:latin typeface="Arial"/>
                <a:ea typeface="Roboto"/>
                <a:cs typeface="Roboto"/>
              </a:rPr>
              <a:t>uk</a:t>
            </a:r>
            <a:r>
              <a:rPr lang="en-GB" b="1" dirty="0" smtClean="0">
                <a:latin typeface="Arial"/>
                <a:ea typeface="Roboto"/>
                <a:cs typeface="Roboto"/>
              </a:rPr>
              <a:t> </a:t>
            </a:r>
            <a:r>
              <a:rPr lang="en-GB" b="1" dirty="0" smtClean="0">
                <a:latin typeface="Arial"/>
                <a:ea typeface="Roboto"/>
                <a:cs typeface="Roboto"/>
                <a:hlinkClick r:id="rId5"/>
              </a:rPr>
              <a:t>https://www.statista.com</a:t>
            </a:r>
            <a:endParaRPr lang="en-GB" b="1" dirty="0" smtClean="0">
              <a:latin typeface="Arial"/>
              <a:ea typeface="Roboto"/>
              <a:cs typeface="Roboto"/>
            </a:endParaRPr>
          </a:p>
          <a:p>
            <a:r>
              <a:rPr lang="en-GB" b="1" dirty="0" smtClean="0">
                <a:latin typeface="Arial"/>
                <a:ea typeface="Roboto"/>
                <a:cs typeface="Roboto"/>
              </a:rPr>
              <a:t>Pictures</a:t>
            </a:r>
            <a:r>
              <a:rPr lang="en-GB" b="1" dirty="0" smtClean="0">
                <a:latin typeface="Arial"/>
                <a:ea typeface="Roboto"/>
                <a:cs typeface="Roboto"/>
              </a:rPr>
              <a:t>:</a:t>
            </a:r>
          </a:p>
          <a:p>
            <a:r>
              <a:rPr lang="en-GB" b="1" dirty="0" smtClean="0">
                <a:latin typeface="Arial"/>
                <a:ea typeface="Roboto"/>
                <a:cs typeface="Roboto"/>
                <a:hlinkClick r:id="rId6"/>
              </a:rPr>
              <a:t>https://sl.bing.net/jpEvsUTL5Yy</a:t>
            </a:r>
            <a:endParaRPr lang="en-GB" b="1" dirty="0" smtClean="0">
              <a:latin typeface="Arial"/>
              <a:ea typeface="Roboto"/>
              <a:cs typeface="Roboto"/>
            </a:endParaRPr>
          </a:p>
          <a:p>
            <a:r>
              <a:rPr lang="en-GB" b="1" dirty="0" smtClean="0">
                <a:latin typeface="Arial"/>
                <a:ea typeface="Roboto"/>
                <a:cs typeface="Roboto"/>
                <a:hlinkClick r:id="rId7"/>
              </a:rPr>
              <a:t>https://sl.bing.net/cGRxPMjgrpk</a:t>
            </a:r>
            <a:endParaRPr lang="en-GB" b="1" dirty="0" smtClean="0">
              <a:latin typeface="Arial"/>
              <a:ea typeface="Roboto"/>
              <a:cs typeface="Roboto"/>
            </a:endParaRPr>
          </a:p>
          <a:p>
            <a:r>
              <a:rPr lang="en-GB" b="1" smtClean="0">
                <a:latin typeface="Arial"/>
                <a:ea typeface="Roboto"/>
                <a:cs typeface="Roboto"/>
                <a:hlinkClick r:id="rId8" action="ppaction://hlinksldjump"/>
              </a:rPr>
              <a:t>https://sl.bing.net/b4RERLfZ1QO</a:t>
            </a:r>
            <a:r>
              <a:rPr lang="en-GB" b="1" dirty="0">
                <a:latin typeface="Arial"/>
                <a:ea typeface="Roboto"/>
                <a:cs typeface="Roboto"/>
              </a:rPr>
              <a:t/>
            </a:r>
            <a:br>
              <a:rPr lang="en-GB" b="1" dirty="0">
                <a:latin typeface="Arial"/>
                <a:ea typeface="Roboto"/>
                <a:cs typeface="Roboto"/>
              </a:rPr>
            </a:br>
            <a:r>
              <a:rPr lang="en-GB" b="1" dirty="0" smtClean="0">
                <a:latin typeface="Arial"/>
                <a:ea typeface="Roboto"/>
                <a:cs typeface="Roboto"/>
              </a:rPr>
              <a:t> </a:t>
            </a: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36557</TotalTime>
  <Words>601</Words>
  <Application>Microsoft Office PowerPoint</Application>
  <PresentationFormat>Widescreen</PresentationFormat>
  <Paragraphs>90</Paragraphs>
  <Slides>11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MODULE CODE  STUDENT NAME :SHANE CHAMPION STUDENT ID :2437087 LECTURER anita nan Assignment 1: Presentation eden garden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STUDENT NAME  STUDENT ID  LECTURER Assignment 1: Presentation</dc:title>
  <dc:creator>Anita Nan</dc:creator>
  <cp:lastModifiedBy>DELL</cp:lastModifiedBy>
  <cp:revision>123</cp:revision>
  <dcterms:created xsi:type="dcterms:W3CDTF">2024-10-08T15:58:04Z</dcterms:created>
  <dcterms:modified xsi:type="dcterms:W3CDTF">2025-11-09T18:45:10Z</dcterms:modified>
</cp:coreProperties>
</file>