
<file path=[Content_Types].xml><?xml version="1.0" encoding="utf-8"?>
<Types xmlns="http://schemas.openxmlformats.org/package/2006/content-types">
  <Default Extension="jpg" ContentType="image/jp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1446" y="60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jpg"/><Relationship Id="rId5" Type="http://schemas.openxmlformats.org/officeDocument/2006/relationships/image" Target="../media/image5.png"/><Relationship Id="rId4" Type="http://schemas.openxmlformats.org/officeDocument/2006/relationships/image" Target="../media/image4.jp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1F487C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5" dirty="0"/>
              <a:t>Week</a:t>
            </a:r>
            <a:r>
              <a:rPr spc="-105" dirty="0"/>
              <a:t> </a:t>
            </a:r>
            <a:r>
              <a:rPr spc="-5" dirty="0"/>
              <a:t>3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12/13/2020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1F487C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5" dirty="0"/>
              <a:t>Week</a:t>
            </a:r>
            <a:r>
              <a:rPr spc="-90" dirty="0"/>
              <a:t> </a:t>
            </a:r>
            <a:fld id="{81D60167-4931-47E6-BA6A-407CBD079E47}" type="slidenum">
              <a:rPr spc="-5" dirty="0"/>
              <a:t>‹#›</a:t>
            </a:fld>
            <a:endParaRPr spc="-5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rgbClr val="1A4684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1F487C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5" dirty="0"/>
              <a:t>Week</a:t>
            </a:r>
            <a:r>
              <a:rPr spc="-105" dirty="0"/>
              <a:t> </a:t>
            </a:r>
            <a:r>
              <a:rPr spc="-5" dirty="0"/>
              <a:t>3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12/13/2020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1F487C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5" dirty="0"/>
              <a:t>Week</a:t>
            </a:r>
            <a:r>
              <a:rPr spc="-90" dirty="0"/>
              <a:t> </a:t>
            </a:r>
            <a:fld id="{81D60167-4931-47E6-BA6A-407CBD079E47}" type="slidenum">
              <a:rPr spc="-5" dirty="0"/>
              <a:t>‹#›</a:t>
            </a:fld>
            <a:endParaRPr spc="-5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rgbClr val="1A4684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1F487C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5" dirty="0"/>
              <a:t>Week</a:t>
            </a:r>
            <a:r>
              <a:rPr spc="-105" dirty="0"/>
              <a:t> </a:t>
            </a:r>
            <a:r>
              <a:rPr spc="-5" dirty="0"/>
              <a:t>3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12/13/2020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1F487C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5" dirty="0"/>
              <a:t>Week</a:t>
            </a:r>
            <a:r>
              <a:rPr spc="-90" dirty="0"/>
              <a:t> </a:t>
            </a:r>
            <a:fld id="{81D60167-4931-47E6-BA6A-407CBD079E47}" type="slidenum">
              <a:rPr spc="-5" dirty="0"/>
              <a:t>‹#›</a:t>
            </a:fld>
            <a:endParaRPr spc="-5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9144000" cy="685799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rgbClr val="1A4684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1F487C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5" dirty="0"/>
              <a:t>Week</a:t>
            </a:r>
            <a:r>
              <a:rPr spc="-105" dirty="0"/>
              <a:t> </a:t>
            </a:r>
            <a:r>
              <a:rPr spc="-5" dirty="0"/>
              <a:t>3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12/13/2020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1F487C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5" dirty="0"/>
              <a:t>Week</a:t>
            </a:r>
            <a:r>
              <a:rPr spc="-90" dirty="0"/>
              <a:t> </a:t>
            </a:r>
            <a:fld id="{81D60167-4931-47E6-BA6A-407CBD079E47}" type="slidenum">
              <a:rPr spc="-5" dirty="0"/>
              <a:t>‹#›</a:t>
            </a:fld>
            <a:endParaRPr spc="-5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8451824" y="0"/>
            <a:ext cx="692175" cy="86698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0" y="0"/>
            <a:ext cx="9144000" cy="589330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k object 18"/>
          <p:cNvSpPr/>
          <p:nvPr/>
        </p:nvSpPr>
        <p:spPr>
          <a:xfrm>
            <a:off x="0" y="1752599"/>
            <a:ext cx="7650480" cy="510539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k object 19"/>
          <p:cNvSpPr/>
          <p:nvPr/>
        </p:nvSpPr>
        <p:spPr>
          <a:xfrm>
            <a:off x="3630167" y="2823972"/>
            <a:ext cx="2324100" cy="2382520"/>
          </a:xfrm>
          <a:custGeom>
            <a:avLst/>
            <a:gdLst/>
            <a:ahLst/>
            <a:cxnLst/>
            <a:rect l="l" t="t" r="r" b="b"/>
            <a:pathLst>
              <a:path w="2324100" h="2382520">
                <a:moveTo>
                  <a:pt x="2151437" y="1010030"/>
                </a:moveTo>
                <a:lnTo>
                  <a:pt x="57150" y="1010030"/>
                </a:lnTo>
                <a:lnTo>
                  <a:pt x="57150" y="1848484"/>
                </a:lnTo>
                <a:lnTo>
                  <a:pt x="1219200" y="2382011"/>
                </a:lnTo>
                <a:lnTo>
                  <a:pt x="2324100" y="1333880"/>
                </a:lnTo>
                <a:lnTo>
                  <a:pt x="2151437" y="1010030"/>
                </a:lnTo>
                <a:close/>
              </a:path>
              <a:path w="2324100" h="2382520">
                <a:moveTo>
                  <a:pt x="51586" y="1015594"/>
                </a:moveTo>
                <a:lnTo>
                  <a:pt x="38100" y="1029080"/>
                </a:lnTo>
                <a:lnTo>
                  <a:pt x="0" y="1124330"/>
                </a:lnTo>
                <a:lnTo>
                  <a:pt x="51586" y="1015594"/>
                </a:lnTo>
                <a:close/>
              </a:path>
              <a:path w="2324100" h="2382520">
                <a:moveTo>
                  <a:pt x="533400" y="0"/>
                </a:moveTo>
                <a:lnTo>
                  <a:pt x="51586" y="1015594"/>
                </a:lnTo>
                <a:lnTo>
                  <a:pt x="57150" y="1010030"/>
                </a:lnTo>
                <a:lnTo>
                  <a:pt x="2151437" y="1010030"/>
                </a:lnTo>
                <a:lnTo>
                  <a:pt x="1714500" y="190500"/>
                </a:lnTo>
                <a:lnTo>
                  <a:pt x="53340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k object 20"/>
          <p:cNvSpPr/>
          <p:nvPr/>
        </p:nvSpPr>
        <p:spPr>
          <a:xfrm>
            <a:off x="3038855" y="2362200"/>
            <a:ext cx="3066288" cy="3105912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k object 21"/>
          <p:cNvSpPr/>
          <p:nvPr/>
        </p:nvSpPr>
        <p:spPr>
          <a:xfrm>
            <a:off x="7650480" y="1741930"/>
            <a:ext cx="1493517" cy="510540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1F487C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5" dirty="0"/>
              <a:t>Week</a:t>
            </a:r>
            <a:r>
              <a:rPr spc="-105" dirty="0"/>
              <a:t> </a:t>
            </a:r>
            <a:r>
              <a:rPr spc="-5" dirty="0"/>
              <a:t>3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12/13/2020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1F487C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5" dirty="0"/>
              <a:t>Week</a:t>
            </a:r>
            <a:r>
              <a:rPr spc="-90" dirty="0"/>
              <a:t> </a:t>
            </a:r>
            <a:fld id="{81D60167-4931-47E6-BA6A-407CBD079E47}" type="slidenum">
              <a:rPr spc="-5" dirty="0"/>
              <a:t>‹#›</a:t>
            </a:fld>
            <a:endParaRPr spc="-5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8451824" y="0"/>
            <a:ext cx="692175" cy="866982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829437" y="176021"/>
            <a:ext cx="7485125" cy="39115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rgbClr val="1A4684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764844" y="2106295"/>
            <a:ext cx="7614310" cy="20008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8424164" y="6366923"/>
            <a:ext cx="412115" cy="153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900" b="0" i="0">
                <a:solidFill>
                  <a:srgbClr val="1F487C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5" dirty="0"/>
              <a:t>Week</a:t>
            </a:r>
            <a:r>
              <a:rPr spc="-105" dirty="0"/>
              <a:t> </a:t>
            </a:r>
            <a:r>
              <a:rPr spc="-5" dirty="0"/>
              <a:t>3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12/13/2020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424164" y="6366923"/>
            <a:ext cx="424815" cy="153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900" b="0" i="0">
                <a:solidFill>
                  <a:srgbClr val="1F487C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5" dirty="0"/>
              <a:t>Week</a:t>
            </a:r>
            <a:r>
              <a:rPr spc="-90" dirty="0"/>
              <a:t> </a:t>
            </a:r>
            <a:fld id="{81D60167-4931-47E6-BA6A-407CBD079E47}" type="slidenum">
              <a:rPr spc="-5" dirty="0"/>
              <a:t>‹#›</a:t>
            </a:fld>
            <a:endParaRPr spc="-5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0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9.jpg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13.png"/><Relationship Id="rId5" Type="http://schemas.openxmlformats.org/officeDocument/2006/relationships/image" Target="../media/image12.jpg"/><Relationship Id="rId4" Type="http://schemas.openxmlformats.org/officeDocument/2006/relationships/hyperlink" Target="mailto:KPollock@ra.ac.ae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16.png"/><Relationship Id="rId4" Type="http://schemas.openxmlformats.org/officeDocument/2006/relationships/image" Target="../media/image15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19.png"/><Relationship Id="rId4" Type="http://schemas.openxmlformats.org/officeDocument/2006/relationships/image" Target="../media/image18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5" Type="http://schemas.openxmlformats.org/officeDocument/2006/relationships/image" Target="../media/image21.png"/><Relationship Id="rId4" Type="http://schemas.openxmlformats.org/officeDocument/2006/relationships/image" Target="../media/image20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5" Type="http://schemas.openxmlformats.org/officeDocument/2006/relationships/image" Target="../media/image23.png"/><Relationship Id="rId4" Type="http://schemas.openxmlformats.org/officeDocument/2006/relationships/image" Target="../media/image22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5" Type="http://schemas.openxmlformats.org/officeDocument/2006/relationships/image" Target="../media/image25.png"/><Relationship Id="rId4" Type="http://schemas.openxmlformats.org/officeDocument/2006/relationships/image" Target="../media/image24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5" Type="http://schemas.openxmlformats.org/officeDocument/2006/relationships/image" Target="../media/image27.png"/><Relationship Id="rId4" Type="http://schemas.openxmlformats.org/officeDocument/2006/relationships/image" Target="../media/image26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5" Type="http://schemas.openxmlformats.org/officeDocument/2006/relationships/image" Target="../media/image31.png"/><Relationship Id="rId4" Type="http://schemas.openxmlformats.org/officeDocument/2006/relationships/image" Target="../media/image30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4.mp4"/><Relationship Id="rId1" Type="http://schemas.microsoft.com/office/2007/relationships/media" Target="../media/media14.mp4"/><Relationship Id="rId5" Type="http://schemas.openxmlformats.org/officeDocument/2006/relationships/image" Target="../media/image33.png"/><Relationship Id="rId4" Type="http://schemas.openxmlformats.org/officeDocument/2006/relationships/image" Target="../media/image32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5.mp4"/><Relationship Id="rId1" Type="http://schemas.microsoft.com/office/2007/relationships/media" Target="../media/media15.mp4"/><Relationship Id="rId5" Type="http://schemas.openxmlformats.org/officeDocument/2006/relationships/image" Target="../media/image35.png"/><Relationship Id="rId4" Type="http://schemas.openxmlformats.org/officeDocument/2006/relationships/image" Target="../media/image34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6.mp4"/><Relationship Id="rId1" Type="http://schemas.microsoft.com/office/2007/relationships/media" Target="../media/media16.mp4"/><Relationship Id="rId5" Type="http://schemas.openxmlformats.org/officeDocument/2006/relationships/image" Target="../media/image37.png"/><Relationship Id="rId4" Type="http://schemas.openxmlformats.org/officeDocument/2006/relationships/image" Target="../media/image36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7.mp4"/><Relationship Id="rId1" Type="http://schemas.microsoft.com/office/2007/relationships/media" Target="../media/media17.mp4"/><Relationship Id="rId5" Type="http://schemas.openxmlformats.org/officeDocument/2006/relationships/image" Target="../media/image39.png"/><Relationship Id="rId4" Type="http://schemas.openxmlformats.org/officeDocument/2006/relationships/image" Target="../media/image38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8.mp4"/><Relationship Id="rId1" Type="http://schemas.microsoft.com/office/2007/relationships/media" Target="../media/media18.mp4"/><Relationship Id="rId5" Type="http://schemas.openxmlformats.org/officeDocument/2006/relationships/image" Target="../media/image41.png"/><Relationship Id="rId4" Type="http://schemas.openxmlformats.org/officeDocument/2006/relationships/image" Target="../media/image40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9.mp4"/><Relationship Id="rId1" Type="http://schemas.microsoft.com/office/2007/relationships/media" Target="../media/media19.mp4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slideLayout" Target="../slideLayouts/slideLayout4.xml"/><Relationship Id="rId7" Type="http://schemas.openxmlformats.org/officeDocument/2006/relationships/hyperlink" Target="mailto:KPollock@ra.ac.ae" TargetMode="External"/><Relationship Id="rId2" Type="http://schemas.openxmlformats.org/officeDocument/2006/relationships/video" Target="../media/media20.mp4"/><Relationship Id="rId1" Type="http://schemas.microsoft.com/office/2007/relationships/media" Target="../media/media20.mp4"/><Relationship Id="rId6" Type="http://schemas.openxmlformats.org/officeDocument/2006/relationships/image" Target="../media/image46.jp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35405" y="2269363"/>
            <a:ext cx="6474460" cy="10020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905" algn="ctr">
              <a:lnSpc>
                <a:spcPct val="100000"/>
              </a:lnSpc>
              <a:spcBef>
                <a:spcPts val="105"/>
              </a:spcBef>
            </a:pPr>
            <a:r>
              <a:rPr sz="3200" dirty="0"/>
              <a:t>CPS210</a:t>
            </a:r>
            <a:endParaRPr sz="3200"/>
          </a:p>
          <a:p>
            <a:pPr algn="ctr">
              <a:lnSpc>
                <a:spcPct val="100000"/>
              </a:lnSpc>
            </a:pPr>
            <a:r>
              <a:rPr sz="3200" dirty="0"/>
              <a:t>Introduction to </a:t>
            </a:r>
            <a:r>
              <a:rPr sz="3200" spc="-5" dirty="0"/>
              <a:t>Police</a:t>
            </a:r>
            <a:r>
              <a:rPr sz="3200" spc="-110" dirty="0"/>
              <a:t> </a:t>
            </a:r>
            <a:r>
              <a:rPr sz="3200" spc="-5" dirty="0"/>
              <a:t>Leadership</a:t>
            </a:r>
            <a:endParaRPr sz="3200"/>
          </a:p>
        </p:txBody>
      </p:sp>
      <p:sp>
        <p:nvSpPr>
          <p:cNvPr id="3" name="object 3"/>
          <p:cNvSpPr/>
          <p:nvPr/>
        </p:nvSpPr>
        <p:spPr>
          <a:xfrm>
            <a:off x="8503919" y="6092952"/>
            <a:ext cx="640079" cy="76088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6404609" y="6374384"/>
            <a:ext cx="197358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solidFill>
                  <a:srgbClr val="1A4684"/>
                </a:solidFill>
                <a:latin typeface="Arial"/>
                <a:cs typeface="Arial"/>
              </a:rPr>
              <a:t>Towards </a:t>
            </a:r>
            <a:r>
              <a:rPr sz="1100" dirty="0">
                <a:solidFill>
                  <a:srgbClr val="1A4684"/>
                </a:solidFill>
                <a:latin typeface="Arial"/>
                <a:cs typeface="Arial"/>
              </a:rPr>
              <a:t>a more </a:t>
            </a:r>
            <a:r>
              <a:rPr sz="1100" spc="-5" dirty="0">
                <a:solidFill>
                  <a:srgbClr val="1A4684"/>
                </a:solidFill>
                <a:latin typeface="Arial"/>
                <a:cs typeface="Arial"/>
              </a:rPr>
              <a:t>resilient</a:t>
            </a:r>
            <a:r>
              <a:rPr sz="1100" spc="-40" dirty="0">
                <a:solidFill>
                  <a:srgbClr val="1A4684"/>
                </a:solidFill>
                <a:latin typeface="Arial"/>
                <a:cs typeface="Arial"/>
              </a:rPr>
              <a:t> </a:t>
            </a:r>
            <a:r>
              <a:rPr sz="1100" spc="-5" dirty="0">
                <a:solidFill>
                  <a:srgbClr val="1A4684"/>
                </a:solidFill>
                <a:latin typeface="Arial"/>
                <a:cs typeface="Arial"/>
              </a:rPr>
              <a:t>nation</a:t>
            </a:r>
            <a:endParaRPr sz="11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5940829" y="866529"/>
            <a:ext cx="2660072" cy="797151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0" y="0"/>
            <a:ext cx="1872995" cy="160020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C140B6C4-0AAF-4801-A905-9E1B502B40F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9928"/>
    </mc:Choice>
    <mc:Fallback>
      <p:transition spd="slow" advTm="1099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ideo 1">
            <a:hlinkClick r:id="" action="ppaction://media"/>
            <a:extLst>
              <a:ext uri="{FF2B5EF4-FFF2-40B4-BE49-F238E27FC236}">
                <a16:creationId xmlns:a16="http://schemas.microsoft.com/office/drawing/2014/main" id="{140453A5-6701-45CD-99B0-3417EC3BB73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89"/>
    </mc:Choice>
    <mc:Fallback>
      <p:transition spd="slow" advTm="28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64844" y="1022426"/>
            <a:ext cx="506158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b="1" spc="-5" dirty="0">
                <a:solidFill>
                  <a:srgbClr val="1F487C"/>
                </a:solidFill>
                <a:latin typeface="Arial"/>
                <a:cs typeface="Arial"/>
              </a:rPr>
              <a:t>Student </a:t>
            </a:r>
            <a:r>
              <a:rPr sz="2200" b="1" dirty="0">
                <a:solidFill>
                  <a:srgbClr val="1F487C"/>
                </a:solidFill>
                <a:latin typeface="Arial"/>
                <a:cs typeface="Arial"/>
              </a:rPr>
              <a:t>welfare, </a:t>
            </a:r>
            <a:r>
              <a:rPr sz="2200" b="1" spc="-5" dirty="0">
                <a:solidFill>
                  <a:srgbClr val="1F487C"/>
                </a:solidFill>
                <a:latin typeface="Arial"/>
                <a:cs typeface="Arial"/>
              </a:rPr>
              <a:t>support and</a:t>
            </a:r>
            <a:r>
              <a:rPr sz="2200" b="1" spc="6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2200" b="1" spc="-5" dirty="0">
                <a:solidFill>
                  <a:srgbClr val="1F487C"/>
                </a:solidFill>
                <a:latin typeface="Arial"/>
                <a:cs typeface="Arial"/>
              </a:rPr>
              <a:t>tutorials</a:t>
            </a:r>
            <a:endParaRPr sz="22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64844" y="2411472"/>
            <a:ext cx="4697730" cy="1342390"/>
          </a:xfrm>
          <a:prstGeom prst="rect">
            <a:avLst/>
          </a:prstGeom>
        </p:spPr>
        <p:txBody>
          <a:bodyPr vert="horz" wrap="square" lIns="0" tIns="6731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530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Office hours: Thursday </a:t>
            </a:r>
            <a:r>
              <a:rPr sz="1800" spc="-25" dirty="0">
                <a:solidFill>
                  <a:srgbClr val="1F487C"/>
                </a:solidFill>
                <a:latin typeface="Arial"/>
                <a:cs typeface="Arial"/>
              </a:rPr>
              <a:t>11.00am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-</a:t>
            </a:r>
            <a:r>
              <a:rPr sz="1800" spc="-1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12.00pm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0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Room: Library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4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Office No.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025999863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0"/>
              </a:spcBef>
              <a:buClr>
                <a:srgbClr val="1F487C"/>
              </a:buClr>
              <a:buChar char="•"/>
              <a:tabLst>
                <a:tab pos="354965" algn="l"/>
                <a:tab pos="355600" algn="l"/>
              </a:tabLst>
            </a:pPr>
            <a:r>
              <a:rPr sz="1800" u="heavy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4"/>
              </a:rPr>
              <a:t>KPollock@ra.ac.ae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6205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CPS210 </a:t>
            </a:r>
            <a:r>
              <a:rPr dirty="0"/>
              <a:t>– </a:t>
            </a:r>
            <a:r>
              <a:rPr spc="-5" dirty="0"/>
              <a:t>Introduction </a:t>
            </a:r>
            <a:r>
              <a:rPr dirty="0"/>
              <a:t>to </a:t>
            </a:r>
            <a:r>
              <a:rPr spc="-5" dirty="0"/>
              <a:t>Police</a:t>
            </a:r>
            <a:r>
              <a:rPr spc="-15" dirty="0"/>
              <a:t> </a:t>
            </a:r>
            <a:r>
              <a:rPr spc="-5" dirty="0"/>
              <a:t>Leadership</a:t>
            </a:r>
          </a:p>
        </p:txBody>
      </p:sp>
      <p:sp>
        <p:nvSpPr>
          <p:cNvPr id="5" name="object 5"/>
          <p:cNvSpPr/>
          <p:nvPr/>
        </p:nvSpPr>
        <p:spPr>
          <a:xfrm>
            <a:off x="4876800" y="3611879"/>
            <a:ext cx="3581400" cy="233172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5" dirty="0"/>
              <a:t>Week</a:t>
            </a:r>
            <a:r>
              <a:rPr spc="-90" dirty="0"/>
              <a:t> </a:t>
            </a:r>
            <a:r>
              <a:rPr spc="-5" dirty="0"/>
              <a:t>2</a:t>
            </a:r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3E5CF893-1BC6-4189-B280-70C276C2847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34"/>
    </mc:Choice>
    <mc:Fallback>
      <p:transition spd="slow" advTm="31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64844" y="1016253"/>
            <a:ext cx="7541895" cy="4542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1F487C"/>
                </a:solidFill>
                <a:latin typeface="Arial"/>
                <a:cs typeface="Arial"/>
              </a:rPr>
              <a:t>Learning Outcomes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320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100000"/>
              </a:lnSpc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Presentation skills 1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–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a key skill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of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a leader is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the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ability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to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brief a  variety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of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audiences in order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to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direct their activities, inform them, get  their buy in, motivate and influence,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set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standards and act as a positive  role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model.</a:t>
            </a:r>
            <a:endParaRPr sz="1800">
              <a:latin typeface="Arial"/>
              <a:cs typeface="Arial"/>
            </a:endParaRPr>
          </a:p>
          <a:p>
            <a:pPr marL="355600" marR="29209" indent="-342900">
              <a:lnSpc>
                <a:spcPct val="100000"/>
              </a:lnSpc>
              <a:spcBef>
                <a:spcPts val="434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This session </a:t>
            </a:r>
            <a:r>
              <a:rPr sz="1800" spc="-15" dirty="0">
                <a:solidFill>
                  <a:srgbClr val="1F487C"/>
                </a:solidFill>
                <a:latin typeface="Arial"/>
                <a:cs typeface="Arial"/>
              </a:rPr>
              <a:t>will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provide students </a:t>
            </a:r>
            <a:r>
              <a:rPr sz="1800" spc="-15" dirty="0">
                <a:solidFill>
                  <a:srgbClr val="1F487C"/>
                </a:solidFill>
                <a:latin typeface="Arial"/>
                <a:cs typeface="Arial"/>
              </a:rPr>
              <a:t>with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the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opportunity to develop and  enhance their presentation skills through a review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of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presentation skills  models and</a:t>
            </a:r>
            <a:r>
              <a:rPr sz="1800" spc="1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mediums.</a:t>
            </a:r>
            <a:endParaRPr sz="1800">
              <a:latin typeface="Arial"/>
              <a:cs typeface="Arial"/>
            </a:endParaRPr>
          </a:p>
          <a:p>
            <a:pPr marL="355600" marR="193675" indent="-342900">
              <a:lnSpc>
                <a:spcPct val="100000"/>
              </a:lnSpc>
              <a:spcBef>
                <a:spcPts val="430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They </a:t>
            </a:r>
            <a:r>
              <a:rPr sz="1800" spc="-15" dirty="0">
                <a:solidFill>
                  <a:srgbClr val="1F487C"/>
                </a:solidFill>
                <a:latin typeface="Arial"/>
                <a:cs typeface="Arial"/>
              </a:rPr>
              <a:t>will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in groups and as individuals develop and deliver  presentations on researched topics linked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to the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program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and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as  individuals prepare and deliver presentations on areas such as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key 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learning,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different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presentation techniques and mediums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(PowerPoint 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and other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IT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based solutions, flipchart, verbal </a:t>
            </a:r>
            <a:r>
              <a:rPr sz="1800" spc="-40" dirty="0">
                <a:solidFill>
                  <a:srgbClr val="1F487C"/>
                </a:solidFill>
                <a:latin typeface="Arial"/>
                <a:cs typeface="Arial"/>
              </a:rPr>
              <a:t>only,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conference calls 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etc.)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5" dirty="0"/>
              <a:t>Week</a:t>
            </a:r>
            <a:r>
              <a:rPr spc="-105" dirty="0"/>
              <a:t> </a:t>
            </a:r>
            <a:r>
              <a:rPr spc="-5" dirty="0"/>
              <a:t>3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979167" y="162255"/>
            <a:ext cx="6336030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CPS210 </a:t>
            </a:r>
            <a:r>
              <a:rPr dirty="0"/>
              <a:t>– Introduction to Police</a:t>
            </a:r>
            <a:r>
              <a:rPr spc="-100" dirty="0"/>
              <a:t> </a:t>
            </a:r>
            <a:r>
              <a:rPr spc="-5" dirty="0"/>
              <a:t>Leadership</a:t>
            </a:r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A974DC1B-6F46-4BB7-8450-F8268D776CC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90"/>
    </mc:Choice>
    <mc:Fallback>
      <p:transition spd="slow" advTm="32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64844" y="1016253"/>
            <a:ext cx="5810250" cy="14693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1F487C"/>
                </a:solidFill>
                <a:latin typeface="Arial"/>
                <a:cs typeface="Arial"/>
              </a:rPr>
              <a:t>Learning Outcomes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32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Understand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the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parts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of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a</a:t>
            </a:r>
            <a:r>
              <a:rPr sz="1800" spc="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presentation.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0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Outline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the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requirements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for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an effective</a:t>
            </a:r>
            <a:r>
              <a:rPr sz="1800" spc="2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presentation.</a:t>
            </a:r>
            <a:endParaRPr sz="180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979167" y="162255"/>
            <a:ext cx="6336030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CPS210 </a:t>
            </a:r>
            <a:r>
              <a:rPr dirty="0"/>
              <a:t>– Introduction to Police</a:t>
            </a:r>
            <a:r>
              <a:rPr spc="-100" dirty="0"/>
              <a:t> </a:t>
            </a:r>
            <a:r>
              <a:rPr spc="-5" dirty="0"/>
              <a:t>Leadership</a:t>
            </a:r>
          </a:p>
        </p:txBody>
      </p:sp>
      <p:sp>
        <p:nvSpPr>
          <p:cNvPr id="4" name="object 4"/>
          <p:cNvSpPr/>
          <p:nvPr/>
        </p:nvSpPr>
        <p:spPr>
          <a:xfrm>
            <a:off x="6054214" y="3608620"/>
            <a:ext cx="2804797" cy="249422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5" dirty="0"/>
              <a:t>Week</a:t>
            </a:r>
            <a:r>
              <a:rPr spc="-105" dirty="0"/>
              <a:t> </a:t>
            </a:r>
            <a:r>
              <a:rPr spc="-5" dirty="0"/>
              <a:t>3</a:t>
            </a: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1FA5E72F-B4BF-44F9-BE9D-778167CB700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28"/>
    </mc:Choice>
    <mc:Fallback>
      <p:transition spd="slow" advTm="17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64844" y="2106295"/>
            <a:ext cx="6393180" cy="2000885"/>
          </a:xfrm>
          <a:prstGeom prst="rect">
            <a:avLst/>
          </a:prstGeom>
        </p:spPr>
        <p:txBody>
          <a:bodyPr vert="horz" wrap="square" lIns="0" tIns="6731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530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Theory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of </a:t>
            </a:r>
            <a:r>
              <a:rPr sz="1800" spc="-15" dirty="0">
                <a:solidFill>
                  <a:srgbClr val="1F487C"/>
                </a:solidFill>
                <a:latin typeface="Arial"/>
                <a:cs typeface="Arial"/>
              </a:rPr>
              <a:t>what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makes a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good</a:t>
            </a:r>
            <a:r>
              <a:rPr sz="1800" spc="8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presentation.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0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Ideas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on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structuring</a:t>
            </a:r>
            <a:r>
              <a:rPr sz="1800" spc="2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presentations.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4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Ideas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for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getting </a:t>
            </a:r>
            <a:r>
              <a:rPr sz="1800" spc="-15" dirty="0">
                <a:solidFill>
                  <a:srgbClr val="1F487C"/>
                </a:solidFill>
                <a:latin typeface="Arial"/>
                <a:cs typeface="Arial"/>
              </a:rPr>
              <a:t>beyond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bullet</a:t>
            </a:r>
            <a:r>
              <a:rPr sz="1800" spc="7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points.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4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Coaching on individual delivery</a:t>
            </a:r>
            <a:r>
              <a:rPr sz="1800" spc="6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style.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0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20" dirty="0">
                <a:solidFill>
                  <a:srgbClr val="1F487C"/>
                </a:solidFill>
                <a:latin typeface="Arial"/>
                <a:cs typeface="Arial"/>
              </a:rPr>
              <a:t>Tips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for </a:t>
            </a:r>
            <a:r>
              <a:rPr sz="1800" spc="-15" dirty="0">
                <a:solidFill>
                  <a:srgbClr val="1F487C"/>
                </a:solidFill>
                <a:latin typeface="Arial"/>
                <a:cs typeface="Arial"/>
              </a:rPr>
              <a:t>what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makes a memorable and easy-to-follow</a:t>
            </a:r>
            <a:r>
              <a:rPr sz="1800" spc="15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script.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0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Body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language.</a:t>
            </a:r>
            <a:endParaRPr sz="18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5" dirty="0"/>
              <a:t>Week</a:t>
            </a:r>
            <a:r>
              <a:rPr spc="-105" dirty="0"/>
              <a:t> </a:t>
            </a:r>
            <a:r>
              <a:rPr spc="-5" dirty="0"/>
              <a:t>3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6205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CPS210 </a:t>
            </a:r>
            <a:r>
              <a:rPr dirty="0"/>
              <a:t>– </a:t>
            </a:r>
            <a:r>
              <a:rPr spc="-5" dirty="0"/>
              <a:t>Introduction </a:t>
            </a:r>
            <a:r>
              <a:rPr dirty="0"/>
              <a:t>to </a:t>
            </a:r>
            <a:r>
              <a:rPr spc="-5" dirty="0"/>
              <a:t>Police</a:t>
            </a:r>
            <a:r>
              <a:rPr spc="-15" dirty="0"/>
              <a:t> </a:t>
            </a:r>
            <a:r>
              <a:rPr spc="-5" dirty="0"/>
              <a:t>Leadership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64844" y="1016253"/>
            <a:ext cx="275272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1F487C"/>
                </a:solidFill>
                <a:latin typeface="Arial"/>
                <a:cs typeface="Arial"/>
              </a:rPr>
              <a:t>Presentation</a:t>
            </a:r>
            <a:r>
              <a:rPr sz="2400" b="1" spc="-2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1F487C"/>
                </a:solidFill>
                <a:latin typeface="Arial"/>
                <a:cs typeface="Arial"/>
              </a:rPr>
              <a:t>Skills</a:t>
            </a:r>
            <a:endParaRPr sz="2400">
              <a:latin typeface="Arial"/>
              <a:cs typeface="Arial"/>
            </a:endParaRP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A661DA3A-AC4F-4378-9739-E5B6E1D1F41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20"/>
    </mc:Choice>
    <mc:Fallback>
      <p:transition spd="slow" advTm="16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943600" y="3505200"/>
            <a:ext cx="2857500" cy="278130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6205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CPS210 </a:t>
            </a:r>
            <a:r>
              <a:rPr dirty="0"/>
              <a:t>– </a:t>
            </a:r>
            <a:r>
              <a:rPr spc="-5" dirty="0"/>
              <a:t>Introduction </a:t>
            </a:r>
            <a:r>
              <a:rPr dirty="0"/>
              <a:t>to </a:t>
            </a:r>
            <a:r>
              <a:rPr spc="-5" dirty="0"/>
              <a:t>Police</a:t>
            </a:r>
            <a:r>
              <a:rPr spc="-15" dirty="0"/>
              <a:t> </a:t>
            </a:r>
            <a:r>
              <a:rPr spc="-5" dirty="0"/>
              <a:t>Leadership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5" dirty="0"/>
              <a:t>Week</a:t>
            </a:r>
            <a:r>
              <a:rPr spc="-105" dirty="0"/>
              <a:t> </a:t>
            </a:r>
            <a:r>
              <a:rPr spc="-5" dirty="0"/>
              <a:t>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64844" y="1016253"/>
            <a:ext cx="5110480" cy="27374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1F487C"/>
                </a:solidFill>
                <a:latin typeface="Arial"/>
                <a:cs typeface="Arial"/>
              </a:rPr>
              <a:t>Presentation Skills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920"/>
              </a:spcBef>
            </a:pPr>
            <a:r>
              <a:rPr sz="2200" b="1" i="1" spc="-5" dirty="0">
                <a:solidFill>
                  <a:srgbClr val="1F487C"/>
                </a:solidFill>
                <a:latin typeface="Arial"/>
                <a:cs typeface="Arial"/>
              </a:rPr>
              <a:t>The Benefits of Giving</a:t>
            </a:r>
            <a:r>
              <a:rPr sz="2200" b="1" i="1" spc="9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2200" b="1" i="1" spc="-5" dirty="0">
                <a:solidFill>
                  <a:srgbClr val="1F487C"/>
                </a:solidFill>
                <a:latin typeface="Arial"/>
                <a:cs typeface="Arial"/>
              </a:rPr>
              <a:t>Presentations</a:t>
            </a: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45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Important information given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to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a large</a:t>
            </a:r>
            <a:r>
              <a:rPr sz="1800" spc="4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group.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4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Persuading an audience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to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change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its</a:t>
            </a:r>
            <a:r>
              <a:rPr sz="1800" spc="3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mind.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0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Audience is interested in </a:t>
            </a:r>
            <a:r>
              <a:rPr sz="1800" spc="-15" dirty="0">
                <a:solidFill>
                  <a:srgbClr val="1F487C"/>
                </a:solidFill>
                <a:latin typeface="Arial"/>
                <a:cs typeface="Arial"/>
              </a:rPr>
              <a:t>what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you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have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to</a:t>
            </a:r>
            <a:r>
              <a:rPr sz="1800" spc="12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45" dirty="0">
                <a:solidFill>
                  <a:srgbClr val="1F487C"/>
                </a:solidFill>
                <a:latin typeface="Arial"/>
                <a:cs typeface="Arial"/>
              </a:rPr>
              <a:t>say.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4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Cost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effective.</a:t>
            </a:r>
            <a:endParaRPr sz="1800">
              <a:latin typeface="Arial"/>
              <a:cs typeface="Arial"/>
            </a:endParaRP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404D15AB-DDEE-4EBC-9132-8BD93325A3A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20"/>
    </mc:Choice>
    <mc:Fallback>
      <p:transition spd="slow" advTm="41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6205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CPS210 </a:t>
            </a:r>
            <a:r>
              <a:rPr dirty="0"/>
              <a:t>– </a:t>
            </a:r>
            <a:r>
              <a:rPr spc="-5" dirty="0"/>
              <a:t>Introduction </a:t>
            </a:r>
            <a:r>
              <a:rPr dirty="0"/>
              <a:t>to </a:t>
            </a:r>
            <a:r>
              <a:rPr spc="-5" dirty="0"/>
              <a:t>Police</a:t>
            </a:r>
            <a:r>
              <a:rPr spc="-15" dirty="0"/>
              <a:t> </a:t>
            </a:r>
            <a:r>
              <a:rPr spc="-5" dirty="0"/>
              <a:t>Leadership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4844" y="1016253"/>
            <a:ext cx="4721860" cy="30664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1F487C"/>
                </a:solidFill>
                <a:latin typeface="Arial"/>
                <a:cs typeface="Arial"/>
              </a:rPr>
              <a:t>Presentation Skills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920"/>
              </a:spcBef>
            </a:pPr>
            <a:r>
              <a:rPr sz="2200" b="1" i="1" spc="-5" dirty="0">
                <a:solidFill>
                  <a:srgbClr val="1F487C"/>
                </a:solidFill>
                <a:latin typeface="Arial"/>
                <a:cs typeface="Arial"/>
              </a:rPr>
              <a:t>Phases in Giving</a:t>
            </a:r>
            <a:r>
              <a:rPr sz="2200" b="1" i="1" spc="4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2200" b="1" i="1" spc="-5" dirty="0">
                <a:solidFill>
                  <a:srgbClr val="1F487C"/>
                </a:solidFill>
                <a:latin typeface="Arial"/>
                <a:cs typeface="Arial"/>
              </a:rPr>
              <a:t>Presentations</a:t>
            </a: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45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Consider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the</a:t>
            </a:r>
            <a:r>
              <a:rPr sz="1800" spc="1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subject.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4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Consider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the</a:t>
            </a:r>
            <a:r>
              <a:rPr sz="1800" spc="2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audience.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0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Rehearsing.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4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Delivering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the</a:t>
            </a:r>
            <a:r>
              <a:rPr sz="1800" spc="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presentation.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0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Handling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the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question and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answer</a:t>
            </a:r>
            <a:r>
              <a:rPr sz="1800" spc="4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session.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638800" y="4114800"/>
            <a:ext cx="3182111" cy="209550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5" dirty="0"/>
              <a:t>Week</a:t>
            </a:r>
            <a:r>
              <a:rPr spc="-105" dirty="0"/>
              <a:t> </a:t>
            </a:r>
            <a:r>
              <a:rPr spc="-5" dirty="0"/>
              <a:t>3</a:t>
            </a: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518E91E5-739B-4D25-ACFB-7A7287AA529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99"/>
    </mc:Choice>
    <mc:Fallback>
      <p:transition spd="slow" advTm="40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6205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CPS210 </a:t>
            </a:r>
            <a:r>
              <a:rPr dirty="0"/>
              <a:t>– </a:t>
            </a:r>
            <a:r>
              <a:rPr spc="-5" dirty="0"/>
              <a:t>Introduction </a:t>
            </a:r>
            <a:r>
              <a:rPr dirty="0"/>
              <a:t>to </a:t>
            </a:r>
            <a:r>
              <a:rPr spc="-5" dirty="0"/>
              <a:t>Police</a:t>
            </a:r>
            <a:r>
              <a:rPr spc="-15" dirty="0"/>
              <a:t> </a:t>
            </a:r>
            <a:r>
              <a:rPr spc="-5" dirty="0"/>
              <a:t>Leadership</a:t>
            </a:r>
          </a:p>
        </p:txBody>
      </p:sp>
      <p:sp>
        <p:nvSpPr>
          <p:cNvPr id="3" name="object 3"/>
          <p:cNvSpPr/>
          <p:nvPr/>
        </p:nvSpPr>
        <p:spPr>
          <a:xfrm>
            <a:off x="5905500" y="2362200"/>
            <a:ext cx="3028188" cy="4037076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764844" y="1016253"/>
            <a:ext cx="6308725" cy="33959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1F487C"/>
                </a:solidFill>
                <a:latin typeface="Arial"/>
                <a:cs typeface="Arial"/>
              </a:rPr>
              <a:t>Presentation Skills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920"/>
              </a:spcBef>
            </a:pPr>
            <a:r>
              <a:rPr sz="2200" b="1" i="1" spc="-5" dirty="0">
                <a:solidFill>
                  <a:srgbClr val="1F487C"/>
                </a:solidFill>
                <a:latin typeface="Arial"/>
                <a:cs typeface="Arial"/>
              </a:rPr>
              <a:t>The</a:t>
            </a:r>
            <a:r>
              <a:rPr sz="2200" b="1" i="1" spc="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2200" b="1" i="1" spc="-5" dirty="0">
                <a:solidFill>
                  <a:srgbClr val="1F487C"/>
                </a:solidFill>
                <a:latin typeface="Arial"/>
                <a:cs typeface="Arial"/>
              </a:rPr>
              <a:t>Subject</a:t>
            </a: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45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Defined by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you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or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the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persons requesting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the</a:t>
            </a:r>
            <a:r>
              <a:rPr sz="1800" spc="6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presentation.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4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What </a:t>
            </a:r>
            <a:r>
              <a:rPr sz="1800" spc="-15" dirty="0">
                <a:solidFill>
                  <a:srgbClr val="1F487C"/>
                </a:solidFill>
                <a:latin typeface="Arial"/>
                <a:cs typeface="Arial"/>
              </a:rPr>
              <a:t>will you</a:t>
            </a:r>
            <a:r>
              <a:rPr sz="1800" spc="8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say?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0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How much information </a:t>
            </a:r>
            <a:r>
              <a:rPr sz="1800" spc="-15" dirty="0">
                <a:solidFill>
                  <a:srgbClr val="1F487C"/>
                </a:solidFill>
                <a:latin typeface="Arial"/>
                <a:cs typeface="Arial"/>
              </a:rPr>
              <a:t>will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you</a:t>
            </a:r>
            <a:r>
              <a:rPr sz="1800" spc="10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provide?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4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Will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you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use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facts</a:t>
            </a:r>
            <a:r>
              <a:rPr sz="1800" spc="1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only?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0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Will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you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interpret or</a:t>
            </a:r>
            <a:r>
              <a:rPr sz="1800" spc="3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explain?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4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What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about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background</a:t>
            </a:r>
            <a:r>
              <a:rPr sz="1800" spc="3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narrative?</a:t>
            </a:r>
            <a:endParaRPr sz="18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5" dirty="0"/>
              <a:t>Week</a:t>
            </a:r>
            <a:r>
              <a:rPr spc="-105" dirty="0"/>
              <a:t> </a:t>
            </a:r>
            <a:r>
              <a:rPr spc="-5" dirty="0"/>
              <a:t>3</a:t>
            </a: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56B67461-0ABC-46D5-A81D-3B56019C01F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81"/>
    </mc:Choice>
    <mc:Fallback>
      <p:transition spd="slow" advTm="17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6205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CPS210 </a:t>
            </a:r>
            <a:r>
              <a:rPr dirty="0"/>
              <a:t>– </a:t>
            </a:r>
            <a:r>
              <a:rPr spc="-5" dirty="0"/>
              <a:t>Introduction </a:t>
            </a:r>
            <a:r>
              <a:rPr dirty="0"/>
              <a:t>to </a:t>
            </a:r>
            <a:r>
              <a:rPr spc="-5" dirty="0"/>
              <a:t>Police</a:t>
            </a:r>
            <a:r>
              <a:rPr spc="-15" dirty="0"/>
              <a:t> </a:t>
            </a:r>
            <a:r>
              <a:rPr spc="-5" dirty="0"/>
              <a:t>Leadership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4844" y="1016253"/>
            <a:ext cx="6752590" cy="39998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1F487C"/>
                </a:solidFill>
                <a:latin typeface="Arial"/>
                <a:cs typeface="Arial"/>
              </a:rPr>
              <a:t>Presentation Skills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920"/>
              </a:spcBef>
            </a:pPr>
            <a:r>
              <a:rPr sz="2200" b="1" i="1" spc="-5" dirty="0">
                <a:solidFill>
                  <a:srgbClr val="1F487C"/>
                </a:solidFill>
                <a:latin typeface="Arial"/>
                <a:cs typeface="Arial"/>
              </a:rPr>
              <a:t>Audience</a:t>
            </a:r>
            <a:r>
              <a:rPr sz="2200" b="1" i="1" spc="2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2200" b="1" i="1" spc="-5" dirty="0">
                <a:solidFill>
                  <a:srgbClr val="1F487C"/>
                </a:solidFill>
                <a:latin typeface="Arial"/>
                <a:cs typeface="Arial"/>
              </a:rPr>
              <a:t>Needs</a:t>
            </a: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45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Straightforward information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–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figures, results</a:t>
            </a:r>
            <a:r>
              <a:rPr sz="1800" spc="8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etc.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4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Historical background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to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assist</a:t>
            </a:r>
            <a:r>
              <a:rPr sz="1800" spc="3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understanding.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0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Comparisons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between different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approaches or</a:t>
            </a:r>
            <a:r>
              <a:rPr sz="1800" spc="13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perspectives.</a:t>
            </a:r>
            <a:endParaRPr sz="1800">
              <a:latin typeface="Arial"/>
              <a:cs typeface="Arial"/>
            </a:endParaRPr>
          </a:p>
          <a:p>
            <a:pPr marL="355600" marR="5080" indent="-342900">
              <a:lnSpc>
                <a:spcPct val="100000"/>
              </a:lnSpc>
              <a:spcBef>
                <a:spcPts val="434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Interpretation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of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the details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– facts may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mean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different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things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to 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different</a:t>
            </a:r>
            <a:r>
              <a:rPr sz="1800" spc="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people.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0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Motivation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to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respond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in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some </a:t>
            </a:r>
            <a:r>
              <a:rPr sz="1800" spc="-20" dirty="0">
                <a:solidFill>
                  <a:srgbClr val="1F487C"/>
                </a:solidFill>
                <a:latin typeface="Arial"/>
                <a:cs typeface="Arial"/>
              </a:rPr>
              <a:t>way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–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decide or</a:t>
            </a:r>
            <a:r>
              <a:rPr sz="1800" spc="7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act.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4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Education.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4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Entertainment.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029200" y="4457700"/>
            <a:ext cx="3810000" cy="1705356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5" dirty="0"/>
              <a:t>Week</a:t>
            </a:r>
            <a:r>
              <a:rPr spc="-105" dirty="0"/>
              <a:t> </a:t>
            </a:r>
            <a:r>
              <a:rPr spc="-5" dirty="0"/>
              <a:t>3</a:t>
            </a: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2464E466-2E7E-468E-B70B-09C4AF0CA20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80"/>
    </mc:Choice>
    <mc:Fallback>
      <p:transition spd="slow" advTm="39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6205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CPS210 </a:t>
            </a:r>
            <a:r>
              <a:rPr dirty="0"/>
              <a:t>– </a:t>
            </a:r>
            <a:r>
              <a:rPr spc="-5" dirty="0"/>
              <a:t>Introduction </a:t>
            </a:r>
            <a:r>
              <a:rPr dirty="0"/>
              <a:t>to </a:t>
            </a:r>
            <a:r>
              <a:rPr spc="-5" dirty="0"/>
              <a:t>Police</a:t>
            </a:r>
            <a:r>
              <a:rPr spc="-15" dirty="0"/>
              <a:t> </a:t>
            </a:r>
            <a:r>
              <a:rPr spc="-5" dirty="0"/>
              <a:t>Leadership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4844" y="1016253"/>
            <a:ext cx="4075429" cy="27374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1F487C"/>
                </a:solidFill>
                <a:latin typeface="Arial"/>
                <a:cs typeface="Arial"/>
              </a:rPr>
              <a:t>Presentation Skills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920"/>
              </a:spcBef>
            </a:pPr>
            <a:r>
              <a:rPr sz="2200" b="1" i="1" spc="-5" dirty="0">
                <a:solidFill>
                  <a:srgbClr val="1F487C"/>
                </a:solidFill>
                <a:latin typeface="Arial"/>
                <a:cs typeface="Arial"/>
              </a:rPr>
              <a:t>The</a:t>
            </a:r>
            <a:r>
              <a:rPr sz="2200" b="1" i="1" spc="-7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2200" b="1" i="1" spc="-5" dirty="0">
                <a:solidFill>
                  <a:srgbClr val="1F487C"/>
                </a:solidFill>
                <a:latin typeface="Arial"/>
                <a:cs typeface="Arial"/>
              </a:rPr>
              <a:t>Audience</a:t>
            </a: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45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Their</a:t>
            </a:r>
            <a:r>
              <a:rPr sz="1800" spc="-2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objectives.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4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Their</a:t>
            </a:r>
            <a:r>
              <a:rPr sz="1800" spc="-8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knowledge.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0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Previous</a:t>
            </a:r>
            <a:r>
              <a:rPr sz="1800" spc="-4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contact.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4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Ability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to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understand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the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information.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097779" y="3886200"/>
            <a:ext cx="3360420" cy="2238756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5" dirty="0"/>
              <a:t>Week</a:t>
            </a:r>
            <a:r>
              <a:rPr spc="-105" dirty="0"/>
              <a:t> </a:t>
            </a:r>
            <a:r>
              <a:rPr spc="-5" dirty="0"/>
              <a:t>3</a:t>
            </a: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7BD4FD50-9AD5-42B7-BC51-D266B93B952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46"/>
    </mc:Choice>
    <mc:Fallback>
      <p:transition spd="slow" advTm="47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79167" y="170764"/>
            <a:ext cx="6336030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CPS210 </a:t>
            </a:r>
            <a:r>
              <a:rPr dirty="0"/>
              <a:t>– Introduction to Police</a:t>
            </a:r>
            <a:r>
              <a:rPr spc="-100" dirty="0"/>
              <a:t> </a:t>
            </a:r>
            <a:r>
              <a:rPr spc="-5" dirty="0"/>
              <a:t>Leadership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4844" y="1016253"/>
            <a:ext cx="5384165" cy="3944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1F487C"/>
                </a:solidFill>
                <a:latin typeface="Arial"/>
                <a:cs typeface="Arial"/>
              </a:rPr>
              <a:t>Presentation Skills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920"/>
              </a:spcBef>
            </a:pPr>
            <a:r>
              <a:rPr sz="2200" b="1" i="1" spc="-10" dirty="0">
                <a:solidFill>
                  <a:srgbClr val="1F487C"/>
                </a:solidFill>
                <a:latin typeface="Arial"/>
                <a:cs typeface="Arial"/>
              </a:rPr>
              <a:t>Writing </a:t>
            </a:r>
            <a:r>
              <a:rPr sz="2200" b="1" i="1" spc="-5" dirty="0">
                <a:solidFill>
                  <a:srgbClr val="1F487C"/>
                </a:solidFill>
                <a:latin typeface="Arial"/>
                <a:cs typeface="Arial"/>
              </a:rPr>
              <a:t>the</a:t>
            </a:r>
            <a:r>
              <a:rPr sz="2200" b="1" i="1" spc="3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2200" b="1" i="1" spc="-5" dirty="0">
                <a:solidFill>
                  <a:srgbClr val="1F487C"/>
                </a:solidFill>
                <a:latin typeface="Arial"/>
                <a:cs typeface="Arial"/>
              </a:rPr>
              <a:t>Script</a:t>
            </a: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45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Gather relevant information on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the</a:t>
            </a:r>
            <a:r>
              <a:rPr sz="1800" spc="3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subject.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4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Write </a:t>
            </a:r>
            <a:r>
              <a:rPr sz="1800" spc="-15" dirty="0">
                <a:solidFill>
                  <a:srgbClr val="1F487C"/>
                </a:solidFill>
                <a:latin typeface="Arial"/>
                <a:cs typeface="Arial"/>
              </a:rPr>
              <a:t>down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individual</a:t>
            </a:r>
            <a:r>
              <a:rPr sz="1800" spc="8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points.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0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Use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key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 words.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4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Experiment </a:t>
            </a:r>
            <a:r>
              <a:rPr sz="1800" spc="-15" dirty="0">
                <a:solidFill>
                  <a:srgbClr val="1F487C"/>
                </a:solidFill>
                <a:latin typeface="Arial"/>
                <a:cs typeface="Arial"/>
              </a:rPr>
              <a:t>with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the</a:t>
            </a:r>
            <a:r>
              <a:rPr sz="1800" spc="6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20" dirty="0">
                <a:solidFill>
                  <a:srgbClr val="1F487C"/>
                </a:solidFill>
                <a:latin typeface="Arial"/>
                <a:cs typeface="Arial"/>
              </a:rPr>
              <a:t>order.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0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Look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for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examples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or visual aids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to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help make</a:t>
            </a:r>
            <a:r>
              <a:rPr sz="1800" spc="8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the</a:t>
            </a:r>
            <a:endParaRPr sz="1800">
              <a:latin typeface="Arial"/>
              <a:cs typeface="Arial"/>
            </a:endParaRPr>
          </a:p>
          <a:p>
            <a:pPr marL="355600">
              <a:lnSpc>
                <a:spcPct val="100000"/>
              </a:lnSpc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points</a:t>
            </a:r>
            <a:r>
              <a:rPr sz="1800" spc="1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20" dirty="0">
                <a:solidFill>
                  <a:srgbClr val="1F487C"/>
                </a:solidFill>
                <a:latin typeface="Arial"/>
                <a:cs typeface="Arial"/>
              </a:rPr>
              <a:t>clear.</a:t>
            </a:r>
            <a:endParaRPr sz="1800">
              <a:latin typeface="Arial"/>
              <a:cs typeface="Arial"/>
            </a:endParaRPr>
          </a:p>
          <a:p>
            <a:pPr marL="355600" marR="334010" indent="-342900">
              <a:lnSpc>
                <a:spcPct val="100000"/>
              </a:lnSpc>
              <a:spcBef>
                <a:spcPts val="434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Link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the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presentation together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–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seamless and  joined</a:t>
            </a:r>
            <a:r>
              <a:rPr sz="1800" spc="1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up!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160008" y="3200400"/>
            <a:ext cx="2766060" cy="2836164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5" dirty="0"/>
              <a:t>Week</a:t>
            </a:r>
            <a:r>
              <a:rPr spc="-105" dirty="0"/>
              <a:t> </a:t>
            </a:r>
            <a:r>
              <a:rPr spc="-5" dirty="0"/>
              <a:t>3</a:t>
            </a: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4C31D0AD-345E-49B3-804A-1623B1B07EF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97"/>
    </mc:Choice>
    <mc:Fallback>
      <p:transition spd="slow" advTm="41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6205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CPS210 </a:t>
            </a:r>
            <a:r>
              <a:rPr dirty="0"/>
              <a:t>– </a:t>
            </a:r>
            <a:r>
              <a:rPr spc="-5" dirty="0"/>
              <a:t>Introduction </a:t>
            </a:r>
            <a:r>
              <a:rPr dirty="0"/>
              <a:t>to </a:t>
            </a:r>
            <a:r>
              <a:rPr spc="-5" dirty="0"/>
              <a:t>Police</a:t>
            </a:r>
            <a:r>
              <a:rPr spc="-15" dirty="0"/>
              <a:t> </a:t>
            </a:r>
            <a:r>
              <a:rPr spc="-5" dirty="0"/>
              <a:t>Leadership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4844" y="1016253"/>
            <a:ext cx="2752725" cy="53359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1F487C"/>
                </a:solidFill>
                <a:latin typeface="Arial"/>
                <a:cs typeface="Arial"/>
              </a:rPr>
              <a:t>Presentation</a:t>
            </a:r>
            <a:r>
              <a:rPr sz="2400" b="1" spc="-2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1F487C"/>
                </a:solidFill>
                <a:latin typeface="Arial"/>
                <a:cs typeface="Arial"/>
              </a:rPr>
              <a:t>Skills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920"/>
              </a:spcBef>
            </a:pPr>
            <a:r>
              <a:rPr sz="2200" b="1" i="1" spc="-10" dirty="0">
                <a:solidFill>
                  <a:srgbClr val="1F487C"/>
                </a:solidFill>
                <a:latin typeface="Arial"/>
                <a:cs typeface="Arial"/>
              </a:rPr>
              <a:t>Writing </a:t>
            </a:r>
            <a:r>
              <a:rPr sz="2200" b="1" i="1" spc="-5" dirty="0">
                <a:solidFill>
                  <a:srgbClr val="1F487C"/>
                </a:solidFill>
                <a:latin typeface="Arial"/>
                <a:cs typeface="Arial"/>
              </a:rPr>
              <a:t>the</a:t>
            </a:r>
            <a:r>
              <a:rPr sz="2200" b="1" i="1" spc="3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2200" b="1" i="1" spc="-5" dirty="0">
                <a:solidFill>
                  <a:srgbClr val="1F487C"/>
                </a:solidFill>
                <a:latin typeface="Arial"/>
                <a:cs typeface="Arial"/>
              </a:rPr>
              <a:t>Script</a:t>
            </a: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45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Introduction</a:t>
            </a:r>
            <a:endParaRPr sz="180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spcBef>
                <a:spcPts val="395"/>
              </a:spcBef>
              <a:buChar char="–"/>
              <a:tabLst>
                <a:tab pos="756285" algn="l"/>
                <a:tab pos="756920" algn="l"/>
              </a:tabLst>
            </a:pPr>
            <a:r>
              <a:rPr sz="1600" spc="-5" dirty="0">
                <a:solidFill>
                  <a:srgbClr val="1F487C"/>
                </a:solidFill>
                <a:latin typeface="Arial"/>
                <a:cs typeface="Arial"/>
              </a:rPr>
              <a:t>Establish.</a:t>
            </a:r>
            <a:endParaRPr sz="160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spcBef>
                <a:spcPts val="385"/>
              </a:spcBef>
              <a:buChar char="–"/>
              <a:tabLst>
                <a:tab pos="756285" algn="l"/>
                <a:tab pos="756920" algn="l"/>
              </a:tabLst>
            </a:pPr>
            <a:r>
              <a:rPr sz="1600" spc="-5" dirty="0">
                <a:solidFill>
                  <a:srgbClr val="1F487C"/>
                </a:solidFill>
                <a:latin typeface="Arial"/>
                <a:cs typeface="Arial"/>
              </a:rPr>
              <a:t>Expectations.</a:t>
            </a:r>
            <a:endParaRPr sz="160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spcBef>
                <a:spcPts val="384"/>
              </a:spcBef>
              <a:buChar char="–"/>
              <a:tabLst>
                <a:tab pos="756285" algn="l"/>
                <a:tab pos="756920" algn="l"/>
              </a:tabLst>
            </a:pPr>
            <a:r>
              <a:rPr sz="1600" spc="-5" dirty="0">
                <a:solidFill>
                  <a:srgbClr val="1F487C"/>
                </a:solidFill>
                <a:latin typeface="Arial"/>
                <a:cs typeface="Arial"/>
              </a:rPr>
              <a:t>Engage.</a:t>
            </a:r>
            <a:endParaRPr sz="16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20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The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Main</a:t>
            </a:r>
            <a:r>
              <a:rPr sz="1800" spc="-7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40" dirty="0">
                <a:solidFill>
                  <a:srgbClr val="1F487C"/>
                </a:solidFill>
                <a:latin typeface="Arial"/>
                <a:cs typeface="Arial"/>
              </a:rPr>
              <a:t>body.</a:t>
            </a:r>
            <a:endParaRPr sz="180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spcBef>
                <a:spcPts val="395"/>
              </a:spcBef>
              <a:buChar char="–"/>
              <a:tabLst>
                <a:tab pos="756285" algn="l"/>
                <a:tab pos="756920" algn="l"/>
              </a:tabLst>
            </a:pPr>
            <a:r>
              <a:rPr sz="1600" spc="-5" dirty="0">
                <a:solidFill>
                  <a:srgbClr val="1F487C"/>
                </a:solidFill>
                <a:latin typeface="Arial"/>
                <a:cs typeface="Arial"/>
              </a:rPr>
              <a:t>Support</a:t>
            </a:r>
            <a:endParaRPr sz="160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spcBef>
                <a:spcPts val="385"/>
              </a:spcBef>
              <a:buChar char="–"/>
              <a:tabLst>
                <a:tab pos="756285" algn="l"/>
                <a:tab pos="756920" algn="l"/>
              </a:tabLst>
            </a:pPr>
            <a:r>
              <a:rPr sz="1600" spc="-5" dirty="0">
                <a:solidFill>
                  <a:srgbClr val="1F487C"/>
                </a:solidFill>
                <a:latin typeface="Arial"/>
                <a:cs typeface="Arial"/>
              </a:rPr>
              <a:t>Convince.</a:t>
            </a:r>
            <a:endParaRPr sz="160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spcBef>
                <a:spcPts val="385"/>
              </a:spcBef>
              <a:buChar char="–"/>
              <a:tabLst>
                <a:tab pos="756285" algn="l"/>
                <a:tab pos="756920" algn="l"/>
              </a:tabLst>
            </a:pPr>
            <a:r>
              <a:rPr sz="1600" spc="-5" dirty="0">
                <a:solidFill>
                  <a:srgbClr val="1F487C"/>
                </a:solidFill>
                <a:latin typeface="Arial"/>
                <a:cs typeface="Arial"/>
              </a:rPr>
              <a:t>Reinforce.</a:t>
            </a:r>
            <a:endParaRPr sz="160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spcBef>
                <a:spcPts val="385"/>
              </a:spcBef>
              <a:buChar char="–"/>
              <a:tabLst>
                <a:tab pos="756285" algn="l"/>
                <a:tab pos="756920" algn="l"/>
              </a:tabLst>
            </a:pPr>
            <a:r>
              <a:rPr sz="1600" spc="-5" dirty="0">
                <a:solidFill>
                  <a:srgbClr val="1F487C"/>
                </a:solidFill>
                <a:latin typeface="Arial"/>
                <a:cs typeface="Arial"/>
              </a:rPr>
              <a:t>Don’t</a:t>
            </a:r>
            <a:r>
              <a:rPr sz="1600" spc="-2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1F487C"/>
                </a:solidFill>
                <a:latin typeface="Arial"/>
                <a:cs typeface="Arial"/>
              </a:rPr>
              <a:t>overwhelm</a:t>
            </a:r>
            <a:r>
              <a:rPr sz="1600" spc="-5" dirty="0">
                <a:latin typeface="Arial"/>
                <a:cs typeface="Arial"/>
              </a:rPr>
              <a:t>.</a:t>
            </a:r>
            <a:endParaRPr sz="16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25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The</a:t>
            </a:r>
            <a:r>
              <a:rPr sz="1800" spc="-2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Ending.</a:t>
            </a:r>
            <a:endParaRPr sz="180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spcBef>
                <a:spcPts val="390"/>
              </a:spcBef>
              <a:buChar char="–"/>
              <a:tabLst>
                <a:tab pos="756285" algn="l"/>
                <a:tab pos="756920" algn="l"/>
              </a:tabLst>
            </a:pPr>
            <a:r>
              <a:rPr sz="1600" spc="-5" dirty="0">
                <a:solidFill>
                  <a:srgbClr val="1F487C"/>
                </a:solidFill>
                <a:latin typeface="Arial"/>
                <a:cs typeface="Arial"/>
              </a:rPr>
              <a:t>Summarise.</a:t>
            </a:r>
            <a:endParaRPr sz="160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spcBef>
                <a:spcPts val="385"/>
              </a:spcBef>
              <a:buChar char="–"/>
              <a:tabLst>
                <a:tab pos="756285" algn="l"/>
                <a:tab pos="756920" algn="l"/>
              </a:tabLst>
            </a:pPr>
            <a:r>
              <a:rPr sz="1600" spc="-5" dirty="0">
                <a:solidFill>
                  <a:srgbClr val="1F487C"/>
                </a:solidFill>
                <a:latin typeface="Arial"/>
                <a:cs typeface="Arial"/>
              </a:rPr>
              <a:t>Involve.</a:t>
            </a:r>
            <a:endParaRPr sz="160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spcBef>
                <a:spcPts val="385"/>
              </a:spcBef>
              <a:buChar char="–"/>
              <a:tabLst>
                <a:tab pos="756285" algn="l"/>
                <a:tab pos="756920" algn="l"/>
              </a:tabLst>
            </a:pPr>
            <a:r>
              <a:rPr sz="1600" spc="-5" dirty="0">
                <a:solidFill>
                  <a:srgbClr val="1F487C"/>
                </a:solidFill>
                <a:latin typeface="Arial"/>
                <a:cs typeface="Arial"/>
              </a:rPr>
              <a:t>Contact</a:t>
            </a:r>
            <a:endParaRPr sz="16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038600" y="3276600"/>
            <a:ext cx="4724400" cy="2953512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5" dirty="0"/>
              <a:t>Week</a:t>
            </a:r>
            <a:r>
              <a:rPr spc="-105" dirty="0"/>
              <a:t> </a:t>
            </a:r>
            <a:r>
              <a:rPr spc="-5" dirty="0"/>
              <a:t>3</a:t>
            </a: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1F945AFC-A98C-49AC-B4A0-1697EC898C0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15"/>
    </mc:Choice>
    <mc:Fallback>
      <p:transition spd="slow" advTm="22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6205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CPS210 </a:t>
            </a:r>
            <a:r>
              <a:rPr dirty="0"/>
              <a:t>– </a:t>
            </a:r>
            <a:r>
              <a:rPr spc="-5" dirty="0"/>
              <a:t>Introduction </a:t>
            </a:r>
            <a:r>
              <a:rPr dirty="0"/>
              <a:t>to </a:t>
            </a:r>
            <a:r>
              <a:rPr spc="-5" dirty="0"/>
              <a:t>Police</a:t>
            </a:r>
            <a:r>
              <a:rPr spc="-15" dirty="0"/>
              <a:t> </a:t>
            </a:r>
            <a:r>
              <a:rPr spc="-5" dirty="0"/>
              <a:t>Leadership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4844" y="1016253"/>
            <a:ext cx="5144135" cy="46310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1F487C"/>
                </a:solidFill>
                <a:latin typeface="Arial"/>
                <a:cs typeface="Arial"/>
              </a:rPr>
              <a:t>Presentation Skills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920"/>
              </a:spcBef>
            </a:pPr>
            <a:r>
              <a:rPr sz="2200" b="1" i="1" spc="-5" dirty="0">
                <a:solidFill>
                  <a:srgbClr val="1F487C"/>
                </a:solidFill>
                <a:latin typeface="Arial"/>
                <a:cs typeface="Arial"/>
              </a:rPr>
              <a:t>Rehearse</a:t>
            </a: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325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Read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the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 presentation.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215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Memorise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the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 presentation.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220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Anticipate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questions.</a:t>
            </a:r>
            <a:endParaRPr sz="1800">
              <a:latin typeface="Arial"/>
              <a:cs typeface="Arial"/>
            </a:endParaRPr>
          </a:p>
          <a:p>
            <a:pPr marL="355600" marR="5080" indent="-342900">
              <a:lnSpc>
                <a:spcPts val="1939"/>
              </a:lnSpc>
              <a:spcBef>
                <a:spcPts val="464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Get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a friend or colleague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to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quality assure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(QA) 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your</a:t>
            </a:r>
            <a:r>
              <a:rPr sz="1800" spc="2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presentation.</a:t>
            </a:r>
            <a:endParaRPr sz="180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spcBef>
                <a:spcPts val="190"/>
              </a:spcBef>
              <a:buChar char="–"/>
              <a:tabLst>
                <a:tab pos="756285" algn="l"/>
                <a:tab pos="75692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Experiments </a:t>
            </a:r>
            <a:r>
              <a:rPr sz="1800" spc="-15" dirty="0">
                <a:solidFill>
                  <a:srgbClr val="1F487C"/>
                </a:solidFill>
                <a:latin typeface="Arial"/>
                <a:cs typeface="Arial"/>
              </a:rPr>
              <a:t>with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the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actual</a:t>
            </a:r>
            <a:r>
              <a:rPr sz="1800" spc="7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25" dirty="0">
                <a:solidFill>
                  <a:srgbClr val="1F487C"/>
                </a:solidFill>
                <a:latin typeface="Arial"/>
                <a:cs typeface="Arial"/>
              </a:rPr>
              <a:t>delivery.</a:t>
            </a:r>
            <a:endParaRPr sz="180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spcBef>
                <a:spcPts val="220"/>
              </a:spcBef>
              <a:buChar char="–"/>
              <a:tabLst>
                <a:tab pos="756285" algn="l"/>
                <a:tab pos="75692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Know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your</a:t>
            </a:r>
            <a:r>
              <a:rPr sz="1800" spc="3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timings.</a:t>
            </a:r>
            <a:endParaRPr sz="180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spcBef>
                <a:spcPts val="215"/>
              </a:spcBef>
              <a:buChar char="–"/>
              <a:tabLst>
                <a:tab pos="756285" algn="l"/>
                <a:tab pos="756920" algn="l"/>
              </a:tabLst>
            </a:pP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Allows you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to QA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cues, slides</a:t>
            </a:r>
            <a:r>
              <a:rPr sz="1800" spc="-2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etc.</a:t>
            </a:r>
            <a:endParaRPr sz="180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spcBef>
                <a:spcPts val="215"/>
              </a:spcBef>
              <a:buChar char="–"/>
              <a:tabLst>
                <a:tab pos="756285" algn="l"/>
                <a:tab pos="75692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Enables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feedback.</a:t>
            </a:r>
            <a:endParaRPr sz="1800">
              <a:latin typeface="Arial"/>
              <a:cs typeface="Arial"/>
            </a:endParaRPr>
          </a:p>
          <a:p>
            <a:pPr marL="756285" lvl="1" indent="-286385">
              <a:lnSpc>
                <a:spcPts val="2050"/>
              </a:lnSpc>
              <a:spcBef>
                <a:spcPts val="215"/>
              </a:spcBef>
              <a:buChar char="–"/>
              <a:tabLst>
                <a:tab pos="756285" algn="l"/>
                <a:tab pos="756920" algn="l"/>
              </a:tabLst>
            </a:pP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Assists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your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understanding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of</a:t>
            </a:r>
            <a:r>
              <a:rPr sz="1800" spc="4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the</a:t>
            </a:r>
            <a:endParaRPr sz="1800">
              <a:latin typeface="Arial"/>
              <a:cs typeface="Arial"/>
            </a:endParaRPr>
          </a:p>
          <a:p>
            <a:pPr marR="2305050" algn="ctr">
              <a:lnSpc>
                <a:spcPts val="2050"/>
              </a:lnSpc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presentation.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943600" y="3982211"/>
            <a:ext cx="2906268" cy="2180844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5" dirty="0"/>
              <a:t>Week</a:t>
            </a:r>
            <a:r>
              <a:rPr spc="-105" dirty="0"/>
              <a:t> </a:t>
            </a:r>
            <a:r>
              <a:rPr spc="-5" dirty="0"/>
              <a:t>3</a:t>
            </a: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F78EC44D-D4C1-476B-8416-BD7957BF8CA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29"/>
    </mc:Choice>
    <mc:Fallback>
      <p:transition spd="slow" advTm="18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6205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CPS210 </a:t>
            </a:r>
            <a:r>
              <a:rPr dirty="0"/>
              <a:t>– </a:t>
            </a:r>
            <a:r>
              <a:rPr spc="-5" dirty="0"/>
              <a:t>Introduction </a:t>
            </a:r>
            <a:r>
              <a:rPr dirty="0"/>
              <a:t>to </a:t>
            </a:r>
            <a:r>
              <a:rPr spc="-5" dirty="0"/>
              <a:t>Police</a:t>
            </a:r>
            <a:r>
              <a:rPr spc="-15" dirty="0"/>
              <a:t> </a:t>
            </a:r>
            <a:r>
              <a:rPr spc="-5" dirty="0"/>
              <a:t>Leadership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4844" y="1016253"/>
            <a:ext cx="4752975" cy="39998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1F487C"/>
                </a:solidFill>
                <a:latin typeface="Arial"/>
                <a:cs typeface="Arial"/>
              </a:rPr>
              <a:t>Presentation Skills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920"/>
              </a:spcBef>
            </a:pPr>
            <a:r>
              <a:rPr sz="2200" b="1" i="1" spc="-5" dirty="0">
                <a:solidFill>
                  <a:srgbClr val="1F487C"/>
                </a:solidFill>
                <a:latin typeface="Arial"/>
                <a:cs typeface="Arial"/>
              </a:rPr>
              <a:t>Delivery</a:t>
            </a: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45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Be</a:t>
            </a:r>
            <a:r>
              <a:rPr sz="1800" spc="-1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confident.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4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Relax.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0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Check </a:t>
            </a:r>
            <a:r>
              <a:rPr sz="1800" spc="-65" dirty="0">
                <a:solidFill>
                  <a:srgbClr val="1F487C"/>
                </a:solidFill>
                <a:latin typeface="Arial"/>
                <a:cs typeface="Arial"/>
              </a:rPr>
              <a:t>IT,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flipcharts, visual</a:t>
            </a:r>
            <a:r>
              <a:rPr sz="1800" spc="7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aids.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4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Establish </a:t>
            </a:r>
            <a:r>
              <a:rPr sz="1800" spc="-15" dirty="0">
                <a:solidFill>
                  <a:srgbClr val="1F487C"/>
                </a:solidFill>
                <a:latin typeface="Arial"/>
                <a:cs typeface="Arial"/>
              </a:rPr>
              <a:t>eye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contact and develop</a:t>
            </a:r>
            <a:r>
              <a:rPr sz="1800" spc="7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rapport.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0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Pause </a:t>
            </a:r>
            <a:r>
              <a:rPr sz="1800" spc="-15" dirty="0">
                <a:solidFill>
                  <a:srgbClr val="1F487C"/>
                </a:solidFill>
                <a:latin typeface="Arial"/>
                <a:cs typeface="Arial"/>
              </a:rPr>
              <a:t>when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you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introduce a new</a:t>
            </a:r>
            <a:r>
              <a:rPr sz="1800" spc="9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subject.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4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40" dirty="0">
                <a:solidFill>
                  <a:srgbClr val="1F487C"/>
                </a:solidFill>
                <a:latin typeface="Arial"/>
                <a:cs typeface="Arial"/>
              </a:rPr>
              <a:t>Vary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the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pitch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and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tone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of </a:t>
            </a:r>
            <a:r>
              <a:rPr sz="1800" spc="-15" dirty="0">
                <a:solidFill>
                  <a:srgbClr val="1F487C"/>
                </a:solidFill>
                <a:latin typeface="Arial"/>
                <a:cs typeface="Arial"/>
              </a:rPr>
              <a:t>your</a:t>
            </a:r>
            <a:r>
              <a:rPr sz="1800" spc="7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voice.</a:t>
            </a:r>
            <a:endParaRPr sz="1800">
              <a:latin typeface="Arial"/>
              <a:cs typeface="Arial"/>
            </a:endParaRPr>
          </a:p>
          <a:p>
            <a:pPr marL="355600" marR="5080" indent="-342900">
              <a:lnSpc>
                <a:spcPct val="100000"/>
              </a:lnSpc>
              <a:spcBef>
                <a:spcPts val="434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15" dirty="0">
                <a:solidFill>
                  <a:srgbClr val="1F487C"/>
                </a:solidFill>
                <a:latin typeface="Arial"/>
                <a:cs typeface="Arial"/>
              </a:rPr>
              <a:t>Watch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the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audience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for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clues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as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to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how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it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is  being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received.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867400" y="4114800"/>
            <a:ext cx="2787396" cy="185470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5" dirty="0"/>
              <a:t>Week</a:t>
            </a:r>
            <a:r>
              <a:rPr spc="-105" dirty="0"/>
              <a:t> </a:t>
            </a:r>
            <a:r>
              <a:rPr spc="-5" dirty="0"/>
              <a:t>3</a:t>
            </a: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A316096E-31F8-453F-A7CD-D8358B7332B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46"/>
    </mc:Choice>
    <mc:Fallback>
      <p:transition spd="slow" advTm="34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181855" y="4433616"/>
            <a:ext cx="4762500" cy="2357326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6205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CPS210 </a:t>
            </a:r>
            <a:r>
              <a:rPr dirty="0"/>
              <a:t>– </a:t>
            </a:r>
            <a:r>
              <a:rPr spc="-5" dirty="0"/>
              <a:t>Introduction </a:t>
            </a:r>
            <a:r>
              <a:rPr dirty="0"/>
              <a:t>to </a:t>
            </a:r>
            <a:r>
              <a:rPr spc="-5" dirty="0"/>
              <a:t>Police</a:t>
            </a:r>
            <a:r>
              <a:rPr spc="-15" dirty="0"/>
              <a:t> </a:t>
            </a:r>
            <a:r>
              <a:rPr spc="-5" dirty="0"/>
              <a:t>Leadership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5" dirty="0"/>
              <a:t>Week</a:t>
            </a:r>
            <a:r>
              <a:rPr spc="-105" dirty="0"/>
              <a:t> </a:t>
            </a:r>
            <a:r>
              <a:rPr spc="-5" dirty="0"/>
              <a:t>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64844" y="1016253"/>
            <a:ext cx="5177155" cy="33959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1F487C"/>
                </a:solidFill>
                <a:latin typeface="Arial"/>
                <a:cs typeface="Arial"/>
              </a:rPr>
              <a:t>Presentation Skills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920"/>
              </a:spcBef>
            </a:pPr>
            <a:r>
              <a:rPr sz="2200" b="1" i="1" spc="-5" dirty="0">
                <a:solidFill>
                  <a:srgbClr val="1F487C"/>
                </a:solidFill>
                <a:latin typeface="Arial"/>
                <a:cs typeface="Arial"/>
              </a:rPr>
              <a:t>Delivery – things to avoid</a:t>
            </a:r>
            <a:r>
              <a:rPr sz="2200" b="1" i="1" spc="8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2200" b="1" i="1" spc="-5" dirty="0">
                <a:solidFill>
                  <a:srgbClr val="1F487C"/>
                </a:solidFill>
                <a:latin typeface="Arial"/>
                <a:cs typeface="Arial"/>
              </a:rPr>
              <a:t>…</a:t>
            </a: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45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Speaking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too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quickly or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too</a:t>
            </a:r>
            <a:r>
              <a:rPr sz="1800" spc="1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25" dirty="0">
                <a:solidFill>
                  <a:srgbClr val="1F487C"/>
                </a:solidFill>
                <a:latin typeface="Arial"/>
                <a:cs typeface="Arial"/>
              </a:rPr>
              <a:t>quietly.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4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Unnatural</a:t>
            </a:r>
            <a:r>
              <a:rPr sz="1800" spc="1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movements.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0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Fidgeting </a:t>
            </a:r>
            <a:r>
              <a:rPr sz="1800" spc="-15" dirty="0">
                <a:solidFill>
                  <a:srgbClr val="1F487C"/>
                </a:solidFill>
                <a:latin typeface="Arial"/>
                <a:cs typeface="Arial"/>
              </a:rPr>
              <a:t>with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your</a:t>
            </a:r>
            <a:r>
              <a:rPr sz="1800" spc="9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hands.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4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Failing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to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make </a:t>
            </a:r>
            <a:r>
              <a:rPr sz="1800" spc="-15" dirty="0">
                <a:solidFill>
                  <a:srgbClr val="1F487C"/>
                </a:solidFill>
                <a:latin typeface="Arial"/>
                <a:cs typeface="Arial"/>
              </a:rPr>
              <a:t>eye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contact </a:t>
            </a:r>
            <a:r>
              <a:rPr sz="1800" spc="-15" dirty="0">
                <a:solidFill>
                  <a:srgbClr val="1F487C"/>
                </a:solidFill>
                <a:latin typeface="Arial"/>
                <a:cs typeface="Arial"/>
              </a:rPr>
              <a:t>with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your</a:t>
            </a:r>
            <a:r>
              <a:rPr sz="1800" spc="13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audience.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0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Speaking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to the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screen.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4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Reading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the</a:t>
            </a:r>
            <a:r>
              <a:rPr sz="1800" spc="1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presentation.</a:t>
            </a:r>
            <a:endParaRPr sz="1800">
              <a:latin typeface="Arial"/>
              <a:cs typeface="Arial"/>
            </a:endParaRP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D4F6904E-B117-4665-B1A9-D6AEC1E39B0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2962"/>
    </mc:Choice>
    <mc:Fallback>
      <p:transition spd="slow" advTm="1229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6205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CPS210 </a:t>
            </a:r>
            <a:r>
              <a:rPr dirty="0"/>
              <a:t>– </a:t>
            </a:r>
            <a:r>
              <a:rPr spc="-5" dirty="0"/>
              <a:t>Introduction </a:t>
            </a:r>
            <a:r>
              <a:rPr dirty="0"/>
              <a:t>to </a:t>
            </a:r>
            <a:r>
              <a:rPr spc="-5" dirty="0"/>
              <a:t>Police</a:t>
            </a:r>
            <a:r>
              <a:rPr spc="-15" dirty="0"/>
              <a:t> </a:t>
            </a:r>
            <a:r>
              <a:rPr spc="-5" dirty="0"/>
              <a:t>Leadership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4844" y="1016253"/>
            <a:ext cx="7414259" cy="4054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1F487C"/>
                </a:solidFill>
                <a:latin typeface="Arial"/>
                <a:cs typeface="Arial"/>
              </a:rPr>
              <a:t>Presentation Skills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920"/>
              </a:spcBef>
            </a:pPr>
            <a:r>
              <a:rPr sz="2200" b="1" i="1" spc="-5" dirty="0">
                <a:solidFill>
                  <a:srgbClr val="1F487C"/>
                </a:solidFill>
                <a:latin typeface="Arial"/>
                <a:cs typeface="Arial"/>
              </a:rPr>
              <a:t>Dealing with Questions and</a:t>
            </a:r>
            <a:r>
              <a:rPr sz="2200" b="1" i="1" spc="2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2200" b="1" i="1" spc="-5" dirty="0">
                <a:solidFill>
                  <a:srgbClr val="1F487C"/>
                </a:solidFill>
                <a:latin typeface="Arial"/>
                <a:cs typeface="Arial"/>
              </a:rPr>
              <a:t>Answers</a:t>
            </a: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45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Char char="•"/>
              <a:tabLst>
                <a:tab pos="354965" algn="l"/>
                <a:tab pos="355600" algn="l"/>
              </a:tabLst>
            </a:pP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Answers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credible as presenter not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working </a:t>
            </a:r>
            <a:r>
              <a:rPr sz="1800" spc="-15" dirty="0">
                <a:solidFill>
                  <a:srgbClr val="1F487C"/>
                </a:solidFill>
                <a:latin typeface="Arial"/>
                <a:cs typeface="Arial"/>
              </a:rPr>
              <a:t>with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a</a:t>
            </a:r>
            <a:r>
              <a:rPr sz="1800" spc="204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script.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4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Audience can get greater insight into parts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of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the</a:t>
            </a:r>
            <a:r>
              <a:rPr sz="1800" spc="6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presentation.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0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Questions enable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you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to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reinforce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the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main points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of the</a:t>
            </a:r>
            <a:r>
              <a:rPr sz="1800" spc="8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presentation.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4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70" dirty="0">
                <a:solidFill>
                  <a:srgbClr val="1F487C"/>
                </a:solidFill>
                <a:latin typeface="Arial"/>
                <a:cs typeface="Arial"/>
              </a:rPr>
              <a:t>DRAT.</a:t>
            </a:r>
            <a:endParaRPr sz="180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spcBef>
                <a:spcPts val="430"/>
              </a:spcBef>
              <a:buChar char="–"/>
              <a:tabLst>
                <a:tab pos="756285" algn="l"/>
                <a:tab pos="75692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Decide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if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you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are going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to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answer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the</a:t>
            </a:r>
            <a:r>
              <a:rPr sz="1800" spc="9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question.</a:t>
            </a:r>
            <a:endParaRPr sz="180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spcBef>
                <a:spcPts val="434"/>
              </a:spcBef>
              <a:buChar char="–"/>
              <a:tabLst>
                <a:tab pos="756285" algn="l"/>
                <a:tab pos="75692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Rephrase or repeat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the</a:t>
            </a:r>
            <a:r>
              <a:rPr sz="1800" spc="1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question.</a:t>
            </a:r>
            <a:endParaRPr sz="180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spcBef>
                <a:spcPts val="434"/>
              </a:spcBef>
              <a:buChar char="–"/>
              <a:tabLst>
                <a:tab pos="756285" algn="l"/>
                <a:tab pos="756920" algn="l"/>
              </a:tabLst>
            </a:pP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Answer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briefly and</a:t>
            </a:r>
            <a:r>
              <a:rPr sz="1800" spc="5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25" dirty="0">
                <a:solidFill>
                  <a:srgbClr val="1F487C"/>
                </a:solidFill>
                <a:latin typeface="Arial"/>
                <a:cs typeface="Arial"/>
              </a:rPr>
              <a:t>clearly.</a:t>
            </a:r>
            <a:endParaRPr sz="180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spcBef>
                <a:spcPts val="430"/>
              </a:spcBef>
              <a:buChar char="–"/>
              <a:tabLst>
                <a:tab pos="756285" algn="l"/>
                <a:tab pos="75692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Thank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the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person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for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answering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the</a:t>
            </a:r>
            <a:r>
              <a:rPr sz="1800" spc="3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question.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248400" y="4445508"/>
            <a:ext cx="2412492" cy="180898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5" dirty="0"/>
              <a:t>Week</a:t>
            </a:r>
            <a:r>
              <a:rPr spc="-105" dirty="0"/>
              <a:t> </a:t>
            </a:r>
            <a:r>
              <a:rPr spc="-5" dirty="0"/>
              <a:t>3</a:t>
            </a: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C087FFAE-CF9B-4480-A39F-A8193A099EA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62"/>
    </mc:Choice>
    <mc:Fallback>
      <p:transition spd="slow" advTm="35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6205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CPS210 </a:t>
            </a:r>
            <a:r>
              <a:rPr dirty="0"/>
              <a:t>– </a:t>
            </a:r>
            <a:r>
              <a:rPr spc="-5" dirty="0"/>
              <a:t>Introduction </a:t>
            </a:r>
            <a:r>
              <a:rPr dirty="0"/>
              <a:t>to </a:t>
            </a:r>
            <a:r>
              <a:rPr spc="-5" dirty="0"/>
              <a:t>Police</a:t>
            </a:r>
            <a:r>
              <a:rPr spc="-15" dirty="0"/>
              <a:t> </a:t>
            </a:r>
            <a:r>
              <a:rPr spc="-5" dirty="0"/>
              <a:t>Leadership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4844" y="1016253"/>
            <a:ext cx="4430395" cy="32188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1F487C"/>
                </a:solidFill>
                <a:latin typeface="Arial"/>
                <a:cs typeface="Arial"/>
              </a:rPr>
              <a:t>Presentation Skills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920"/>
              </a:spcBef>
            </a:pPr>
            <a:r>
              <a:rPr sz="2200" b="1" i="1" spc="-5" dirty="0">
                <a:solidFill>
                  <a:srgbClr val="1F487C"/>
                </a:solidFill>
                <a:latin typeface="Arial"/>
                <a:cs typeface="Arial"/>
              </a:rPr>
              <a:t>Closing</a:t>
            </a: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100">
              <a:latin typeface="Times New Roman"/>
              <a:cs typeface="Times New Roman"/>
            </a:endParaRPr>
          </a:p>
          <a:p>
            <a:pPr marL="507365" indent="-342265">
              <a:lnSpc>
                <a:spcPct val="100000"/>
              </a:lnSpc>
              <a:buChar char="•"/>
              <a:tabLst>
                <a:tab pos="507365" algn="l"/>
                <a:tab pos="5080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Summarise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the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main points.</a:t>
            </a:r>
            <a:endParaRPr sz="1800">
              <a:latin typeface="Arial"/>
              <a:cs typeface="Arial"/>
            </a:endParaRPr>
          </a:p>
          <a:p>
            <a:pPr marL="507365" indent="-342265">
              <a:lnSpc>
                <a:spcPct val="100000"/>
              </a:lnSpc>
              <a:spcBef>
                <a:spcPts val="434"/>
              </a:spcBef>
              <a:buChar char="•"/>
              <a:tabLst>
                <a:tab pos="507365" algn="l"/>
                <a:tab pos="5080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Remind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the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audience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of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the</a:t>
            </a:r>
            <a:r>
              <a:rPr sz="1800" spc="-3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outcomes.</a:t>
            </a:r>
            <a:endParaRPr sz="1800">
              <a:latin typeface="Arial"/>
              <a:cs typeface="Arial"/>
            </a:endParaRPr>
          </a:p>
          <a:p>
            <a:pPr marL="507365" indent="-342265">
              <a:lnSpc>
                <a:spcPct val="100000"/>
              </a:lnSpc>
              <a:spcBef>
                <a:spcPts val="430"/>
              </a:spcBef>
              <a:buChar char="•"/>
              <a:tabLst>
                <a:tab pos="507365" algn="l"/>
                <a:tab pos="5080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Be</a:t>
            </a:r>
            <a:r>
              <a:rPr sz="1800" spc="-1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enthusiastic.</a:t>
            </a:r>
            <a:endParaRPr sz="1800">
              <a:latin typeface="Arial"/>
              <a:cs typeface="Arial"/>
            </a:endParaRPr>
          </a:p>
          <a:p>
            <a:pPr marL="507365" indent="-342265">
              <a:lnSpc>
                <a:spcPct val="100000"/>
              </a:lnSpc>
              <a:spcBef>
                <a:spcPts val="430"/>
              </a:spcBef>
              <a:buChar char="•"/>
              <a:tabLst>
                <a:tab pos="507365" algn="l"/>
                <a:tab pos="5080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Be</a:t>
            </a:r>
            <a:r>
              <a:rPr sz="1800" spc="-1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positive.</a:t>
            </a:r>
            <a:endParaRPr sz="1800">
              <a:latin typeface="Arial"/>
              <a:cs typeface="Arial"/>
            </a:endParaRPr>
          </a:p>
          <a:p>
            <a:pPr marL="507365" indent="-342265">
              <a:lnSpc>
                <a:spcPct val="100000"/>
              </a:lnSpc>
              <a:spcBef>
                <a:spcPts val="434"/>
              </a:spcBef>
              <a:buChar char="•"/>
              <a:tabLst>
                <a:tab pos="507365" algn="l"/>
                <a:tab pos="5080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Thank audience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for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their</a:t>
            </a:r>
            <a:r>
              <a:rPr sz="1800" spc="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attention.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602223" y="3886200"/>
            <a:ext cx="3160776" cy="221379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5" dirty="0"/>
              <a:t>Week</a:t>
            </a:r>
            <a:r>
              <a:rPr spc="-105" dirty="0"/>
              <a:t> </a:t>
            </a:r>
            <a:r>
              <a:rPr spc="-5" dirty="0"/>
              <a:t>3</a:t>
            </a: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F23421A9-B4D8-44B4-B68F-1912DEEDCBE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08"/>
    </mc:Choice>
    <mc:Fallback>
      <p:transition spd="slow" advTm="59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6205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CPS210 </a:t>
            </a:r>
            <a:r>
              <a:rPr dirty="0"/>
              <a:t>– </a:t>
            </a:r>
            <a:r>
              <a:rPr spc="-5" dirty="0"/>
              <a:t>Introduction </a:t>
            </a:r>
            <a:r>
              <a:rPr dirty="0"/>
              <a:t>to </a:t>
            </a:r>
            <a:r>
              <a:rPr spc="-5" dirty="0"/>
              <a:t>Police</a:t>
            </a:r>
            <a:r>
              <a:rPr spc="-15" dirty="0"/>
              <a:t> </a:t>
            </a:r>
            <a:r>
              <a:rPr spc="-5" dirty="0"/>
              <a:t>Leadership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4844" y="1016253"/>
            <a:ext cx="6552565" cy="438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 dirty="0">
                <a:solidFill>
                  <a:srgbClr val="1F487C"/>
                </a:solidFill>
                <a:latin typeface="Arial"/>
                <a:cs typeface="Arial"/>
              </a:rPr>
              <a:t>Presentation Skills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920"/>
              </a:spcBef>
            </a:pPr>
            <a:r>
              <a:rPr sz="2200" b="1" i="1" spc="-20" dirty="0">
                <a:solidFill>
                  <a:srgbClr val="1F487C"/>
                </a:solidFill>
                <a:latin typeface="Arial"/>
                <a:cs typeface="Arial"/>
              </a:rPr>
              <a:t>Visual</a:t>
            </a:r>
            <a:r>
              <a:rPr sz="2200" b="1" i="1" spc="-7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2200" b="1" i="1" spc="-5" dirty="0">
                <a:solidFill>
                  <a:srgbClr val="1F487C"/>
                </a:solidFill>
                <a:latin typeface="Arial"/>
                <a:cs typeface="Arial"/>
              </a:rPr>
              <a:t>Aids</a:t>
            </a: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45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Less is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more.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4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A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single, strong, graphic image or succinct line of</a:t>
            </a:r>
            <a:r>
              <a:rPr sz="1800" spc="-3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text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0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15" dirty="0">
                <a:solidFill>
                  <a:srgbClr val="1F487C"/>
                </a:solidFill>
                <a:latin typeface="Arial"/>
                <a:cs typeface="Arial"/>
              </a:rPr>
              <a:t>Avoid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a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crowded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collage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of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pictures or long</a:t>
            </a:r>
            <a:r>
              <a:rPr sz="1800" spc="12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paragraph.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4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Make sure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the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slides are image rich, and easy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to</a:t>
            </a:r>
            <a:r>
              <a:rPr sz="1800" spc="8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understand.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0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Only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use high-resolution pictures and</a:t>
            </a:r>
            <a:r>
              <a:rPr sz="1800" spc="3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graphics.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4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Keep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graphs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visually </a:t>
            </a:r>
            <a:r>
              <a:rPr sz="1800" spc="-20" dirty="0">
                <a:solidFill>
                  <a:srgbClr val="1F487C"/>
                </a:solidFill>
                <a:latin typeface="Arial"/>
                <a:cs typeface="Arial"/>
              </a:rPr>
              <a:t>clear,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even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if the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content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is</a:t>
            </a:r>
            <a:r>
              <a:rPr sz="1800" spc="7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487C"/>
                </a:solidFill>
                <a:latin typeface="Arial"/>
                <a:cs typeface="Arial"/>
              </a:rPr>
              <a:t>complex.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4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Do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the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slides have a lot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of</a:t>
            </a:r>
            <a:r>
              <a:rPr sz="1800" spc="2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text?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0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Do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the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slides have 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too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much</a:t>
            </a: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information?</a:t>
            </a:r>
            <a:endParaRPr sz="18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430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dirty="0">
                <a:solidFill>
                  <a:srgbClr val="1F487C"/>
                </a:solidFill>
                <a:latin typeface="Arial"/>
                <a:cs typeface="Arial"/>
              </a:rPr>
              <a:t>Is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each slide</a:t>
            </a:r>
            <a:r>
              <a:rPr sz="1800" spc="5" dirty="0">
                <a:solidFill>
                  <a:srgbClr val="1F487C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487C"/>
                </a:solidFill>
                <a:latin typeface="Arial"/>
                <a:cs typeface="Arial"/>
              </a:rPr>
              <a:t>necessary?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562600" y="4495800"/>
            <a:ext cx="3308604" cy="182880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5" dirty="0"/>
              <a:t>Week</a:t>
            </a:r>
            <a:r>
              <a:rPr spc="-105" dirty="0"/>
              <a:t> </a:t>
            </a:r>
            <a:r>
              <a:rPr spc="-5" dirty="0"/>
              <a:t>3</a:t>
            </a: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51118625-38AC-4FA6-9E5A-4F2ED1668A4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09"/>
    </mc:Choice>
    <mc:Fallback>
      <p:transition spd="slow" advTm="36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9740" y="449402"/>
            <a:ext cx="3324860" cy="1123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FFFFFF"/>
                </a:solidFill>
                <a:latin typeface="Calibri"/>
                <a:cs typeface="Calibri"/>
              </a:rPr>
              <a:t>Thank</a:t>
            </a:r>
            <a:r>
              <a:rPr sz="3600" spc="-15" dirty="0">
                <a:solidFill>
                  <a:srgbClr val="FFFFFF"/>
                </a:solidFill>
                <a:latin typeface="Calibri"/>
                <a:cs typeface="Calibri"/>
              </a:rPr>
              <a:t> you!</a:t>
            </a:r>
            <a:endParaRPr sz="36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3600" dirty="0">
                <a:solidFill>
                  <a:srgbClr val="FFFFFF"/>
                </a:solidFill>
                <a:latin typeface="Calibri"/>
                <a:cs typeface="Calibri"/>
              </a:rPr>
              <a:t>And </a:t>
            </a:r>
            <a:r>
              <a:rPr sz="3600" spc="-10" dirty="0">
                <a:solidFill>
                  <a:srgbClr val="FFFFFF"/>
                </a:solidFill>
                <a:latin typeface="Calibri"/>
                <a:cs typeface="Calibri"/>
              </a:rPr>
              <a:t>remember</a:t>
            </a:r>
            <a:r>
              <a:rPr sz="3600" spc="-8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600" dirty="0">
                <a:solidFill>
                  <a:srgbClr val="FFFFFF"/>
                </a:solidFill>
                <a:latin typeface="Calibri"/>
                <a:cs typeface="Calibri"/>
              </a:rPr>
              <a:t>…</a:t>
            </a:r>
            <a:endParaRPr sz="3600">
              <a:latin typeface="Calibri"/>
              <a:cs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8077200" y="4724400"/>
            <a:ext cx="790955" cy="1418844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978408" y="1914143"/>
            <a:ext cx="7385304" cy="4187952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173480" y="2109216"/>
            <a:ext cx="6797040" cy="3599688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6086602" y="6291630"/>
            <a:ext cx="1734185" cy="25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810"/>
              </a:lnSpc>
            </a:pP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  <a:hlinkClick r:id="rId7"/>
              </a:rPr>
              <a:t>KPollock@ra.ac.ae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pc="5" dirty="0"/>
              <a:t>Week</a:t>
            </a:r>
            <a:r>
              <a:rPr spc="-105" dirty="0"/>
              <a:t> </a:t>
            </a:r>
            <a:r>
              <a:rPr spc="-5" dirty="0"/>
              <a:t>3</a:t>
            </a:r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173D167B-4173-427F-9F75-5BFCFF1DB9F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858000" y="5143500"/>
            <a:ext cx="2285999" cy="1714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716"/>
    </mc:Choice>
    <mc:Fallback>
      <p:transition spd="slow" advTm="97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</TotalTime>
  <Words>968</Words>
  <Application>Microsoft Office PowerPoint</Application>
  <PresentationFormat>On-screen Show (4:3)</PresentationFormat>
  <Paragraphs>193</Paragraphs>
  <Slides>20</Slides>
  <Notes>0</Notes>
  <HiddenSlides>0</HiddenSlides>
  <MMClips>20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Times New Roman</vt:lpstr>
      <vt:lpstr>Office Theme</vt:lpstr>
      <vt:lpstr>CPS210 Introduction to Police Leadership</vt:lpstr>
      <vt:lpstr>PowerPoint Presentation</vt:lpstr>
      <vt:lpstr>CPS210 – Introduction to Police Leadership</vt:lpstr>
      <vt:lpstr>CPS210 – Introduction to Police Leadership</vt:lpstr>
      <vt:lpstr>CPS210 – Introduction to Police Leadership</vt:lpstr>
      <vt:lpstr>CPS210 – Introduction to Police Leadership</vt:lpstr>
      <vt:lpstr>CPS210 – Introduction to Police Leadership</vt:lpstr>
      <vt:lpstr>CPS210 – Introduction to Police Leadership</vt:lpstr>
      <vt:lpstr>CPS210 – Introduction to Police Leadership</vt:lpstr>
      <vt:lpstr>CPS210 – Introduction to Police Leadership</vt:lpstr>
      <vt:lpstr>CPS210 – Introduction to Police Leadership</vt:lpstr>
      <vt:lpstr>CPS210 – Introduction to Police Leadership</vt:lpstr>
      <vt:lpstr>CPS210 – Introduction to Police Leadership</vt:lpstr>
      <vt:lpstr>CPS210 – Introduction to Police Leadership</vt:lpstr>
      <vt:lpstr>CPS210 – Introduction to Police Leadership</vt:lpstr>
      <vt:lpstr>CPS210 – Introduction to Police Leadership</vt:lpstr>
      <vt:lpstr>CPS210 – Introduction to Police Leadership</vt:lpstr>
      <vt:lpstr>CPS210 – Introduction to Police Leadership</vt:lpstr>
      <vt:lpstr>CPS210 – Introduction to Police Leadership</vt:lpstr>
      <vt:lpstr>Thank you! And remember 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CPS201 Managing Effective Projects</dc:title>
  <dc:creator>Jonathan Alexander Kearney</dc:creator>
  <cp:lastModifiedBy>wynne jones</cp:lastModifiedBy>
  <cp:revision>1</cp:revision>
  <dcterms:created xsi:type="dcterms:W3CDTF">2018-10-21T15:07:14Z</dcterms:created>
  <dcterms:modified xsi:type="dcterms:W3CDTF">2020-12-13T12:58:13Z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2017-09-10T00:00:00Z</vt:filetime>
  </property>
  <property fmtid="{D5CDD505-2E9C-101B-9397-08002B2CF9AE}" pid="3" name="Creator">
    <vt:lpwstr>Microsoft® PowerPoint® 2013</vt:lpwstr>
  </property>
  <property fmtid="{D5CDD505-2E9C-101B-9397-08002B2CF9AE}" pid="4" name="LastSaved">
    <vt:filetime>2018-10-21T00:00:00Z</vt:filetime>
  </property>
</Properties>
</file>