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media/image1.jpeg" ContentType="image/jpeg"/>
</Types>
</file>

<file path=_rels/.rels><?xml version="1.0" encoding="UTF-8" standalone="yes"?><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1pPr>
    <a:lvl2pPr marL="0" marR="0" indent="2286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2pPr>
    <a:lvl3pPr marL="0" marR="0" indent="4572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3pPr>
    <a:lvl4pPr marL="0" marR="0" indent="6858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4pPr>
    <a:lvl5pPr marL="0" marR="0" indent="9144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5pPr>
    <a:lvl6pPr marL="0" marR="0" indent="11430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6pPr>
    <a:lvl7pPr marL="0" marR="0" indent="13716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7pPr>
    <a:lvl8pPr marL="0" marR="0" indent="16002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8pPr>
    <a:lvl9pPr marL="0" marR="0" indent="182880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file>

<file path=ppt/presProps.xml><?xml version="1.0" encoding="utf-8"?>
<p:presentationPr xmlns:a="http://schemas.openxmlformats.org/drawingml/2006/main" xmlns:r="http://schemas.openxmlformats.org/officeDocument/2006/relationships" xmlns:p="http://schemas.openxmlformats.org/presentationml/2006/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b="def" i="def"/>
      <a:tcStyle>
        <a:tcBdr/>
        <a:fill>
          <a:solidFill>
            <a:srgbClr val="E3E5E8"/>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b="def" i="def"/>
      <a:tcStyle>
        <a:tcBdr/>
        <a:fill>
          <a:solidFill>
            <a:srgbClr val="E1E0DA"/>
          </a:solidFill>
        </a:fill>
      </a:tcStyle>
    </a:band2H>
    <a:firstCol>
      <a:tcTxStyle b="off"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
          <a:latin typeface="Helvetica Neue"/>
          <a:ea typeface="Helvetica Neue"/>
          <a:cs typeface="Helvetica Neue"/>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Ref idx="minor">
          <a:srgbClr val="FFFFFF"/>
        </a:fontRef>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b="def" i="def"/>
      <a:tcStyle>
        <a:tcBdr/>
        <a:fill>
          <a:solidFill>
            <a:srgbClr val="EDEADD"/>
          </a:solidFill>
        </a:fill>
      </a:tcStyle>
    </a:band2H>
    <a:firstCol>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b="def" i="def"/>
      <a:tcStyle>
        <a:tcBdr/>
        <a:fill>
          <a:solidFill>
            <a:srgbClr val="DADBDA"/>
          </a:solidFill>
        </a:fill>
      </a:tcStyle>
    </a:band2H>
    <a:firstCol>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b="def" i="def"/>
      <a:tcStyle>
        <a:tcBdr/>
        <a:fill>
          <a:solidFill>
            <a:srgbClr val="9A9AA5"/>
          </a:solidFill>
        </a:fill>
      </a:tcStyle>
    </a:band2H>
    <a:firstCol>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b="def" i="def"/>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showComments="1"/>
</file>

<file path=ppt/_rels/presentation.xml.rels><?xml version="1.0" encoding="UTF-8" standalone="yes"?><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Shape 116"/>
          <p:cNvSpPr/>
          <p:nvPr>
            <p:ph type="sldImg"/>
          </p:nvPr>
        </p:nvSpPr>
        <p:spPr>
          <a:xfrm>
            <a:off x="1143000" y="685800"/>
            <a:ext cx="4572000" cy="3429000"/>
          </a:xfrm>
          <a:prstGeom prst="rect">
            <a:avLst/>
          </a:prstGeom>
        </p:spPr>
        <p:txBody>
          <a:bodyPr/>
          <a:lstStyle/>
          <a:p>
            <a:pPr/>
          </a:p>
        </p:txBody>
      </p:sp>
      <p:sp>
        <p:nvSpPr>
          <p:cNvPr id="117" name="Shape 117"/>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showMasterSp="1" showMasterPhAnim="1">
  <p:cSld name="Title &amp; Subtitle">
    <p:spTree>
      <p:nvGrpSpPr>
        <p:cNvPr id="1" name=""/>
        <p:cNvGrpSpPr/>
        <p:nvPr/>
      </p:nvGrpSpPr>
      <p:grpSpPr>
        <a:xfrm>
          <a:off x="0" y="0"/>
          <a:ext cx="0" cy="0"/>
          <a:chOff x="0" y="0"/>
          <a:chExt cx="0" cy="0"/>
        </a:xfrm>
      </p:grpSpPr>
      <p:sp>
        <p:nvSpPr>
          <p:cNvPr id="11" name="Title Text"/>
          <p:cNvSpPr txBox="1"/>
          <p:nvPr>
            <p:ph type="title"/>
          </p:nvPr>
        </p:nvSpPr>
        <p:spPr>
          <a:xfrm>
            <a:off x="1270000" y="1638300"/>
            <a:ext cx="10464800" cy="3302000"/>
          </a:xfrm>
          <a:prstGeom prst="rect">
            <a:avLst/>
          </a:prstGeom>
        </p:spPr>
        <p:txBody>
          <a:bodyPr anchor="b"/>
          <a:lstStyle/>
          <a:p>
            <a:pPr/>
            <a:r>
              <a:t>Title Text</a:t>
            </a:r>
          </a:p>
        </p:txBody>
      </p:sp>
      <p:sp>
        <p:nvSpPr>
          <p:cNvPr id="12" name="Body Level One…"/>
          <p:cNvSpPr txBox="1"/>
          <p:nvPr>
            <p:ph type="body" sz="quarter" idx="1"/>
          </p:nvPr>
        </p:nvSpPr>
        <p:spPr>
          <a:xfrm>
            <a:off x="1270000" y="5041900"/>
            <a:ext cx="10464800" cy="1130300"/>
          </a:xfrm>
          <a:prstGeom prst="rect">
            <a:avLst/>
          </a:prstGeom>
        </p:spPr>
        <p:txBody>
          <a:bodyPr anchor="t"/>
          <a:lstStyle>
            <a:lvl1pPr marL="0" indent="0" algn="ctr">
              <a:spcBef>
                <a:spcPts val="0"/>
              </a:spcBef>
              <a:buSzTx/>
              <a:buNone/>
              <a:defRPr sz="3700"/>
            </a:lvl1pPr>
            <a:lvl2pPr marL="0" indent="228600" algn="ctr">
              <a:spcBef>
                <a:spcPts val="0"/>
              </a:spcBef>
              <a:buSzTx/>
              <a:buNone/>
              <a:defRPr sz="3700"/>
            </a:lvl2pPr>
            <a:lvl3pPr marL="0" indent="457200" algn="ctr">
              <a:spcBef>
                <a:spcPts val="0"/>
              </a:spcBef>
              <a:buSzTx/>
              <a:buNone/>
              <a:defRPr sz="3700"/>
            </a:lvl3pPr>
            <a:lvl4pPr marL="0" indent="685800" algn="ctr">
              <a:spcBef>
                <a:spcPts val="0"/>
              </a:spcBef>
              <a:buSzTx/>
              <a:buNone/>
              <a:defRPr sz="3700"/>
            </a:lvl4pPr>
            <a:lvl5pPr marL="0" indent="914400" algn="ctr">
              <a:spcBef>
                <a:spcPts val="0"/>
              </a:spcBef>
              <a:buSzTx/>
              <a:buNone/>
              <a:defRPr sz="37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lvl1pPr>
              <a:defRPr>
                <a:latin typeface="Helvetica Neue Thin"/>
                <a:ea typeface="Helvetica Neue Thin"/>
                <a:cs typeface="Helvetica Neue Thin"/>
                <a:sym typeface="Helvetica Neue Thin"/>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type="tx" showMasterSp="1" showMasterPhAnim="1">
  <p:cSld name="Photo - Horizontal">
    <p:spTree>
      <p:nvGrpSpPr>
        <p:cNvPr id="1" name=""/>
        <p:cNvGrpSpPr/>
        <p:nvPr/>
      </p:nvGrpSpPr>
      <p:grpSpPr>
        <a:xfrm>
          <a:off x="0" y="0"/>
          <a:ext cx="0" cy="0"/>
          <a:chOff x="0" y="0"/>
          <a:chExt cx="0" cy="0"/>
        </a:xfrm>
      </p:grpSpPr>
      <p:sp>
        <p:nvSpPr>
          <p:cNvPr id="20" name="Image"/>
          <p:cNvSpPr/>
          <p:nvPr>
            <p:ph type="pic" idx="13"/>
          </p:nvPr>
        </p:nvSpPr>
        <p:spPr>
          <a:xfrm>
            <a:off x="1625600" y="673100"/>
            <a:ext cx="9753600" cy="5905500"/>
          </a:xfrm>
          <a:prstGeom prst="rect">
            <a:avLst/>
          </a:prstGeom>
        </p:spPr>
        <p:txBody>
          <a:bodyPr lIns="91439" tIns="45719" rIns="91439" bIns="45719" anchor="t">
            <a:noAutofit/>
          </a:bodyPr>
          <a:lstStyle/>
          <a:p>
            <a:pPr/>
          </a:p>
        </p:txBody>
      </p:sp>
      <p:sp>
        <p:nvSpPr>
          <p:cNvPr id="21" name="Title Text"/>
          <p:cNvSpPr txBox="1"/>
          <p:nvPr>
            <p:ph type="title"/>
          </p:nvPr>
        </p:nvSpPr>
        <p:spPr>
          <a:xfrm>
            <a:off x="1270000" y="6718300"/>
            <a:ext cx="10464800" cy="1422400"/>
          </a:xfrm>
          <a:prstGeom prst="rect">
            <a:avLst/>
          </a:prstGeom>
        </p:spPr>
        <p:txBody>
          <a:bodyPr anchor="b"/>
          <a:lstStyle/>
          <a:p>
            <a:pPr/>
            <a:r>
              <a:t>Title Text</a:t>
            </a:r>
          </a:p>
        </p:txBody>
      </p:sp>
      <p:sp>
        <p:nvSpPr>
          <p:cNvPr id="22" name="Body Level One…"/>
          <p:cNvSpPr txBox="1"/>
          <p:nvPr>
            <p:ph type="body" sz="quarter" idx="1"/>
          </p:nvPr>
        </p:nvSpPr>
        <p:spPr>
          <a:xfrm>
            <a:off x="1270000" y="8153400"/>
            <a:ext cx="10464800" cy="1130300"/>
          </a:xfrm>
          <a:prstGeom prst="rect">
            <a:avLst/>
          </a:prstGeom>
        </p:spPr>
        <p:txBody>
          <a:bodyPr anchor="t"/>
          <a:lstStyle>
            <a:lvl1pPr marL="0" indent="0" algn="ctr">
              <a:spcBef>
                <a:spcPts val="0"/>
              </a:spcBef>
              <a:buSzTx/>
              <a:buNone/>
              <a:defRPr sz="3700"/>
            </a:lvl1pPr>
            <a:lvl2pPr marL="0" indent="228600" algn="ctr">
              <a:spcBef>
                <a:spcPts val="0"/>
              </a:spcBef>
              <a:buSzTx/>
              <a:buNone/>
              <a:defRPr sz="3700"/>
            </a:lvl2pPr>
            <a:lvl3pPr marL="0" indent="457200" algn="ctr">
              <a:spcBef>
                <a:spcPts val="0"/>
              </a:spcBef>
              <a:buSzTx/>
              <a:buNone/>
              <a:defRPr sz="3700"/>
            </a:lvl3pPr>
            <a:lvl4pPr marL="0" indent="685800" algn="ctr">
              <a:spcBef>
                <a:spcPts val="0"/>
              </a:spcBef>
              <a:buSzTx/>
              <a:buNone/>
              <a:defRPr sz="3700"/>
            </a:lvl4pPr>
            <a:lvl5pPr marL="0" indent="914400" algn="ctr">
              <a:spcBef>
                <a:spcPts val="0"/>
              </a:spcBef>
              <a:buSzTx/>
              <a:buNone/>
              <a:defRPr sz="3700"/>
            </a:lvl5pPr>
          </a:lstStyle>
          <a:p>
            <a:pPr/>
            <a:r>
              <a:t>Body Level One</a:t>
            </a:r>
          </a:p>
          <a:p>
            <a:pPr lvl="1"/>
            <a:r>
              <a:t>Body Level Two</a:t>
            </a:r>
          </a:p>
          <a:p>
            <a:pPr lvl="2"/>
            <a:r>
              <a:t>Body Level Three</a:t>
            </a:r>
          </a:p>
          <a:p>
            <a:pPr lvl="3"/>
            <a:r>
              <a:t>Body Level Four</a:t>
            </a:r>
          </a:p>
          <a:p>
            <a:pPr lvl="4"/>
            <a:r>
              <a:t>Body Level Five</a:t>
            </a:r>
          </a:p>
        </p:txBody>
      </p:sp>
      <p:sp>
        <p:nvSpPr>
          <p:cNvPr id="2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type="tx" showMasterSp="1" showMasterPhAnim="1">
  <p:cSld name="Title - Center">
    <p:spTree>
      <p:nvGrpSpPr>
        <p:cNvPr id="1" name=""/>
        <p:cNvGrpSpPr/>
        <p:nvPr/>
      </p:nvGrpSpPr>
      <p:grpSpPr>
        <a:xfrm>
          <a:off x="0" y="0"/>
          <a:ext cx="0" cy="0"/>
          <a:chOff x="0" y="0"/>
          <a:chExt cx="0" cy="0"/>
        </a:xfrm>
      </p:grpSpPr>
      <p:sp>
        <p:nvSpPr>
          <p:cNvPr id="30" name="Title Text"/>
          <p:cNvSpPr txBox="1"/>
          <p:nvPr>
            <p:ph type="title"/>
          </p:nvPr>
        </p:nvSpPr>
        <p:spPr>
          <a:xfrm>
            <a:off x="1270000" y="3225800"/>
            <a:ext cx="10464800" cy="3302000"/>
          </a:xfrm>
          <a:prstGeom prst="rect">
            <a:avLst/>
          </a:prstGeom>
        </p:spPr>
        <p:txBody>
          <a:bodyPr/>
          <a:lstStyle/>
          <a:p>
            <a:pPr/>
            <a:r>
              <a:t>Title Text</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type="tx" showMasterSp="1" showMasterPhAnim="1">
  <p:cSld name="Photo - Vertical">
    <p:spTree>
      <p:nvGrpSpPr>
        <p:cNvPr id="1" name=""/>
        <p:cNvGrpSpPr/>
        <p:nvPr/>
      </p:nvGrpSpPr>
      <p:grpSpPr>
        <a:xfrm>
          <a:off x="0" y="0"/>
          <a:ext cx="0" cy="0"/>
          <a:chOff x="0" y="0"/>
          <a:chExt cx="0" cy="0"/>
        </a:xfrm>
      </p:grpSpPr>
      <p:sp>
        <p:nvSpPr>
          <p:cNvPr id="38" name="Image"/>
          <p:cNvSpPr/>
          <p:nvPr>
            <p:ph type="pic" sz="half" idx="13"/>
          </p:nvPr>
        </p:nvSpPr>
        <p:spPr>
          <a:xfrm>
            <a:off x="6718300" y="635000"/>
            <a:ext cx="5334000" cy="8216900"/>
          </a:xfrm>
          <a:prstGeom prst="rect">
            <a:avLst/>
          </a:prstGeom>
        </p:spPr>
        <p:txBody>
          <a:bodyPr lIns="91439" tIns="45719" rIns="91439" bIns="45719" anchor="t">
            <a:noAutofit/>
          </a:bodyPr>
          <a:lstStyle/>
          <a:p>
            <a:pPr/>
          </a:p>
        </p:txBody>
      </p:sp>
      <p:sp>
        <p:nvSpPr>
          <p:cNvPr id="39" name="Title Text"/>
          <p:cNvSpPr txBox="1"/>
          <p:nvPr>
            <p:ph type="title"/>
          </p:nvPr>
        </p:nvSpPr>
        <p:spPr>
          <a:xfrm>
            <a:off x="952500" y="635000"/>
            <a:ext cx="5334000" cy="3987800"/>
          </a:xfrm>
          <a:prstGeom prst="rect">
            <a:avLst/>
          </a:prstGeom>
        </p:spPr>
        <p:txBody>
          <a:bodyPr anchor="b"/>
          <a:lstStyle>
            <a:lvl1pPr>
              <a:defRPr sz="6000"/>
            </a:lvl1pPr>
          </a:lstStyle>
          <a:p>
            <a:pPr/>
            <a:r>
              <a:t>Title Text</a:t>
            </a:r>
          </a:p>
        </p:txBody>
      </p:sp>
      <p:sp>
        <p:nvSpPr>
          <p:cNvPr id="40" name="Body Level One…"/>
          <p:cNvSpPr txBox="1"/>
          <p:nvPr>
            <p:ph type="body" sz="quarter" idx="1"/>
          </p:nvPr>
        </p:nvSpPr>
        <p:spPr>
          <a:xfrm>
            <a:off x="952500" y="4724400"/>
            <a:ext cx="5334000" cy="4114800"/>
          </a:xfrm>
          <a:prstGeom prst="rect">
            <a:avLst/>
          </a:prstGeom>
        </p:spPr>
        <p:txBody>
          <a:bodyPr anchor="t"/>
          <a:lstStyle>
            <a:lvl1pPr marL="0" indent="0" algn="ctr">
              <a:spcBef>
                <a:spcPts val="0"/>
              </a:spcBef>
              <a:buSzTx/>
              <a:buNone/>
              <a:defRPr sz="3700"/>
            </a:lvl1pPr>
            <a:lvl2pPr marL="0" indent="228600" algn="ctr">
              <a:spcBef>
                <a:spcPts val="0"/>
              </a:spcBef>
              <a:buSzTx/>
              <a:buNone/>
              <a:defRPr sz="3700"/>
            </a:lvl2pPr>
            <a:lvl3pPr marL="0" indent="457200" algn="ctr">
              <a:spcBef>
                <a:spcPts val="0"/>
              </a:spcBef>
              <a:buSzTx/>
              <a:buNone/>
              <a:defRPr sz="3700"/>
            </a:lvl3pPr>
            <a:lvl4pPr marL="0" indent="685800" algn="ctr">
              <a:spcBef>
                <a:spcPts val="0"/>
              </a:spcBef>
              <a:buSzTx/>
              <a:buNone/>
              <a:defRPr sz="3700"/>
            </a:lvl4pPr>
            <a:lvl5pPr marL="0" indent="914400" algn="ctr">
              <a:spcBef>
                <a:spcPts val="0"/>
              </a:spcBef>
              <a:buSzTx/>
              <a:buNone/>
              <a:defRPr sz="3700"/>
            </a:lvl5pPr>
          </a:lstStyle>
          <a:p>
            <a:pPr/>
            <a:r>
              <a:t>Body Level One</a:t>
            </a:r>
          </a:p>
          <a:p>
            <a:pPr lvl="1"/>
            <a:r>
              <a:t>Body Level Two</a:t>
            </a:r>
          </a:p>
          <a:p>
            <a:pPr lvl="2"/>
            <a:r>
              <a:t>Body Level Three</a:t>
            </a:r>
          </a:p>
          <a:p>
            <a:pPr lvl="3"/>
            <a:r>
              <a:t>Body Level Four</a:t>
            </a:r>
          </a:p>
          <a:p>
            <a:pPr lvl="4"/>
            <a:r>
              <a:t>Body Level Five</a:t>
            </a:r>
          </a:p>
        </p:txBody>
      </p:sp>
      <p:sp>
        <p:nvSpPr>
          <p:cNvPr id="4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type="tx" showMasterSp="1" showMasterPhAnim="1">
  <p:cSld name="Title - Top">
    <p:spTree>
      <p:nvGrpSpPr>
        <p:cNvPr id="1" name=""/>
        <p:cNvGrpSpPr/>
        <p:nvPr/>
      </p:nvGrpSpPr>
      <p:grpSpPr>
        <a:xfrm>
          <a:off x="0" y="0"/>
          <a:ext cx="0" cy="0"/>
          <a:chOff x="0" y="0"/>
          <a:chExt cx="0" cy="0"/>
        </a:xfrm>
      </p:grpSpPr>
      <p:sp>
        <p:nvSpPr>
          <p:cNvPr id="48" name="Title Text"/>
          <p:cNvSpPr txBox="1"/>
          <p:nvPr>
            <p:ph type="title"/>
          </p:nvPr>
        </p:nvSpPr>
        <p:spPr>
          <a:prstGeom prst="rect">
            <a:avLst/>
          </a:prstGeom>
        </p:spPr>
        <p:txBody>
          <a:bodyPr/>
          <a:lstStyle/>
          <a:p>
            <a:pPr/>
            <a:r>
              <a:t>Title Text</a:t>
            </a:r>
          </a:p>
        </p:txBody>
      </p:sp>
      <p:sp>
        <p:nvSpPr>
          <p:cNvPr id="4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type="tx" showMasterSp="1" showMasterPhAnim="1">
  <p:cSld name="Title &amp; Bullets">
    <p:spTree>
      <p:nvGrpSpPr>
        <p:cNvPr id="1" name=""/>
        <p:cNvGrpSpPr/>
        <p:nvPr/>
      </p:nvGrpSpPr>
      <p:grpSpPr>
        <a:xfrm>
          <a:off x="0" y="0"/>
          <a:ext cx="0" cy="0"/>
          <a:chOff x="0" y="0"/>
          <a:chExt cx="0" cy="0"/>
        </a:xfrm>
      </p:grpSpPr>
      <p:sp>
        <p:nvSpPr>
          <p:cNvPr id="56" name="Title Text"/>
          <p:cNvSpPr txBox="1"/>
          <p:nvPr>
            <p:ph type="title"/>
          </p:nvPr>
        </p:nvSpPr>
        <p:spPr>
          <a:prstGeom prst="rect">
            <a:avLst/>
          </a:prstGeom>
        </p:spPr>
        <p:txBody>
          <a:bodyPr/>
          <a:lstStyle/>
          <a:p>
            <a:pPr/>
            <a:r>
              <a:t>Title Text</a:t>
            </a:r>
          </a:p>
        </p:txBody>
      </p:sp>
      <p:sp>
        <p:nvSpPr>
          <p:cNvPr id="57"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type="tx" showMasterSp="1" showMasterPhAnim="1">
  <p:cSld name="Title, Bullets &amp; Photo">
    <p:spTree>
      <p:nvGrpSpPr>
        <p:cNvPr id="1" name=""/>
        <p:cNvGrpSpPr/>
        <p:nvPr/>
      </p:nvGrpSpPr>
      <p:grpSpPr>
        <a:xfrm>
          <a:off x="0" y="0"/>
          <a:ext cx="0" cy="0"/>
          <a:chOff x="0" y="0"/>
          <a:chExt cx="0" cy="0"/>
        </a:xfrm>
      </p:grpSpPr>
      <p:sp>
        <p:nvSpPr>
          <p:cNvPr id="65" name="Image"/>
          <p:cNvSpPr/>
          <p:nvPr>
            <p:ph type="pic" sz="half" idx="13"/>
          </p:nvPr>
        </p:nvSpPr>
        <p:spPr>
          <a:xfrm>
            <a:off x="6718300" y="2590800"/>
            <a:ext cx="5334000" cy="6286500"/>
          </a:xfrm>
          <a:prstGeom prst="rect">
            <a:avLst/>
          </a:prstGeom>
        </p:spPr>
        <p:txBody>
          <a:bodyPr lIns="91439" tIns="45719" rIns="91439" bIns="45719" anchor="t">
            <a:noAutofit/>
          </a:bodyPr>
          <a:lstStyle/>
          <a:p>
            <a:pPr/>
          </a:p>
        </p:txBody>
      </p:sp>
      <p:sp>
        <p:nvSpPr>
          <p:cNvPr id="66" name="Title Text"/>
          <p:cNvSpPr txBox="1"/>
          <p:nvPr>
            <p:ph type="title"/>
          </p:nvPr>
        </p:nvSpPr>
        <p:spPr>
          <a:prstGeom prst="rect">
            <a:avLst/>
          </a:prstGeom>
        </p:spPr>
        <p:txBody>
          <a:bodyPr/>
          <a:lstStyle/>
          <a:p>
            <a:pPr/>
            <a:r>
              <a:t>Title Text</a:t>
            </a:r>
          </a:p>
        </p:txBody>
      </p:sp>
      <p:sp>
        <p:nvSpPr>
          <p:cNvPr id="67" name="Body Level One…"/>
          <p:cNvSpPr txBox="1"/>
          <p:nvPr>
            <p:ph type="body" sz="half" idx="1"/>
          </p:nvPr>
        </p:nvSpPr>
        <p:spPr>
          <a:xfrm>
            <a:off x="952500" y="2590800"/>
            <a:ext cx="5334000" cy="6286500"/>
          </a:xfrm>
          <a:prstGeom prst="rect">
            <a:avLst/>
          </a:prstGeom>
        </p:spPr>
        <p:txBody>
          <a:bodyPr/>
          <a:lstStyle>
            <a:lvl1pPr marL="342900" indent="-342900">
              <a:spcBef>
                <a:spcPts val="3200"/>
              </a:spcBef>
              <a:defRPr sz="2800"/>
            </a:lvl1pPr>
            <a:lvl2pPr marL="685800" indent="-342900">
              <a:spcBef>
                <a:spcPts val="3200"/>
              </a:spcBef>
              <a:defRPr sz="2800"/>
            </a:lvl2pPr>
            <a:lvl3pPr marL="1028700" indent="-342900">
              <a:spcBef>
                <a:spcPts val="3200"/>
              </a:spcBef>
              <a:defRPr sz="2800"/>
            </a:lvl3pPr>
            <a:lvl4pPr marL="1371600" indent="-342900">
              <a:spcBef>
                <a:spcPts val="3200"/>
              </a:spcBef>
              <a:defRPr sz="2800"/>
            </a:lvl4pPr>
            <a:lvl5pPr marL="1714500" indent="-342900">
              <a:spcBef>
                <a:spcPts val="3200"/>
              </a:spcBef>
              <a:defRPr sz="2800"/>
            </a:lvl5pPr>
          </a:lstStyle>
          <a:p>
            <a:pPr/>
            <a:r>
              <a:t>Body Level One</a:t>
            </a:r>
          </a:p>
          <a:p>
            <a:pPr lvl="1"/>
            <a:r>
              <a:t>Body Level Two</a:t>
            </a:r>
          </a:p>
          <a:p>
            <a:pPr lvl="2"/>
            <a:r>
              <a:t>Body Level Three</a:t>
            </a:r>
          </a:p>
          <a:p>
            <a:pPr lvl="3"/>
            <a:r>
              <a:t>Body Level Four</a:t>
            </a:r>
          </a:p>
          <a:p>
            <a:pPr lvl="4"/>
            <a:r>
              <a:t>Body Level Five</a:t>
            </a:r>
          </a:p>
        </p:txBody>
      </p:sp>
      <p:sp>
        <p:nvSpPr>
          <p:cNvPr id="68" name="Slide Number"/>
          <p:cNvSpPr txBox="1"/>
          <p:nvPr>
            <p:ph type="sldNum" sz="quarter" idx="2"/>
          </p:nvPr>
        </p:nvSpPr>
        <p:spPr>
          <a:xfrm>
            <a:off x="6328884" y="9296400"/>
            <a:ext cx="340259" cy="342900"/>
          </a:xfrm>
          <a:prstGeom prst="rect">
            <a:avLst/>
          </a:prstGeom>
        </p:spPr>
        <p:txBody>
          <a:bodyPr/>
          <a:lstStyle>
            <a:lvl1pPr>
              <a:defRPr>
                <a:latin typeface="Helvetica Light"/>
                <a:ea typeface="Helvetica Light"/>
                <a:cs typeface="Helvetica Light"/>
                <a:sym typeface="Helvetica Light"/>
              </a:defRPr>
            </a:lvl1p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type="tx" showMasterSp="1" showMasterPhAnim="1">
  <p:cSld name="Bullets">
    <p:spTree>
      <p:nvGrpSpPr>
        <p:cNvPr id="1" name=""/>
        <p:cNvGrpSpPr/>
        <p:nvPr/>
      </p:nvGrpSpPr>
      <p:grpSpPr>
        <a:xfrm>
          <a:off x="0" y="0"/>
          <a:ext cx="0" cy="0"/>
          <a:chOff x="0" y="0"/>
          <a:chExt cx="0" cy="0"/>
        </a:xfrm>
      </p:grpSpPr>
      <p:sp>
        <p:nvSpPr>
          <p:cNvPr id="75" name="Body Level One…"/>
          <p:cNvSpPr txBox="1"/>
          <p:nvPr>
            <p:ph type="body" idx="1"/>
          </p:nvPr>
        </p:nvSpPr>
        <p:spPr>
          <a:xfrm>
            <a:off x="952500" y="1270000"/>
            <a:ext cx="11099800" cy="721360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7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type="tx" showMasterSp="1" showMasterPhAnim="1">
  <p:cSld name="Photo - 3 Up">
    <p:spTree>
      <p:nvGrpSpPr>
        <p:cNvPr id="1" name=""/>
        <p:cNvGrpSpPr/>
        <p:nvPr/>
      </p:nvGrpSpPr>
      <p:grpSpPr>
        <a:xfrm>
          <a:off x="0" y="0"/>
          <a:ext cx="0" cy="0"/>
          <a:chOff x="0" y="0"/>
          <a:chExt cx="0" cy="0"/>
        </a:xfrm>
      </p:grpSpPr>
      <p:sp>
        <p:nvSpPr>
          <p:cNvPr id="83" name="Image"/>
          <p:cNvSpPr/>
          <p:nvPr>
            <p:ph type="pic" sz="quarter" idx="13"/>
          </p:nvPr>
        </p:nvSpPr>
        <p:spPr>
          <a:xfrm>
            <a:off x="6718300" y="5092700"/>
            <a:ext cx="5334000" cy="3771900"/>
          </a:xfrm>
          <a:prstGeom prst="rect">
            <a:avLst/>
          </a:prstGeom>
        </p:spPr>
        <p:txBody>
          <a:bodyPr lIns="91439" tIns="45719" rIns="91439" bIns="45719" anchor="t">
            <a:noAutofit/>
          </a:bodyPr>
          <a:lstStyle/>
          <a:p>
            <a:pPr/>
          </a:p>
        </p:txBody>
      </p:sp>
      <p:sp>
        <p:nvSpPr>
          <p:cNvPr id="84" name="Image"/>
          <p:cNvSpPr/>
          <p:nvPr>
            <p:ph type="pic" sz="quarter" idx="14"/>
          </p:nvPr>
        </p:nvSpPr>
        <p:spPr>
          <a:xfrm>
            <a:off x="6718300" y="889000"/>
            <a:ext cx="5334000" cy="3771900"/>
          </a:xfrm>
          <a:prstGeom prst="rect">
            <a:avLst/>
          </a:prstGeom>
        </p:spPr>
        <p:txBody>
          <a:bodyPr lIns="91439" tIns="45719" rIns="91439" bIns="45719" anchor="t">
            <a:noAutofit/>
          </a:bodyPr>
          <a:lstStyle/>
          <a:p>
            <a:pPr/>
          </a:p>
        </p:txBody>
      </p:sp>
      <p:sp>
        <p:nvSpPr>
          <p:cNvPr id="85" name="Image"/>
          <p:cNvSpPr/>
          <p:nvPr>
            <p:ph type="pic" sz="half" idx="15"/>
          </p:nvPr>
        </p:nvSpPr>
        <p:spPr>
          <a:xfrm>
            <a:off x="952500" y="889000"/>
            <a:ext cx="5334000" cy="7975600"/>
          </a:xfrm>
          <a:prstGeom prst="rect">
            <a:avLst/>
          </a:prstGeom>
        </p:spPr>
        <p:txBody>
          <a:bodyPr lIns="91439" tIns="45719" rIns="91439" bIns="45719" anchor="t">
            <a:noAutofit/>
          </a:bodyPr>
          <a:lstStyle/>
          <a:p>
            <a:pPr/>
          </a:p>
        </p:txBody>
      </p:sp>
      <p:sp>
        <p:nvSpPr>
          <p:cNvPr id="8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type="tx" showMasterSp="1" showMasterPhAnim="1">
  <p:cSld name="Quote">
    <p:spTree>
      <p:nvGrpSpPr>
        <p:cNvPr id="1" name=""/>
        <p:cNvGrpSpPr/>
        <p:nvPr/>
      </p:nvGrpSpPr>
      <p:grpSpPr>
        <a:xfrm>
          <a:off x="0" y="0"/>
          <a:ext cx="0" cy="0"/>
          <a:chOff x="0" y="0"/>
          <a:chExt cx="0" cy="0"/>
        </a:xfrm>
      </p:grpSpPr>
      <p:sp>
        <p:nvSpPr>
          <p:cNvPr id="93" name="–Johnny Appleseed"/>
          <p:cNvSpPr txBox="1"/>
          <p:nvPr>
            <p:ph type="body" sz="quarter" idx="13"/>
          </p:nvPr>
        </p:nvSpPr>
        <p:spPr>
          <a:xfrm>
            <a:off x="1270000" y="6362700"/>
            <a:ext cx="10464800" cy="461366"/>
          </a:xfrm>
          <a:prstGeom prst="rect">
            <a:avLst/>
          </a:prstGeom>
        </p:spPr>
        <p:txBody>
          <a:bodyPr anchor="t">
            <a:spAutoFit/>
          </a:bodyPr>
          <a:lstStyle>
            <a:lvl1pPr marL="0" indent="0" algn="ctr">
              <a:spcBef>
                <a:spcPts val="0"/>
              </a:spcBef>
              <a:buSzTx/>
              <a:buNone/>
              <a:defRPr i="1" sz="2400"/>
            </a:lvl1pPr>
          </a:lstStyle>
          <a:p>
            <a:pPr/>
            <a:r>
              <a:t>–Johnny Appleseed</a:t>
            </a:r>
          </a:p>
        </p:txBody>
      </p:sp>
      <p:sp>
        <p:nvSpPr>
          <p:cNvPr id="94" name="“Type a quote here.”"/>
          <p:cNvSpPr txBox="1"/>
          <p:nvPr>
            <p:ph type="body" sz="quarter" idx="14"/>
          </p:nvPr>
        </p:nvSpPr>
        <p:spPr>
          <a:xfrm>
            <a:off x="1270000" y="4267112"/>
            <a:ext cx="10464800" cy="609776"/>
          </a:xfrm>
          <a:prstGeom prst="rect">
            <a:avLst/>
          </a:prstGeom>
        </p:spPr>
        <p:txBody>
          <a:bodyPr>
            <a:spAutoFit/>
          </a:bodyPr>
          <a:lstStyle>
            <a:lvl1pPr marL="0" indent="0" algn="ctr">
              <a:spcBef>
                <a:spcPts val="0"/>
              </a:spcBef>
              <a:buSzTx/>
              <a:buNone/>
              <a:defRPr sz="3400">
                <a:latin typeface="+mn-lt"/>
                <a:ea typeface="+mn-ea"/>
                <a:cs typeface="+mn-cs"/>
                <a:sym typeface="Helvetica Neue Medium"/>
              </a:defRPr>
            </a:lvl1pPr>
          </a:lstStyle>
          <a:p>
            <a:pPr/>
            <a:r>
              <a:t>“Type a quote here.” </a:t>
            </a:r>
          </a:p>
        </p:txBody>
      </p:sp>
      <p:sp>
        <p:nvSpPr>
          <p:cNvPr id="9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type="tx" showMasterSp="1" showMasterPhAnim="1">
  <p:cSld name="Photo">
    <p:spTree>
      <p:nvGrpSpPr>
        <p:cNvPr id="1" name=""/>
        <p:cNvGrpSpPr/>
        <p:nvPr/>
      </p:nvGrpSpPr>
      <p:grpSpPr>
        <a:xfrm>
          <a:off x="0" y="0"/>
          <a:ext cx="0" cy="0"/>
          <a:chOff x="0" y="0"/>
          <a:chExt cx="0" cy="0"/>
        </a:xfrm>
      </p:grpSpPr>
      <p:sp>
        <p:nvSpPr>
          <p:cNvPr id="102" name="Image"/>
          <p:cNvSpPr/>
          <p:nvPr>
            <p:ph type="pic" idx="13"/>
          </p:nvPr>
        </p:nvSpPr>
        <p:spPr>
          <a:xfrm>
            <a:off x="0" y="0"/>
            <a:ext cx="13004800" cy="9753600"/>
          </a:xfrm>
          <a:prstGeom prst="rect">
            <a:avLst/>
          </a:prstGeom>
        </p:spPr>
        <p:txBody>
          <a:bodyPr lIns="91439" tIns="45719" rIns="91439" bIns="45719" anchor="t">
            <a:noAutofit/>
          </a:bodyPr>
          <a:lstStyle/>
          <a:p>
            <a:pPr/>
          </a:p>
        </p:txBody>
      </p:sp>
      <p:sp>
        <p:nvSpPr>
          <p:cNvPr id="10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type="tx" showMasterSp="1" showMasterPhAnim="1">
  <p:cSld name="Blank">
    <p:spTree>
      <p:nvGrpSpPr>
        <p:cNvPr id="1" name=""/>
        <p:cNvGrpSpPr/>
        <p:nvPr/>
      </p:nvGrpSpPr>
      <p:grpSpPr>
        <a:xfrm>
          <a:off x="0" y="0"/>
          <a:ext cx="0" cy="0"/>
          <a:chOff x="0" y="0"/>
          <a:chExt cx="0" cy="0"/>
        </a:xfrm>
      </p:grpSpPr>
      <p:sp>
        <p:nvSpPr>
          <p:cNvPr id="11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standalone="yes"?><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952500" y="254000"/>
            <a:ext cx="11099800" cy="21590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Title Text</a:t>
            </a:r>
          </a:p>
        </p:txBody>
      </p:sp>
      <p:sp>
        <p:nvSpPr>
          <p:cNvPr id="3" name="Body Level One…"/>
          <p:cNvSpPr txBox="1"/>
          <p:nvPr>
            <p:ph type="body" idx="1"/>
          </p:nvPr>
        </p:nvSpPr>
        <p:spPr>
          <a:xfrm>
            <a:off x="952500" y="2590800"/>
            <a:ext cx="11099800" cy="62865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6328884" y="9296400"/>
            <a:ext cx="340259" cy="324306"/>
          </a:xfrm>
          <a:prstGeom prst="rect">
            <a:avLst/>
          </a:prstGeom>
          <a:ln w="12700">
            <a:miter lim="400000"/>
          </a:ln>
        </p:spPr>
        <p:txBody>
          <a:bodyPr wrap="none" lIns="50800" tIns="50800" rIns="50800" bIns="50800">
            <a:spAutoFit/>
          </a:bodyPr>
          <a:lstStyle>
            <a:lvl1pPr>
              <a:defRPr b="0" sz="1600">
                <a:latin typeface="Helvetica Neue Light"/>
                <a:ea typeface="Helvetica Neue Light"/>
                <a:cs typeface="Helvetica Neue Light"/>
                <a:sym typeface="Helvetica Neue Light"/>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transition xmlns:p14="http://schemas.microsoft.com/office/powerpoint/2010/main" spd="med" advClick="1"/>
  <p:txStyles>
    <p:titleStyle>
      <a:lvl1pPr marL="0" marR="0" indent="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1pPr>
      <a:lvl2pPr marL="0" marR="0" indent="2286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2pPr>
      <a:lvl3pPr marL="0" marR="0" indent="4572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3pPr>
      <a:lvl4pPr marL="0" marR="0" indent="6858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4pPr>
      <a:lvl5pPr marL="0" marR="0" indent="9144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5pPr>
      <a:lvl6pPr marL="0" marR="0" indent="11430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6pPr>
      <a:lvl7pPr marL="0" marR="0" indent="13716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7pPr>
      <a:lvl8pPr marL="0" marR="0" indent="16002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8pPr>
      <a:lvl9pPr marL="0" marR="0" indent="1828800" algn="ctr" defTabSz="584200" rtl="0" latinLnBrk="0">
        <a:lnSpc>
          <a:spcPct val="100000"/>
        </a:lnSpc>
        <a:spcBef>
          <a:spcPts val="0"/>
        </a:spcBef>
        <a:spcAft>
          <a:spcPts val="0"/>
        </a:spcAft>
        <a:buClrTx/>
        <a:buSzTx/>
        <a:buFontTx/>
        <a:buNone/>
        <a:tabLst/>
        <a:defRPr b="0" baseline="0" cap="none" i="0" spc="0" strike="noStrike" sz="8000" u="none">
          <a:ln>
            <a:noFill/>
          </a:ln>
          <a:solidFill>
            <a:srgbClr val="000000"/>
          </a:solidFill>
          <a:uFillTx/>
          <a:latin typeface="+mn-lt"/>
          <a:ea typeface="+mn-ea"/>
          <a:cs typeface="+mn-cs"/>
          <a:sym typeface="Helvetica Neue Medium"/>
        </a:defRPr>
      </a:lvl9pPr>
    </p:titleStyle>
    <p:bodyStyle>
      <a:lvl1pPr marL="4445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1pPr>
      <a:lvl2pPr marL="8890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2pPr>
      <a:lvl3pPr marL="13335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3pPr>
      <a:lvl4pPr marL="17780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4pPr>
      <a:lvl5pPr marL="22225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5pPr>
      <a:lvl6pPr marL="26670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6pPr>
      <a:lvl7pPr marL="31115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7pPr>
      <a:lvl8pPr marL="35560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8pPr>
      <a:lvl9pPr marL="4000500" marR="0" indent="-444500" algn="l" defTabSz="584200" rtl="0" latinLnBrk="0">
        <a:lnSpc>
          <a:spcPct val="100000"/>
        </a:lnSpc>
        <a:spcBef>
          <a:spcPts val="4200"/>
        </a:spcBef>
        <a:spcAft>
          <a:spcPts val="0"/>
        </a:spcAft>
        <a:buClrTx/>
        <a:buSzPct val="145000"/>
        <a:buFontTx/>
        <a:buChar char="•"/>
        <a:tabLst/>
        <a:defRPr b="0" baseline="0" cap="none" i="0" spc="0" strike="noStrike" sz="3200" u="none">
          <a:ln>
            <a:noFill/>
          </a:ln>
          <a:solidFill>
            <a:srgbClr val="000000"/>
          </a:solidFill>
          <a:uFillTx/>
          <a:latin typeface="Helvetica Neue"/>
          <a:ea typeface="Helvetica Neue"/>
          <a:cs typeface="Helvetica Neue"/>
          <a:sym typeface="Helvetica Neue"/>
        </a:defRPr>
      </a:lvl9pPr>
    </p:bodyStyle>
    <p:otherStyle>
      <a:lvl1pPr marL="0" marR="0" indent="0" algn="ctr" defTabSz="584200" rtl="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1pPr>
      <a:lvl2pPr marL="0" marR="0" indent="228600" algn="ctr" defTabSz="584200" rtl="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2pPr>
      <a:lvl3pPr marL="0" marR="0" indent="457200" algn="ctr" defTabSz="584200" rtl="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3pPr>
      <a:lvl4pPr marL="0" marR="0" indent="685800" algn="ctr" defTabSz="584200" rtl="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4pPr>
      <a:lvl5pPr marL="0" marR="0" indent="914400" algn="ctr" defTabSz="584200" rtl="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5pPr>
      <a:lvl6pPr marL="0" marR="0" indent="1143000" algn="ctr" defTabSz="584200" rtl="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6pPr>
      <a:lvl7pPr marL="0" marR="0" indent="1371600" algn="ctr" defTabSz="584200" rtl="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7pPr>
      <a:lvl8pPr marL="0" marR="0" indent="1600200" algn="ctr" defTabSz="584200" rtl="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8pPr>
      <a:lvl9pPr marL="0" marR="0" indent="1828800" algn="ctr" defTabSz="584200" rtl="0" latinLnBrk="0">
        <a:lnSpc>
          <a:spcPct val="100000"/>
        </a:lnSpc>
        <a:spcBef>
          <a:spcPts val="0"/>
        </a:spcBef>
        <a:spcAft>
          <a:spcPts val="0"/>
        </a:spcAft>
        <a:buClrTx/>
        <a:buSzTx/>
        <a:buFontTx/>
        <a:buNone/>
        <a:tabLst/>
        <a:defRPr b="0" baseline="0" cap="none" i="0" spc="0" strike="noStrike" sz="1600" u="none">
          <a:ln>
            <a:noFill/>
          </a:ln>
          <a:solidFill>
            <a:schemeClr val="tx1"/>
          </a:solidFill>
          <a:uFillTx/>
          <a:latin typeface="+mn-lt"/>
          <a:ea typeface="+mn-ea"/>
          <a:cs typeface="+mn-cs"/>
          <a:sym typeface="Helvetica Neue Light"/>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hyperlink" Target="http://www.diva-portal.se/smash/get/diva2:754785/ATTACHMENT01.pdf" TargetMode="External"/><Relationship Id="rId3" Type="http://schemas.openxmlformats.org/officeDocument/2006/relationships/hyperlink" Target="http://www.sixthtone.com/news/1001634/for-chinese-women,-foreign-study-doesnt-bring-gender-equality"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1" showMasterPhAnim="1">
  <p:cSld>
    <p:bg>
      <p:bgPr>
        <a:gradFill flip="none" rotWithShape="1">
          <a:gsLst>
            <a:gs pos="0">
              <a:schemeClr val="accent1">
                <a:lumOff val="16847"/>
              </a:schemeClr>
            </a:gs>
            <a:gs pos="100000">
              <a:schemeClr val="accent1">
                <a:lumOff val="-13575"/>
              </a:schemeClr>
            </a:gs>
          </a:gsLst>
          <a:lin ang="5400000" scaled="0"/>
        </a:gradFill>
      </p:bgPr>
    </p:bg>
    <p:spTree>
      <p:nvGrpSpPr>
        <p:cNvPr id="1" name=""/>
        <p:cNvGrpSpPr/>
        <p:nvPr/>
      </p:nvGrpSpPr>
      <p:grpSpPr>
        <a:xfrm>
          <a:off x="0" y="0"/>
          <a:ext cx="0" cy="0"/>
          <a:chOff x="0" y="0"/>
          <a:chExt cx="0" cy="0"/>
        </a:xfrm>
      </p:grpSpPr>
      <p:sp>
        <p:nvSpPr>
          <p:cNvPr id="119" name="Disseration Presentation:…"/>
          <p:cNvSpPr txBox="1"/>
          <p:nvPr>
            <p:ph type="ctrTitle"/>
          </p:nvPr>
        </p:nvSpPr>
        <p:spPr>
          <a:prstGeom prst="rect">
            <a:avLst/>
          </a:prstGeom>
        </p:spPr>
        <p:txBody>
          <a:bodyPr/>
          <a:lstStyle/>
          <a:p>
            <a:pPr defTabSz="373887">
              <a:defRPr sz="5119"/>
            </a:pPr>
            <a:r>
              <a:t>Disseration Presentation:</a:t>
            </a:r>
          </a:p>
          <a:p>
            <a:pPr defTabSz="373887">
              <a:defRPr sz="5119"/>
            </a:pPr>
            <a:r>
              <a:t>Identity Formation of Chinese born overseas and educated in the UK</a:t>
            </a:r>
          </a:p>
        </p:txBody>
      </p:sp>
      <p:sp>
        <p:nvSpPr>
          <p:cNvPr id="120" name="Christian Hayward"/>
          <p:cNvSpPr txBox="1"/>
          <p:nvPr>
            <p:ph type="subTitle" sz="quarter" idx="1"/>
          </p:nvPr>
        </p:nvSpPr>
        <p:spPr>
          <a:prstGeom prst="rect">
            <a:avLst/>
          </a:prstGeom>
        </p:spPr>
        <p:txBody>
          <a:bodyPr/>
          <a:lstStyle/>
          <a:p>
            <a:pPr/>
            <a:r>
              <a:t>Christian Hayward</a:t>
            </a:r>
          </a:p>
        </p:txBody>
      </p:sp>
      <p:pic>
        <p:nvPicPr>
          <p:cNvPr id="121" name="IMG_1262.JPG" descr="IMG_1262.JPG"/>
          <p:cNvPicPr>
            <a:picLocks noChangeAspect="1"/>
          </p:cNvPicPr>
          <p:nvPr/>
        </p:nvPicPr>
        <p:blipFill>
          <a:blip r:embed="rId2">
            <a:extLst/>
          </a:blip>
          <a:stretch>
            <a:fillRect/>
          </a:stretch>
        </p:blipFill>
        <p:spPr>
          <a:xfrm>
            <a:off x="3671881" y="5777686"/>
            <a:ext cx="5661038" cy="3184334"/>
          </a:xfrm>
          <a:prstGeom prst="rect">
            <a:avLst/>
          </a:pr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showMasterSp="1" showMasterPhAnim="1">
  <p:cSld>
    <p:bg>
      <p:bgPr>
        <a:solidFill>
          <a:srgbClr val="6EFFC2"/>
        </a:solidFill>
      </p:bgPr>
    </p:bg>
    <p:spTree>
      <p:nvGrpSpPr>
        <p:cNvPr id="1" name=""/>
        <p:cNvGrpSpPr/>
        <p:nvPr/>
      </p:nvGrpSpPr>
      <p:grpSpPr>
        <a:xfrm>
          <a:off x="0" y="0"/>
          <a:ext cx="0" cy="0"/>
          <a:chOff x="0" y="0"/>
          <a:chExt cx="0" cy="0"/>
        </a:xfrm>
      </p:grpSpPr>
      <p:sp>
        <p:nvSpPr>
          <p:cNvPr id="123" name="Subject Area: Identity Formation of Chinese born overseas and educated in the UK."/>
          <p:cNvSpPr txBox="1"/>
          <p:nvPr>
            <p:ph type="title"/>
          </p:nvPr>
        </p:nvSpPr>
        <p:spPr>
          <a:prstGeom prst="rect">
            <a:avLst/>
          </a:prstGeom>
        </p:spPr>
        <p:txBody>
          <a:bodyPr/>
          <a:lstStyle>
            <a:lvl1pPr defTabSz="321310">
              <a:defRPr sz="4400"/>
            </a:lvl1pPr>
          </a:lstStyle>
          <a:p>
            <a:pPr/>
            <a:r>
              <a:t>Subject Area: Identity Formation of Chinese born overseas and educated in the UK.</a:t>
            </a:r>
          </a:p>
        </p:txBody>
      </p:sp>
      <p:sp>
        <p:nvSpPr>
          <p:cNvPr id="124" name="My dissertation will focus on the identity formation of Chinese born overseas who came to live in the UK.…"/>
          <p:cNvSpPr txBox="1"/>
          <p:nvPr>
            <p:ph type="body" idx="1"/>
          </p:nvPr>
        </p:nvSpPr>
        <p:spPr>
          <a:prstGeom prst="rect">
            <a:avLst/>
          </a:prstGeom>
        </p:spPr>
        <p:txBody>
          <a:bodyPr/>
          <a:lstStyle/>
          <a:p>
            <a:pPr/>
            <a:r>
              <a:t>My dissertation will focus on the identity formation of Chinese born overseas who came to live in the UK.</a:t>
            </a:r>
          </a:p>
          <a:p>
            <a:pPr/>
            <a:r>
              <a:t>It will involve the use of both traditional research, such as research from journals and books but the bulk evidence will come from Chinese interviewees.</a:t>
            </a:r>
          </a:p>
          <a:p>
            <a:pPr/>
            <a:r>
              <a:t>This should provide my project with first hand evidence that would should aid the Chinese studies subject to a degree. </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showMasterSp="1" showMasterPhAnim="1">
  <p:cSld>
    <p:bg>
      <p:bgPr>
        <a:solidFill>
          <a:srgbClr val="80FF98"/>
        </a:solidFill>
      </p:bgPr>
    </p:bg>
    <p:spTree>
      <p:nvGrpSpPr>
        <p:cNvPr id="1" name=""/>
        <p:cNvGrpSpPr/>
        <p:nvPr/>
      </p:nvGrpSpPr>
      <p:grpSpPr>
        <a:xfrm>
          <a:off x="0" y="0"/>
          <a:ext cx="0" cy="0"/>
          <a:chOff x="0" y="0"/>
          <a:chExt cx="0" cy="0"/>
        </a:xfrm>
      </p:grpSpPr>
      <p:sp>
        <p:nvSpPr>
          <p:cNvPr id="126" name="My lesser topic: Confucian Influence in the shaping of Chinese identity"/>
          <p:cNvSpPr txBox="1"/>
          <p:nvPr>
            <p:ph type="title"/>
          </p:nvPr>
        </p:nvSpPr>
        <p:spPr>
          <a:prstGeom prst="rect">
            <a:avLst/>
          </a:prstGeom>
        </p:spPr>
        <p:txBody>
          <a:bodyPr/>
          <a:lstStyle/>
          <a:p>
            <a:pPr lvl="1" indent="144018" defTabSz="368045">
              <a:defRPr sz="5040"/>
            </a:pPr>
            <a:r>
              <a:t>My lesser topic: Confucian Influence in the shaping of Chinese identity </a:t>
            </a:r>
          </a:p>
        </p:txBody>
      </p:sp>
      <p:sp>
        <p:nvSpPr>
          <p:cNvPr id="127" name="Due to cultural identity being a difficult notion to pin down the project will focus mainly on the Confucian aspect of young Chinese lives.…"/>
          <p:cNvSpPr txBox="1"/>
          <p:nvPr>
            <p:ph type="body" idx="1"/>
          </p:nvPr>
        </p:nvSpPr>
        <p:spPr>
          <a:prstGeom prst="rect">
            <a:avLst/>
          </a:prstGeom>
        </p:spPr>
        <p:txBody>
          <a:bodyPr/>
          <a:lstStyle/>
          <a:p>
            <a:pPr marL="426719" indent="-426719" defTabSz="560831">
              <a:spcBef>
                <a:spcPts val="4000"/>
              </a:spcBef>
              <a:defRPr sz="3072"/>
            </a:pPr>
            <a:r>
              <a:t>Due to cultural identity being a difficult notion to pin down the project will focus mainly on the Confucian aspect of young Chinese lives. </a:t>
            </a:r>
            <a:br/>
          </a:p>
          <a:p>
            <a:pPr marL="426719" indent="-426719" defTabSz="560831">
              <a:spcBef>
                <a:spcPts val="4000"/>
              </a:spcBef>
              <a:defRPr sz="3072"/>
            </a:pPr>
            <a:r>
              <a:t>It will also focus on identity construction and how much Chinese may still value their Confucian heritage as this will be a good measure for their culture prior coming to the UK.</a:t>
            </a:r>
          </a:p>
          <a:p>
            <a:pPr marL="426719" indent="-426719" defTabSz="560831">
              <a:spcBef>
                <a:spcPts val="4000"/>
              </a:spcBef>
              <a:defRPr sz="3072"/>
            </a:pPr>
            <a:r>
              <a:t>This has been chosen as by asking Chinese people “Do you play rugby?” or “How often do you eat Chow Mien” does not really give a good sample of somebody’s true cultural identity. </a:t>
            </a:r>
          </a:p>
        </p:txBody>
      </p:sp>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showMasterSp="1" showMasterPhAnim="1">
  <p:cSld>
    <p:bg>
      <p:bgPr>
        <a:solidFill>
          <a:srgbClr val="63FFDB"/>
        </a:solidFill>
      </p:bgPr>
    </p:bg>
    <p:spTree>
      <p:nvGrpSpPr>
        <p:cNvPr id="1" name=""/>
        <p:cNvGrpSpPr/>
        <p:nvPr/>
      </p:nvGrpSpPr>
      <p:grpSpPr>
        <a:xfrm>
          <a:off x="0" y="0"/>
          <a:ext cx="0" cy="0"/>
          <a:chOff x="0" y="0"/>
          <a:chExt cx="0" cy="0"/>
        </a:xfrm>
      </p:grpSpPr>
      <p:sp>
        <p:nvSpPr>
          <p:cNvPr id="129" name="My lesser topic: Confucian Influence in the shaping of Chinese identity   Part 2"/>
          <p:cNvSpPr txBox="1"/>
          <p:nvPr>
            <p:ph type="title"/>
          </p:nvPr>
        </p:nvSpPr>
        <p:spPr>
          <a:xfrm>
            <a:off x="838200" y="1041400"/>
            <a:ext cx="11099800" cy="2159000"/>
          </a:xfrm>
          <a:prstGeom prst="rect">
            <a:avLst/>
          </a:prstGeom>
        </p:spPr>
        <p:txBody>
          <a:bodyPr/>
          <a:lstStyle/>
          <a:p>
            <a:pPr lvl="1" indent="93726" defTabSz="239522">
              <a:defRPr sz="3280"/>
            </a:pPr>
            <a:r>
              <a:t>My lesser topic: Confucian Influence in the shaping of Chinese identity </a:t>
            </a:r>
            <a:br/>
            <a:br/>
            <a:r>
              <a:t>Part 2</a:t>
            </a:r>
          </a:p>
        </p:txBody>
      </p:sp>
      <p:sp>
        <p:nvSpPr>
          <p:cNvPr id="130" name="The work will also discuss the Confucian idea of self cultivation and how that forms an identity.…"/>
          <p:cNvSpPr txBox="1"/>
          <p:nvPr>
            <p:ph type="body" idx="1"/>
          </p:nvPr>
        </p:nvSpPr>
        <p:spPr>
          <a:xfrm>
            <a:off x="952500" y="2771576"/>
            <a:ext cx="11099800" cy="4721424"/>
          </a:xfrm>
          <a:prstGeom prst="rect">
            <a:avLst/>
          </a:prstGeom>
        </p:spPr>
        <p:txBody>
          <a:bodyPr/>
          <a:lstStyle/>
          <a:p>
            <a:pPr/>
            <a:r>
              <a:t>The work will also discuss the Confucian idea of self cultivation and how that forms an identity.</a:t>
            </a:r>
          </a:p>
          <a:p>
            <a:pPr/>
            <a:r>
              <a:t>For example, It’s widely known from history that Chinese have studied aboard, from taking buddhist texts back to China from India or revolutionaries going to Japan or America to study nation building.  </a:t>
            </a:r>
          </a:p>
        </p:txBody>
      </p:sp>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showMasterSp="1" showMasterPhAnim="1">
  <p:cSld>
    <p:bg>
      <p:bgPr>
        <a:solidFill>
          <a:srgbClr val="5DF4FF"/>
        </a:solidFill>
      </p:bgPr>
    </p:bg>
    <p:spTree>
      <p:nvGrpSpPr>
        <p:cNvPr id="1" name=""/>
        <p:cNvGrpSpPr/>
        <p:nvPr/>
      </p:nvGrpSpPr>
      <p:grpSpPr>
        <a:xfrm>
          <a:off x="0" y="0"/>
          <a:ext cx="0" cy="0"/>
          <a:chOff x="0" y="0"/>
          <a:chExt cx="0" cy="0"/>
        </a:xfrm>
      </p:grpSpPr>
      <p:sp>
        <p:nvSpPr>
          <p:cNvPr id="132" name="Existing studies"/>
          <p:cNvSpPr txBox="1"/>
          <p:nvPr>
            <p:ph type="title"/>
          </p:nvPr>
        </p:nvSpPr>
        <p:spPr>
          <a:prstGeom prst="rect">
            <a:avLst/>
          </a:prstGeom>
        </p:spPr>
        <p:txBody>
          <a:bodyPr/>
          <a:lstStyle/>
          <a:p>
            <a:pPr/>
            <a:r>
              <a:t>Existing studies </a:t>
            </a:r>
          </a:p>
        </p:txBody>
      </p:sp>
      <p:sp>
        <p:nvSpPr>
          <p:cNvPr id="133" name="This dissertation will have the challenge of being in virgin territory.…"/>
          <p:cNvSpPr txBox="1"/>
          <p:nvPr>
            <p:ph type="body" idx="1"/>
          </p:nvPr>
        </p:nvSpPr>
        <p:spPr>
          <a:prstGeom prst="rect">
            <a:avLst/>
          </a:prstGeom>
        </p:spPr>
        <p:txBody>
          <a:bodyPr/>
          <a:lstStyle/>
          <a:p>
            <a:pPr/>
            <a:r>
              <a:t>This dissertation will have the challenge of being in virgin territory. </a:t>
            </a:r>
          </a:p>
          <a:p>
            <a:pPr/>
            <a:r>
              <a:t>Studies and articles are only now just starting to be written on the idea of cultural identity among minorities. For example, Sulyman’s work on “Theories of Identity Formation among Immigrants: Examples from People with an Iraqi Kurdish Background in Sweden” is a good study into cultural identity among immigrant populations that ill be useful to my project. </a:t>
            </a:r>
            <a:endParaRPr sz="1200"/>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showMasterSp="1" showMasterPhAnim="1">
  <p:cSld>
    <p:bg>
      <p:bgPr>
        <a:solidFill>
          <a:srgbClr val="64FFA7"/>
        </a:solidFill>
      </p:bgPr>
    </p:bg>
    <p:spTree>
      <p:nvGrpSpPr>
        <p:cNvPr id="1" name=""/>
        <p:cNvGrpSpPr/>
        <p:nvPr/>
      </p:nvGrpSpPr>
      <p:grpSpPr>
        <a:xfrm>
          <a:off x="0" y="0"/>
          <a:ext cx="0" cy="0"/>
          <a:chOff x="0" y="0"/>
          <a:chExt cx="0" cy="0"/>
        </a:xfrm>
      </p:grpSpPr>
      <p:sp>
        <p:nvSpPr>
          <p:cNvPr id="135" name="Existing studies 2"/>
          <p:cNvSpPr txBox="1"/>
          <p:nvPr>
            <p:ph type="title"/>
          </p:nvPr>
        </p:nvSpPr>
        <p:spPr>
          <a:prstGeom prst="rect">
            <a:avLst/>
          </a:prstGeom>
        </p:spPr>
        <p:txBody>
          <a:bodyPr/>
          <a:lstStyle/>
          <a:p>
            <a:pPr/>
            <a:r>
              <a:t>Existing studies 2</a:t>
            </a:r>
          </a:p>
        </p:txBody>
      </p:sp>
      <p:sp>
        <p:nvSpPr>
          <p:cNvPr id="136" name="Other sources that will prove useful to me will be tabloids, blogs and Chinese based media. For example the Chinese based internet magazine “Sixth Tone” wrote an article recently called “For Chinese Women, Foreign Study Doesn’t Bring Gender Equality” which will prove useful information about say Chinese women who go to study aboard.…"/>
          <p:cNvSpPr txBox="1"/>
          <p:nvPr>
            <p:ph type="body" idx="1"/>
          </p:nvPr>
        </p:nvSpPr>
        <p:spPr>
          <a:prstGeom prst="rect">
            <a:avLst/>
          </a:prstGeom>
        </p:spPr>
        <p:txBody>
          <a:bodyPr/>
          <a:lstStyle/>
          <a:p>
            <a:pPr/>
            <a:r>
              <a:t>Other sources that will prove useful to me will be tabloids, blogs and Chinese based media. For example the Chinese based internet magazine “Sixth Tone” wrote an article recently called “For Chinese Women, Foreign Study Doesn’t Bring Gender Equality” which will prove useful information about say Chinese women who go to study aboard. </a:t>
            </a:r>
          </a:p>
          <a:p>
            <a:pPr/>
            <a:r>
              <a:t>News that follows these kind of topics will provide each section of my work sources to either back up arguments or claims that I will make along with evidence from my interviews.</a:t>
            </a:r>
          </a:p>
        </p:txBody>
      </p:sp>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showMasterSp="1" showMasterPhAnim="1">
  <p:cSld>
    <p:bg>
      <p:bgPr>
        <a:solidFill>
          <a:srgbClr val="3BF4FF"/>
        </a:solidFill>
      </p:bgPr>
    </p:bg>
    <p:spTree>
      <p:nvGrpSpPr>
        <p:cNvPr id="1" name=""/>
        <p:cNvGrpSpPr/>
        <p:nvPr/>
      </p:nvGrpSpPr>
      <p:grpSpPr>
        <a:xfrm>
          <a:off x="0" y="0"/>
          <a:ext cx="0" cy="0"/>
          <a:chOff x="0" y="0"/>
          <a:chExt cx="0" cy="0"/>
        </a:xfrm>
      </p:grpSpPr>
      <p:sp>
        <p:nvSpPr>
          <p:cNvPr id="138" name="Methodology"/>
          <p:cNvSpPr txBox="1"/>
          <p:nvPr>
            <p:ph type="title"/>
          </p:nvPr>
        </p:nvSpPr>
        <p:spPr>
          <a:prstGeom prst="rect">
            <a:avLst/>
          </a:prstGeom>
        </p:spPr>
        <p:txBody>
          <a:bodyPr/>
          <a:lstStyle/>
          <a:p>
            <a:pPr/>
            <a:r>
              <a:t>Methodology </a:t>
            </a:r>
          </a:p>
        </p:txBody>
      </p:sp>
      <p:sp>
        <p:nvSpPr>
          <p:cNvPr id="139" name="The main bulk of data will come in the form of my interviews which have been formulated by me and approved by my dissertation supervisor and gone though ethics committee approval.…"/>
          <p:cNvSpPr txBox="1"/>
          <p:nvPr>
            <p:ph type="body" idx="1"/>
          </p:nvPr>
        </p:nvSpPr>
        <p:spPr>
          <a:prstGeom prst="rect">
            <a:avLst/>
          </a:prstGeom>
        </p:spPr>
        <p:txBody>
          <a:bodyPr/>
          <a:lstStyle/>
          <a:p>
            <a:pPr marL="386715" indent="-386715" defTabSz="508254">
              <a:spcBef>
                <a:spcPts val="3600"/>
              </a:spcBef>
              <a:defRPr sz="2784"/>
            </a:pPr>
            <a:r>
              <a:t>The main bulk of data will come in the form of my interviews which have been formulated by me and approved by my dissertation supervisor and gone though ethics committee approval. </a:t>
            </a:r>
          </a:p>
          <a:p>
            <a:pPr marL="386715" indent="-386715" defTabSz="508254">
              <a:spcBef>
                <a:spcPts val="3600"/>
              </a:spcBef>
              <a:defRPr sz="2784"/>
            </a:pPr>
            <a:r>
              <a:t>Development of my questions was helped by the book </a:t>
            </a:r>
            <a:r>
              <a:rPr i="1"/>
              <a:t>Real World Research </a:t>
            </a:r>
            <a:r>
              <a:t>a comprehensive guide to conduction such operations.</a:t>
            </a:r>
          </a:p>
          <a:p>
            <a:pPr marL="386715" indent="-386715" defTabSz="508254">
              <a:spcBef>
                <a:spcPts val="3600"/>
              </a:spcBef>
              <a:defRPr sz="2784"/>
            </a:pPr>
            <a:r>
              <a:t>My data will be collected using what the book calls “Qualitative research interview” and the “semi-structured interview style” which should allow me to ask open questions and let the person ramble and provide me with answers.</a:t>
            </a:r>
          </a:p>
          <a:p>
            <a:pPr marL="386715" indent="-386715" defTabSz="508254">
              <a:spcBef>
                <a:spcPts val="3600"/>
              </a:spcBef>
              <a:defRPr sz="2784"/>
            </a:pPr>
            <a:r>
              <a:t>These will be recorded on a dictaphone and written out onto computer. </a:t>
            </a: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showMasterSp="1" showMasterPhAnim="1">
  <p:cSld>
    <p:bg>
      <p:bgPr>
        <a:solidFill>
          <a:srgbClr val="1FFFF9"/>
        </a:solidFill>
      </p:bgPr>
    </p:bg>
    <p:spTree>
      <p:nvGrpSpPr>
        <p:cNvPr id="1" name=""/>
        <p:cNvGrpSpPr/>
        <p:nvPr/>
      </p:nvGrpSpPr>
      <p:grpSpPr>
        <a:xfrm>
          <a:off x="0" y="0"/>
          <a:ext cx="0" cy="0"/>
          <a:chOff x="0" y="0"/>
          <a:chExt cx="0" cy="0"/>
        </a:xfrm>
      </p:grpSpPr>
      <p:sp>
        <p:nvSpPr>
          <p:cNvPr id="141" name="Project resources"/>
          <p:cNvSpPr txBox="1"/>
          <p:nvPr>
            <p:ph type="title"/>
          </p:nvPr>
        </p:nvSpPr>
        <p:spPr>
          <a:prstGeom prst="rect">
            <a:avLst/>
          </a:prstGeom>
        </p:spPr>
        <p:txBody>
          <a:bodyPr/>
          <a:lstStyle/>
          <a:p>
            <a:pPr/>
            <a:r>
              <a:t>Project resources</a:t>
            </a:r>
          </a:p>
        </p:txBody>
      </p:sp>
      <p:sp>
        <p:nvSpPr>
          <p:cNvPr id="142" name="Most materials have been easy to find (including participants and a dictaphone) although some challenges remain.…"/>
          <p:cNvSpPr txBox="1"/>
          <p:nvPr>
            <p:ph type="body" idx="1"/>
          </p:nvPr>
        </p:nvSpPr>
        <p:spPr>
          <a:prstGeom prst="rect">
            <a:avLst/>
          </a:prstGeom>
        </p:spPr>
        <p:txBody>
          <a:bodyPr/>
          <a:lstStyle/>
          <a:p>
            <a:pPr/>
            <a:r>
              <a:t>Most materials have been easy to find (including participants and a dictaphone) although some challenges remain.</a:t>
            </a:r>
          </a:p>
          <a:p>
            <a:pPr/>
            <a:r>
              <a:t> One example is funding for my journey, trips to Leeds university for example may prove difficult for myself to fund and if the university could help it would be helpful to the project. For example covering travel expenses.</a:t>
            </a:r>
          </a:p>
        </p:txBody>
      </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showMasterSp="1" showMasterPhAnim="1">
  <p:cSld>
    <p:bg>
      <p:bgPr>
        <a:solidFill>
          <a:srgbClr val="19FF50"/>
        </a:solidFill>
      </p:bgPr>
    </p:bg>
    <p:spTree>
      <p:nvGrpSpPr>
        <p:cNvPr id="1" name=""/>
        <p:cNvGrpSpPr/>
        <p:nvPr/>
      </p:nvGrpSpPr>
      <p:grpSpPr>
        <a:xfrm>
          <a:off x="0" y="0"/>
          <a:ext cx="0" cy="0"/>
          <a:chOff x="0" y="0"/>
          <a:chExt cx="0" cy="0"/>
        </a:xfrm>
      </p:grpSpPr>
      <p:sp>
        <p:nvSpPr>
          <p:cNvPr id="144" name="Research Results"/>
          <p:cNvSpPr txBox="1"/>
          <p:nvPr>
            <p:ph type="title"/>
          </p:nvPr>
        </p:nvSpPr>
        <p:spPr>
          <a:prstGeom prst="rect">
            <a:avLst/>
          </a:prstGeom>
        </p:spPr>
        <p:txBody>
          <a:bodyPr/>
          <a:lstStyle/>
          <a:p>
            <a:pPr/>
            <a:r>
              <a:t>Research Results</a:t>
            </a:r>
          </a:p>
        </p:txBody>
      </p:sp>
      <p:sp>
        <p:nvSpPr>
          <p:cNvPr id="145" name="Results on a personal level are expected for the students to personally identify more with China and not access British cultural resources.…"/>
          <p:cNvSpPr txBox="1"/>
          <p:nvPr>
            <p:ph type="body" idx="1"/>
          </p:nvPr>
        </p:nvSpPr>
        <p:spPr>
          <a:prstGeom prst="rect">
            <a:avLst/>
          </a:prstGeom>
        </p:spPr>
        <p:txBody>
          <a:bodyPr/>
          <a:lstStyle/>
          <a:p>
            <a:pPr/>
            <a:r>
              <a:t>Results on a personal level are expected for the students to personally identify more with China and not access British cultural resources.</a:t>
            </a:r>
          </a:p>
          <a:p>
            <a:pPr/>
            <a:r>
              <a:t>I expect this due to homesickness, it’s impossible in this timescale but a follow up report when the students get back to China would give clearer results, I would interview students a few years down the line. Although this is obviously not an option. </a:t>
            </a:r>
          </a:p>
          <a:p>
            <a:pPr/>
            <a:r>
              <a:t>I do however assume students will have developed a connection to the UK and results should show this.</a:t>
            </a:r>
          </a:p>
        </p:txBody>
      </p:sp>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showMasterSp="1" showMasterPhAnim="1">
  <p:cSld>
    <p:bg>
      <p:bgPr>
        <a:solidFill>
          <a:srgbClr val="79FFF2"/>
        </a:solidFill>
      </p:bgPr>
    </p:bg>
    <p:spTree>
      <p:nvGrpSpPr>
        <p:cNvPr id="1" name=""/>
        <p:cNvGrpSpPr/>
        <p:nvPr/>
      </p:nvGrpSpPr>
      <p:grpSpPr>
        <a:xfrm>
          <a:off x="0" y="0"/>
          <a:ext cx="0" cy="0"/>
          <a:chOff x="0" y="0"/>
          <a:chExt cx="0" cy="0"/>
        </a:xfrm>
      </p:grpSpPr>
      <p:sp>
        <p:nvSpPr>
          <p:cNvPr id="147" name="Challenges"/>
          <p:cNvSpPr txBox="1"/>
          <p:nvPr>
            <p:ph type="title"/>
          </p:nvPr>
        </p:nvSpPr>
        <p:spPr>
          <a:prstGeom prst="rect">
            <a:avLst/>
          </a:prstGeom>
        </p:spPr>
        <p:txBody>
          <a:bodyPr/>
          <a:lstStyle/>
          <a:p>
            <a:pPr/>
            <a:r>
              <a:t>Challenges</a:t>
            </a:r>
          </a:p>
        </p:txBody>
      </p:sp>
      <p:sp>
        <p:nvSpPr>
          <p:cNvPr id="148" name="Of course it’s impossible to this point to determine the results of my work so far.…"/>
          <p:cNvSpPr txBox="1"/>
          <p:nvPr>
            <p:ph type="body" idx="1"/>
          </p:nvPr>
        </p:nvSpPr>
        <p:spPr>
          <a:prstGeom prst="rect">
            <a:avLst/>
          </a:prstGeom>
        </p:spPr>
        <p:txBody>
          <a:bodyPr/>
          <a:lstStyle/>
          <a:p>
            <a:pPr/>
            <a:r>
              <a:t>Of course it’s impossible to this point to determine the results of my work so far.</a:t>
            </a:r>
          </a:p>
          <a:p>
            <a:pPr/>
            <a:r>
              <a:t>Challenges include people dropping out or not giving consent to the interview which may damage the speed of my work.</a:t>
            </a:r>
          </a:p>
          <a:p>
            <a:pPr/>
            <a:r>
              <a:t>Some students English maybe limited so they may not understand some of the questions and answer them fully.</a:t>
            </a:r>
          </a:p>
        </p:txBody>
      </p:sp>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showMasterSp="1" showMasterPhAnim="1">
  <p:cSld>
    <p:bg>
      <p:bgPr>
        <a:solidFill>
          <a:srgbClr val="63C2FF"/>
        </a:solidFill>
      </p:bgPr>
    </p:bg>
    <p:spTree>
      <p:nvGrpSpPr>
        <p:cNvPr id="1" name=""/>
        <p:cNvGrpSpPr/>
        <p:nvPr/>
      </p:nvGrpSpPr>
      <p:grpSpPr>
        <a:xfrm>
          <a:off x="0" y="0"/>
          <a:ext cx="0" cy="0"/>
          <a:chOff x="0" y="0"/>
          <a:chExt cx="0" cy="0"/>
        </a:xfrm>
      </p:grpSpPr>
      <p:sp>
        <p:nvSpPr>
          <p:cNvPr id="150" name="Bibliography"/>
          <p:cNvSpPr txBox="1"/>
          <p:nvPr>
            <p:ph type="title"/>
          </p:nvPr>
        </p:nvSpPr>
        <p:spPr>
          <a:prstGeom prst="rect">
            <a:avLst/>
          </a:prstGeom>
        </p:spPr>
        <p:txBody>
          <a:bodyPr/>
          <a:lstStyle/>
          <a:p>
            <a:pPr/>
            <a:r>
              <a:t>Bibliography </a:t>
            </a:r>
          </a:p>
        </p:txBody>
      </p:sp>
      <p:sp>
        <p:nvSpPr>
          <p:cNvPr id="151" name="Sulayman, 2014, Theories of Identity Formation among Immigrants: Examples from People with an Iraqi Kurdish Background in Sweden, Linköping University, Date Accessed 19/2/2018,   http://www.diva-portal.se/smash/get/diva2:754785/ATTACHMENT01.pdf…"/>
          <p:cNvSpPr txBox="1"/>
          <p:nvPr>
            <p:ph type="body" idx="1"/>
          </p:nvPr>
        </p:nvSpPr>
        <p:spPr>
          <a:prstGeom prst="rect">
            <a:avLst/>
          </a:prstGeom>
        </p:spPr>
        <p:txBody>
          <a:bodyPr/>
          <a:lstStyle/>
          <a:p>
            <a:pPr marL="400050" indent="-400050" defTabSz="525779">
              <a:spcBef>
                <a:spcPts val="3700"/>
              </a:spcBef>
              <a:defRPr sz="2880"/>
            </a:pPr>
            <a:r>
              <a:t>Sulayman, 2014, Theories of Identity Formation among Immigrants: Examples from People with an Iraqi Kurdish Background in Sweden, Linköping University, Date Accessed 19/2/2018,   </a:t>
            </a:r>
            <a:r>
              <a:rPr u="sng">
                <a:hlinkClick r:id="rId2" invalidUrl="" action="" tgtFrame="" tooltip="" history="1" highlightClick="0" endSnd="0"/>
              </a:rPr>
              <a:t>http://www.diva-portal.se/smash/get/diva2:754785/ATTACHMENT01.pdf</a:t>
            </a:r>
          </a:p>
          <a:p>
            <a:pPr marL="400050" indent="-400050" defTabSz="525779">
              <a:spcBef>
                <a:spcPts val="3700"/>
              </a:spcBef>
              <a:defRPr sz="2880"/>
            </a:pPr>
            <a:r>
              <a:t>Tu, 2018, For Chinese Women, Foreign Study Doesn’t Bring Gender Equality, Sixth Tone, Date accessed 19/2/2018 </a:t>
            </a:r>
            <a:r>
              <a:rPr u="sng">
                <a:hlinkClick r:id="rId3" invalidUrl="" action="" tgtFrame="" tooltip="" history="1" highlightClick="0" endSnd="0"/>
              </a:rPr>
              <a:t>http://www.sixthtone.com/news/1001634/for-chinese-women%2C-foreign-study-doesnt-bring-gender-equality</a:t>
            </a:r>
          </a:p>
          <a:p>
            <a:pPr marL="400050" indent="-400050" defTabSz="525779">
              <a:spcBef>
                <a:spcPts val="3700"/>
              </a:spcBef>
              <a:defRPr sz="2880"/>
            </a:pPr>
            <a:r>
              <a:t>Robson, 1993, Real World Research, Blackwell Publishing</a:t>
            </a:r>
          </a:p>
          <a:p>
            <a:pPr marL="400050" indent="-400050" defTabSz="525779">
              <a:spcBef>
                <a:spcPts val="3700"/>
              </a:spcBef>
              <a:defRPr sz="2880"/>
            </a:pPr>
            <a:r>
              <a:t>Christian Hayward, Rural Zhejiang Town, 2016 </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2200" u="none" kumimoji="0" normalizeH="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1" baseline="0" cap="none" i="0" spc="0" strike="noStrike" sz="2400" u="none" kumimoji="0" normalizeH="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