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4"/>
  </p:notesMasterIdLst>
  <p:handoutMasterIdLst>
    <p:handoutMasterId r:id="rId45"/>
  </p:handoutMasterIdLst>
  <p:sldIdLst>
    <p:sldId id="273" r:id="rId2"/>
    <p:sldId id="297" r:id="rId3"/>
    <p:sldId id="262" r:id="rId4"/>
    <p:sldId id="259" r:id="rId5"/>
    <p:sldId id="257" r:id="rId6"/>
    <p:sldId id="293" r:id="rId7"/>
    <p:sldId id="294" r:id="rId8"/>
    <p:sldId id="295" r:id="rId9"/>
    <p:sldId id="274" r:id="rId10"/>
    <p:sldId id="296" r:id="rId11"/>
    <p:sldId id="285" r:id="rId12"/>
    <p:sldId id="275" r:id="rId13"/>
    <p:sldId id="287" r:id="rId14"/>
    <p:sldId id="315" r:id="rId15"/>
    <p:sldId id="277" r:id="rId16"/>
    <p:sldId id="278" r:id="rId17"/>
    <p:sldId id="279" r:id="rId18"/>
    <p:sldId id="288" r:id="rId19"/>
    <p:sldId id="280" r:id="rId20"/>
    <p:sldId id="298" r:id="rId21"/>
    <p:sldId id="299" r:id="rId22"/>
    <p:sldId id="301" r:id="rId23"/>
    <p:sldId id="300" r:id="rId24"/>
    <p:sldId id="305" r:id="rId25"/>
    <p:sldId id="316" r:id="rId26"/>
    <p:sldId id="302" r:id="rId27"/>
    <p:sldId id="303" r:id="rId28"/>
    <p:sldId id="304" r:id="rId29"/>
    <p:sldId id="319" r:id="rId30"/>
    <p:sldId id="320" r:id="rId31"/>
    <p:sldId id="322" r:id="rId32"/>
    <p:sldId id="323" r:id="rId33"/>
    <p:sldId id="326" r:id="rId34"/>
    <p:sldId id="324" r:id="rId35"/>
    <p:sldId id="325" r:id="rId36"/>
    <p:sldId id="306" r:id="rId37"/>
    <p:sldId id="314" r:id="rId38"/>
    <p:sldId id="307" r:id="rId39"/>
    <p:sldId id="308" r:id="rId40"/>
    <p:sldId id="311" r:id="rId41"/>
    <p:sldId id="313" r:id="rId42"/>
    <p:sldId id="312" r:id="rId4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94660"/>
  </p:normalViewPr>
  <p:slideViewPr>
    <p:cSldViewPr>
      <p:cViewPr varScale="1">
        <p:scale>
          <a:sx n="111" d="100"/>
          <a:sy n="111" d="100"/>
        </p:scale>
        <p:origin x="-16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866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6BFE95DF-CE97-4D96-BA08-E920B8641987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866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4BC6DAB-FCE2-4F84-888D-8C0992A553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4811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F0B7CAD1-6EAE-49F9-8B35-66C6D21FDD20}" type="datetimeFigureOut">
              <a:rPr lang="en-US" smtClean="0"/>
              <a:t>10/25/2018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2FDC381-8C16-4BE6-BB67-F3F81A6D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689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FDC381-8C16-4BE6-BB67-F3F81A6DC02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889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FDC381-8C16-4BE6-BB67-F3F81A6DC02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8372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12F8D14-67A0-4C0F-8A2D-22400D8974EA}" type="datetimeFigureOut">
              <a:rPr lang="en-US" smtClean="0"/>
              <a:t>10/25/2018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F8D14-67A0-4C0F-8A2D-22400D8974EA}" type="datetimeFigureOut">
              <a:rPr lang="en-US" smtClean="0"/>
              <a:t>10/25/2018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F8D14-67A0-4C0F-8A2D-22400D8974EA}" type="datetimeFigureOut">
              <a:rPr lang="en-US" smtClean="0"/>
              <a:t>10/25/2018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F8D14-67A0-4C0F-8A2D-22400D8974EA}" type="datetimeFigureOut">
              <a:rPr lang="en-US" smtClean="0"/>
              <a:t>10/25/2018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F8D14-67A0-4C0F-8A2D-22400D8974EA}" type="datetimeFigureOut">
              <a:rPr lang="en-US" smtClean="0"/>
              <a:t>10/25/2018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F8D14-67A0-4C0F-8A2D-22400D8974EA}" type="datetimeFigureOut">
              <a:rPr lang="en-US" smtClean="0"/>
              <a:t>10/25/2018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F8D14-67A0-4C0F-8A2D-22400D8974EA}" type="datetimeFigureOut">
              <a:rPr lang="en-US" smtClean="0"/>
              <a:t>10/25/2018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512F8D14-67A0-4C0F-8A2D-22400D8974EA}" type="datetimeFigureOut">
              <a:rPr lang="en-US" smtClean="0"/>
              <a:t>10/25/2018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12F8D14-67A0-4C0F-8A2D-22400D8974EA}" type="datetimeFigureOut">
              <a:rPr lang="en-US" smtClean="0"/>
              <a:t>10/25/2018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F8D14-67A0-4C0F-8A2D-22400D8974EA}" type="datetimeFigureOut">
              <a:rPr lang="en-US" smtClean="0"/>
              <a:t>10/25/2018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F8D14-67A0-4C0F-8A2D-22400D8974EA}" type="datetimeFigureOut">
              <a:rPr lang="en-US" smtClean="0"/>
              <a:t>10/25/2018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12F8D14-67A0-4C0F-8A2D-22400D8974EA}" type="datetimeFigureOut">
              <a:rPr lang="en-US" smtClean="0"/>
              <a:t>10/25/2018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ublimescience.com/free-science-experiments/how-to-make-a-volcano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em.org.uk/resources/elibrary/resource/26720/electricity-its-electric" TargetMode="External"/><Relationship Id="rId2" Type="http://schemas.openxmlformats.org/officeDocument/2006/relationships/hyperlink" Target="https://www.stem.org.uk/resources/community/collection/12388/year-4-electricity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tishscienceassociation.org/" TargetMode="External"/><Relationship Id="rId2" Type="http://schemas.openxmlformats.org/officeDocument/2006/relationships/hyperlink" Target="http://www.ase.org.uk/hom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em.org.uk/audience/primary" TargetMode="External"/><Relationship Id="rId5" Type="http://schemas.openxmlformats.org/officeDocument/2006/relationships/hyperlink" Target="http://www.stemclubs.net/" TargetMode="External"/><Relationship Id="rId4" Type="http://schemas.openxmlformats.org/officeDocument/2006/relationships/hyperlink" Target="http://www.stemnet.org.uk/" TargetMode="Externa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em.org.uk/primary-science" TargetMode="Externa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amilton-trust.org.uk/" TargetMode="External"/><Relationship Id="rId2" Type="http://schemas.openxmlformats.org/officeDocument/2006/relationships/hyperlink" Target="http://www.pstt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aps.org.uk/" TargetMode="External"/><Relationship Id="rId4" Type="http://schemas.openxmlformats.org/officeDocument/2006/relationships/hyperlink" Target="http://www.primaryengineer.com/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sc.org/learn-chemistry/resource/res00001703/water-absorption-a-global-experiment-with-hydrogels#!cmpid=CMP00006314" TargetMode="External"/><Relationship Id="rId2" Type="http://schemas.openxmlformats.org/officeDocument/2006/relationships/hyperlink" Target="http://www.rsc.org/learn-chemistry/collections/experimentation/collaborative-chemistry/global-experiment-2014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em.org.uk/resources/community/collection/115725/primary-engineering" TargetMode="Externa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oodlandtrust.org.uk/mediafile/100146207/Getting-outside-the-classroom-learning-pack.pdf" TargetMode="Externa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368152"/>
          </a:xfrm>
        </p:spPr>
        <p:txBody>
          <a:bodyPr>
            <a:normAutofit/>
          </a:bodyPr>
          <a:lstStyle/>
          <a:p>
            <a:pPr algn="l"/>
            <a:r>
              <a:rPr lang="en-GB" sz="2400" dirty="0"/>
              <a:t>ECAD4006C</a:t>
            </a:r>
            <a:br>
              <a:rPr lang="en-GB" sz="2400" dirty="0"/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ADCDF,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Ehangach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 err="1"/>
              <a:t>Darlith</a:t>
            </a:r>
            <a:r>
              <a:rPr lang="en-GB" sz="2400" dirty="0"/>
              <a:t> 5</a:t>
            </a:r>
            <a:endParaRPr lang="en-US" sz="22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2132856"/>
            <a:ext cx="5720680" cy="3171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157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7c50de5-7375-4a34-a16c-2d95d7f0fdc2@eurprd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56792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827584" y="274638"/>
            <a:ext cx="7402016" cy="1143000"/>
          </a:xfrm>
        </p:spPr>
        <p:txBody>
          <a:bodyPr>
            <a:normAutofit/>
          </a:bodyPr>
          <a:lstStyle/>
          <a:p>
            <a:r>
              <a:rPr lang="en-GB" sz="1800" dirty="0">
                <a:hlinkClick r:id="rId3"/>
              </a:rPr>
              <a:t>https://</a:t>
            </a:r>
            <a:r>
              <a:rPr lang="en-GB" sz="1800" dirty="0" smtClean="0">
                <a:hlinkClick r:id="rId3"/>
              </a:rPr>
              <a:t>www.sublimescience.com/free-science-experiments/how-to-make-a-volcano</a:t>
            </a:r>
            <a:r>
              <a:rPr lang="en-GB" sz="1800" dirty="0" smtClean="0"/>
              <a:t/>
            </a:r>
            <a:br>
              <a:rPr lang="en-GB" sz="1800" dirty="0" smtClean="0"/>
            </a:b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84778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819880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/>
              <a:t>Datblygu </a:t>
            </a:r>
            <a:r>
              <a:rPr lang="en-GB" dirty="0" err="1"/>
              <a:t>ymhellach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a </a:t>
            </a:r>
            <a:r>
              <a:rPr lang="en-GB" dirty="0" err="1"/>
              <a:t>defnydd</a:t>
            </a:r>
            <a:r>
              <a:rPr lang="en-GB" dirty="0"/>
              <a:t> o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gwyddoniaeth</a:t>
            </a:r>
            <a:r>
              <a:rPr lang="en-GB" dirty="0"/>
              <a:t> </a:t>
            </a:r>
            <a:r>
              <a:rPr lang="en-GB" dirty="0" smtClean="0"/>
              <a:t>a </a:t>
            </a:r>
            <a:r>
              <a:rPr lang="en-GB" dirty="0" err="1" smtClean="0"/>
              <a:t>chysyniadau</a:t>
            </a:r>
            <a:r>
              <a:rPr lang="en-GB" dirty="0" smtClean="0"/>
              <a:t> – </a:t>
            </a:r>
            <a:r>
              <a:rPr lang="en-GB" dirty="0" err="1" smtClean="0"/>
              <a:t>trydan</a:t>
            </a:r>
            <a:r>
              <a:rPr lang="en-GB" dirty="0" smtClean="0"/>
              <a:t> a </a:t>
            </a:r>
            <a:r>
              <a:rPr lang="en-GB" dirty="0" err="1" smtClean="0"/>
              <a:t>grymoedd</a:t>
            </a:r>
            <a:r>
              <a:rPr lang="en-GB" dirty="0" smtClean="0"/>
              <a:t>, </a:t>
            </a:r>
            <a:r>
              <a:rPr lang="en-GB" dirty="0" err="1" smtClean="0"/>
              <a:t>goleuni</a:t>
            </a:r>
            <a:r>
              <a:rPr lang="en-GB" dirty="0" smtClean="0"/>
              <a:t> a </a:t>
            </a:r>
            <a:r>
              <a:rPr lang="en-GB" dirty="0" err="1" smtClean="0"/>
              <a:t>sain</a:t>
            </a:r>
            <a:endParaRPr lang="en-GB" dirty="0"/>
          </a:p>
          <a:p>
            <a:r>
              <a:rPr lang="en-GB" dirty="0" err="1" smtClean="0"/>
              <a:t>Profiadau</a:t>
            </a:r>
            <a:r>
              <a:rPr lang="en-GB" dirty="0" smtClean="0"/>
              <a:t> </a:t>
            </a:r>
            <a:r>
              <a:rPr lang="en-GB" dirty="0" err="1" smtClean="0"/>
              <a:t>ymholi</a:t>
            </a:r>
            <a:endParaRPr lang="en-GB" dirty="0" smtClean="0"/>
          </a:p>
          <a:p>
            <a:r>
              <a:rPr lang="en-GB" dirty="0" smtClean="0"/>
              <a:t>Gwyddoniaeth </a:t>
            </a:r>
            <a:r>
              <a:rPr lang="en-GB" dirty="0" err="1" smtClean="0"/>
              <a:t>Ehangach</a:t>
            </a:r>
            <a:endParaRPr lang="en-GB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Amcanion</a:t>
            </a:r>
            <a:r>
              <a:rPr lang="en-GB" dirty="0" smtClean="0"/>
              <a:t> y </a:t>
            </a:r>
            <a:r>
              <a:rPr lang="en-GB" dirty="0" err="1" smtClean="0"/>
              <a:t>sesiwn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6349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r>
              <a:rPr lang="en-GB" dirty="0" err="1" smtClean="0"/>
              <a:t>pêl</a:t>
            </a:r>
            <a:r>
              <a:rPr lang="en-GB" dirty="0" smtClean="0"/>
              <a:t> </a:t>
            </a:r>
            <a:r>
              <a:rPr lang="en-GB" dirty="0" err="1" smtClean="0"/>
              <a:t>eira</a:t>
            </a:r>
            <a:r>
              <a:rPr lang="en-GB" dirty="0" smtClean="0"/>
              <a:t> (“Snowballing”)</a:t>
            </a:r>
          </a:p>
          <a:p>
            <a:pPr marL="109728" indent="0">
              <a:buNone/>
            </a:pPr>
            <a:r>
              <a:rPr lang="en-GB" i="1" dirty="0" err="1" smtClean="0"/>
              <a:t>Cegin</a:t>
            </a:r>
            <a:r>
              <a:rPr lang="en-GB" i="1" dirty="0" smtClean="0"/>
              <a:t>; </a:t>
            </a:r>
            <a:r>
              <a:rPr lang="en-GB" i="1" dirty="0" err="1" smtClean="0"/>
              <a:t>ystafell</a:t>
            </a:r>
            <a:r>
              <a:rPr lang="en-GB" i="1" dirty="0" smtClean="0"/>
              <a:t> </a:t>
            </a:r>
            <a:r>
              <a:rPr lang="en-GB" i="1" dirty="0" err="1" smtClean="0"/>
              <a:t>fyw</a:t>
            </a:r>
            <a:r>
              <a:rPr lang="en-GB" i="1" dirty="0" smtClean="0"/>
              <a:t>; </a:t>
            </a:r>
            <a:r>
              <a:rPr lang="en-GB" i="1" dirty="0" err="1" smtClean="0"/>
              <a:t>ystafell</a:t>
            </a:r>
            <a:r>
              <a:rPr lang="en-GB" i="1" dirty="0" smtClean="0"/>
              <a:t> </a:t>
            </a:r>
            <a:r>
              <a:rPr lang="en-GB" i="1" dirty="0" err="1" smtClean="0"/>
              <a:t>wely</a:t>
            </a:r>
            <a:r>
              <a:rPr lang="en-GB" i="1" dirty="0" smtClean="0"/>
              <a:t>; </a:t>
            </a:r>
            <a:r>
              <a:rPr lang="en-GB" i="1" dirty="0" err="1" smtClean="0"/>
              <a:t>ystafell</a:t>
            </a:r>
            <a:r>
              <a:rPr lang="en-GB" i="1" dirty="0" smtClean="0"/>
              <a:t> </a:t>
            </a:r>
            <a:r>
              <a:rPr lang="en-GB" i="1" dirty="0" err="1" smtClean="0"/>
              <a:t>ymolchi</a:t>
            </a:r>
            <a:r>
              <a:rPr lang="en-GB" i="1" dirty="0" smtClean="0"/>
              <a:t>; </a:t>
            </a:r>
            <a:r>
              <a:rPr lang="en-GB" i="1" dirty="0" err="1" smtClean="0"/>
              <a:t>tu</a:t>
            </a:r>
            <a:r>
              <a:rPr lang="en-GB" i="1" dirty="0" smtClean="0"/>
              <a:t> </a:t>
            </a:r>
            <a:r>
              <a:rPr lang="en-GB" i="1" dirty="0" err="1" smtClean="0"/>
              <a:t>fas</a:t>
            </a:r>
            <a:r>
              <a:rPr lang="en-GB" i="1" dirty="0" smtClean="0"/>
              <a:t>; </a:t>
            </a:r>
            <a:r>
              <a:rPr lang="en-GB" i="1" dirty="0" err="1" smtClean="0"/>
              <a:t>Garej</a:t>
            </a:r>
            <a:r>
              <a:rPr lang="en-GB" i="1" dirty="0" smtClean="0"/>
              <a:t>/</a:t>
            </a:r>
            <a:r>
              <a:rPr lang="en-GB" i="1" dirty="0" err="1" smtClean="0"/>
              <a:t>sied</a:t>
            </a:r>
            <a:endParaRPr lang="en-GB" i="1" dirty="0"/>
          </a:p>
          <a:p>
            <a:pPr marL="109728" indent="0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en-GB" dirty="0" err="1" smtClean="0"/>
              <a:t>Sialens</a:t>
            </a:r>
            <a:r>
              <a:rPr lang="en-GB" dirty="0" smtClean="0"/>
              <a:t> </a:t>
            </a:r>
            <a:r>
              <a:rPr lang="en-GB" dirty="0" err="1" smtClean="0"/>
              <a:t>blaenoriaethu</a:t>
            </a:r>
            <a:r>
              <a:rPr lang="en-GB" dirty="0" smtClean="0"/>
              <a:t> </a:t>
            </a:r>
            <a:r>
              <a:rPr lang="en-GB" dirty="0" err="1" smtClean="0"/>
              <a:t>diamwnt</a:t>
            </a:r>
            <a:r>
              <a:rPr lang="en-GB" dirty="0" smtClean="0"/>
              <a:t> (Diamond ranking challenge) 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r>
              <a:rPr lang="en-GB" dirty="0" err="1" smtClean="0"/>
              <a:t>Adfyfyrio</a:t>
            </a:r>
            <a:r>
              <a:rPr lang="en-GB" dirty="0" smtClean="0"/>
              <a:t>..?</a:t>
            </a:r>
            <a:endParaRPr lang="en-US" dirty="0"/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109728"/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>Twymo </a:t>
            </a:r>
            <a:r>
              <a:rPr lang="en-GB" sz="2000" dirty="0" err="1"/>
              <a:t>lan</a:t>
            </a:r>
            <a:r>
              <a:rPr lang="en-GB" sz="2000" dirty="0"/>
              <a:t>: </a:t>
            </a:r>
            <a:r>
              <a:rPr lang="en-GB" sz="2000" dirty="0" err="1" smtClean="0"/>
              <a:t>Defnydd</a:t>
            </a:r>
            <a:r>
              <a:rPr lang="en-GB" sz="2000" dirty="0" smtClean="0"/>
              <a:t> o </a:t>
            </a:r>
            <a:r>
              <a:rPr lang="en-GB" sz="2000" dirty="0" err="1" smtClean="0"/>
              <a:t>drydan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y </a:t>
            </a:r>
            <a:r>
              <a:rPr lang="en-GB" sz="2000" dirty="0" err="1" smtClean="0"/>
              <a:t>cartref</a:t>
            </a:r>
            <a:r>
              <a:rPr lang="en-GB" sz="2000" dirty="0" smtClean="0"/>
              <a:t> – </a:t>
            </a:r>
            <a:r>
              <a:rPr lang="en-GB" sz="2000" dirty="0" err="1" smtClean="0"/>
              <a:t>dyfeisiau</a:t>
            </a:r>
            <a:r>
              <a:rPr lang="en-GB" sz="2000" dirty="0" smtClean="0"/>
              <a:t> </a:t>
            </a:r>
            <a:r>
              <a:rPr lang="en-GB" sz="2000" dirty="0" err="1" smtClean="0"/>
              <a:t>trydanol</a:t>
            </a:r>
            <a:r>
              <a:rPr lang="en-GB" sz="2000" dirty="0" smtClean="0"/>
              <a:t> a </a:t>
            </a:r>
            <a:r>
              <a:rPr lang="en-GB" sz="2000" dirty="0" err="1" smtClean="0"/>
              <a:t>ddefnyddir</a:t>
            </a:r>
            <a:r>
              <a:rPr lang="en-GB" sz="2000" dirty="0" smtClean="0"/>
              <a:t> </a:t>
            </a:r>
            <a:r>
              <a:rPr lang="en-GB" sz="2000" dirty="0" err="1" smtClean="0"/>
              <a:t>mewn</a:t>
            </a:r>
            <a:r>
              <a:rPr lang="en-GB" sz="2000" dirty="0" smtClean="0"/>
              <a:t> </a:t>
            </a:r>
            <a:r>
              <a:rPr lang="en-GB" sz="2000" dirty="0" err="1" smtClean="0"/>
              <a:t>gwahanol</a:t>
            </a:r>
            <a:r>
              <a:rPr lang="en-GB" sz="2000" dirty="0" smtClean="0"/>
              <a:t> </a:t>
            </a:r>
            <a:r>
              <a:rPr lang="en-GB" sz="2000" dirty="0" err="1" smtClean="0"/>
              <a:t>ystafelloedd</a:t>
            </a:r>
            <a:r>
              <a:rPr lang="en-GB" sz="2000" dirty="0" smtClean="0"/>
              <a:t>. </a:t>
            </a: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 smtClean="0"/>
              <a:t>Echdynnu </a:t>
            </a:r>
            <a:r>
              <a:rPr lang="en-GB" sz="2000" dirty="0" err="1"/>
              <a:t>syniadau</a:t>
            </a:r>
            <a:r>
              <a:rPr lang="en-GB" sz="2000" dirty="0"/>
              <a:t> a </a:t>
            </a:r>
            <a:r>
              <a:rPr lang="en-GB" sz="2000" dirty="0" err="1"/>
              <a:t>dealltwriaeth</a:t>
            </a:r>
            <a:r>
              <a:rPr lang="en-GB" sz="2000" dirty="0"/>
              <a:t> </a:t>
            </a:r>
            <a:r>
              <a:rPr lang="en-GB" sz="2000" dirty="0" err="1"/>
              <a:t>blaenorol</a:t>
            </a:r>
            <a:r>
              <a:rPr lang="en-GB" sz="2000" dirty="0"/>
              <a:t>.</a:t>
            </a:r>
            <a:br>
              <a:rPr lang="en-GB" sz="2000" dirty="0"/>
            </a:br>
            <a:endParaRPr lang="en-US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4208" y="4005064"/>
            <a:ext cx="1905000" cy="247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212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r>
              <a:rPr lang="en-GB" dirty="0" err="1"/>
              <a:t>Dylid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astudio</a:t>
            </a:r>
            <a:r>
              <a:rPr lang="en-GB" dirty="0"/>
              <a:t>:</a:t>
            </a:r>
          </a:p>
          <a:p>
            <a:pPr marL="109728" indent="0">
              <a:buNone/>
            </a:pPr>
            <a:r>
              <a:rPr lang="en-GB" b="1" dirty="0"/>
              <a:t>1.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trydan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a </a:t>
            </a:r>
            <a:r>
              <a:rPr lang="en-GB" dirty="0" err="1" smtClean="0"/>
              <a:t>sut</a:t>
            </a:r>
            <a:r>
              <a:rPr lang="en-GB" dirty="0"/>
              <a:t> </a:t>
            </a:r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reoli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cylchedau</a:t>
            </a:r>
            <a:r>
              <a:rPr lang="en-GB" dirty="0"/>
              <a:t> </a:t>
            </a:r>
            <a:r>
              <a:rPr lang="en-GB" dirty="0" err="1"/>
              <a:t>syml</a:t>
            </a:r>
            <a:endParaRPr lang="en-GB" dirty="0"/>
          </a:p>
          <a:p>
            <a:pPr marL="109728" indent="0">
              <a:buNone/>
            </a:pPr>
            <a:r>
              <a:rPr lang="en-GB" b="1" dirty="0"/>
              <a:t>2. </a:t>
            </a:r>
            <a:r>
              <a:rPr lang="en-GB" dirty="0" err="1"/>
              <a:t>grymoedd</a:t>
            </a:r>
            <a:r>
              <a:rPr lang="en-GB" dirty="0"/>
              <a:t> o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fathau</a:t>
            </a:r>
            <a:r>
              <a:rPr lang="en-GB" dirty="0"/>
              <a:t>, </a:t>
            </a:r>
            <a:r>
              <a:rPr lang="en-GB" i="1" dirty="0" err="1" smtClean="0"/>
              <a:t>e.e</a:t>
            </a:r>
            <a:r>
              <a:rPr lang="en-GB" i="1" dirty="0" smtClean="0"/>
              <a:t>.</a:t>
            </a:r>
            <a:r>
              <a:rPr lang="en-GB" dirty="0"/>
              <a:t> </a:t>
            </a:r>
            <a:r>
              <a:rPr lang="en-GB" i="1" dirty="0" err="1" smtClean="0"/>
              <a:t>disgyrchiant</a:t>
            </a:r>
            <a:r>
              <a:rPr lang="en-GB" i="1" dirty="0"/>
              <a:t>, </a:t>
            </a:r>
            <a:r>
              <a:rPr lang="en-GB" i="1" dirty="0" err="1"/>
              <a:t>grymoedd</a:t>
            </a:r>
            <a:r>
              <a:rPr lang="en-GB" i="1" dirty="0"/>
              <a:t> </a:t>
            </a:r>
            <a:r>
              <a:rPr lang="en-GB" i="1" dirty="0" err="1"/>
              <a:t>magnetig</a:t>
            </a:r>
            <a:r>
              <a:rPr lang="en-GB" i="1" dirty="0"/>
              <a:t> </a:t>
            </a:r>
            <a:r>
              <a:rPr lang="en-GB" i="1" dirty="0" smtClean="0"/>
              <a:t>a</a:t>
            </a:r>
            <a:r>
              <a:rPr lang="en-GB" dirty="0"/>
              <a:t> </a:t>
            </a:r>
            <a:r>
              <a:rPr lang="en-GB" i="1" dirty="0" err="1" smtClean="0"/>
              <a:t>ffrithiant</a:t>
            </a:r>
            <a:r>
              <a:rPr lang="en-GB" i="1" dirty="0"/>
              <a:t>, </a:t>
            </a:r>
            <a:r>
              <a:rPr lang="en-GB" i="1" dirty="0" err="1"/>
              <a:t>gan</a:t>
            </a:r>
            <a:r>
              <a:rPr lang="en-GB" i="1" dirty="0"/>
              <a:t> </a:t>
            </a:r>
            <a:r>
              <a:rPr lang="en-GB" i="1" dirty="0" err="1"/>
              <a:t>gynnwys</a:t>
            </a:r>
            <a:r>
              <a:rPr lang="en-GB" i="1" dirty="0"/>
              <a:t> </a:t>
            </a:r>
            <a:r>
              <a:rPr lang="en-GB" i="1" dirty="0" err="1"/>
              <a:t>gwrthiant</a:t>
            </a:r>
            <a:r>
              <a:rPr lang="en-GB" i="1" dirty="0"/>
              <a:t> </a:t>
            </a:r>
            <a:r>
              <a:rPr lang="en-GB" i="1" dirty="0" err="1"/>
              <a:t>aer</a:t>
            </a:r>
            <a:endParaRPr lang="en-GB" dirty="0"/>
          </a:p>
          <a:p>
            <a:pPr marL="109728" indent="0">
              <a:buNone/>
            </a:pPr>
            <a:r>
              <a:rPr lang="en-GB" b="1" dirty="0"/>
              <a:t>3. </a:t>
            </a:r>
            <a:r>
              <a:rPr lang="en-GB" dirty="0" err="1"/>
              <a:t>sut</a:t>
            </a:r>
            <a:r>
              <a:rPr lang="en-GB" dirty="0"/>
              <a:t> y gall </a:t>
            </a:r>
            <a:r>
              <a:rPr lang="en-GB" dirty="0" err="1"/>
              <a:t>grymoedd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 smtClean="0"/>
              <a:t>ar</a:t>
            </a:r>
            <a:r>
              <a:rPr lang="en-GB" dirty="0"/>
              <a:t> </a:t>
            </a:r>
            <a:r>
              <a:rPr lang="en-GB" dirty="0" err="1" smtClean="0"/>
              <a:t>symudiad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 smtClean="0"/>
              <a:t>cymharu</a:t>
            </a:r>
            <a:r>
              <a:rPr lang="en-GB" dirty="0"/>
              <a:t> </a:t>
            </a:r>
            <a:r>
              <a:rPr lang="en-GB" dirty="0" err="1" smtClean="0"/>
              <a:t>grymoedd</a:t>
            </a:r>
            <a:endParaRPr lang="en-GB" dirty="0"/>
          </a:p>
          <a:p>
            <a:pPr marL="109728" indent="0">
              <a:buNone/>
            </a:pPr>
            <a:r>
              <a:rPr lang="en-GB" b="1" dirty="0"/>
              <a:t>4.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seiniau’n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 smtClean="0"/>
              <a:t>eu</a:t>
            </a:r>
            <a:r>
              <a:rPr lang="en-GB" dirty="0"/>
              <a:t> </a:t>
            </a:r>
            <a:r>
              <a:rPr lang="en-GB" dirty="0" err="1" smtClean="0"/>
              <a:t>cynhyrchu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sain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teithio</a:t>
            </a:r>
            <a:endParaRPr lang="en-GB" dirty="0"/>
          </a:p>
          <a:p>
            <a:pPr marL="109728" indent="0">
              <a:buNone/>
            </a:pPr>
            <a:r>
              <a:rPr lang="en-GB" b="1" dirty="0"/>
              <a:t>5</a:t>
            </a:r>
            <a:r>
              <a:rPr lang="en-GB" dirty="0"/>
              <a:t>.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goleuni’n</a:t>
            </a:r>
            <a:r>
              <a:rPr lang="en-GB" dirty="0"/>
              <a:t> </a:t>
            </a:r>
            <a:r>
              <a:rPr lang="en-GB" dirty="0" err="1"/>
              <a:t>teithio</a:t>
            </a:r>
            <a:r>
              <a:rPr lang="en-GB" dirty="0"/>
              <a:t> a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 smtClean="0"/>
              <a:t>ei</a:t>
            </a:r>
            <a:r>
              <a:rPr lang="en-GB" dirty="0"/>
              <a:t> </a:t>
            </a:r>
            <a:r>
              <a:rPr lang="en-GB" dirty="0" err="1" smtClean="0"/>
              <a:t>ddefnyddio</a:t>
            </a:r>
            <a:endParaRPr lang="en-GB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/>
            </a:r>
            <a:br>
              <a:rPr lang="en-US" b="1" dirty="0"/>
            </a:br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dirty="0" smtClean="0"/>
              <a:t>CA2</a:t>
            </a:r>
            <a:r>
              <a:rPr lang="en-US" b="1" dirty="0" smtClean="0"/>
              <a:t>: </a:t>
            </a:r>
            <a:r>
              <a:rPr lang="en-GB" dirty="0" err="1" smtClean="0">
                <a:effectLst/>
              </a:rPr>
              <a:t>Sut</a:t>
            </a:r>
            <a:r>
              <a:rPr lang="en-GB" dirty="0" smtClean="0">
                <a:effectLst/>
              </a:rPr>
              <a:t> </a:t>
            </a:r>
            <a:r>
              <a:rPr lang="en-GB" dirty="0" err="1">
                <a:effectLst/>
              </a:rPr>
              <a:t>mae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pethau'n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gweithio</a:t>
            </a:r>
            <a:r>
              <a:rPr lang="en-GB" dirty="0">
                <a:effectLst/>
              </a:rPr>
              <a:t/>
            </a:r>
            <a:br>
              <a:rPr lang="en-GB" dirty="0">
                <a:effectLst/>
              </a:rPr>
            </a:br>
            <a:r>
              <a:rPr lang="en-GB" dirty="0"/>
              <a:t/>
            </a:r>
            <a:br>
              <a:rPr lang="en-GB" dirty="0"/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8830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 smtClean="0">
                <a:ea typeface="ＭＳ Ｐゴシック" panose="020B0600070205080204" pitchFamily="34" charset="-128"/>
              </a:rPr>
              <a:t>Ffynonellau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a’r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defnydd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o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drydan</a:t>
            </a:r>
            <a:endParaRPr lang="en-GB" altLang="en-US" dirty="0" smtClean="0">
              <a:ea typeface="ＭＳ Ｐゴシック" panose="020B0600070205080204" pitchFamily="34" charset="-128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948979"/>
              </p:ext>
            </p:extLst>
          </p:nvPr>
        </p:nvGraphicFramePr>
        <p:xfrm>
          <a:off x="611560" y="1844824"/>
          <a:ext cx="7693025" cy="3114675"/>
        </p:xfrm>
        <a:graphic>
          <a:graphicData uri="http://schemas.openxmlformats.org/drawingml/2006/table">
            <a:tbl>
              <a:tblPr/>
              <a:tblGrid>
                <a:gridCol w="3846513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84651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Ardaloedd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ar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gyfer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ymchwilio</a:t>
                      </a:r>
                      <a:endParaRPr kumimoji="0" lang="en-GB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Syniadau allweddol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Syniadau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plant am o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ble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y daw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trydan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Mae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trydan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gallu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cael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gynhyrchu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mewn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pwerdai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ac o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fatris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(ADCDF)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Rheolau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rhybuddion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am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beryglon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trydan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Mae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trydan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gallu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bod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ofnadwy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o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beryglus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Dysgu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am offer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trydan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sy’n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defnyddio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trydan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batri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thrydan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prif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gyflenwad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Gellir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defnyddio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trydan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mewn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gwahanol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ffyrdd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ddarparu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golau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gwres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ac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wneud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bethau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weithio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(ADCDF)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1969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 smtClean="0">
                <a:ea typeface="ＭＳ Ｐゴシック" panose="020B0600070205080204" pitchFamily="34" charset="-128"/>
              </a:rPr>
              <a:t>Gwneud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cylchedau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syml</a:t>
            </a:r>
            <a:endParaRPr lang="en-GB" altLang="en-US" dirty="0" smtClean="0">
              <a:ea typeface="ＭＳ Ｐゴシック" panose="020B0600070205080204" pitchFamily="34" charset="-128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3504078"/>
              </p:ext>
            </p:extLst>
          </p:nvPr>
        </p:nvGraphicFramePr>
        <p:xfrm>
          <a:off x="611560" y="1916832"/>
          <a:ext cx="7693025" cy="3749000"/>
        </p:xfrm>
        <a:graphic>
          <a:graphicData uri="http://schemas.openxmlformats.org/drawingml/2006/table">
            <a:tbl>
              <a:tblPr/>
              <a:tblGrid>
                <a:gridCol w="3846513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84651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299436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Ardaloedd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ymchwilio</a:t>
                      </a:r>
                      <a:endParaRPr kumimoji="0" lang="en-GB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Syniadau allweddol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640026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Gwneud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cylchedau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syml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gyda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bylbiau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golau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. 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Rhaid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cael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cylched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cyflawn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er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mwyn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cael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llif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cerrynt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trydan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.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640026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Gwneud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cylchedau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syml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gyda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motor,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swnwr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neu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gloch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. 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91432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Gwneud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cylchedau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mwy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cymhleth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(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cyfuniadau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‘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cyfochrog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’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(parallel combinations).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118862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Dargludwyr trydan (Conductors of electricity).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Fe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fydd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rhai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defnyddiau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gallu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dargludo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trydan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–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dargludyddion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. Ni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fydd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defnyddiau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eraill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–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ynysyddion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(insulators).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0737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 smtClean="0">
                <a:ea typeface="ＭＳ Ｐゴシック" panose="020B0600070205080204" pitchFamily="34" charset="-128"/>
              </a:rPr>
              <a:t>Newid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llif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trydan</a:t>
            </a:r>
            <a:endParaRPr lang="en-GB" altLang="en-US" dirty="0" smtClean="0">
              <a:ea typeface="ＭＳ Ｐゴシック" panose="020B0600070205080204" pitchFamily="34" charset="-128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683568" y="1844824"/>
          <a:ext cx="7693025" cy="3571875"/>
        </p:xfrm>
        <a:graphic>
          <a:graphicData uri="http://schemas.openxmlformats.org/drawingml/2006/table">
            <a:tbl>
              <a:tblPr/>
              <a:tblGrid>
                <a:gridCol w="3846513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84651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Ardaloedd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ar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gyfer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ymchwilio</a:t>
                      </a:r>
                      <a:endParaRPr kumimoji="0" lang="en-GB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Syniadau allweddol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Cwblhau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thorri’r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gylched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defnyddio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swits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(a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thechnoleg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rheoli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a AC, NEU a DIM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giatiau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electroneg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cylched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(electronic circuit gates)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Cysylltiadau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gyda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Dylunio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Thechnoleg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).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Gellir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defnyddio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swits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dorri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cylchedau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addasu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neu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atal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llif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y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cerrynt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Newid nifer y celloedd; newid nifer y bylbiau; newid trefniant y bylbiau – cyfuniadau cylched cyfochrog (parallel) a chyfres (series).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Mae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disgleirdeb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y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bwlb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dangos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cryfder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llif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(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cyfradd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y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llif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) y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trydan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h.y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.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cerrynt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y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gellir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fesur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mewn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‘Amps’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ddiweddarach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yng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Nghyfnod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Allweddol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3.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070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51720" y="2132856"/>
            <a:ext cx="4764170" cy="4525962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>
            <a:noAutofit/>
          </a:bodyPr>
          <a:lstStyle/>
          <a:p>
            <a:r>
              <a:rPr lang="en-GB" sz="2400" dirty="0" err="1" smtClean="0"/>
              <a:t>Ffocws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drydan</a:t>
            </a:r>
            <a:r>
              <a:rPr lang="en-GB" sz="2400" dirty="0" smtClean="0"/>
              <a:t>:</a:t>
            </a:r>
            <a:br>
              <a:rPr lang="en-GB" sz="2400" dirty="0" smtClean="0"/>
            </a:br>
            <a:r>
              <a:rPr lang="en-GB" sz="2400" dirty="0" smtClean="0"/>
              <a:t>1. </a:t>
            </a:r>
            <a:r>
              <a:rPr lang="en-GB" sz="2400" dirty="0" err="1" smtClean="0"/>
              <a:t>Gan</a:t>
            </a:r>
            <a:r>
              <a:rPr lang="en-GB" sz="2400" dirty="0" smtClean="0"/>
              <a:t> </a:t>
            </a:r>
            <a:r>
              <a:rPr lang="en-GB" sz="2400" dirty="0" err="1" smtClean="0"/>
              <a:t>ddefnyddio</a:t>
            </a:r>
            <a:r>
              <a:rPr lang="en-GB" sz="2400" dirty="0" smtClean="0"/>
              <a:t> </a:t>
            </a:r>
            <a:r>
              <a:rPr lang="en-GB" sz="2400" dirty="0" err="1" smtClean="0"/>
              <a:t>bylb</a:t>
            </a:r>
            <a:r>
              <a:rPr lang="en-GB" sz="2400" dirty="0" smtClean="0"/>
              <a:t>, </a:t>
            </a:r>
            <a:r>
              <a:rPr lang="en-GB" sz="2400" dirty="0" err="1" smtClean="0"/>
              <a:t>batri</a:t>
            </a:r>
            <a:r>
              <a:rPr lang="en-GB" sz="2400" dirty="0" smtClean="0"/>
              <a:t> a </a:t>
            </a:r>
            <a:r>
              <a:rPr lang="en-GB" sz="2400" dirty="0" err="1" smtClean="0"/>
              <a:t>dwy</a:t>
            </a:r>
            <a:r>
              <a:rPr lang="en-GB" sz="2400" dirty="0" smtClean="0"/>
              <a:t> </a:t>
            </a:r>
            <a:r>
              <a:rPr lang="en-GB" sz="2400" dirty="0" err="1" smtClean="0"/>
              <a:t>wifren</a:t>
            </a:r>
            <a:r>
              <a:rPr lang="en-GB" sz="2400" dirty="0" smtClean="0"/>
              <a:t>, </a:t>
            </a:r>
            <a:r>
              <a:rPr lang="en-GB" sz="2400" dirty="0" err="1" smtClean="0"/>
              <a:t>lluniwch</a:t>
            </a:r>
            <a:r>
              <a:rPr lang="en-GB" sz="2400" dirty="0" smtClean="0"/>
              <a:t> </a:t>
            </a:r>
            <a:r>
              <a:rPr lang="en-GB" sz="2400" dirty="0" err="1" smtClean="0"/>
              <a:t>gylched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oleuo’r</a:t>
            </a:r>
            <a:r>
              <a:rPr lang="en-GB" sz="2400" dirty="0" smtClean="0"/>
              <a:t> </a:t>
            </a:r>
            <a:r>
              <a:rPr lang="en-GB" sz="2400" dirty="0" err="1" smtClean="0"/>
              <a:t>bylb</a:t>
            </a:r>
            <a:r>
              <a:rPr lang="en-GB" sz="2400" dirty="0" smtClean="0"/>
              <a:t> mas </a:t>
            </a:r>
            <a:r>
              <a:rPr lang="en-GB" sz="2400" dirty="0" err="1" smtClean="0"/>
              <a:t>o’i</a:t>
            </a:r>
            <a:r>
              <a:rPr lang="en-GB" sz="2400" dirty="0" smtClean="0"/>
              <a:t> </a:t>
            </a:r>
            <a:r>
              <a:rPr lang="en-GB" sz="2400" dirty="0" err="1" smtClean="0"/>
              <a:t>ddaliwr</a:t>
            </a:r>
            <a:r>
              <a:rPr lang="en-GB" sz="2400" dirty="0" smtClean="0"/>
              <a:t>. </a:t>
            </a:r>
            <a:r>
              <a:rPr lang="en-GB" sz="2400" dirty="0" err="1" smtClean="0"/>
              <a:t>Cysylltwch</a:t>
            </a:r>
            <a:r>
              <a:rPr lang="en-GB" sz="2400" dirty="0" smtClean="0"/>
              <a:t> </a:t>
            </a:r>
            <a:r>
              <a:rPr lang="en-GB" sz="2400" dirty="0" err="1" smtClean="0"/>
              <a:t>eich</a:t>
            </a:r>
            <a:r>
              <a:rPr lang="en-GB" sz="2400" dirty="0" smtClean="0"/>
              <a:t> </a:t>
            </a:r>
            <a:r>
              <a:rPr lang="en-GB" sz="2400" dirty="0" err="1" smtClean="0"/>
              <a:t>cylched</a:t>
            </a:r>
            <a:r>
              <a:rPr lang="en-GB" sz="2400" dirty="0" smtClean="0"/>
              <a:t> “</a:t>
            </a:r>
            <a:r>
              <a:rPr lang="en-GB" sz="2400" dirty="0" err="1" smtClean="0"/>
              <a:t>rhagfynegiad</a:t>
            </a:r>
            <a:r>
              <a:rPr lang="en-GB" sz="2400" dirty="0" smtClean="0"/>
              <a:t>”.</a:t>
            </a:r>
            <a:br>
              <a:rPr lang="en-GB" sz="2400" dirty="0" smtClean="0"/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68929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dirty="0" err="1" smtClean="0">
                <a:ea typeface="ＭＳ Ｐゴシック" panose="020B0600070205080204" pitchFamily="34" charset="-128"/>
              </a:rPr>
              <a:t>Adfyfyrio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ar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gylched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syml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gyda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bwlb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Beth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achosodd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i’r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bwlb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oleuo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?</a:t>
            </a:r>
          </a:p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O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ble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daeth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trydan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?</a:t>
            </a:r>
          </a:p>
          <a:p>
            <a:pPr eaLnBrk="1" hangingPunct="1"/>
            <a:r>
              <a:rPr lang="en-GB" altLang="en-US" dirty="0" err="1" smtClean="0">
                <a:ea typeface="ＭＳ Ｐゴシック" panose="020B0600070205080204" pitchFamily="34" charset="-128"/>
              </a:rPr>
              <a:t>Sut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mae’r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trydan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cyrraedd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bwlb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?</a:t>
            </a:r>
          </a:p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Beth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yw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gwaith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gwifrau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?</a:t>
            </a:r>
          </a:p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I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ble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mae’r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gwifrau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wedi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cysylltu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?</a:t>
            </a:r>
          </a:p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Beth a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gredwch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fydd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digwydd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i’r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trydan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yn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y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gwifrau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943902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2 fan </a:t>
            </a:r>
            <a:r>
              <a:rPr lang="en-GB" dirty="0" err="1"/>
              <a:t>c</a:t>
            </a:r>
            <a:r>
              <a:rPr lang="en-GB" dirty="0" err="1" smtClean="0"/>
              <a:t>ysylltu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bob </a:t>
            </a:r>
            <a:r>
              <a:rPr lang="en-GB" dirty="0" err="1" smtClean="0"/>
              <a:t>dyfais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cylched</a:t>
            </a:r>
            <a:r>
              <a:rPr lang="en-GB" dirty="0" smtClean="0"/>
              <a:t> </a:t>
            </a:r>
            <a:r>
              <a:rPr lang="en-GB" dirty="0" err="1" smtClean="0"/>
              <a:t>syml</a:t>
            </a:r>
            <a:endParaRPr lang="en-GB" dirty="0" smtClean="0"/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awgrymmu</a:t>
            </a:r>
            <a:r>
              <a:rPr lang="en-GB" dirty="0" smtClean="0"/>
              <a:t> “</a:t>
            </a:r>
            <a:r>
              <a:rPr lang="en-GB" dirty="0" err="1" smtClean="0"/>
              <a:t>mewn</a:t>
            </a:r>
            <a:r>
              <a:rPr lang="en-GB" dirty="0" smtClean="0"/>
              <a:t>” a “mas”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pob</a:t>
            </a:r>
            <a:r>
              <a:rPr lang="en-GB" dirty="0" smtClean="0"/>
              <a:t> darn a </a:t>
            </a:r>
            <a:r>
              <a:rPr lang="en-GB" dirty="0" err="1" smtClean="0"/>
              <a:t>gysylltir</a:t>
            </a:r>
            <a:endParaRPr lang="en-GB" dirty="0" smtClean="0"/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awgrymu</a:t>
            </a:r>
            <a:r>
              <a:rPr lang="en-GB" dirty="0" smtClean="0"/>
              <a:t> </a:t>
            </a:r>
            <a:r>
              <a:rPr lang="en-GB" dirty="0" err="1" smtClean="0"/>
              <a:t>cyfeiriad</a:t>
            </a:r>
            <a:r>
              <a:rPr lang="en-GB" dirty="0" smtClean="0"/>
              <a:t> </a:t>
            </a:r>
            <a:r>
              <a:rPr lang="en-GB" dirty="0" err="1" smtClean="0"/>
              <a:t>symudol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drydan</a:t>
            </a:r>
            <a:r>
              <a:rPr lang="en-GB" dirty="0" smtClean="0"/>
              <a:t> – y </a:t>
            </a:r>
            <a:r>
              <a:rPr lang="en-GB" dirty="0" err="1" smtClean="0"/>
              <a:t>confensiwn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ochr</a:t>
            </a:r>
            <a:r>
              <a:rPr lang="en-GB" dirty="0" smtClean="0"/>
              <a:t> +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ochr</a:t>
            </a:r>
            <a:r>
              <a:rPr lang="en-GB" dirty="0" smtClean="0"/>
              <a:t> – y </a:t>
            </a:r>
            <a:r>
              <a:rPr lang="en-GB" dirty="0" err="1" smtClean="0"/>
              <a:t>batri</a:t>
            </a:r>
            <a:r>
              <a:rPr lang="en-GB" dirty="0" smtClean="0"/>
              <a:t>, </a:t>
            </a:r>
            <a:r>
              <a:rPr lang="en-GB" dirty="0" err="1" smtClean="0"/>
              <a:t>ond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gwirionedd</a:t>
            </a:r>
            <a:r>
              <a:rPr lang="en-GB" dirty="0" smtClean="0"/>
              <a:t>…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 smtClean="0"/>
              <a:t>Y </a:t>
            </a:r>
            <a:r>
              <a:rPr lang="en-GB" dirty="0" err="1" smtClean="0"/>
              <a:t>gylched</a:t>
            </a:r>
            <a:r>
              <a:rPr lang="en-GB" dirty="0" smtClean="0"/>
              <a:t> </a:t>
            </a:r>
            <a:r>
              <a:rPr lang="en-GB" dirty="0" err="1" smtClean="0"/>
              <a:t>syml</a:t>
            </a:r>
            <a:r>
              <a:rPr lang="en-GB" dirty="0" smtClean="0"/>
              <a:t> – </a:t>
            </a:r>
            <a:r>
              <a:rPr lang="en-GB" dirty="0" err="1" smtClean="0"/>
              <a:t>esboniad</a:t>
            </a:r>
            <a:r>
              <a:rPr lang="en-GB" dirty="0" smtClean="0"/>
              <a:t> </a:t>
            </a:r>
            <a:r>
              <a:rPr lang="en-GB" dirty="0" err="1" smtClean="0"/>
              <a:t>syml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Cofiwch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94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91680" y="1844824"/>
            <a:ext cx="4866667" cy="3380952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Symbolau</a:t>
            </a:r>
            <a:r>
              <a:rPr lang="en-GB" dirty="0" smtClean="0"/>
              <a:t> </a:t>
            </a:r>
            <a:r>
              <a:rPr lang="en-GB" dirty="0" err="1" smtClean="0"/>
              <a:t>cylchedau</a:t>
            </a:r>
            <a:r>
              <a:rPr lang="en-GB" dirty="0" smtClean="0"/>
              <a:t> </a:t>
            </a:r>
            <a:r>
              <a:rPr lang="en-GB" dirty="0" err="1" smtClean="0"/>
              <a:t>syml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2167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ch7a.jpg"/>
          <p:cNvPicPr>
            <a:picLocks noGrp="1" noChangeAspect="1"/>
          </p:cNvPicPr>
          <p:nvPr>
            <p:ph idx="1"/>
          </p:nvPr>
        </p:nvPicPr>
        <p:blipFill>
          <a:blip r:embed="rId2"/>
          <a:srcRect t="-7891" b="-7891"/>
          <a:stretch>
            <a:fillRect/>
          </a:stretch>
        </p:blipFill>
        <p:spPr>
          <a:xfrm>
            <a:off x="395536" y="1052736"/>
            <a:ext cx="8229600" cy="4525963"/>
          </a:xfrm>
        </p:spPr>
      </p:pic>
    </p:spTree>
    <p:extLst>
      <p:ext uri="{BB962C8B-B14F-4D97-AF65-F5344CB8AC3E}">
        <p14:creationId xmlns:p14="http://schemas.microsoft.com/office/powerpoint/2010/main" val="2962942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www.stem.org.uk/resources/community/collection/12388/year-4-electricity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www.stem.org.uk/resources/elibrary/resource/26720/electricity-its-electric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helpu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68496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 smtClean="0"/>
          </a:p>
          <a:p>
            <a:r>
              <a:rPr lang="en-GB" dirty="0" err="1" smtClean="0"/>
              <a:t>Cysylltwch</a:t>
            </a:r>
            <a:r>
              <a:rPr lang="en-GB" dirty="0" smtClean="0"/>
              <a:t> </a:t>
            </a:r>
            <a:r>
              <a:rPr lang="en-GB" dirty="0" err="1" smtClean="0"/>
              <a:t>gylched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swits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reoli</a:t>
            </a:r>
            <a:r>
              <a:rPr lang="en-GB" dirty="0" smtClean="0"/>
              <a:t> </a:t>
            </a:r>
            <a:r>
              <a:rPr lang="en-GB" dirty="0" err="1" smtClean="0"/>
              <a:t>bylb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Tynnwch</a:t>
            </a:r>
            <a:r>
              <a:rPr lang="en-GB" dirty="0" smtClean="0"/>
              <a:t> </a:t>
            </a:r>
            <a:r>
              <a:rPr lang="en-GB" dirty="0" err="1" smtClean="0"/>
              <a:t>lun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gylched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Lluniwch</a:t>
            </a:r>
            <a:r>
              <a:rPr lang="en-GB" dirty="0" smtClean="0"/>
              <a:t> </a:t>
            </a:r>
            <a:r>
              <a:rPr lang="en-GB" dirty="0" err="1" smtClean="0"/>
              <a:t>ddiagram</a:t>
            </a:r>
            <a:r>
              <a:rPr lang="en-GB" dirty="0" smtClean="0"/>
              <a:t> </a:t>
            </a:r>
            <a:r>
              <a:rPr lang="en-GB" dirty="0" err="1" smtClean="0"/>
              <a:t>cylched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symbolau</a:t>
            </a:r>
            <a:r>
              <a:rPr lang="en-GB" dirty="0" smtClean="0"/>
              <a:t> </a:t>
            </a:r>
            <a:r>
              <a:rPr lang="en-GB" dirty="0" err="1" smtClean="0"/>
              <a:t>cywir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Gwnewch</a:t>
            </a:r>
            <a:r>
              <a:rPr lang="en-GB" dirty="0" smtClean="0"/>
              <a:t> </a:t>
            </a:r>
            <a:r>
              <a:rPr lang="en-GB" dirty="0" err="1" smtClean="0"/>
              <a:t>swits</a:t>
            </a:r>
            <a:r>
              <a:rPr lang="en-GB" dirty="0" smtClean="0"/>
              <a:t> </a:t>
            </a:r>
            <a:r>
              <a:rPr lang="en-GB" dirty="0" err="1" smtClean="0"/>
              <a:t>allan</a:t>
            </a:r>
            <a:r>
              <a:rPr lang="en-GB" dirty="0" smtClean="0"/>
              <a:t> o </a:t>
            </a:r>
            <a:r>
              <a:rPr lang="en-GB" dirty="0" err="1" smtClean="0"/>
              <a:t>ffoil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glip</a:t>
            </a:r>
            <a:r>
              <a:rPr lang="en-GB" dirty="0" smtClean="0"/>
              <a:t> </a:t>
            </a:r>
            <a:r>
              <a:rPr lang="en-GB" dirty="0" err="1" smtClean="0"/>
              <a:t>papur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allwch</a:t>
            </a:r>
            <a:r>
              <a:rPr lang="en-GB" dirty="0" smtClean="0"/>
              <a:t> </a:t>
            </a:r>
            <a:r>
              <a:rPr lang="en-GB" dirty="0" err="1" smtClean="0"/>
              <a:t>newid</a:t>
            </a:r>
            <a:r>
              <a:rPr lang="en-GB" dirty="0" smtClean="0"/>
              <a:t> pa </a:t>
            </a:r>
            <a:r>
              <a:rPr lang="en-GB" dirty="0" err="1" smtClean="0"/>
              <a:t>mor</a:t>
            </a:r>
            <a:r>
              <a:rPr lang="en-GB" dirty="0" smtClean="0"/>
              <a:t> </a:t>
            </a:r>
            <a:r>
              <a:rPr lang="en-GB" dirty="0" err="1" smtClean="0"/>
              <a:t>llachar</a:t>
            </a:r>
            <a:r>
              <a:rPr lang="en-GB" dirty="0" smtClean="0"/>
              <a:t>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bylb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ots</a:t>
            </a:r>
            <a:r>
              <a:rPr lang="en-GB" dirty="0" smtClean="0"/>
              <a:t> </a:t>
            </a:r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swits</a:t>
            </a:r>
            <a:r>
              <a:rPr lang="en-GB" dirty="0" smtClean="0"/>
              <a:t>, </a:t>
            </a:r>
            <a:r>
              <a:rPr lang="en-GB" dirty="0" err="1" smtClean="0"/>
              <a:t>batri</a:t>
            </a:r>
            <a:r>
              <a:rPr lang="en-GB" dirty="0" smtClean="0"/>
              <a:t>, </a:t>
            </a:r>
            <a:r>
              <a:rPr lang="en-GB" dirty="0" err="1" smtClean="0"/>
              <a:t>bylb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gosod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cylched</a:t>
            </a:r>
            <a:r>
              <a:rPr lang="en-GB" dirty="0" smtClean="0"/>
              <a:t>?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err="1" smtClean="0"/>
              <a:t>Cysylltwch</a:t>
            </a:r>
            <a:r>
              <a:rPr lang="en-GB" dirty="0" smtClean="0"/>
              <a:t> </a:t>
            </a:r>
            <a:r>
              <a:rPr lang="en-GB" dirty="0" err="1" smtClean="0"/>
              <a:t>silindr</a:t>
            </a:r>
            <a:r>
              <a:rPr lang="en-GB" dirty="0" smtClean="0"/>
              <a:t> </a:t>
            </a:r>
            <a:r>
              <a:rPr lang="en-GB" dirty="0" err="1" smtClean="0"/>
              <a:t>wifren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gylched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greu</a:t>
            </a:r>
            <a:r>
              <a:rPr lang="en-GB" dirty="0" smtClean="0"/>
              <a:t> </a:t>
            </a:r>
            <a:r>
              <a:rPr lang="en-GB" dirty="0" err="1" smtClean="0"/>
              <a:t>swits</a:t>
            </a:r>
            <a:r>
              <a:rPr lang="en-GB" dirty="0" smtClean="0"/>
              <a:t> </a:t>
            </a:r>
            <a:r>
              <a:rPr lang="en-GB" dirty="0" err="1" smtClean="0"/>
              <a:t>newidiol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rheoli</a:t>
            </a:r>
            <a:r>
              <a:rPr lang="en-GB" dirty="0" smtClean="0"/>
              <a:t> </a:t>
            </a:r>
            <a:r>
              <a:rPr lang="en-GB" dirty="0" err="1" smtClean="0"/>
              <a:t>goleuni’r</a:t>
            </a:r>
            <a:r>
              <a:rPr lang="en-GB" dirty="0" smtClean="0"/>
              <a:t> </a:t>
            </a:r>
            <a:r>
              <a:rPr lang="en-GB" dirty="0" err="1" smtClean="0"/>
              <a:t>bylb</a:t>
            </a:r>
            <a:r>
              <a:rPr lang="en-GB" dirty="0" smtClean="0"/>
              <a:t> (dimmer switch)</a:t>
            </a:r>
          </a:p>
          <a:p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swits</a:t>
            </a:r>
            <a:r>
              <a:rPr lang="en-GB" dirty="0" smtClean="0"/>
              <a:t> </a:t>
            </a:r>
            <a:r>
              <a:rPr lang="en-GB" dirty="0" err="1" smtClean="0"/>
              <a:t>newidiol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dyfeisiau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t</a:t>
            </a:r>
            <a:r>
              <a:rPr lang="cy-GB" dirty="0" smtClean="0"/>
              <a:t>ŷ</a:t>
            </a:r>
            <a:r>
              <a:rPr lang="en-GB" dirty="0" smtClean="0"/>
              <a:t>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Mwy</a:t>
            </a:r>
            <a:r>
              <a:rPr lang="en-GB" dirty="0" smtClean="0"/>
              <a:t> o </a:t>
            </a:r>
            <a:r>
              <a:rPr lang="en-GB" dirty="0" err="1" smtClean="0"/>
              <a:t>gylchedau</a:t>
            </a:r>
            <a:r>
              <a:rPr lang="en-GB" dirty="0" smtClean="0"/>
              <a:t> </a:t>
            </a:r>
            <a:r>
              <a:rPr lang="en-GB" dirty="0" err="1" smtClean="0"/>
              <a:t>syml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2348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109728" indent="0">
              <a:buNone/>
            </a:pPr>
            <a:r>
              <a:rPr lang="en-GB" dirty="0" smtClean="0"/>
              <a:t>Mae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rymoedd</a:t>
            </a:r>
            <a:r>
              <a:rPr lang="en-GB" dirty="0" smtClean="0"/>
              <a:t> </a:t>
            </a:r>
            <a:r>
              <a:rPr lang="en-GB" dirty="0" err="1" smtClean="0"/>
              <a:t>ddwy</a:t>
            </a:r>
            <a:r>
              <a:rPr lang="en-GB" dirty="0" smtClean="0"/>
              <a:t> </a:t>
            </a:r>
            <a:r>
              <a:rPr lang="en-GB" dirty="0" err="1" smtClean="0"/>
              <a:t>briodwedd</a:t>
            </a:r>
            <a:endParaRPr lang="en-GB" dirty="0" smtClean="0"/>
          </a:p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r>
              <a:rPr lang="en-GB" dirty="0" smtClean="0"/>
              <a:t>1. </a:t>
            </a:r>
            <a:r>
              <a:rPr lang="en-GB" dirty="0" err="1" smtClean="0"/>
              <a:t>Cryfder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faint (a </a:t>
            </a:r>
            <a:r>
              <a:rPr lang="en-GB" dirty="0" err="1" smtClean="0"/>
              <a:t>fesurir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Newtonau</a:t>
            </a:r>
            <a:r>
              <a:rPr lang="en-GB" dirty="0" smtClean="0"/>
              <a:t>)</a:t>
            </a:r>
          </a:p>
          <a:p>
            <a:pPr marL="109728" indent="0">
              <a:buNone/>
            </a:pPr>
            <a:r>
              <a:rPr lang="en-GB" dirty="0" smtClean="0"/>
              <a:t>2. </a:t>
            </a:r>
            <a:r>
              <a:rPr lang="en-GB" dirty="0" err="1" smtClean="0"/>
              <a:t>Cyfeiriad</a:t>
            </a:r>
            <a:endParaRPr lang="en-GB" dirty="0" smtClean="0"/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 err="1" smtClean="0"/>
              <a:t>Rydym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gwybod</a:t>
            </a:r>
            <a:r>
              <a:rPr lang="en-GB" dirty="0" smtClean="0"/>
              <a:t> bod </a:t>
            </a:r>
            <a:r>
              <a:rPr lang="en-GB" dirty="0" err="1" smtClean="0"/>
              <a:t>grymoedd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bodoli</a:t>
            </a:r>
            <a:r>
              <a:rPr lang="en-GB" dirty="0" smtClean="0"/>
              <a:t> </a:t>
            </a:r>
            <a:r>
              <a:rPr lang="en-GB" dirty="0" err="1" smtClean="0"/>
              <a:t>oherwydd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heffeithiau</a:t>
            </a:r>
            <a:r>
              <a:rPr lang="en-GB" dirty="0" smtClean="0"/>
              <a:t> – </a:t>
            </a:r>
            <a:r>
              <a:rPr lang="en-GB" dirty="0" err="1" smtClean="0"/>
              <a:t>gallwn</a:t>
            </a:r>
            <a:r>
              <a:rPr lang="en-GB" dirty="0" smtClean="0"/>
              <a:t> </a:t>
            </a:r>
            <a:r>
              <a:rPr lang="en-GB" dirty="0" err="1" smtClean="0"/>
              <a:t>arsylwi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, </a:t>
            </a:r>
            <a:r>
              <a:rPr lang="en-GB" dirty="0" err="1" smtClean="0"/>
              <a:t>disgrifio</a:t>
            </a:r>
            <a:r>
              <a:rPr lang="en-GB" dirty="0" smtClean="0"/>
              <a:t> a </a:t>
            </a:r>
            <a:r>
              <a:rPr lang="en-GB" dirty="0" err="1"/>
              <a:t>m</a:t>
            </a:r>
            <a:r>
              <a:rPr lang="en-GB" dirty="0" err="1" smtClean="0"/>
              <a:t>esur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effeithiau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/>
              <a:t>:</a:t>
            </a:r>
          </a:p>
          <a:p>
            <a:pPr marL="109728" indent="0">
              <a:buNone/>
            </a:pPr>
            <a:r>
              <a:rPr lang="en-GB" dirty="0" smtClean="0"/>
              <a:t>Gall </a:t>
            </a:r>
            <a:r>
              <a:rPr lang="en-GB" dirty="0" err="1" smtClean="0"/>
              <a:t>grymoedd</a:t>
            </a:r>
            <a:r>
              <a:rPr lang="en-GB" dirty="0" smtClean="0"/>
              <a:t>:</a:t>
            </a:r>
          </a:p>
          <a:p>
            <a:r>
              <a:rPr lang="en-GB" dirty="0" smtClean="0"/>
              <a:t>Dal </a:t>
            </a:r>
            <a:r>
              <a:rPr lang="en-GB" dirty="0" err="1" smtClean="0"/>
              <a:t>pethau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llonydd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lle</a:t>
            </a:r>
            <a:endParaRPr lang="en-GB" dirty="0" smtClean="0"/>
          </a:p>
          <a:p>
            <a:r>
              <a:rPr lang="en-GB" dirty="0" err="1" smtClean="0"/>
              <a:t>Achosi</a:t>
            </a:r>
            <a:r>
              <a:rPr lang="en-GB" dirty="0" smtClean="0"/>
              <a:t> </a:t>
            </a:r>
            <a:r>
              <a:rPr lang="en-GB" dirty="0" err="1" smtClean="0"/>
              <a:t>pethau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gyflymu</a:t>
            </a:r>
            <a:endParaRPr lang="en-GB" dirty="0" smtClean="0"/>
          </a:p>
          <a:p>
            <a:r>
              <a:rPr lang="en-GB" dirty="0" err="1" smtClean="0"/>
              <a:t>Achosi</a:t>
            </a:r>
            <a:r>
              <a:rPr lang="en-GB" dirty="0" smtClean="0"/>
              <a:t> </a:t>
            </a:r>
            <a:r>
              <a:rPr lang="en-GB" dirty="0" err="1" smtClean="0"/>
              <a:t>pethau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arafu</a:t>
            </a:r>
            <a:endParaRPr lang="en-GB" dirty="0" smtClean="0"/>
          </a:p>
          <a:p>
            <a:r>
              <a:rPr lang="en-GB" dirty="0" err="1" smtClean="0"/>
              <a:t>Newid</a:t>
            </a:r>
            <a:r>
              <a:rPr lang="en-GB" dirty="0" smtClean="0"/>
              <a:t> </a:t>
            </a:r>
            <a:r>
              <a:rPr lang="en-GB" dirty="0" err="1" smtClean="0"/>
              <a:t>cyfeiriad</a:t>
            </a:r>
            <a:r>
              <a:rPr lang="en-GB" dirty="0" smtClean="0"/>
              <a:t> </a:t>
            </a:r>
            <a:r>
              <a:rPr lang="en-GB" dirty="0" err="1" smtClean="0"/>
              <a:t>symud</a:t>
            </a:r>
            <a:r>
              <a:rPr lang="en-GB" dirty="0" smtClean="0"/>
              <a:t> </a:t>
            </a:r>
            <a:r>
              <a:rPr lang="en-GB" dirty="0" err="1" smtClean="0"/>
              <a:t>pethau</a:t>
            </a:r>
            <a:endParaRPr lang="en-GB" dirty="0" smtClean="0"/>
          </a:p>
          <a:p>
            <a:r>
              <a:rPr lang="en-GB" dirty="0" err="1" smtClean="0"/>
              <a:t>Achosi</a:t>
            </a:r>
            <a:r>
              <a:rPr lang="en-GB" dirty="0" smtClean="0"/>
              <a:t> </a:t>
            </a:r>
            <a:r>
              <a:rPr lang="en-GB" dirty="0" err="1" smtClean="0"/>
              <a:t>pethau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symud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chyflymder</a:t>
            </a:r>
            <a:r>
              <a:rPr lang="en-GB" dirty="0" smtClean="0"/>
              <a:t> (velocity) </a:t>
            </a:r>
            <a:r>
              <a:rPr lang="en-GB" dirty="0" err="1"/>
              <a:t>c</a:t>
            </a:r>
            <a:r>
              <a:rPr lang="en-GB" dirty="0" err="1" smtClean="0"/>
              <a:t>yson</a:t>
            </a:r>
            <a:r>
              <a:rPr lang="en-GB" dirty="0" smtClean="0"/>
              <a:t> (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cyfeiriad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 err="1" smtClean="0"/>
              <a:t>Sylwch</a:t>
            </a:r>
            <a:r>
              <a:rPr lang="en-GB" dirty="0" smtClean="0"/>
              <a:t> – gall </a:t>
            </a:r>
            <a:r>
              <a:rPr lang="en-GB" dirty="0" err="1" smtClean="0"/>
              <a:t>grymoedd</a:t>
            </a:r>
            <a:r>
              <a:rPr lang="en-GB" dirty="0" smtClean="0"/>
              <a:t> </a:t>
            </a:r>
            <a:r>
              <a:rPr lang="en-GB" dirty="0" err="1" smtClean="0"/>
              <a:t>newid</a:t>
            </a:r>
            <a:r>
              <a:rPr lang="en-GB" dirty="0" smtClean="0"/>
              <a:t> </a:t>
            </a:r>
            <a:r>
              <a:rPr lang="en-GB" dirty="0" err="1" smtClean="0"/>
              <a:t>siap</a:t>
            </a:r>
            <a:r>
              <a:rPr lang="en-GB" dirty="0" smtClean="0"/>
              <a:t> </a:t>
            </a:r>
            <a:r>
              <a:rPr lang="en-GB" dirty="0" err="1" smtClean="0"/>
              <a:t>defnyddiau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symud</a:t>
            </a:r>
            <a:r>
              <a:rPr lang="en-GB" dirty="0" smtClean="0"/>
              <a:t> un </a:t>
            </a:r>
            <a:r>
              <a:rPr lang="en-GB" dirty="0" err="1" smtClean="0"/>
              <a:t>rhan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defnydd</a:t>
            </a:r>
            <a:r>
              <a:rPr lang="en-GB" dirty="0" smtClean="0"/>
              <a:t> o un </a:t>
            </a:r>
            <a:r>
              <a:rPr lang="en-GB" dirty="0" err="1" smtClean="0"/>
              <a:t>lle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llall</a:t>
            </a:r>
            <a:r>
              <a:rPr lang="en-GB" dirty="0" smtClean="0"/>
              <a:t> – </a:t>
            </a:r>
            <a:r>
              <a:rPr lang="en-GB" dirty="0" err="1" smtClean="0"/>
              <a:t>cysylltiad</a:t>
            </a:r>
            <a:r>
              <a:rPr lang="en-GB" dirty="0" smtClean="0"/>
              <a:t> </a:t>
            </a:r>
            <a:r>
              <a:rPr lang="en-GB" dirty="0" err="1" smtClean="0"/>
              <a:t>gydag</a:t>
            </a:r>
            <a:r>
              <a:rPr lang="en-GB" dirty="0" smtClean="0"/>
              <a:t> </a:t>
            </a:r>
            <a:r>
              <a:rPr lang="en-GB" dirty="0" err="1" smtClean="0"/>
              <a:t>ymddygiad</a:t>
            </a:r>
            <a:r>
              <a:rPr lang="en-GB" dirty="0" smtClean="0"/>
              <a:t> </a:t>
            </a:r>
            <a:r>
              <a:rPr lang="en-GB" dirty="0" err="1" smtClean="0"/>
              <a:t>defnyddiau</a:t>
            </a:r>
            <a:r>
              <a:rPr lang="en-GB" dirty="0" smtClean="0"/>
              <a:t> y </a:t>
            </a:r>
            <a:r>
              <a:rPr lang="en-GB" dirty="0" err="1" smtClean="0"/>
              <a:t>gellir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harsylwi</a:t>
            </a:r>
            <a:r>
              <a:rPr lang="en-GB" dirty="0" smtClean="0"/>
              <a:t> </a:t>
            </a:r>
            <a:r>
              <a:rPr lang="en-GB" dirty="0" err="1" smtClean="0"/>
              <a:t>a’u</a:t>
            </a:r>
            <a:r>
              <a:rPr lang="en-GB" dirty="0" smtClean="0"/>
              <a:t> </a:t>
            </a:r>
            <a:r>
              <a:rPr lang="en-GB" dirty="0" err="1"/>
              <a:t>m</a:t>
            </a:r>
            <a:r>
              <a:rPr lang="en-GB" dirty="0" err="1" smtClean="0"/>
              <a:t>esur</a:t>
            </a:r>
            <a:r>
              <a:rPr lang="en-GB" dirty="0" smtClean="0"/>
              <a:t>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cryfder</a:t>
            </a:r>
            <a:r>
              <a:rPr lang="en-GB" dirty="0" smtClean="0"/>
              <a:t>, </a:t>
            </a:r>
            <a:r>
              <a:rPr lang="en-GB" dirty="0" err="1" smtClean="0"/>
              <a:t>caledni</a:t>
            </a:r>
            <a:r>
              <a:rPr lang="en-GB" dirty="0" smtClean="0"/>
              <a:t>, </a:t>
            </a:r>
            <a:r>
              <a:rPr lang="en-GB" dirty="0" err="1" smtClean="0"/>
              <a:t>elastigedd</a:t>
            </a:r>
            <a:r>
              <a:rPr lang="en-GB" dirty="0" smtClean="0"/>
              <a:t> </a:t>
            </a:r>
            <a:r>
              <a:rPr lang="en-GB" dirty="0" err="1" smtClean="0"/>
              <a:t>ayyb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rymoedd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047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Codi </a:t>
            </a:r>
            <a:r>
              <a:rPr lang="en-GB" dirty="0" err="1" smtClean="0"/>
              <a:t>potel</a:t>
            </a:r>
            <a:endParaRPr lang="en-GB" dirty="0" smtClean="0"/>
          </a:p>
          <a:p>
            <a:r>
              <a:rPr lang="en-GB" dirty="0" err="1" smtClean="0"/>
              <a:t>Gollwng</a:t>
            </a:r>
            <a:r>
              <a:rPr lang="en-GB" dirty="0" smtClean="0"/>
              <a:t> </a:t>
            </a:r>
            <a:r>
              <a:rPr lang="en-GB" dirty="0" err="1" smtClean="0"/>
              <a:t>pêl</a:t>
            </a:r>
            <a:endParaRPr lang="en-GB" dirty="0" smtClean="0"/>
          </a:p>
          <a:p>
            <a:r>
              <a:rPr lang="en-GB" dirty="0" smtClean="0"/>
              <a:t>Dal </a:t>
            </a:r>
            <a:r>
              <a:rPr lang="en-GB" dirty="0" err="1"/>
              <a:t>pêl</a:t>
            </a:r>
            <a:endParaRPr lang="en-GB" dirty="0" smtClean="0"/>
          </a:p>
          <a:p>
            <a:r>
              <a:rPr lang="en-GB" dirty="0" err="1" smtClean="0"/>
              <a:t>Llyfr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gorwedd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fflat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fwrdd</a:t>
            </a:r>
            <a:endParaRPr lang="en-GB" dirty="0" smtClean="0"/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 err="1" smtClean="0"/>
              <a:t>Profiadau</a:t>
            </a:r>
            <a:r>
              <a:rPr lang="en-GB" dirty="0" smtClean="0"/>
              <a:t> </a:t>
            </a:r>
            <a:r>
              <a:rPr lang="en-GB" dirty="0" err="1" smtClean="0"/>
              <a:t>grymoedd</a:t>
            </a:r>
            <a:r>
              <a:rPr lang="en-GB" dirty="0" smtClean="0"/>
              <a:t> </a:t>
            </a:r>
            <a:r>
              <a:rPr lang="en-GB" dirty="0" err="1" smtClean="0"/>
              <a:t>cytbwys</a:t>
            </a:r>
            <a:r>
              <a:rPr lang="en-GB" dirty="0" smtClean="0"/>
              <a:t> ac </a:t>
            </a:r>
            <a:r>
              <a:rPr lang="en-GB" dirty="0" err="1" smtClean="0"/>
              <a:t>anghytbwys</a:t>
            </a:r>
            <a:r>
              <a:rPr lang="en-GB" dirty="0" smtClean="0"/>
              <a:t>:</a:t>
            </a:r>
            <a:endParaRPr lang="en-GB" dirty="0"/>
          </a:p>
          <a:p>
            <a:r>
              <a:rPr lang="en-GB" dirty="0" smtClean="0"/>
              <a:t>“</a:t>
            </a:r>
            <a:r>
              <a:rPr lang="en-GB" dirty="0" err="1" smtClean="0"/>
              <a:t>Bricsen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llaw</a:t>
            </a:r>
            <a:r>
              <a:rPr lang="en-GB" dirty="0" smtClean="0"/>
              <a:t>…”</a:t>
            </a:r>
          </a:p>
          <a:p>
            <a:r>
              <a:rPr lang="en-GB" dirty="0" smtClean="0"/>
              <a:t>“</a:t>
            </a:r>
            <a:r>
              <a:rPr lang="en-GB" dirty="0" err="1" smtClean="0"/>
              <a:t>Tu</a:t>
            </a:r>
            <a:r>
              <a:rPr lang="en-GB" dirty="0" smtClean="0"/>
              <a:t> </a:t>
            </a:r>
            <a:r>
              <a:rPr lang="en-GB" dirty="0" err="1" smtClean="0"/>
              <a:t>fewn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hwp</a:t>
            </a:r>
            <a:r>
              <a:rPr lang="en-GB" dirty="0" smtClean="0"/>
              <a:t>”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40162" y="30886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2400" dirty="0" err="1" smtClean="0"/>
              <a:t>Gan</a:t>
            </a:r>
            <a:r>
              <a:rPr lang="en-GB" sz="2400" dirty="0" smtClean="0"/>
              <a:t> </a:t>
            </a:r>
            <a:r>
              <a:rPr lang="en-GB" sz="2400" dirty="0" err="1" smtClean="0"/>
              <a:t>ddefnyddio</a:t>
            </a:r>
            <a:r>
              <a:rPr lang="en-GB" sz="2400" dirty="0" smtClean="0"/>
              <a:t> </a:t>
            </a:r>
            <a:r>
              <a:rPr lang="en-GB" sz="2400" dirty="0" err="1" smtClean="0"/>
              <a:t>saethau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gynrychioli</a:t>
            </a:r>
            <a:r>
              <a:rPr lang="en-GB" sz="2400" dirty="0" smtClean="0"/>
              <a:t> </a:t>
            </a:r>
            <a:r>
              <a:rPr lang="en-GB" sz="2400" dirty="0" err="1" smtClean="0"/>
              <a:t>cyfeiriad</a:t>
            </a:r>
            <a:r>
              <a:rPr lang="en-GB" sz="2400" dirty="0" smtClean="0"/>
              <a:t> a </a:t>
            </a:r>
            <a:r>
              <a:rPr lang="en-GB" sz="2400" dirty="0" err="1" smtClean="0"/>
              <a:t>maint</a:t>
            </a:r>
            <a:r>
              <a:rPr lang="en-GB" sz="2400" dirty="0" smtClean="0"/>
              <a:t> </a:t>
            </a:r>
            <a:r>
              <a:rPr lang="en-GB" sz="2400" dirty="0" err="1" smtClean="0"/>
              <a:t>grymoedd</a:t>
            </a:r>
            <a:r>
              <a:rPr lang="en-GB" sz="2400" dirty="0" smtClean="0"/>
              <a:t>, </a:t>
            </a:r>
            <a:r>
              <a:rPr lang="en-GB" sz="2400" dirty="0" err="1" smtClean="0"/>
              <a:t>disgrifiwch</a:t>
            </a:r>
            <a:r>
              <a:rPr lang="en-GB" sz="2400" dirty="0" smtClean="0"/>
              <a:t> y </a:t>
            </a:r>
            <a:r>
              <a:rPr lang="en-GB" sz="2400" dirty="0" err="1" smtClean="0"/>
              <a:t>grymoedd</a:t>
            </a:r>
            <a:r>
              <a:rPr lang="en-GB" sz="2400" dirty="0" smtClean="0"/>
              <a:t> </a:t>
            </a:r>
            <a:r>
              <a:rPr lang="en-GB" sz="2400" dirty="0" err="1" smtClean="0"/>
              <a:t>sy’n</a:t>
            </a:r>
            <a:r>
              <a:rPr lang="en-GB" sz="2400" dirty="0" smtClean="0"/>
              <a:t> </a:t>
            </a:r>
            <a:r>
              <a:rPr lang="en-GB" sz="2400" dirty="0" err="1" smtClean="0"/>
              <a:t>gweithredu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y </a:t>
            </a:r>
            <a:r>
              <a:rPr lang="en-GB" sz="2400" dirty="0" err="1" smtClean="0"/>
              <a:t>sefyllfaoedd</a:t>
            </a:r>
            <a:r>
              <a:rPr lang="en-GB" sz="2400" dirty="0" smtClean="0"/>
              <a:t> </a:t>
            </a:r>
            <a:r>
              <a:rPr lang="en-GB" sz="2400" dirty="0" err="1" smtClean="0"/>
              <a:t>hyn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83471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Grymoedd</a:t>
            </a:r>
            <a:endParaRPr lang="en-US" dirty="0"/>
          </a:p>
        </p:txBody>
      </p:sp>
      <p:pic>
        <p:nvPicPr>
          <p:cNvPr id="4" name="Content Placeholder 3" descr="balancedforces.gif"/>
          <p:cNvPicPr>
            <a:picLocks noGrp="1" noChangeAspect="1"/>
          </p:cNvPicPr>
          <p:nvPr>
            <p:ph idx="1"/>
          </p:nvPr>
        </p:nvPicPr>
        <p:blipFill>
          <a:blip r:embed="rId2"/>
          <a:srcRect l="-27255" r="-2725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91716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sz="2800" dirty="0" smtClean="0"/>
              <a:t>Mae </a:t>
            </a:r>
            <a:r>
              <a:rPr lang="en-GB" altLang="en-US" sz="2800" dirty="0" err="1" smtClean="0"/>
              <a:t>grymoedd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yn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gweithredu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mewn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parau</a:t>
            </a:r>
            <a:r>
              <a:rPr lang="en-GB" altLang="en-US" sz="2800" dirty="0" smtClean="0"/>
              <a:t> </a:t>
            </a:r>
            <a:r>
              <a:rPr lang="en-GB" altLang="en-US" sz="2800" dirty="0"/>
              <a:t>(a “</a:t>
            </a:r>
            <a:r>
              <a:rPr lang="en-GB" altLang="en-US" sz="2800" dirty="0" err="1" smtClean="0"/>
              <a:t>bricsen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yn</a:t>
            </a:r>
            <a:r>
              <a:rPr lang="en-GB" altLang="en-US" sz="2800" dirty="0" smtClean="0"/>
              <a:t> y </a:t>
            </a:r>
            <a:r>
              <a:rPr lang="en-GB" altLang="en-US" sz="2800" dirty="0" err="1" smtClean="0"/>
              <a:t>llaw</a:t>
            </a:r>
            <a:r>
              <a:rPr lang="en-GB" altLang="en-US" sz="2800" dirty="0" smtClean="0"/>
              <a:t>”, “</a:t>
            </a:r>
            <a:r>
              <a:rPr lang="en-GB" altLang="en-US" sz="2800" dirty="0" err="1" smtClean="0"/>
              <a:t>hwp</a:t>
            </a:r>
            <a:r>
              <a:rPr lang="en-GB" altLang="en-US" sz="2800" dirty="0" smtClean="0"/>
              <a:t>”).</a:t>
            </a:r>
            <a:endParaRPr lang="en-GB" altLang="en-US" sz="2800" dirty="0"/>
          </a:p>
          <a:p>
            <a:r>
              <a:rPr lang="en-GB" altLang="en-US" sz="2800" dirty="0" err="1" smtClean="0"/>
              <a:t>Grymoedd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cytbwys</a:t>
            </a:r>
            <a:r>
              <a:rPr lang="en-GB" altLang="en-US" sz="2800" dirty="0" smtClean="0"/>
              <a:t> </a:t>
            </a:r>
            <a:r>
              <a:rPr lang="en-GB" altLang="en-US" sz="2800" dirty="0"/>
              <a:t>= </a:t>
            </a:r>
            <a:r>
              <a:rPr lang="en-GB" altLang="en-US" sz="2800" dirty="0" smtClean="0"/>
              <a:t>dim </a:t>
            </a:r>
            <a:r>
              <a:rPr lang="en-GB" altLang="en-US" sz="2800" dirty="0" err="1" smtClean="0"/>
              <a:t>newid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h.y</a:t>
            </a:r>
            <a:r>
              <a:rPr lang="en-GB" altLang="en-US" sz="2800" dirty="0" smtClean="0"/>
              <a:t>. </a:t>
            </a:r>
            <a:r>
              <a:rPr lang="en-GB" altLang="en-US" sz="2800" dirty="0" err="1" smtClean="0"/>
              <a:t>mae’r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sefyllfa’n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gyson</a:t>
            </a:r>
            <a:r>
              <a:rPr lang="en-GB" altLang="en-US" sz="2800" dirty="0" smtClean="0"/>
              <a:t> – </a:t>
            </a:r>
            <a:r>
              <a:rPr lang="en-GB" altLang="en-US" sz="2800" dirty="0" err="1" smtClean="0"/>
              <a:t>sefyll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yn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llonydd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neu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symud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mewn</a:t>
            </a:r>
            <a:r>
              <a:rPr lang="en-GB" altLang="en-US" sz="2800" dirty="0" smtClean="0"/>
              <a:t> un </a:t>
            </a:r>
            <a:r>
              <a:rPr lang="en-GB" altLang="en-US" sz="2800" dirty="0" err="1" smtClean="0"/>
              <a:t>cyfeiriad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gyda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chyflymder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cyson</a:t>
            </a:r>
            <a:r>
              <a:rPr lang="en-GB" altLang="en-US" sz="2800" dirty="0" smtClean="0"/>
              <a:t>.</a:t>
            </a:r>
          </a:p>
          <a:p>
            <a:r>
              <a:rPr lang="en-GB" altLang="en-US" sz="2800" dirty="0" err="1" smtClean="0"/>
              <a:t>Grymoedd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anghytbwys</a:t>
            </a:r>
            <a:r>
              <a:rPr lang="en-GB" altLang="en-US" sz="2800" dirty="0" smtClean="0"/>
              <a:t> </a:t>
            </a:r>
            <a:r>
              <a:rPr lang="en-GB" altLang="en-US" sz="2800" dirty="0"/>
              <a:t>= </a:t>
            </a:r>
            <a:r>
              <a:rPr lang="en-GB" altLang="en-US" sz="2800" dirty="0" err="1" smtClean="0"/>
              <a:t>newid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h.y</a:t>
            </a:r>
            <a:r>
              <a:rPr lang="en-GB" altLang="en-US" sz="2800" dirty="0" smtClean="0"/>
              <a:t>. </a:t>
            </a:r>
            <a:r>
              <a:rPr lang="en-GB" altLang="en-US" sz="2800" dirty="0" err="1" smtClean="0"/>
              <a:t>cychwyn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symud</a:t>
            </a:r>
            <a:r>
              <a:rPr lang="en-GB" altLang="en-US" sz="2800" dirty="0" smtClean="0"/>
              <a:t>/</a:t>
            </a:r>
            <a:r>
              <a:rPr lang="en-GB" altLang="en-US" sz="2800" dirty="0" err="1" smtClean="0"/>
              <a:t>cyflymu</a:t>
            </a:r>
            <a:r>
              <a:rPr lang="en-GB" altLang="en-US" sz="2800" dirty="0" smtClean="0"/>
              <a:t>, </a:t>
            </a:r>
            <a:r>
              <a:rPr lang="en-GB" altLang="en-US" sz="2800" dirty="0" err="1" smtClean="0"/>
              <a:t>arafu</a:t>
            </a:r>
            <a:r>
              <a:rPr lang="en-GB" altLang="en-US" sz="2800" dirty="0" smtClean="0"/>
              <a:t>/</a:t>
            </a:r>
            <a:r>
              <a:rPr lang="en-GB" altLang="en-US" sz="2800" dirty="0" err="1" smtClean="0"/>
              <a:t>dod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i</a:t>
            </a:r>
            <a:r>
              <a:rPr lang="en-GB" altLang="en-US" sz="2800" dirty="0" smtClean="0"/>
              <a:t> stop</a:t>
            </a:r>
            <a:r>
              <a:rPr lang="en-GB" altLang="en-US" sz="2800" dirty="0"/>
              <a:t>, </a:t>
            </a:r>
            <a:r>
              <a:rPr lang="en-GB" altLang="en-US" sz="2800" dirty="0" err="1" smtClean="0"/>
              <a:t>newid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cyfeiriad</a:t>
            </a:r>
            <a:r>
              <a:rPr lang="en-GB" altLang="en-US" sz="2800" dirty="0" smtClean="0"/>
              <a:t>.</a:t>
            </a:r>
            <a:endParaRPr lang="en-GB" altLang="en-US" sz="2800" dirty="0"/>
          </a:p>
          <a:p>
            <a:r>
              <a:rPr lang="en-GB" altLang="en-US" sz="2800" dirty="0" err="1" smtClean="0"/>
              <a:t>Gallwn</a:t>
            </a:r>
            <a:r>
              <a:rPr lang="en-GB" altLang="en-US" sz="2800" dirty="0" smtClean="0"/>
              <a:t> </a:t>
            </a:r>
            <a:r>
              <a:rPr lang="en-GB" altLang="en-US" sz="2800" dirty="0" err="1"/>
              <a:t>g</a:t>
            </a:r>
            <a:r>
              <a:rPr lang="en-GB" altLang="en-US" sz="2800" dirty="0" err="1" smtClean="0"/>
              <a:t>ynllunio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ymholiadau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grymoedd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ar</a:t>
            </a:r>
            <a:r>
              <a:rPr lang="en-GB" altLang="en-US" sz="2800" dirty="0" smtClean="0"/>
              <a:t> sail </a:t>
            </a:r>
            <a:r>
              <a:rPr lang="en-GB" altLang="en-US" sz="2800" dirty="0" err="1" smtClean="0"/>
              <a:t>enghreifftiau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achos</a:t>
            </a:r>
            <a:r>
              <a:rPr lang="en-GB" altLang="en-US" sz="2800" dirty="0" smtClean="0"/>
              <a:t> ac </a:t>
            </a:r>
            <a:r>
              <a:rPr lang="en-GB" altLang="en-US" sz="2800" dirty="0" err="1" smtClean="0"/>
              <a:t>effaith</a:t>
            </a:r>
            <a:r>
              <a:rPr lang="en-GB" altLang="en-US" sz="2800" dirty="0" smtClean="0"/>
              <a:t>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 smtClean="0"/>
              <a:t>Pethau</a:t>
            </a:r>
            <a:r>
              <a:rPr lang="en-GB" altLang="en-US" dirty="0" smtClean="0"/>
              <a:t> </a:t>
            </a:r>
            <a:r>
              <a:rPr lang="en-GB" altLang="en-US" dirty="0" err="1"/>
              <a:t>i</a:t>
            </a:r>
            <a:r>
              <a:rPr lang="en-GB" altLang="en-US" dirty="0" err="1" smtClean="0"/>
              <a:t>’w</a:t>
            </a:r>
            <a:r>
              <a:rPr lang="en-GB" altLang="en-US" dirty="0" smtClean="0"/>
              <a:t> </a:t>
            </a:r>
            <a:r>
              <a:rPr lang="en-GB" altLang="en-US" dirty="0" err="1"/>
              <a:t>c</a:t>
            </a:r>
            <a:r>
              <a:rPr lang="en-GB" altLang="en-US" dirty="0" err="1" smtClean="0"/>
              <a:t>ofio</a:t>
            </a:r>
            <a:r>
              <a:rPr lang="en-GB" altLang="en-US" dirty="0" smtClean="0"/>
              <a:t>: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0795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saethu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roced</a:t>
            </a:r>
            <a:r>
              <a:rPr lang="en-GB" dirty="0" smtClean="0"/>
              <a:t> </a:t>
            </a:r>
            <a:r>
              <a:rPr lang="en-GB" dirty="0" err="1" smtClean="0"/>
              <a:t>pellaf</a:t>
            </a:r>
            <a:r>
              <a:rPr lang="en-GB" dirty="0" smtClean="0"/>
              <a:t>?</a:t>
            </a:r>
          </a:p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r>
              <a:rPr lang="en-GB" dirty="0" err="1" smtClean="0"/>
              <a:t>Adfyfyrio</a:t>
            </a:r>
            <a:r>
              <a:rPr lang="en-GB" dirty="0" smtClean="0"/>
              <a:t>..?</a:t>
            </a:r>
            <a:endParaRPr lang="en-US" dirty="0"/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109728"/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err="1" smtClean="0"/>
              <a:t>Rocedi</a:t>
            </a:r>
            <a:r>
              <a:rPr lang="en-GB" sz="2000" dirty="0" smtClean="0"/>
              <a:t> </a:t>
            </a:r>
            <a:r>
              <a:rPr lang="en-GB" sz="2000" dirty="0" err="1" smtClean="0"/>
              <a:t>Papur</a:t>
            </a: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 smtClean="0"/>
              <a:t>Echdynnu </a:t>
            </a:r>
            <a:r>
              <a:rPr lang="en-GB" sz="2000" dirty="0" err="1"/>
              <a:t>syniadau</a:t>
            </a:r>
            <a:r>
              <a:rPr lang="en-GB" sz="2000" dirty="0"/>
              <a:t> a </a:t>
            </a:r>
            <a:r>
              <a:rPr lang="en-GB" sz="2000" dirty="0" err="1"/>
              <a:t>dealltwriaeth</a:t>
            </a:r>
            <a:r>
              <a:rPr lang="en-GB" sz="2000" dirty="0"/>
              <a:t> </a:t>
            </a:r>
            <a:r>
              <a:rPr lang="en-GB" sz="2000" dirty="0" err="1"/>
              <a:t>blaenorol</a:t>
            </a:r>
            <a:r>
              <a:rPr lang="en-GB" sz="2000" dirty="0"/>
              <a:t>.</a:t>
            </a:r>
            <a:br>
              <a:rPr lang="en-GB" sz="2000" dirty="0"/>
            </a:br>
            <a:endParaRPr lang="en-US" sz="2000" dirty="0"/>
          </a:p>
        </p:txBody>
      </p:sp>
      <p:pic>
        <p:nvPicPr>
          <p:cNvPr id="5" name="Picture 4" descr="http://4.bp.blogspot.com/--hxwcxuQvvo/TZ4TZM67V2I/AAAAAAAADXg/gZfEDofhLZU/s1600/soda-straw-rocket-craf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72816"/>
            <a:ext cx="38100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607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476672"/>
            <a:ext cx="5904656" cy="5904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891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76672"/>
            <a:ext cx="5877272" cy="5877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229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04664"/>
            <a:ext cx="6237312" cy="623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476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Prawf</a:t>
            </a:r>
            <a:r>
              <a:rPr lang="en-GB" dirty="0" smtClean="0"/>
              <a:t> </a:t>
            </a:r>
            <a:r>
              <a:rPr lang="en-GB" dirty="0" err="1" smtClean="0"/>
              <a:t>Teg</a:t>
            </a:r>
            <a:r>
              <a:rPr lang="en-GB" dirty="0" smtClean="0"/>
              <a:t> </a:t>
            </a:r>
            <a:r>
              <a:rPr lang="en-GB" dirty="0" err="1" smtClean="0"/>
              <a:t>Balwn</a:t>
            </a:r>
            <a:r>
              <a:rPr lang="en-GB" dirty="0" smtClean="0"/>
              <a:t> </a:t>
            </a:r>
            <a:r>
              <a:rPr lang="en-GB" dirty="0" err="1" smtClean="0"/>
              <a:t>Roced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err="1" smtClean="0"/>
              <a:t>Cynllunio</a:t>
            </a:r>
            <a:r>
              <a:rPr lang="en-GB" dirty="0" smtClean="0"/>
              <a:t> – </a:t>
            </a:r>
            <a:r>
              <a:rPr lang="en-GB" dirty="0" err="1" smtClean="0"/>
              <a:t>Datblygu</a:t>
            </a:r>
            <a:r>
              <a:rPr lang="en-GB" dirty="0" smtClean="0"/>
              <a:t> – </a:t>
            </a:r>
            <a:r>
              <a:rPr lang="en-GB" dirty="0" err="1" smtClean="0"/>
              <a:t>Adfyfyrio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Newid</a:t>
            </a:r>
            <a:r>
              <a:rPr lang="en-GB" dirty="0" smtClean="0"/>
              <a:t>?     </a:t>
            </a:r>
            <a:r>
              <a:rPr lang="en-GB" dirty="0" err="1" smtClean="0"/>
              <a:t>Mesur</a:t>
            </a:r>
            <a:r>
              <a:rPr lang="en-GB" dirty="0" smtClean="0"/>
              <a:t>/ </a:t>
            </a:r>
            <a:r>
              <a:rPr lang="en-GB" dirty="0" err="1" smtClean="0"/>
              <a:t>Arsylwi</a:t>
            </a:r>
            <a:r>
              <a:rPr lang="en-GB" dirty="0" smtClean="0"/>
              <a:t>?     </a:t>
            </a:r>
            <a:r>
              <a:rPr lang="en-GB" dirty="0" err="1" smtClean="0"/>
              <a:t>Rheoli</a:t>
            </a:r>
            <a:r>
              <a:rPr lang="en-GB" dirty="0" smtClean="0"/>
              <a:t>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8843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4294967295"/>
          </p:nvPr>
        </p:nvSpPr>
        <p:spPr>
          <a:xfrm>
            <a:off x="0" y="1481138"/>
            <a:ext cx="8229600" cy="4525962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err="1" smtClean="0"/>
              <a:t>Darlith</a:t>
            </a:r>
            <a:r>
              <a:rPr lang="en-GB" dirty="0" smtClean="0"/>
              <a:t> 6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en-GB" dirty="0" smtClean="0"/>
              <a:t>ECAD4006C</a:t>
            </a:r>
            <a:endParaRPr lang="en-GB" dirty="0"/>
          </a:p>
        </p:txBody>
      </p:sp>
      <p:pic>
        <p:nvPicPr>
          <p:cNvPr id="2050" name="Picture 2" descr="School kids sat on a lo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132856"/>
            <a:ext cx="5334000" cy="400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63138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Bod </a:t>
            </a:r>
            <a:r>
              <a:rPr lang="en-GB" dirty="0" err="1" smtClean="0"/>
              <a:t>goleuni’n</a:t>
            </a:r>
            <a:r>
              <a:rPr lang="en-GB" dirty="0" smtClean="0"/>
              <a:t> </a:t>
            </a:r>
            <a:r>
              <a:rPr lang="en-GB" dirty="0" err="1" smtClean="0"/>
              <a:t>dod</a:t>
            </a:r>
            <a:r>
              <a:rPr lang="en-GB" dirty="0" smtClean="0"/>
              <a:t> o </a:t>
            </a:r>
            <a:r>
              <a:rPr lang="en-GB" dirty="0" err="1" smtClean="0"/>
              <a:t>amrywiaeth</a:t>
            </a:r>
            <a:r>
              <a:rPr lang="en-GB" dirty="0" smtClean="0"/>
              <a:t> o </a:t>
            </a:r>
            <a:r>
              <a:rPr lang="en-GB" dirty="0" err="1" smtClean="0"/>
              <a:t>ffynonellau</a:t>
            </a:r>
            <a:r>
              <a:rPr lang="en-GB" dirty="0" smtClean="0"/>
              <a:t>,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gynnwys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haul</a:t>
            </a:r>
          </a:p>
          <a:p>
            <a:r>
              <a:rPr lang="en-GB" dirty="0" smtClean="0"/>
              <a:t>Mai </a:t>
            </a:r>
            <a:r>
              <a:rPr lang="en-GB" dirty="0" err="1" smtClean="0"/>
              <a:t>absenoldeb</a:t>
            </a:r>
            <a:r>
              <a:rPr lang="en-GB" dirty="0" smtClean="0"/>
              <a:t> </a:t>
            </a:r>
            <a:r>
              <a:rPr lang="en-GB" dirty="0" err="1" smtClean="0"/>
              <a:t>goleuni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tywyllwch</a:t>
            </a:r>
            <a:endParaRPr lang="en-GB" dirty="0" smtClean="0"/>
          </a:p>
          <a:p>
            <a:r>
              <a:rPr lang="en-GB" dirty="0" smtClean="0"/>
              <a:t>Bod </a:t>
            </a:r>
            <a:r>
              <a:rPr lang="en-GB" dirty="0" err="1" smtClean="0"/>
              <a:t>goleuni’n</a:t>
            </a:r>
            <a:r>
              <a:rPr lang="en-GB" dirty="0" smtClean="0"/>
              <a:t> </a:t>
            </a:r>
            <a:r>
              <a:rPr lang="en-GB" dirty="0" err="1" smtClean="0"/>
              <a:t>teithio</a:t>
            </a:r>
            <a:r>
              <a:rPr lang="en-GB" dirty="0" smtClean="0"/>
              <a:t> </a:t>
            </a:r>
            <a:r>
              <a:rPr lang="en-GB" dirty="0" err="1" smtClean="0"/>
              <a:t>oddi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ffynhonnell</a:t>
            </a:r>
            <a:endParaRPr lang="en-GB" dirty="0" smtClean="0"/>
          </a:p>
          <a:p>
            <a:r>
              <a:rPr lang="en-GB" dirty="0" err="1" smtClean="0"/>
              <a:t>Ein</a:t>
            </a:r>
            <a:r>
              <a:rPr lang="en-GB" dirty="0" smtClean="0"/>
              <a:t> 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gweld</a:t>
            </a:r>
            <a:r>
              <a:rPr lang="en-GB" dirty="0" smtClean="0"/>
              <a:t> </a:t>
            </a:r>
            <a:r>
              <a:rPr lang="en-GB" dirty="0" err="1" smtClean="0"/>
              <a:t>ffynonellau</a:t>
            </a:r>
            <a:r>
              <a:rPr lang="en-GB" dirty="0" smtClean="0"/>
              <a:t> </a:t>
            </a:r>
            <a:r>
              <a:rPr lang="en-GB" dirty="0" err="1" smtClean="0"/>
              <a:t>goleuni</a:t>
            </a:r>
            <a:r>
              <a:rPr lang="en-GB" dirty="0" smtClean="0"/>
              <a:t> </a:t>
            </a:r>
            <a:r>
              <a:rPr lang="en-GB" dirty="0" err="1" smtClean="0"/>
              <a:t>oherwydd</a:t>
            </a:r>
            <a:r>
              <a:rPr lang="en-GB" dirty="0" smtClean="0"/>
              <a:t> bod </a:t>
            </a:r>
            <a:r>
              <a:rPr lang="en-GB" dirty="0" err="1" smtClean="0"/>
              <a:t>goleuni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teithio</a:t>
            </a:r>
            <a:r>
              <a:rPr lang="en-GB" dirty="0" smtClean="0"/>
              <a:t> </a:t>
            </a:r>
            <a:r>
              <a:rPr lang="en-GB" dirty="0" err="1" smtClean="0"/>
              <a:t>oddi</a:t>
            </a:r>
            <a:r>
              <a:rPr lang="en-GB" dirty="0" smtClean="0"/>
              <a:t> </a:t>
            </a:r>
            <a:r>
              <a:rPr lang="en-GB" dirty="0" err="1" smtClean="0"/>
              <a:t>wrthynt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mynd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llygaid</a:t>
            </a:r>
            <a:endParaRPr lang="en-GB" dirty="0" smtClean="0"/>
          </a:p>
          <a:p>
            <a:r>
              <a:rPr lang="en-GB" dirty="0" err="1" smtClean="0"/>
              <a:t>Ein</a:t>
            </a:r>
            <a:r>
              <a:rPr lang="en-GB" dirty="0" smtClean="0"/>
              <a:t> 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gweld</a:t>
            </a:r>
            <a:r>
              <a:rPr lang="en-GB" dirty="0" smtClean="0"/>
              <a:t> </a:t>
            </a:r>
            <a:r>
              <a:rPr lang="en-GB" dirty="0" err="1" smtClean="0"/>
              <a:t>gwrthrychau</a:t>
            </a:r>
            <a:r>
              <a:rPr lang="en-GB" dirty="0" smtClean="0"/>
              <a:t> </a:t>
            </a:r>
            <a:r>
              <a:rPr lang="en-GB" dirty="0" err="1" smtClean="0"/>
              <a:t>oherwydd</a:t>
            </a:r>
            <a:r>
              <a:rPr lang="en-GB" dirty="0" smtClean="0"/>
              <a:t> </a:t>
            </a:r>
            <a:r>
              <a:rPr lang="en-GB" dirty="0" err="1" smtClean="0"/>
              <a:t>caiff</a:t>
            </a:r>
            <a:r>
              <a:rPr lang="en-GB" dirty="0" smtClean="0"/>
              <a:t> y </a:t>
            </a:r>
            <a:r>
              <a:rPr lang="en-GB" dirty="0" err="1" smtClean="0"/>
              <a:t>goleuni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syrthio</a:t>
            </a:r>
            <a:r>
              <a:rPr lang="en-GB" dirty="0" smtClean="0"/>
              <a:t> </a:t>
            </a:r>
            <a:r>
              <a:rPr lang="en-GB" dirty="0" err="1" smtClean="0"/>
              <a:t>arnynt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adlewyrchu</a:t>
            </a:r>
            <a:endParaRPr lang="en-GB" dirty="0" smtClean="0"/>
          </a:p>
          <a:p>
            <a:r>
              <a:rPr lang="en-GB" dirty="0" smtClean="0"/>
              <a:t>Na all </a:t>
            </a:r>
            <a:r>
              <a:rPr lang="en-GB" dirty="0" err="1" smtClean="0"/>
              <a:t>goleuni</a:t>
            </a:r>
            <a:r>
              <a:rPr lang="en-GB" dirty="0" smtClean="0"/>
              <a:t> </a:t>
            </a:r>
            <a:r>
              <a:rPr lang="en-GB" dirty="0" err="1" smtClean="0"/>
              <a:t>fynd</a:t>
            </a:r>
            <a:r>
              <a:rPr lang="en-GB" dirty="0" smtClean="0"/>
              <a:t> </a:t>
            </a:r>
            <a:r>
              <a:rPr lang="en-GB" dirty="0" err="1" smtClean="0"/>
              <a:t>drwy</a:t>
            </a:r>
            <a:r>
              <a:rPr lang="en-GB" dirty="0" smtClean="0"/>
              <a:t> </a:t>
            </a:r>
            <a:r>
              <a:rPr lang="en-GB" dirty="0" err="1" smtClean="0"/>
              <a:t>rai</a:t>
            </a:r>
            <a:r>
              <a:rPr lang="en-GB" dirty="0" smtClean="0"/>
              <a:t> </a:t>
            </a:r>
            <a:r>
              <a:rPr lang="en-GB" dirty="0" err="1" smtClean="0"/>
              <a:t>defnyddiau</a:t>
            </a:r>
            <a:r>
              <a:rPr lang="en-GB" dirty="0" smtClean="0"/>
              <a:t>, a bod </a:t>
            </a:r>
            <a:r>
              <a:rPr lang="en-GB" dirty="0" err="1" smtClean="0"/>
              <a:t>hynny’n</a:t>
            </a:r>
            <a:r>
              <a:rPr lang="en-GB" dirty="0" smtClean="0"/>
              <a:t> </a:t>
            </a:r>
            <a:r>
              <a:rPr lang="en-GB" dirty="0" err="1" smtClean="0"/>
              <a:t>arwain</a:t>
            </a:r>
            <a:r>
              <a:rPr lang="en-GB" dirty="0" smtClean="0"/>
              <a:t> at </a:t>
            </a:r>
            <a:r>
              <a:rPr lang="en-GB" dirty="0" err="1" smtClean="0"/>
              <a:t>ffurfio</a:t>
            </a:r>
            <a:r>
              <a:rPr lang="en-GB" dirty="0" smtClean="0"/>
              <a:t> </a:t>
            </a:r>
            <a:r>
              <a:rPr lang="en-GB" dirty="0" err="1" smtClean="0"/>
              <a:t>cysgodion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Datblygu </a:t>
            </a:r>
            <a:r>
              <a:rPr lang="en-GB" dirty="0" err="1" smtClean="0"/>
              <a:t>cysyniadau</a:t>
            </a:r>
            <a:r>
              <a:rPr lang="en-GB" dirty="0" smtClean="0"/>
              <a:t>: </a:t>
            </a:r>
            <a:r>
              <a:rPr lang="en-GB" dirty="0" err="1" smtClean="0"/>
              <a:t>Goleuni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770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 smtClean="0"/>
              <a:t>Gellir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seiniau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amrywiaeth</a:t>
            </a:r>
            <a:r>
              <a:rPr lang="en-GB" dirty="0" smtClean="0"/>
              <a:t> o </a:t>
            </a:r>
            <a:r>
              <a:rPr lang="en-GB" dirty="0" err="1" smtClean="0"/>
              <a:t>ffyrdd</a:t>
            </a:r>
            <a:endParaRPr lang="en-GB" dirty="0" smtClean="0"/>
          </a:p>
          <a:p>
            <a:r>
              <a:rPr lang="en-GB" dirty="0" err="1" smtClean="0"/>
              <a:t>Achosir</a:t>
            </a:r>
            <a:r>
              <a:rPr lang="en-GB" dirty="0" smtClean="0"/>
              <a:t> </a:t>
            </a:r>
            <a:r>
              <a:rPr lang="en-GB" dirty="0" err="1" smtClean="0"/>
              <a:t>seiniau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ddirgryniadau</a:t>
            </a:r>
            <a:r>
              <a:rPr lang="en-GB" dirty="0" smtClean="0"/>
              <a:t> a </a:t>
            </a:r>
            <a:r>
              <a:rPr lang="en-GB" dirty="0" err="1" smtClean="0"/>
              <a:t>glywn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seiniau’n</a:t>
            </a:r>
            <a:r>
              <a:rPr lang="en-GB" dirty="0" smtClean="0"/>
              <a:t> </a:t>
            </a:r>
            <a:r>
              <a:rPr lang="en-GB" dirty="0" err="1" smtClean="0"/>
              <a:t>teithio</a:t>
            </a:r>
            <a:r>
              <a:rPr lang="en-GB" dirty="0" smtClean="0"/>
              <a:t> </a:t>
            </a:r>
            <a:r>
              <a:rPr lang="en-GB" dirty="0" err="1" smtClean="0"/>
              <a:t>drwy</a:t>
            </a:r>
            <a:r>
              <a:rPr lang="en-GB" dirty="0" smtClean="0"/>
              <a:t> </a:t>
            </a:r>
            <a:r>
              <a:rPr lang="en-GB" dirty="0" err="1" smtClean="0"/>
              <a:t>amrywiaeth</a:t>
            </a:r>
            <a:r>
              <a:rPr lang="en-GB" dirty="0" smtClean="0"/>
              <a:t> o </a:t>
            </a:r>
            <a:r>
              <a:rPr lang="en-GB" dirty="0" err="1" smtClean="0"/>
              <a:t>ddefnyddiau</a:t>
            </a:r>
            <a:r>
              <a:rPr lang="en-GB" dirty="0" smtClean="0"/>
              <a:t> –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well </a:t>
            </a:r>
            <a:r>
              <a:rPr lang="en-GB" dirty="0" err="1" smtClean="0"/>
              <a:t>nac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 (soled, </a:t>
            </a:r>
            <a:r>
              <a:rPr lang="en-GB" dirty="0" err="1" smtClean="0"/>
              <a:t>hylif</a:t>
            </a:r>
            <a:r>
              <a:rPr lang="en-GB" dirty="0" smtClean="0"/>
              <a:t> </a:t>
            </a:r>
            <a:r>
              <a:rPr lang="en-GB" dirty="0" err="1" smtClean="0"/>
              <a:t>nwy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Clywir</a:t>
            </a:r>
            <a:r>
              <a:rPr lang="en-GB" dirty="0" smtClean="0"/>
              <a:t> </a:t>
            </a:r>
            <a:r>
              <a:rPr lang="en-GB" dirty="0" err="1" smtClean="0"/>
              <a:t>seiniau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y </a:t>
            </a:r>
            <a:r>
              <a:rPr lang="en-GB" dirty="0" err="1" smtClean="0"/>
              <a:t>glust</a:t>
            </a:r>
            <a:r>
              <a:rPr lang="en-GB" dirty="0" smtClean="0"/>
              <a:t> ac </a:t>
            </a:r>
            <a:r>
              <a:rPr lang="en-GB" dirty="0" err="1" smtClean="0"/>
              <a:t>fe’u</a:t>
            </a:r>
            <a:r>
              <a:rPr lang="en-GB" dirty="0" smtClean="0"/>
              <a:t> </a:t>
            </a:r>
            <a:r>
              <a:rPr lang="en-GB" dirty="0" err="1" smtClean="0"/>
              <a:t>dehonglir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ymennydd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seiniau</a:t>
            </a:r>
            <a:r>
              <a:rPr lang="en-GB" dirty="0" smtClean="0"/>
              <a:t> </a:t>
            </a:r>
            <a:r>
              <a:rPr lang="en-GB" dirty="0" err="1" smtClean="0"/>
              <a:t>seinfanedd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uchder</a:t>
            </a:r>
            <a:r>
              <a:rPr lang="en-GB" dirty="0" smtClean="0"/>
              <a:t> (</a:t>
            </a:r>
            <a:r>
              <a:rPr lang="en-GB" dirty="0" err="1" smtClean="0"/>
              <a:t>osgled</a:t>
            </a:r>
            <a:r>
              <a:rPr lang="en-GB" dirty="0" smtClean="0"/>
              <a:t> – amplitude) a </a:t>
            </a:r>
            <a:r>
              <a:rPr lang="en-GB" dirty="0" err="1" smtClean="0"/>
              <a:t>thraw</a:t>
            </a:r>
            <a:r>
              <a:rPr lang="en-GB" dirty="0" smtClean="0"/>
              <a:t> (</a:t>
            </a:r>
            <a:r>
              <a:rPr lang="en-GB" dirty="0" err="1" smtClean="0"/>
              <a:t>amledd</a:t>
            </a:r>
            <a:r>
              <a:rPr lang="en-GB" dirty="0" smtClean="0"/>
              <a:t> – frequency)</a:t>
            </a:r>
          </a:p>
          <a:p>
            <a:r>
              <a:rPr lang="en-GB" dirty="0" smtClean="0"/>
              <a:t>Mae sain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cymryd</a:t>
            </a:r>
            <a:r>
              <a:rPr lang="en-GB" dirty="0" smtClean="0"/>
              <a:t>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deithio</a:t>
            </a:r>
            <a:endParaRPr lang="en-GB" dirty="0" smtClean="0"/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Datblygu </a:t>
            </a:r>
            <a:r>
              <a:rPr lang="en-GB" dirty="0" err="1" smtClean="0"/>
              <a:t>cysyniadau</a:t>
            </a:r>
            <a:r>
              <a:rPr lang="en-GB" dirty="0" smtClean="0"/>
              <a:t>: Sain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165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GB" altLang="en-US" sz="2800" dirty="0"/>
              <a:t>Meddyliwch am </a:t>
            </a:r>
            <a:r>
              <a:rPr lang="en-GB" altLang="en-US" sz="2800" dirty="0" err="1"/>
              <a:t>ffynhonnell</a:t>
            </a:r>
            <a:r>
              <a:rPr lang="en-GB" altLang="en-US" sz="2800" dirty="0"/>
              <a:t> sain </a:t>
            </a:r>
            <a:r>
              <a:rPr lang="en-GB" altLang="en-US" sz="2800" dirty="0" err="1"/>
              <a:t>benodol</a:t>
            </a:r>
            <a:r>
              <a:rPr lang="en-GB" altLang="en-US" sz="2800" dirty="0"/>
              <a:t> </a:t>
            </a:r>
            <a:r>
              <a:rPr lang="en-GB" altLang="en-US" sz="2800" dirty="0" smtClean="0"/>
              <a:t>a </a:t>
            </a:r>
            <a:r>
              <a:rPr lang="en-GB" altLang="en-US" sz="2800" dirty="0" err="1" smtClean="0"/>
              <a:t>gofynnwch</a:t>
            </a:r>
            <a:r>
              <a:rPr lang="en-GB" altLang="en-US" sz="2800" dirty="0" smtClean="0"/>
              <a:t> </a:t>
            </a:r>
            <a:r>
              <a:rPr lang="en-GB" altLang="en-US" sz="2800" dirty="0"/>
              <a:t>y </a:t>
            </a:r>
            <a:r>
              <a:rPr lang="en-GB" altLang="en-US" sz="2800" dirty="0" err="1"/>
              <a:t>cwestiynau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canlynol</a:t>
            </a:r>
            <a:r>
              <a:rPr lang="en-GB" altLang="en-US" sz="2800" dirty="0"/>
              <a:t>:</a:t>
            </a:r>
          </a:p>
          <a:p>
            <a:pPr marL="533400" indent="-533400">
              <a:lnSpc>
                <a:spcPct val="80000"/>
              </a:lnSpc>
              <a:buNone/>
            </a:pPr>
            <a:endParaRPr lang="en-GB" altLang="en-US" sz="2800" dirty="0"/>
          </a:p>
          <a:p>
            <a:pPr marL="533400" indent="-5334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2800" dirty="0" err="1"/>
              <a:t>Sut</a:t>
            </a:r>
            <a:r>
              <a:rPr lang="en-GB" altLang="en-US" sz="2800" dirty="0"/>
              <a:t> </a:t>
            </a:r>
            <a:r>
              <a:rPr lang="en-GB" altLang="en-US" sz="2800" dirty="0" err="1"/>
              <a:t>mae</a:t>
            </a:r>
            <a:r>
              <a:rPr lang="en-GB" altLang="en-US" sz="2800" dirty="0"/>
              <a:t> sain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cael</a:t>
            </a:r>
            <a:r>
              <a:rPr lang="en-GB" altLang="en-US" sz="2800" dirty="0"/>
              <a:t> </a:t>
            </a:r>
            <a:r>
              <a:rPr lang="en-GB" altLang="en-US" sz="2800" dirty="0" err="1"/>
              <a:t>ei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wneud</a:t>
            </a:r>
            <a:r>
              <a:rPr lang="en-GB" altLang="en-US" sz="2800" dirty="0"/>
              <a:t> – </a:t>
            </a:r>
            <a:r>
              <a:rPr lang="en-GB" altLang="en-US" sz="2800" dirty="0" err="1"/>
              <a:t>beth</a:t>
            </a:r>
            <a:r>
              <a:rPr lang="en-GB" altLang="en-US" sz="2800" dirty="0"/>
              <a:t> </a:t>
            </a:r>
            <a:r>
              <a:rPr lang="en-GB" altLang="en-US" sz="2800" dirty="0" err="1"/>
              <a:t>sy’n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digwydd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achosi’r</a:t>
            </a:r>
            <a:r>
              <a:rPr lang="en-GB" altLang="en-US" sz="2800" dirty="0"/>
              <a:t> sain?</a:t>
            </a:r>
          </a:p>
          <a:p>
            <a:pPr marL="533400" indent="-5334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2800" dirty="0"/>
              <a:t>Beth </a:t>
            </a:r>
            <a:r>
              <a:rPr lang="en-GB" altLang="en-US" sz="2800" dirty="0" err="1"/>
              <a:t>allai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ddigwydd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newid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cryfder</a:t>
            </a:r>
            <a:r>
              <a:rPr lang="en-GB" altLang="en-US" sz="2800" dirty="0"/>
              <a:t> y sain – </a:t>
            </a:r>
            <a:r>
              <a:rPr lang="en-GB" altLang="en-US" sz="2800" dirty="0" err="1"/>
              <a:t>i’w</a:t>
            </a:r>
            <a:r>
              <a:rPr lang="en-GB" altLang="en-US" sz="2800" dirty="0"/>
              <a:t> </a:t>
            </a:r>
            <a:r>
              <a:rPr lang="en-GB" altLang="en-US" sz="2800" dirty="0" err="1"/>
              <a:t>wneud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gryfach</a:t>
            </a:r>
            <a:r>
              <a:rPr lang="en-GB" altLang="en-US" sz="2800" dirty="0"/>
              <a:t> </a:t>
            </a:r>
            <a:r>
              <a:rPr lang="en-GB" altLang="en-US" sz="2800" dirty="0" err="1"/>
              <a:t>neu’n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wanach</a:t>
            </a:r>
            <a:r>
              <a:rPr lang="en-GB" altLang="en-US" sz="2800" dirty="0"/>
              <a:t>? (louder or quieter)</a:t>
            </a:r>
          </a:p>
          <a:p>
            <a:pPr marL="533400" indent="-5334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2800" dirty="0"/>
              <a:t>Beth </a:t>
            </a:r>
            <a:r>
              <a:rPr lang="en-GB" altLang="en-US" sz="2800" dirty="0" err="1"/>
              <a:t>sy’n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digwydd</a:t>
            </a:r>
            <a:r>
              <a:rPr lang="en-GB" altLang="en-US" sz="2800" dirty="0"/>
              <a:t> pan </a:t>
            </a:r>
            <a:r>
              <a:rPr lang="en-GB" altLang="en-US" sz="2800" dirty="0" err="1"/>
              <a:t>mae</a:t>
            </a:r>
            <a:r>
              <a:rPr lang="en-GB" altLang="en-US" sz="2800" dirty="0"/>
              <a:t> </a:t>
            </a:r>
            <a:r>
              <a:rPr lang="en-GB" altLang="en-US" sz="2800" dirty="0" err="1"/>
              <a:t>traw</a:t>
            </a:r>
            <a:r>
              <a:rPr lang="en-GB" altLang="en-US" sz="2800" dirty="0"/>
              <a:t> (pitch) y sain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newid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i</a:t>
            </a:r>
            <a:r>
              <a:rPr lang="en-GB" altLang="en-US" sz="2800" dirty="0"/>
              <a:t> draw </a:t>
            </a:r>
            <a:r>
              <a:rPr lang="en-GB" altLang="en-US" sz="2800" dirty="0" err="1"/>
              <a:t>uwch</a:t>
            </a:r>
            <a:r>
              <a:rPr lang="en-GB" altLang="en-US" sz="2800" dirty="0"/>
              <a:t> </a:t>
            </a:r>
            <a:r>
              <a:rPr lang="en-GB" altLang="en-US" sz="2800" dirty="0" err="1"/>
              <a:t>neu</a:t>
            </a:r>
            <a:r>
              <a:rPr lang="en-GB" altLang="en-US" sz="2800" dirty="0"/>
              <a:t> draw is?</a:t>
            </a:r>
          </a:p>
          <a:p>
            <a:pPr marL="533400" indent="-533400">
              <a:lnSpc>
                <a:spcPct val="80000"/>
              </a:lnSpc>
              <a:buNone/>
            </a:pPr>
            <a:r>
              <a:rPr lang="en-GB" altLang="en-US" sz="2800" dirty="0"/>
              <a:t>  </a:t>
            </a:r>
          </a:p>
          <a:p>
            <a:pPr marL="533400" indent="-533400">
              <a:lnSpc>
                <a:spcPct val="80000"/>
              </a:lnSpc>
              <a:buNone/>
            </a:pPr>
            <a:r>
              <a:rPr lang="en-GB" altLang="en-US" sz="2800" dirty="0"/>
              <a:t>	</a:t>
            </a:r>
            <a:r>
              <a:rPr lang="en-GB" altLang="en-US" sz="2800" dirty="0" err="1"/>
              <a:t>Gellir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defnyddio’r</a:t>
            </a:r>
            <a:r>
              <a:rPr lang="en-GB" altLang="en-US" sz="2800" dirty="0"/>
              <a:t> tri </a:t>
            </a:r>
            <a:r>
              <a:rPr lang="en-GB" altLang="en-US" sz="2800" dirty="0" err="1"/>
              <a:t>chwestiwn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arwain</a:t>
            </a:r>
            <a:r>
              <a:rPr lang="en-GB" altLang="en-US" sz="2800" dirty="0"/>
              <a:t> y </a:t>
            </a:r>
            <a:r>
              <a:rPr lang="en-GB" altLang="en-US" sz="2800" dirty="0" err="1"/>
              <a:t>disgyblion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gynnal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ymchwiliadau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ystod</a:t>
            </a:r>
            <a:r>
              <a:rPr lang="en-GB" altLang="en-US" sz="2800" dirty="0"/>
              <a:t> o </a:t>
            </a:r>
            <a:r>
              <a:rPr lang="en-GB" altLang="en-US" sz="2800" dirty="0" err="1"/>
              <a:t>ffynonellau</a:t>
            </a:r>
            <a:r>
              <a:rPr lang="en-GB" altLang="en-US" sz="2800" dirty="0"/>
              <a:t> sain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cynnwys</a:t>
            </a:r>
            <a:r>
              <a:rPr lang="en-GB" altLang="en-US" sz="2800" dirty="0"/>
              <a:t> </a:t>
            </a:r>
            <a:r>
              <a:rPr lang="en-GB" altLang="en-US" sz="2800" dirty="0" err="1"/>
              <a:t>offerynnau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cerdd</a:t>
            </a:r>
            <a:r>
              <a:rPr lang="en-GB" altLang="en-US" sz="2800" dirty="0"/>
              <a:t>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Y </a:t>
            </a:r>
            <a:r>
              <a:rPr lang="en-GB" altLang="en-US" dirty="0" err="1"/>
              <a:t>Rheol</a:t>
            </a:r>
            <a:r>
              <a:rPr lang="en-GB" altLang="en-US" dirty="0"/>
              <a:t> Tri </a:t>
            </a:r>
            <a:r>
              <a:rPr lang="en-GB" altLang="en-US" dirty="0" err="1"/>
              <a:t>Chwestiwn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0022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109728" indent="0">
              <a:buNone/>
            </a:pPr>
            <a:r>
              <a:rPr lang="en-US" sz="2800" b="1" dirty="0"/>
              <a:t>1. </a:t>
            </a:r>
            <a:r>
              <a:rPr lang="en-US" sz="2800" dirty="0" err="1"/>
              <a:t>enwau</a:t>
            </a:r>
            <a:r>
              <a:rPr lang="en-US" sz="2800" dirty="0"/>
              <a:t>, </a:t>
            </a:r>
            <a:r>
              <a:rPr lang="en-US" sz="2800" dirty="0" err="1"/>
              <a:t>safleoedd</a:t>
            </a:r>
            <a:r>
              <a:rPr lang="en-US" sz="2800" dirty="0"/>
              <a:t>, </a:t>
            </a:r>
            <a:r>
              <a:rPr lang="en-US" sz="2800" dirty="0" err="1"/>
              <a:t>swyddogaethau</a:t>
            </a:r>
            <a:r>
              <a:rPr lang="en-US" sz="2800" dirty="0"/>
              <a:t> a </a:t>
            </a:r>
            <a:r>
              <a:rPr lang="en-US" sz="2800" dirty="0" err="1"/>
              <a:t>meintiau</a:t>
            </a:r>
            <a:r>
              <a:rPr lang="en-US" sz="2800" dirty="0"/>
              <a:t> </a:t>
            </a:r>
            <a:r>
              <a:rPr lang="en-US" sz="2800" dirty="0" err="1"/>
              <a:t>cymharol</a:t>
            </a:r>
            <a:r>
              <a:rPr lang="en-US" sz="2800" dirty="0"/>
              <a:t> </a:t>
            </a:r>
            <a:r>
              <a:rPr lang="en-US" sz="2800" dirty="0" err="1"/>
              <a:t>prif</a:t>
            </a:r>
            <a:r>
              <a:rPr lang="en-US" sz="2800" dirty="0"/>
              <a:t> </a:t>
            </a:r>
            <a:r>
              <a:rPr lang="en-US" sz="2800" dirty="0" err="1"/>
              <a:t>organau</a:t>
            </a:r>
            <a:r>
              <a:rPr lang="en-US" sz="2800" dirty="0"/>
              <a:t> </a:t>
            </a:r>
            <a:r>
              <a:rPr lang="en-US" sz="2800" dirty="0" err="1"/>
              <a:t>bodau</a:t>
            </a:r>
            <a:r>
              <a:rPr lang="en-US" sz="2800" dirty="0"/>
              <a:t> </a:t>
            </a:r>
            <a:r>
              <a:rPr lang="en-US" sz="2800" dirty="0" err="1"/>
              <a:t>dynol</a:t>
            </a:r>
            <a:endParaRPr lang="en-US" sz="2800" dirty="0"/>
          </a:p>
          <a:p>
            <a:pPr marL="109728" indent="0">
              <a:buNone/>
            </a:pPr>
            <a:r>
              <a:rPr lang="en-US" sz="2800" b="1" dirty="0"/>
              <a:t>2.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angen</a:t>
            </a:r>
            <a:r>
              <a:rPr lang="en-US" sz="2800" dirty="0"/>
              <a:t> am </a:t>
            </a:r>
            <a:r>
              <a:rPr lang="en-US" sz="2800" dirty="0" err="1"/>
              <a:t>amrywiaeth</a:t>
            </a:r>
            <a:r>
              <a:rPr lang="en-US" sz="2800" dirty="0"/>
              <a:t> o </a:t>
            </a:r>
            <a:r>
              <a:rPr lang="en-US" sz="2800" dirty="0" err="1"/>
              <a:t>fwydydd</a:t>
            </a:r>
            <a:r>
              <a:rPr lang="en-US" sz="2800" dirty="0"/>
              <a:t> ac </a:t>
            </a:r>
            <a:r>
              <a:rPr lang="en-US" sz="2800" dirty="0" err="1"/>
              <a:t>ymarfer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gyfer</a:t>
            </a:r>
            <a:r>
              <a:rPr lang="en-US" sz="2800" dirty="0"/>
              <a:t> </a:t>
            </a:r>
            <a:r>
              <a:rPr lang="en-US" sz="2800" dirty="0" err="1"/>
              <a:t>iechyd</a:t>
            </a:r>
            <a:r>
              <a:rPr lang="en-US" sz="2800" dirty="0"/>
              <a:t> da </a:t>
            </a:r>
            <a:r>
              <a:rPr lang="en-US" sz="2800" dirty="0" err="1"/>
              <a:t>bodau</a:t>
            </a:r>
            <a:r>
              <a:rPr lang="en-US" sz="2800" dirty="0"/>
              <a:t> </a:t>
            </a:r>
            <a:r>
              <a:rPr lang="en-US" sz="2800" dirty="0" err="1"/>
              <a:t>dynol</a:t>
            </a:r>
            <a:endParaRPr lang="en-US" sz="2800" dirty="0"/>
          </a:p>
          <a:p>
            <a:pPr marL="109728" indent="0">
              <a:buNone/>
            </a:pPr>
            <a:r>
              <a:rPr lang="en-US" sz="2800" b="1" dirty="0"/>
              <a:t>3. </a:t>
            </a:r>
            <a:r>
              <a:rPr lang="en-US" sz="2800" dirty="0" err="1"/>
              <a:t>effaith</a:t>
            </a:r>
            <a:r>
              <a:rPr lang="en-US" sz="2800" dirty="0"/>
              <a:t> </a:t>
            </a:r>
            <a:r>
              <a:rPr lang="en-US" sz="2800" dirty="0" err="1"/>
              <a:t>rhai</a:t>
            </a:r>
            <a:r>
              <a:rPr lang="en-US" sz="2800" dirty="0"/>
              <a:t> </a:t>
            </a:r>
            <a:r>
              <a:rPr lang="en-US" sz="2800" dirty="0" err="1"/>
              <a:t>cyffuriau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corff</a:t>
            </a:r>
            <a:r>
              <a:rPr lang="en-US" sz="2800" dirty="0"/>
              <a:t> </a:t>
            </a:r>
            <a:r>
              <a:rPr lang="en-US" sz="2800" dirty="0" err="1"/>
              <a:t>dynol</a:t>
            </a:r>
            <a:r>
              <a:rPr lang="en-US" sz="2800" dirty="0"/>
              <a:t>, </a:t>
            </a:r>
            <a:r>
              <a:rPr lang="en-US" sz="2800" i="1" dirty="0" err="1"/>
              <a:t>e.e</a:t>
            </a:r>
            <a:r>
              <a:rPr lang="en-US" sz="2800" i="1" dirty="0"/>
              <a:t>. alcohol, </a:t>
            </a:r>
            <a:r>
              <a:rPr lang="en-US" sz="2800" i="1" dirty="0" err="1"/>
              <a:t>hydoddyddion</a:t>
            </a:r>
            <a:r>
              <a:rPr lang="en-US" sz="2800" i="1" dirty="0"/>
              <a:t>, </a:t>
            </a:r>
            <a:r>
              <a:rPr lang="en-US" sz="2800" i="1" dirty="0" err="1"/>
              <a:t>tybaco</a:t>
            </a:r>
            <a:endParaRPr lang="en-US" sz="2800" i="1" dirty="0"/>
          </a:p>
          <a:p>
            <a:pPr marL="109728" indent="0">
              <a:buNone/>
            </a:pPr>
            <a:r>
              <a:rPr lang="en-US" sz="2800" b="1" dirty="0"/>
              <a:t>4. </a:t>
            </a:r>
            <a:r>
              <a:rPr lang="en-US" sz="2800" dirty="0" err="1"/>
              <a:t>trwy</a:t>
            </a:r>
            <a:r>
              <a:rPr lang="en-US" sz="2800" dirty="0"/>
              <a:t> </a:t>
            </a:r>
            <a:r>
              <a:rPr lang="en-US" sz="2800" dirty="0" err="1"/>
              <a:t>waith</a:t>
            </a:r>
            <a:r>
              <a:rPr lang="en-US" sz="2800" dirty="0"/>
              <a:t> </a:t>
            </a:r>
            <a:r>
              <a:rPr lang="en-US" sz="2800" dirty="0" err="1"/>
              <a:t>maes</a:t>
            </a:r>
            <a:r>
              <a:rPr lang="en-US" sz="2800" dirty="0"/>
              <a:t>, y </a:t>
            </a:r>
            <a:r>
              <a:rPr lang="en-US" sz="2800" dirty="0" err="1"/>
              <a:t>planhigion</a:t>
            </a:r>
            <a:r>
              <a:rPr lang="en-US" sz="2800" dirty="0"/>
              <a:t> </a:t>
            </a:r>
            <a:r>
              <a:rPr lang="en-US" sz="2800" dirty="0" err="1"/>
              <a:t>a’r</a:t>
            </a:r>
            <a:r>
              <a:rPr lang="en-US" sz="2800" dirty="0"/>
              <a:t> </a:t>
            </a:r>
            <a:r>
              <a:rPr lang="en-US" sz="2800" dirty="0" err="1"/>
              <a:t>anifeiliaid</a:t>
            </a:r>
            <a:r>
              <a:rPr lang="en-US" sz="2800" dirty="0"/>
              <a:t> </a:t>
            </a:r>
            <a:r>
              <a:rPr lang="en-US" sz="2800" dirty="0" err="1"/>
              <a:t>sydd</a:t>
            </a:r>
            <a:r>
              <a:rPr lang="en-US" sz="2800" dirty="0"/>
              <a:t> </a:t>
            </a:r>
            <a:r>
              <a:rPr lang="en-US" sz="2800" dirty="0" err="1"/>
              <a:t>i’w</a:t>
            </a:r>
            <a:r>
              <a:rPr lang="en-US" sz="2800" dirty="0"/>
              <a:t> </a:t>
            </a:r>
            <a:r>
              <a:rPr lang="en-US" sz="2800" dirty="0" err="1"/>
              <a:t>gweld</a:t>
            </a:r>
            <a:r>
              <a:rPr lang="en-US" sz="2800" dirty="0"/>
              <a:t> </a:t>
            </a:r>
            <a:r>
              <a:rPr lang="en-US" sz="2800" dirty="0" err="1"/>
              <a:t>mewn</a:t>
            </a:r>
            <a:r>
              <a:rPr lang="en-US" sz="2800" dirty="0"/>
              <a:t> </a:t>
            </a:r>
            <a:r>
              <a:rPr lang="en-US" sz="2800" dirty="0" err="1"/>
              <a:t>dau</a:t>
            </a:r>
            <a:r>
              <a:rPr lang="en-US" sz="2800" dirty="0"/>
              <a:t> </a:t>
            </a:r>
            <a:r>
              <a:rPr lang="en-US" sz="2800" dirty="0" err="1"/>
              <a:t>amgylchedd</a:t>
            </a:r>
            <a:r>
              <a:rPr lang="en-US" sz="2800" dirty="0"/>
              <a:t> </a:t>
            </a:r>
            <a:r>
              <a:rPr lang="en-US" sz="2800" dirty="0" err="1"/>
              <a:t>cyferbyniol</a:t>
            </a:r>
            <a:r>
              <a:rPr lang="en-US" sz="2800" dirty="0"/>
              <a:t> </a:t>
            </a:r>
            <a:r>
              <a:rPr lang="en-US" sz="2800" dirty="0" err="1"/>
              <a:t>lleol</a:t>
            </a:r>
            <a:r>
              <a:rPr lang="en-US" sz="2800" dirty="0"/>
              <a:t> </a:t>
            </a:r>
            <a:r>
              <a:rPr lang="en-US" sz="2800" i="1" dirty="0" err="1"/>
              <a:t>e.e</a:t>
            </a:r>
            <a:r>
              <a:rPr lang="en-US" sz="2800" i="1" dirty="0"/>
              <a:t>. </a:t>
            </a:r>
            <a:r>
              <a:rPr lang="en-US" sz="2800" i="1" dirty="0" err="1"/>
              <a:t>adnabod</a:t>
            </a:r>
            <a:r>
              <a:rPr lang="en-US" sz="2800" i="1" dirty="0"/>
              <a:t>, </a:t>
            </a:r>
            <a:r>
              <a:rPr lang="en-US" sz="2800" i="1" dirty="0" err="1"/>
              <a:t>maeth</a:t>
            </a:r>
            <a:r>
              <a:rPr lang="en-US" sz="2800" i="1" dirty="0"/>
              <a:t>, </a:t>
            </a:r>
            <a:r>
              <a:rPr lang="en-US" sz="2800" i="1" dirty="0" err="1"/>
              <a:t>cylchredau</a:t>
            </a:r>
            <a:r>
              <a:rPr lang="en-US" sz="2800" i="1" dirty="0"/>
              <a:t> </a:t>
            </a:r>
            <a:r>
              <a:rPr lang="en-US" sz="2800" i="1" dirty="0" err="1"/>
              <a:t>bywyd</a:t>
            </a:r>
            <a:r>
              <a:rPr lang="en-US" sz="2800" i="1" dirty="0" smtClean="0"/>
              <a:t>, Ile </a:t>
            </a:r>
            <a:r>
              <a:rPr lang="en-US" sz="2800" i="1" dirty="0" err="1"/>
              <a:t>yn</a:t>
            </a:r>
            <a:r>
              <a:rPr lang="en-US" sz="2800" i="1" dirty="0"/>
              <a:t> </a:t>
            </a:r>
            <a:r>
              <a:rPr lang="en-US" sz="2800" i="1" dirty="0" err="1"/>
              <a:t>yr</a:t>
            </a:r>
            <a:r>
              <a:rPr lang="en-US" sz="2800" i="1" dirty="0"/>
              <a:t> </a:t>
            </a:r>
            <a:r>
              <a:rPr lang="en-US" sz="2800" i="1" dirty="0" err="1"/>
              <a:t>amgylchedd</a:t>
            </a:r>
            <a:endParaRPr lang="en-US" sz="2800" i="1" dirty="0"/>
          </a:p>
          <a:p>
            <a:pPr marL="109728" indent="0">
              <a:buNone/>
            </a:pPr>
            <a:r>
              <a:rPr lang="en-US" sz="2800" b="1" dirty="0"/>
              <a:t>5. </a:t>
            </a:r>
            <a:r>
              <a:rPr lang="en-US" sz="2800" dirty="0" err="1"/>
              <a:t>cyd-ddibyniaeth</a:t>
            </a:r>
            <a:r>
              <a:rPr lang="en-US" sz="2800" dirty="0"/>
              <a:t> </a:t>
            </a:r>
            <a:r>
              <a:rPr lang="en-US" sz="2800" dirty="0" err="1"/>
              <a:t>organebau</a:t>
            </a:r>
            <a:r>
              <a:rPr lang="en-US" sz="2800" dirty="0"/>
              <a:t> </a:t>
            </a:r>
            <a:r>
              <a:rPr lang="en-US" sz="2800" dirty="0" err="1"/>
              <a:t>byw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</a:t>
            </a:r>
            <a:r>
              <a:rPr lang="en-US" sz="2800" dirty="0" err="1"/>
              <a:t>ddau</a:t>
            </a:r>
            <a:r>
              <a:rPr lang="en-US" sz="2800" dirty="0"/>
              <a:t> </a:t>
            </a:r>
            <a:r>
              <a:rPr lang="en-US" sz="2800" dirty="0" err="1"/>
              <a:t>amgylchedd</a:t>
            </a:r>
            <a:r>
              <a:rPr lang="en-US" sz="2800" dirty="0"/>
              <a:t> </a:t>
            </a:r>
            <a:r>
              <a:rPr lang="en-US" sz="2800" dirty="0" err="1"/>
              <a:t>hynny</a:t>
            </a:r>
            <a:r>
              <a:rPr lang="en-US" sz="2800" dirty="0"/>
              <a:t> </a:t>
            </a:r>
            <a:r>
              <a:rPr lang="en-US" sz="2800" dirty="0" err="1"/>
              <a:t>a’u</a:t>
            </a:r>
            <a:endParaRPr lang="en-US" sz="2800" dirty="0"/>
          </a:p>
          <a:p>
            <a:pPr marL="109728" indent="0">
              <a:buNone/>
            </a:pPr>
            <a:r>
              <a:rPr lang="en-US" sz="2800" dirty="0" err="1"/>
              <a:t>cynrychiolaeth</a:t>
            </a:r>
            <a:r>
              <a:rPr lang="en-US" sz="2800" dirty="0"/>
              <a:t> </a:t>
            </a:r>
            <a:r>
              <a:rPr lang="en-US" sz="2800" dirty="0" err="1"/>
              <a:t>fel</a:t>
            </a:r>
            <a:r>
              <a:rPr lang="en-US" sz="2800" dirty="0"/>
              <a:t> </a:t>
            </a:r>
            <a:r>
              <a:rPr lang="en-US" sz="2800" dirty="0" err="1"/>
              <a:t>cadwynau</a:t>
            </a:r>
            <a:r>
              <a:rPr lang="en-US" sz="2800" dirty="0"/>
              <a:t> </a:t>
            </a:r>
            <a:r>
              <a:rPr lang="en-US" sz="2800" dirty="0" err="1"/>
              <a:t>bwyd</a:t>
            </a:r>
            <a:endParaRPr lang="en-US" sz="2800" dirty="0"/>
          </a:p>
          <a:p>
            <a:pPr marL="109728" indent="0">
              <a:buNone/>
            </a:pPr>
            <a:r>
              <a:rPr lang="en-US" sz="2800" b="1" dirty="0"/>
              <a:t>6. </a:t>
            </a:r>
            <a:r>
              <a:rPr lang="en-US" sz="2800" dirty="0"/>
              <a:t>y </a:t>
            </a:r>
            <a:r>
              <a:rPr lang="en-US" sz="2800" dirty="0" err="1"/>
              <a:t>ffactorau</a:t>
            </a:r>
            <a:r>
              <a:rPr lang="en-US" sz="2800" dirty="0"/>
              <a:t> </a:t>
            </a:r>
            <a:r>
              <a:rPr lang="en-US" sz="2800" dirty="0" err="1"/>
              <a:t>amgylcheddol</a:t>
            </a:r>
            <a:r>
              <a:rPr lang="en-US" sz="2800" dirty="0"/>
              <a:t> </a:t>
            </a:r>
            <a:r>
              <a:rPr lang="en-US" sz="2800" dirty="0" err="1"/>
              <a:t>sy’n</a:t>
            </a:r>
            <a:r>
              <a:rPr lang="en-US" sz="2800" dirty="0"/>
              <a:t> </a:t>
            </a:r>
            <a:r>
              <a:rPr lang="en-US" sz="2800" dirty="0" err="1"/>
              <a:t>effeithio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 </a:t>
            </a:r>
            <a:r>
              <a:rPr lang="en-US" sz="2800" dirty="0" err="1"/>
              <a:t>sy'n</a:t>
            </a:r>
            <a:r>
              <a:rPr lang="en-US" sz="2800" dirty="0"/>
              <a:t> </a:t>
            </a:r>
            <a:r>
              <a:rPr lang="en-US" sz="2800" dirty="0" err="1"/>
              <a:t>tyfu</a:t>
            </a:r>
            <a:r>
              <a:rPr lang="en-US" sz="2800" dirty="0"/>
              <a:t> ac </a:t>
            </a:r>
            <a:r>
              <a:rPr lang="en-US" sz="2800" dirty="0" err="1"/>
              <a:t>yn</a:t>
            </a:r>
            <a:endParaRPr lang="en-US" sz="2800" dirty="0"/>
          </a:p>
          <a:p>
            <a:pPr marL="109728" indent="0">
              <a:buNone/>
            </a:pPr>
            <a:r>
              <a:rPr lang="en-US" sz="2800" dirty="0" err="1"/>
              <a:t>byw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</a:t>
            </a:r>
            <a:r>
              <a:rPr lang="en-US" sz="2800" dirty="0" err="1"/>
              <a:t>ddau</a:t>
            </a:r>
            <a:r>
              <a:rPr lang="en-US" sz="2800" dirty="0"/>
              <a:t> </a:t>
            </a:r>
            <a:r>
              <a:rPr lang="en-US" sz="2800" dirty="0" err="1"/>
              <a:t>amgylchedd</a:t>
            </a:r>
            <a:r>
              <a:rPr lang="en-US" sz="2800" dirty="0"/>
              <a:t> </a:t>
            </a:r>
            <a:r>
              <a:rPr lang="en-US" sz="2800" dirty="0" err="1"/>
              <a:t>hynny</a:t>
            </a:r>
            <a:r>
              <a:rPr lang="en-US" sz="2800" dirty="0"/>
              <a:t>, </a:t>
            </a:r>
            <a:r>
              <a:rPr lang="en-US" sz="2800" i="1" dirty="0" err="1"/>
              <a:t>e.e</a:t>
            </a:r>
            <a:r>
              <a:rPr lang="en-US" sz="2800" i="1" dirty="0"/>
              <a:t>. </a:t>
            </a:r>
            <a:r>
              <a:rPr lang="en-US" sz="2800" i="1" dirty="0" err="1"/>
              <a:t>golau</a:t>
            </a:r>
            <a:r>
              <a:rPr lang="en-US" sz="2800" i="1" dirty="0"/>
              <a:t> haul, </a:t>
            </a:r>
            <a:r>
              <a:rPr lang="en-US" sz="2800" i="1" dirty="0" err="1"/>
              <a:t>argaeledd</a:t>
            </a:r>
            <a:r>
              <a:rPr lang="en-US" sz="2800" i="1" dirty="0"/>
              <a:t> </a:t>
            </a:r>
            <a:r>
              <a:rPr lang="en-US" sz="2800" i="1" dirty="0" err="1"/>
              <a:t>dŵr</a:t>
            </a:r>
            <a:r>
              <a:rPr lang="en-US" sz="2800" i="1" dirty="0"/>
              <a:t>, </a:t>
            </a:r>
            <a:r>
              <a:rPr lang="en-US" sz="2800" i="1" dirty="0" err="1"/>
              <a:t>tymheredd</a:t>
            </a:r>
            <a:endParaRPr lang="en-US" sz="2800" i="1" dirty="0"/>
          </a:p>
          <a:p>
            <a:pPr marL="109728" indent="0">
              <a:buNone/>
            </a:pPr>
            <a:r>
              <a:rPr lang="en-US" sz="2800" b="1" dirty="0"/>
              <a:t>7. </a:t>
            </a:r>
            <a:r>
              <a:rPr lang="en-US" sz="2800" dirty="0" err="1"/>
              <a:t>sut</a:t>
            </a:r>
            <a:r>
              <a:rPr lang="en-US" sz="2800" dirty="0"/>
              <a:t> y </a:t>
            </a:r>
            <a:r>
              <a:rPr lang="en-US" sz="2800" dirty="0" err="1"/>
              <a:t>mae</a:t>
            </a:r>
            <a:r>
              <a:rPr lang="en-US" sz="2800" dirty="0"/>
              <a:t> </a:t>
            </a:r>
            <a:r>
              <a:rPr lang="en-US" sz="2800" dirty="0" err="1"/>
              <a:t>bodau</a:t>
            </a:r>
            <a:r>
              <a:rPr lang="en-US" sz="2800" dirty="0"/>
              <a:t> </a:t>
            </a:r>
            <a:r>
              <a:rPr lang="en-US" sz="2800" dirty="0" err="1"/>
              <a:t>dynol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effeithio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amgylchedd</a:t>
            </a:r>
            <a:r>
              <a:rPr lang="en-US" sz="2800" dirty="0"/>
              <a:t> </a:t>
            </a:r>
            <a:r>
              <a:rPr lang="en-US" sz="2800" dirty="0" err="1"/>
              <a:t>lleol</a:t>
            </a:r>
            <a:r>
              <a:rPr lang="en-US" sz="2800" dirty="0"/>
              <a:t>, </a:t>
            </a:r>
            <a:r>
              <a:rPr lang="en-US" sz="2800" i="1" dirty="0" err="1"/>
              <a:t>e.e</a:t>
            </a:r>
            <a:r>
              <a:rPr lang="en-US" sz="2800" i="1" dirty="0"/>
              <a:t>. </a:t>
            </a:r>
            <a:r>
              <a:rPr lang="en-US" sz="2800" i="1" dirty="0" err="1"/>
              <a:t>sbwriel</a:t>
            </a:r>
            <a:endParaRPr lang="en-US" sz="2800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sz="1800" dirty="0"/>
              <a:t/>
            </a:r>
            <a:br>
              <a:rPr lang="en-US" sz="1800" dirty="0"/>
            </a:br>
            <a:r>
              <a:rPr lang="en-US" sz="4400" dirty="0" err="1"/>
              <a:t>Cyd-ddibyniaeth</a:t>
            </a:r>
            <a:r>
              <a:rPr lang="en-US" sz="4400" dirty="0"/>
              <a:t> </a:t>
            </a:r>
            <a:r>
              <a:rPr lang="en-US" sz="4400" dirty="0" err="1"/>
              <a:t>organebau</a:t>
            </a:r>
            <a:r>
              <a:rPr lang="en-US" sz="4400" dirty="0"/>
              <a:t> CA2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6695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/>
              <a:t>“</a:t>
            </a:r>
            <a:r>
              <a:rPr lang="en-GB" dirty="0" err="1"/>
              <a:t>Anifeiliaid</a:t>
            </a:r>
            <a:r>
              <a:rPr lang="en-GB" dirty="0"/>
              <a:t>”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 err="1"/>
              <a:t>Anwes</a:t>
            </a:r>
            <a:r>
              <a:rPr lang="en-GB" dirty="0"/>
              <a:t>;  </a:t>
            </a:r>
            <a:r>
              <a:rPr lang="en-GB" dirty="0" err="1"/>
              <a:t>Fferm</a:t>
            </a:r>
            <a:r>
              <a:rPr lang="en-GB" dirty="0"/>
              <a:t>;  </a:t>
            </a:r>
            <a:r>
              <a:rPr lang="en-GB" dirty="0" err="1"/>
              <a:t>Coedwig</a:t>
            </a:r>
            <a:r>
              <a:rPr lang="en-GB" dirty="0"/>
              <a:t>; </a:t>
            </a:r>
            <a:r>
              <a:rPr lang="en-GB" dirty="0" err="1"/>
              <a:t>Dŵr</a:t>
            </a:r>
            <a:r>
              <a:rPr lang="en-GB" dirty="0"/>
              <a:t>; </a:t>
            </a:r>
            <a:r>
              <a:rPr lang="en-GB" dirty="0" err="1"/>
              <a:t>Hedfan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Adfyfyrio</a:t>
            </a:r>
            <a:r>
              <a:rPr lang="en-GB" dirty="0"/>
              <a:t>…?</a:t>
            </a:r>
            <a:endParaRPr lang="en-US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7289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Beth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fyw</a:t>
            </a:r>
            <a:r>
              <a:rPr lang="en-US" dirty="0" smtClean="0"/>
              <a:t>?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680" y="1268760"/>
            <a:ext cx="5749636" cy="4953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991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200" dirty="0"/>
              <a:t/>
            </a:r>
            <a:br>
              <a:rPr lang="en-GB" sz="2200" dirty="0"/>
            </a:br>
            <a:r>
              <a:rPr lang="en-GB" sz="2700" dirty="0" smtClean="0"/>
              <a:t>Mae </a:t>
            </a:r>
            <a:r>
              <a:rPr lang="en-GB" sz="2700" dirty="0" err="1"/>
              <a:t>tân</a:t>
            </a:r>
            <a:r>
              <a:rPr lang="en-GB" sz="2700" dirty="0"/>
              <a:t> </a:t>
            </a:r>
            <a:r>
              <a:rPr lang="en-GB" sz="2700" dirty="0" err="1"/>
              <a:t>yn</a:t>
            </a:r>
            <a:r>
              <a:rPr lang="en-GB" sz="2700" dirty="0"/>
              <a:t> </a:t>
            </a:r>
            <a:r>
              <a:rPr lang="en-GB" sz="2700" dirty="0" err="1" smtClean="0"/>
              <a:t>fyw</a:t>
            </a:r>
            <a:r>
              <a:rPr lang="en-GB" sz="2700" dirty="0" smtClean="0"/>
              <a:t>  – </a:t>
            </a:r>
            <a:r>
              <a:rPr lang="en-GB" sz="2700" dirty="0" err="1"/>
              <a:t>Trafodwch</a:t>
            </a:r>
            <a:r>
              <a:rPr lang="en-GB" sz="2700" dirty="0"/>
              <a:t>.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pic>
        <p:nvPicPr>
          <p:cNvPr id="4" name="Content Placeholder 3" descr="Fire-Flames.jpg"/>
          <p:cNvPicPr>
            <a:picLocks noGrp="1" noChangeAspect="1"/>
          </p:cNvPicPr>
          <p:nvPr>
            <p:ph idx="1"/>
          </p:nvPr>
        </p:nvPicPr>
        <p:blipFill>
          <a:blip r:embed="rId2"/>
          <a:srcRect l="-11154" r="-1115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207425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Newid</a:t>
            </a:r>
            <a:r>
              <a:rPr lang="en-US" dirty="0" smtClean="0"/>
              <a:t> </a:t>
            </a:r>
            <a:r>
              <a:rPr lang="en-US" dirty="0" err="1" smtClean="0"/>
              <a:t>dros</a:t>
            </a:r>
            <a:r>
              <a:rPr lang="en-US" dirty="0" smtClean="0"/>
              <a:t> </a:t>
            </a:r>
            <a:r>
              <a:rPr lang="en-US" dirty="0" err="1" smtClean="0"/>
              <a:t>amser</a:t>
            </a:r>
            <a:r>
              <a:rPr lang="en-US" dirty="0" smtClean="0"/>
              <a:t>: </a:t>
            </a:r>
            <a:r>
              <a:rPr lang="en-US" dirty="0" err="1" smtClean="0"/>
              <a:t>Cylchredau</a:t>
            </a:r>
            <a:r>
              <a:rPr lang="en-US" dirty="0" smtClean="0"/>
              <a:t> </a:t>
            </a:r>
            <a:r>
              <a:rPr lang="en-US" dirty="0" err="1" smtClean="0"/>
              <a:t>Bywyd</a:t>
            </a:r>
            <a:endParaRPr lang="en-US" sz="1050" i="1" dirty="0"/>
          </a:p>
        </p:txBody>
      </p:sp>
      <p:pic>
        <p:nvPicPr>
          <p:cNvPr id="4" name="Content Placeholder 3" descr="ladybug-life-cycle-photosillustrations-of-life-cycles--life-cycle-of-a-ladybug-8lgaust3.jpg"/>
          <p:cNvPicPr>
            <a:picLocks noGrp="1" noChangeAspect="1"/>
          </p:cNvPicPr>
          <p:nvPr>
            <p:ph idx="1"/>
          </p:nvPr>
        </p:nvPicPr>
        <p:blipFill>
          <a:blip r:embed="rId2"/>
          <a:srcRect l="-40915" r="-4091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86928338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err="1" smtClean="0"/>
              <a:t>Cardiau</a:t>
            </a:r>
            <a:r>
              <a:rPr lang="en-GB" dirty="0" smtClean="0"/>
              <a:t> </a:t>
            </a:r>
            <a:r>
              <a:rPr lang="en-GB" dirty="0"/>
              <a:t>Cylchredau </a:t>
            </a:r>
            <a:r>
              <a:rPr lang="en-GB" dirty="0" err="1" smtClean="0"/>
              <a:t>Bywyd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gyntaf</a:t>
            </a:r>
            <a:r>
              <a:rPr lang="en-GB" dirty="0" smtClean="0"/>
              <a:t>…</a:t>
            </a:r>
            <a:r>
              <a:rPr lang="en-GB" dirty="0" err="1" smtClean="0"/>
              <a:t>wedyn</a:t>
            </a:r>
            <a:r>
              <a:rPr lang="en-GB" dirty="0" smtClean="0"/>
              <a:t>…</a:t>
            </a:r>
            <a:r>
              <a:rPr lang="en-GB" dirty="0" err="1" smtClean="0"/>
              <a:t>wedyn</a:t>
            </a:r>
            <a:r>
              <a:rPr lang="en-GB" dirty="0" smtClean="0"/>
              <a:t>…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olaf</a:t>
            </a:r>
            <a:endParaRPr lang="en-US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Gweithgaredd</a:t>
            </a:r>
            <a:r>
              <a:rPr lang="en-GB" dirty="0" smtClean="0"/>
              <a:t>: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8909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i="1" dirty="0" smtClean="0"/>
              <a:t>“Ladybird Hunt” clip </a:t>
            </a:r>
            <a:r>
              <a:rPr lang="en-GB" i="1" dirty="0" err="1" smtClean="0"/>
              <a:t>fidio</a:t>
            </a:r>
            <a:r>
              <a:rPr lang="en-GB" i="1" dirty="0" smtClean="0"/>
              <a:t> </a:t>
            </a:r>
          </a:p>
          <a:p>
            <a:pPr marL="109728" indent="0">
              <a:buNone/>
            </a:pPr>
            <a:endParaRPr lang="en-GB" i="1" dirty="0" smtClean="0"/>
          </a:p>
          <a:p>
            <a:pPr marL="624078" indent="-514350">
              <a:buAutoNum type="arabicPeriod"/>
            </a:pPr>
            <a:r>
              <a:rPr lang="en-GB" dirty="0" err="1" smtClean="0"/>
              <a:t>Hela</a:t>
            </a:r>
            <a:r>
              <a:rPr lang="en-GB" dirty="0" smtClean="0"/>
              <a:t> </a:t>
            </a:r>
            <a:r>
              <a:rPr lang="en-GB" dirty="0" err="1" smtClean="0"/>
              <a:t>creaduriaid</a:t>
            </a:r>
            <a:r>
              <a:rPr lang="en-GB" dirty="0" smtClean="0"/>
              <a:t> </a:t>
            </a:r>
            <a:r>
              <a:rPr lang="en-GB" dirty="0" err="1" smtClean="0"/>
              <a:t>bach</a:t>
            </a:r>
            <a:r>
              <a:rPr lang="en-GB" dirty="0" smtClean="0"/>
              <a:t> a </a:t>
            </a:r>
            <a:r>
              <a:rPr lang="en-GB" dirty="0" err="1" smtClean="0"/>
              <a:t>mynd</a:t>
            </a:r>
            <a:r>
              <a:rPr lang="en-GB" dirty="0" smtClean="0"/>
              <a:t> am </a:t>
            </a:r>
            <a:r>
              <a:rPr lang="en-GB" dirty="0" err="1" smtClean="0"/>
              <a:t>dro</a:t>
            </a:r>
            <a:r>
              <a:rPr lang="en-GB" dirty="0" smtClean="0"/>
              <a:t> </a:t>
            </a:r>
            <a:r>
              <a:rPr lang="en-GB" dirty="0" err="1" smtClean="0"/>
              <a:t>synhwyro</a:t>
            </a:r>
            <a:r>
              <a:rPr lang="en-GB" dirty="0" smtClean="0"/>
              <a:t> (sensory walk)</a:t>
            </a:r>
          </a:p>
          <a:p>
            <a:pPr marL="624078" indent="-514350">
              <a:buAutoNum type="arabicPeriod"/>
            </a:pPr>
            <a:r>
              <a:rPr lang="en-GB" dirty="0" smtClean="0"/>
              <a:t>Collage “Nature </a:t>
            </a:r>
            <a:r>
              <a:rPr lang="en-GB" dirty="0" err="1" smtClean="0"/>
              <a:t>Detetectives</a:t>
            </a:r>
            <a:r>
              <a:rPr lang="en-GB" dirty="0" smtClean="0"/>
              <a:t>”</a:t>
            </a:r>
            <a:endParaRPr lang="en-US" dirty="0" smtClean="0"/>
          </a:p>
          <a:p>
            <a:pPr marL="624078" indent="-514350">
              <a:buFont typeface="Wingdings 3"/>
              <a:buAutoNum type="arabicPeriod"/>
            </a:pPr>
            <a:r>
              <a:rPr lang="en-GB" dirty="0" err="1" smtClean="0"/>
              <a:t>Defnyddiwch</a:t>
            </a:r>
            <a:r>
              <a:rPr lang="en-GB" dirty="0" smtClean="0"/>
              <a:t> </a:t>
            </a:r>
            <a:r>
              <a:rPr lang="en-GB" dirty="0" err="1" smtClean="0"/>
              <a:t>allwedd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enwi</a:t>
            </a:r>
            <a:r>
              <a:rPr lang="en-GB" dirty="0" smtClean="0"/>
              <a:t> </a:t>
            </a:r>
            <a:r>
              <a:rPr lang="en-GB" dirty="0" err="1" smtClean="0"/>
              <a:t>creaduriaid</a:t>
            </a:r>
            <a:r>
              <a:rPr lang="en-GB" dirty="0" smtClean="0"/>
              <a:t> </a:t>
            </a:r>
            <a:r>
              <a:rPr lang="en-GB" dirty="0" err="1" smtClean="0"/>
              <a:t>bach</a:t>
            </a:r>
            <a:endParaRPr lang="en-GB" dirty="0" smtClean="0"/>
          </a:p>
          <a:p>
            <a:pPr marL="624078" indent="-514350">
              <a:buFont typeface="Wingdings 3"/>
              <a:buAutoNum type="arabicPeriod"/>
            </a:pPr>
            <a:r>
              <a:rPr lang="en-GB" dirty="0" err="1" smtClean="0"/>
              <a:t>Posteri</a:t>
            </a:r>
            <a:r>
              <a:rPr lang="en-GB" dirty="0" smtClean="0"/>
              <a:t> </a:t>
            </a:r>
            <a:r>
              <a:rPr lang="en-GB" dirty="0" err="1" smtClean="0"/>
              <a:t>amgylchfyd</a:t>
            </a:r>
            <a:endParaRPr lang="en-GB" dirty="0" smtClean="0"/>
          </a:p>
          <a:p>
            <a:pPr marL="624078" indent="-514350">
              <a:buFont typeface="Wingdings 3"/>
              <a:buAutoNum type="arabicPeriod"/>
            </a:pPr>
            <a:r>
              <a:rPr lang="en-GB" dirty="0" err="1" smtClean="0"/>
              <a:t>Gemau</a:t>
            </a:r>
            <a:r>
              <a:rPr lang="en-GB" dirty="0" smtClean="0"/>
              <a:t> </a:t>
            </a:r>
            <a:r>
              <a:rPr lang="en-GB" dirty="0" err="1" smtClean="0"/>
              <a:t>cadwyni</a:t>
            </a:r>
            <a:r>
              <a:rPr lang="en-GB" dirty="0" smtClean="0"/>
              <a:t> </a:t>
            </a:r>
            <a:r>
              <a:rPr lang="en-GB" dirty="0" err="1" smtClean="0"/>
              <a:t>bwyd</a:t>
            </a:r>
            <a:endParaRPr lang="en-GB" dirty="0" smtClean="0"/>
          </a:p>
          <a:p>
            <a:pPr marL="624078" indent="-514350">
              <a:buFont typeface="Wingdings 3"/>
              <a:buAutoNum type="arabicPeriod"/>
            </a:pPr>
            <a:r>
              <a:rPr lang="en-GB" dirty="0" err="1" smtClean="0"/>
              <a:t>Bagiau</a:t>
            </a:r>
            <a:r>
              <a:rPr lang="en-GB" dirty="0" smtClean="0"/>
              <a:t> a </a:t>
            </a:r>
            <a:r>
              <a:rPr lang="en-GB" dirty="0" err="1" smtClean="0"/>
              <a:t>chardiau</a:t>
            </a:r>
            <a:r>
              <a:rPr lang="en-GB" dirty="0" smtClean="0"/>
              <a:t> </a:t>
            </a:r>
            <a:r>
              <a:rPr lang="en-GB" dirty="0" err="1" smtClean="0"/>
              <a:t>cylchredau</a:t>
            </a:r>
            <a:r>
              <a:rPr lang="en-GB" dirty="0" smtClean="0"/>
              <a:t> </a:t>
            </a:r>
            <a:r>
              <a:rPr lang="en-GB" dirty="0" err="1" smtClean="0"/>
              <a:t>bywyd</a:t>
            </a:r>
            <a:endParaRPr lang="en-GB" dirty="0" smtClean="0"/>
          </a:p>
          <a:p>
            <a:pPr marL="624078" indent="-514350">
              <a:buAutoNum type="arabicPeriod"/>
            </a:pPr>
            <a:r>
              <a:rPr lang="en-GB" dirty="0" smtClean="0"/>
              <a:t>Y </a:t>
            </a:r>
            <a:r>
              <a:rPr lang="en-GB" dirty="0" err="1" smtClean="0"/>
              <a:t>chwilen</a:t>
            </a:r>
            <a:r>
              <a:rPr lang="en-GB" dirty="0" smtClean="0"/>
              <a:t> </a:t>
            </a:r>
            <a:r>
              <a:rPr lang="en-GB" dirty="0" err="1" smtClean="0"/>
              <a:t>Tenebrio</a:t>
            </a:r>
            <a:endParaRPr lang="en-GB" dirty="0" smtClean="0"/>
          </a:p>
          <a:p>
            <a:pPr marL="624078" indent="-514350">
              <a:buAutoNum type="arabicPeriod"/>
            </a:pPr>
            <a:r>
              <a:rPr lang="en-GB" dirty="0" err="1" smtClean="0"/>
              <a:t>Defnyddiwch</a:t>
            </a:r>
            <a:r>
              <a:rPr lang="en-GB" dirty="0" smtClean="0"/>
              <a:t> y </a:t>
            </a:r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cwestiynau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fynd</a:t>
            </a:r>
            <a:r>
              <a:rPr lang="en-GB" dirty="0" smtClean="0"/>
              <a:t> </a:t>
            </a:r>
            <a:r>
              <a:rPr lang="en-GB" dirty="0" err="1" smtClean="0"/>
              <a:t>ati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ddarganfod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r>
              <a:rPr lang="en-GB" dirty="0" smtClean="0"/>
              <a:t> am </a:t>
            </a:r>
            <a:r>
              <a:rPr lang="en-GB" dirty="0" err="1" smtClean="0"/>
              <a:t>gylchred</a:t>
            </a:r>
            <a:r>
              <a:rPr lang="en-GB" dirty="0" smtClean="0"/>
              <a:t> </a:t>
            </a:r>
            <a:r>
              <a:rPr lang="en-GB" dirty="0" err="1" smtClean="0"/>
              <a:t>bywyd</a:t>
            </a:r>
            <a:r>
              <a:rPr lang="en-GB" dirty="0" smtClean="0"/>
              <a:t> y </a:t>
            </a:r>
            <a:r>
              <a:rPr lang="en-GB" dirty="0" err="1" smtClean="0"/>
              <a:t>chwilen</a:t>
            </a:r>
            <a:r>
              <a:rPr lang="en-GB" dirty="0" smtClean="0"/>
              <a:t> </a:t>
            </a:r>
            <a:r>
              <a:rPr lang="en-GB" dirty="0" err="1" smtClean="0"/>
              <a:t>tenebrio</a:t>
            </a:r>
            <a:r>
              <a:rPr lang="en-GB" dirty="0" smtClean="0"/>
              <a:t>. </a:t>
            </a:r>
            <a:r>
              <a:rPr lang="en-GB" dirty="0" err="1" smtClean="0"/>
              <a:t>Nodwch</a:t>
            </a:r>
            <a:r>
              <a:rPr lang="en-GB" dirty="0" smtClean="0"/>
              <a:t> </a:t>
            </a:r>
            <a:r>
              <a:rPr lang="en-GB" dirty="0" err="1" smtClean="0"/>
              <a:t>natur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ymholiad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addas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/>
              <a:t> </a:t>
            </a:r>
            <a:r>
              <a:rPr lang="en-GB" dirty="0" err="1" smtClean="0"/>
              <a:t>ymateb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bob </a:t>
            </a:r>
            <a:r>
              <a:rPr lang="en-GB" dirty="0" err="1" smtClean="0"/>
              <a:t>cwestiwn</a:t>
            </a:r>
            <a:endParaRPr lang="en-GB" dirty="0"/>
          </a:p>
          <a:p>
            <a:pPr marL="624078" indent="-514350">
              <a:buAutoNum type="arabicPeriod"/>
            </a:pPr>
            <a:endParaRPr lang="en-US" dirty="0" smtClean="0"/>
          </a:p>
          <a:p>
            <a:pPr marL="624078" indent="-514350">
              <a:buAutoNum type="arabicPeriod"/>
            </a:pPr>
            <a:endParaRPr lang="en-GB" dirty="0" smtClean="0"/>
          </a:p>
          <a:p>
            <a:pPr marL="624078" indent="-514350">
              <a:buAutoNum type="arabicPeriod"/>
            </a:pPr>
            <a:endParaRPr lang="en-US" dirty="0"/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700" dirty="0" smtClean="0"/>
              <a:t/>
            </a:r>
            <a:br>
              <a:rPr lang="en-GB" sz="2700" dirty="0" smtClean="0"/>
            </a:br>
            <a:r>
              <a:rPr lang="en-GB" sz="2800" dirty="0" err="1" smtClean="0"/>
              <a:t>Gweithgareddau</a:t>
            </a:r>
            <a:r>
              <a:rPr lang="en-GB" sz="2800" dirty="0" smtClean="0"/>
              <a:t> </a:t>
            </a:r>
            <a:r>
              <a:rPr lang="en-GB" sz="2800" dirty="0" err="1"/>
              <a:t>P</a:t>
            </a:r>
            <a:r>
              <a:rPr lang="en-GB" sz="2800" dirty="0" err="1" smtClean="0"/>
              <a:t>ethau</a:t>
            </a:r>
            <a:r>
              <a:rPr lang="en-GB" sz="2800" dirty="0" smtClean="0"/>
              <a:t> </a:t>
            </a:r>
            <a:r>
              <a:rPr lang="en-GB" sz="2800" dirty="0" err="1"/>
              <a:t>Byw</a:t>
            </a:r>
            <a:r>
              <a:rPr lang="en-GB" sz="2700" dirty="0" smtClean="0"/>
              <a:t>: </a:t>
            </a:r>
            <a:r>
              <a:rPr lang="en-GB" sz="2700" dirty="0" err="1" smtClean="0"/>
              <a:t>Yn</a:t>
            </a:r>
            <a:r>
              <a:rPr lang="en-GB" sz="2700" dirty="0" smtClean="0"/>
              <a:t> </a:t>
            </a:r>
            <a:r>
              <a:rPr lang="en-GB" sz="2700" dirty="0" err="1" smtClean="0"/>
              <a:t>Cynnwys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6771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Gwyddoniaeth </a:t>
            </a:r>
            <a:r>
              <a:rPr lang="en-GB" dirty="0" err="1" smtClean="0">
                <a:solidFill>
                  <a:schemeClr val="tx1"/>
                </a:solidFill>
              </a:rPr>
              <a:t>Ehangach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1328"/>
            <a:ext cx="8363272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THE ASSOCIATION FOR SCIENCE EDUCATION (ASE): </a:t>
            </a:r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://www.ase.org.uk/home</a:t>
            </a:r>
            <a:r>
              <a:rPr lang="en-GB" dirty="0" smtClean="0">
                <a:hlinkClick r:id="rId2"/>
              </a:rPr>
              <a:t>/</a:t>
            </a:r>
            <a:endParaRPr lang="en-GB" dirty="0">
              <a:hlinkClick r:id="rId3"/>
            </a:endParaRP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Gwybodaeth</a:t>
            </a:r>
            <a:r>
              <a:rPr lang="en-GB" dirty="0" smtClean="0"/>
              <a:t>, </a:t>
            </a:r>
            <a:r>
              <a:rPr lang="en-GB" dirty="0" err="1" smtClean="0"/>
              <a:t>clybiau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ôl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; </a:t>
            </a:r>
            <a:r>
              <a:rPr lang="en-GB" dirty="0" err="1" smtClean="0"/>
              <a:t>Llysgenhadwr</a:t>
            </a:r>
            <a:r>
              <a:rPr lang="en-GB" dirty="0" smtClean="0"/>
              <a:t> STEM </a:t>
            </a:r>
          </a:p>
          <a:p>
            <a:pPr marL="0" indent="0">
              <a:buNone/>
            </a:pPr>
            <a:r>
              <a:rPr lang="en-GB" dirty="0" smtClean="0">
                <a:hlinkClick r:id="rId4"/>
              </a:rPr>
              <a:t>http</a:t>
            </a:r>
            <a:r>
              <a:rPr lang="en-GB" dirty="0">
                <a:hlinkClick r:id="rId4"/>
              </a:rPr>
              <a:t>://www.stemnet.org.uk</a:t>
            </a:r>
            <a:r>
              <a:rPr lang="en-GB" dirty="0" smtClean="0">
                <a:hlinkClick r:id="rId4"/>
              </a:rPr>
              <a:t>/</a:t>
            </a:r>
            <a:r>
              <a:rPr lang="en-GB" dirty="0" smtClean="0"/>
              <a:t>     </a:t>
            </a:r>
            <a:r>
              <a:rPr lang="en-GB" dirty="0" smtClean="0">
                <a:hlinkClick r:id="rId5"/>
              </a:rPr>
              <a:t>http</a:t>
            </a:r>
            <a:r>
              <a:rPr lang="en-GB" dirty="0">
                <a:hlinkClick r:id="rId5"/>
              </a:rPr>
              <a:t>://www.stemclubs.net</a:t>
            </a:r>
            <a:r>
              <a:rPr lang="en-GB" dirty="0" smtClean="0">
                <a:hlinkClick r:id="rId5"/>
              </a:rPr>
              <a:t>/</a:t>
            </a:r>
            <a:endParaRPr lang="en-GB" dirty="0" smtClean="0"/>
          </a:p>
          <a:p>
            <a:pPr marL="0" indent="0">
              <a:buNone/>
            </a:pPr>
            <a:r>
              <a:rPr lang="en-GB" dirty="0">
                <a:hlinkClick r:id="rId6"/>
              </a:rPr>
              <a:t>https://</a:t>
            </a:r>
            <a:r>
              <a:rPr lang="en-GB" dirty="0" smtClean="0">
                <a:hlinkClick r:id="rId6"/>
              </a:rPr>
              <a:t>www.stem.org.uk/audience/primary</a:t>
            </a:r>
            <a:r>
              <a:rPr lang="en-GB" dirty="0" smtClean="0"/>
              <a:t>      </a:t>
            </a:r>
          </a:p>
          <a:p>
            <a:pPr marL="0" indent="0">
              <a:buNone/>
            </a:pPr>
            <a:r>
              <a:rPr lang="en-GB" i="1" dirty="0" smtClean="0"/>
              <a:t>STEM </a:t>
            </a:r>
            <a:r>
              <a:rPr lang="en-GB" i="1" dirty="0"/>
              <a:t>Learning Magazine: Primary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British Science Association</a:t>
            </a:r>
            <a:endParaRPr lang="en-GB" dirty="0">
              <a:hlinkClick r:id=""/>
            </a:endParaRPr>
          </a:p>
          <a:p>
            <a:pPr marL="0" indent="0">
              <a:buNone/>
            </a:pPr>
            <a:r>
              <a:rPr lang="en-GB" dirty="0">
                <a:hlinkClick r:id=""/>
              </a:rPr>
              <a:t>http://www.britishscienceassociation.org/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907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www.stem.org.uk/primary-science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fesul</a:t>
            </a:r>
            <a:r>
              <a:rPr lang="en-GB" dirty="0" smtClean="0"/>
              <a:t> </a:t>
            </a:r>
            <a:r>
              <a:rPr lang="en-GB" dirty="0" err="1" smtClean="0"/>
              <a:t>blwyddyn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82185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Gwyddoniaeth </a:t>
            </a:r>
            <a:r>
              <a:rPr lang="en-GB" dirty="0" err="1">
                <a:solidFill>
                  <a:schemeClr val="tx1"/>
                </a:solidFill>
              </a:rPr>
              <a:t>Ehangach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b="1" dirty="0"/>
          </a:p>
          <a:p>
            <a:r>
              <a:rPr lang="en-US" b="1" dirty="0" smtClean="0"/>
              <a:t>The </a:t>
            </a:r>
            <a:r>
              <a:rPr lang="en-US" b="1" dirty="0"/>
              <a:t>Primary Science Teaching Trust (PSTT</a:t>
            </a:r>
            <a:r>
              <a:rPr lang="en-US" b="1" dirty="0" smtClean="0"/>
              <a:t>)</a:t>
            </a:r>
            <a:endParaRPr lang="en-GB" dirty="0" smtClean="0">
              <a:hlinkClick r:id=""/>
            </a:endParaRPr>
          </a:p>
          <a:p>
            <a:r>
              <a:rPr lang="en-GB" dirty="0" smtClean="0">
                <a:hlinkClick r:id=""/>
              </a:rPr>
              <a:t>http</a:t>
            </a:r>
            <a:r>
              <a:rPr lang="en-GB" dirty="0">
                <a:hlinkClick r:id="rId2"/>
              </a:rPr>
              <a:t>://www.pstt.org.uk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b="1" dirty="0" smtClean="0"/>
              <a:t>Hamilton Trust</a:t>
            </a:r>
          </a:p>
          <a:p>
            <a:r>
              <a:rPr lang="en-GB" dirty="0">
                <a:hlinkClick r:id="rId3"/>
              </a:rPr>
              <a:t>https://www.hamilton-trust.org.uk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r>
              <a:rPr lang="en-GB" b="1" dirty="0" smtClean="0"/>
              <a:t>Primary Engineer</a:t>
            </a:r>
            <a:endParaRPr lang="en-GB" b="1" dirty="0"/>
          </a:p>
          <a:p>
            <a:r>
              <a:rPr lang="en-GB" dirty="0">
                <a:hlinkClick r:id="rId4"/>
              </a:rPr>
              <a:t>http://www.primaryengineer.com</a:t>
            </a:r>
            <a:r>
              <a:rPr lang="en-GB" dirty="0" smtClean="0">
                <a:hlinkClick r:id="rId4"/>
              </a:rPr>
              <a:t>/</a:t>
            </a:r>
            <a:endParaRPr lang="en-GB" dirty="0" smtClean="0"/>
          </a:p>
          <a:p>
            <a:r>
              <a:rPr lang="en-GB" b="1" dirty="0" smtClean="0"/>
              <a:t>Science and plants for schools</a:t>
            </a:r>
          </a:p>
          <a:p>
            <a:r>
              <a:rPr lang="en-GB" dirty="0">
                <a:hlinkClick r:id="rId5"/>
              </a:rPr>
              <a:t>http://www.saps.org.uk</a:t>
            </a:r>
            <a:r>
              <a:rPr lang="en-GB" dirty="0" smtClean="0">
                <a:hlinkClick r:id="rId5"/>
              </a:rPr>
              <a:t>/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0625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100" dirty="0" err="1" smtClean="0"/>
              <a:t>Asiantaethau</a:t>
            </a:r>
            <a:r>
              <a:rPr lang="en-GB" sz="2100" dirty="0" smtClean="0"/>
              <a:t> </a:t>
            </a:r>
            <a:r>
              <a:rPr lang="en-GB" sz="2100" dirty="0" err="1"/>
              <a:t>sy’n</a:t>
            </a:r>
            <a:r>
              <a:rPr lang="en-GB" sz="2100" dirty="0"/>
              <a:t> </a:t>
            </a:r>
            <a:r>
              <a:rPr lang="en-GB" sz="2100" dirty="0" err="1"/>
              <a:t>hyrwyddo</a:t>
            </a:r>
            <a:r>
              <a:rPr lang="en-GB" sz="2100" dirty="0"/>
              <a:t> </a:t>
            </a:r>
            <a:r>
              <a:rPr lang="en-GB" sz="2100" dirty="0" err="1"/>
              <a:t>ymholiadau</a:t>
            </a:r>
            <a:r>
              <a:rPr lang="en-GB" sz="2100" dirty="0"/>
              <a:t> </a:t>
            </a:r>
            <a:r>
              <a:rPr lang="en-GB" sz="2100" dirty="0" err="1"/>
              <a:t>gwyddoniaeth</a:t>
            </a:r>
            <a:r>
              <a:rPr lang="en-GB" sz="2100" dirty="0"/>
              <a:t> y </a:t>
            </a:r>
            <a:r>
              <a:rPr lang="en-GB" sz="2100" dirty="0" err="1"/>
              <a:t>gellir</a:t>
            </a:r>
            <a:r>
              <a:rPr lang="en-GB" sz="2100" dirty="0"/>
              <a:t> </a:t>
            </a:r>
            <a:r>
              <a:rPr lang="en-GB" sz="2100" dirty="0" err="1"/>
              <a:t>eu</a:t>
            </a:r>
            <a:r>
              <a:rPr lang="en-GB" sz="2100" dirty="0"/>
              <a:t> </a:t>
            </a:r>
            <a:r>
              <a:rPr lang="en-GB" sz="2100" dirty="0" err="1"/>
              <a:t>rhannu</a:t>
            </a:r>
            <a:r>
              <a:rPr lang="en-GB" sz="2100" dirty="0"/>
              <a:t> </a:t>
            </a:r>
            <a:r>
              <a:rPr lang="en-GB" sz="2100" dirty="0" err="1"/>
              <a:t>mewn</a:t>
            </a:r>
            <a:r>
              <a:rPr lang="en-GB" sz="2100" dirty="0"/>
              <a:t> </a:t>
            </a:r>
            <a:r>
              <a:rPr lang="en-GB" sz="2100" dirty="0" err="1"/>
              <a:t>cyd-destun</a:t>
            </a:r>
            <a:r>
              <a:rPr lang="en-GB" sz="2100" dirty="0"/>
              <a:t> </a:t>
            </a:r>
            <a:r>
              <a:rPr lang="en-GB" sz="2100" dirty="0" err="1"/>
              <a:t>ar</a:t>
            </a:r>
            <a:r>
              <a:rPr lang="en-GB" sz="2100" dirty="0"/>
              <a:t> draws </a:t>
            </a:r>
            <a:r>
              <a:rPr lang="en-GB" sz="2100" dirty="0" err="1"/>
              <a:t>Prydain</a:t>
            </a:r>
            <a:r>
              <a:rPr lang="en-GB" sz="2100" dirty="0"/>
              <a:t> </a:t>
            </a:r>
            <a:r>
              <a:rPr lang="en-GB" sz="2100" dirty="0" err="1"/>
              <a:t>neu’n</a:t>
            </a:r>
            <a:r>
              <a:rPr lang="en-GB" sz="2100" dirty="0"/>
              <a:t> </a:t>
            </a:r>
            <a:r>
              <a:rPr lang="en-GB" sz="2100" dirty="0" err="1"/>
              <a:t>Fyd</a:t>
            </a:r>
            <a:r>
              <a:rPr lang="en-GB" sz="2100" dirty="0"/>
              <a:t> </a:t>
            </a:r>
            <a:r>
              <a:rPr lang="en-GB" sz="2100" dirty="0" err="1"/>
              <a:t>eang</a:t>
            </a:r>
            <a:endParaRPr lang="en-GB" sz="2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Royal Society of Chemistry “Join our global experiment and share your discoveries with thousands of students across the world”.</a:t>
            </a:r>
          </a:p>
          <a:p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www.rsc.org/learn-chemistry/collections/experimentation/collaborative-chemistry/global-experiment-2014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Enghraifft</a:t>
            </a:r>
            <a:r>
              <a:rPr lang="en-GB" dirty="0" smtClean="0"/>
              <a:t>: Hydrogels – clip </a:t>
            </a:r>
            <a:r>
              <a:rPr lang="en-GB" dirty="0" err="1" smtClean="0"/>
              <a:t>fidio</a:t>
            </a:r>
            <a:r>
              <a:rPr lang="en-GB" dirty="0"/>
              <a:t> </a:t>
            </a:r>
            <a:r>
              <a:rPr lang="en-GB" dirty="0" smtClean="0">
                <a:hlinkClick r:id="rId3"/>
              </a:rPr>
              <a:t>http</a:t>
            </a:r>
            <a:r>
              <a:rPr lang="en-GB" dirty="0">
                <a:hlinkClick r:id="rId3"/>
              </a:rPr>
              <a:t>://www.rsc.org/learn-chemistry/resource/res00001703/water-absorption-a-global-experiment-with-hydrogels#!</a:t>
            </a:r>
            <a:r>
              <a:rPr lang="en-GB" dirty="0" smtClean="0">
                <a:hlinkClick r:id="rId3"/>
              </a:rPr>
              <a:t>cmpid=CMP00006314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6578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www.stem.org.uk/resources/community/collection/115725/primary-engineering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Primary Engineer: 10 </a:t>
            </a:r>
            <a:r>
              <a:rPr lang="en-GB" dirty="0" err="1" smtClean="0"/>
              <a:t>prosiect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3858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Moodle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adnoddau</a:t>
            </a:r>
            <a:r>
              <a:rPr lang="en-GB" dirty="0" smtClean="0"/>
              <a:t> a </a:t>
            </a:r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r>
              <a:rPr lang="en-GB" dirty="0" err="1" smtClean="0"/>
              <a:t>pellach</a:t>
            </a:r>
            <a:endParaRPr lang="en-GB" dirty="0"/>
          </a:p>
          <a:p>
            <a:r>
              <a:rPr lang="en-GB" dirty="0" smtClean="0"/>
              <a:t>“Outdoor </a:t>
            </a:r>
            <a:r>
              <a:rPr lang="en-GB" dirty="0"/>
              <a:t>Learning Pack for Primary Teachers”</a:t>
            </a:r>
          </a:p>
          <a:p>
            <a:pPr marL="109728" indent="0">
              <a:buNone/>
            </a:pPr>
            <a:r>
              <a:rPr lang="en-GB" dirty="0">
                <a:hlinkClick r:id="rId2"/>
              </a:rPr>
              <a:t>https://www.woodlandtrust.org.uk/mediafile/100146207/Getting-outside-the-classroom-learning-pack.pdf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 a </a:t>
            </a:r>
            <a:r>
              <a:rPr lang="en-GB" dirty="0" err="1" smtClean="0"/>
              <a:t>ni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35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Watkins, R. (2014) “Curriculum change and raising standards: The Welsh Perspective”. </a:t>
            </a:r>
            <a:r>
              <a:rPr lang="en-US" i="1" dirty="0" smtClean="0"/>
              <a:t>Primary Science, 133, May-June, pp. 20-21.</a:t>
            </a:r>
          </a:p>
          <a:p>
            <a:r>
              <a:rPr lang="en-US" i="1" dirty="0" err="1" smtClean="0"/>
              <a:t>Adroddiad</a:t>
            </a:r>
            <a:r>
              <a:rPr lang="en-US" i="1" dirty="0" smtClean="0"/>
              <a:t> Donaldson, </a:t>
            </a:r>
            <a:r>
              <a:rPr lang="en-US" i="1" dirty="0" err="1" smtClean="0"/>
              <a:t>Chwefror</a:t>
            </a:r>
            <a:r>
              <a:rPr lang="en-US" i="1" dirty="0" smtClean="0"/>
              <a:t> 2015, </a:t>
            </a:r>
            <a:r>
              <a:rPr lang="en-GB" b="1" dirty="0" err="1" smtClean="0"/>
              <a:t>Dyfodol</a:t>
            </a:r>
            <a:r>
              <a:rPr lang="en-GB" dirty="0" smtClean="0"/>
              <a:t> </a:t>
            </a:r>
            <a:r>
              <a:rPr lang="en-GB" b="1" dirty="0" err="1" smtClean="0"/>
              <a:t>Llwyddiannus</a:t>
            </a:r>
            <a:r>
              <a:rPr lang="en-GB" b="1" dirty="0" smtClean="0"/>
              <a:t> </a:t>
            </a:r>
            <a:r>
              <a:rPr lang="en-GB" dirty="0" err="1" smtClean="0"/>
              <a:t>Adolygiad</a:t>
            </a:r>
            <a:r>
              <a:rPr lang="en-GB" dirty="0" smtClean="0"/>
              <a:t> </a:t>
            </a:r>
            <a:r>
              <a:rPr lang="en-GB" dirty="0" err="1" smtClean="0"/>
              <a:t>Annibynnol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Trefniadau</a:t>
            </a:r>
            <a:r>
              <a:rPr lang="en-GB" dirty="0" smtClean="0"/>
              <a:t> </a:t>
            </a:r>
            <a:r>
              <a:rPr lang="en-GB" dirty="0" err="1" smtClean="0"/>
              <a:t>Asesu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Nghymru</a:t>
            </a:r>
            <a:endParaRPr lang="en-GB" dirty="0" smtClean="0"/>
          </a:p>
          <a:p>
            <a:r>
              <a:rPr lang="en-GB" dirty="0" smtClean="0"/>
              <a:t>Donaldson Report, February 2015, </a:t>
            </a:r>
            <a:r>
              <a:rPr lang="en-GB" b="1" dirty="0" smtClean="0"/>
              <a:t>Successful Futures  </a:t>
            </a:r>
            <a:r>
              <a:rPr lang="en-US" dirty="0" smtClean="0"/>
              <a:t>Independent Review of Curriculum and Assessment Arrangements in Wales</a:t>
            </a:r>
            <a:endParaRPr lang="en-GB" dirty="0" smtClean="0"/>
          </a:p>
          <a:p>
            <a:r>
              <a:rPr lang="en-GB" dirty="0" err="1" smtClean="0"/>
              <a:t>Adroddiad</a:t>
            </a:r>
            <a:r>
              <a:rPr lang="en-GB" dirty="0" smtClean="0"/>
              <a:t> Estyn, </a:t>
            </a:r>
            <a:r>
              <a:rPr lang="en-GB" dirty="0" err="1" smtClean="0"/>
              <a:t>Mehefin</a:t>
            </a:r>
            <a:r>
              <a:rPr lang="en-GB" dirty="0" smtClean="0"/>
              <a:t> 2013, Gwyddoniaeth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Nghyfnod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2 a 3</a:t>
            </a:r>
          </a:p>
          <a:p>
            <a:r>
              <a:rPr lang="en-GB" dirty="0" err="1" smtClean="0"/>
              <a:t>Estyn</a:t>
            </a:r>
            <a:r>
              <a:rPr lang="en-GB" dirty="0" smtClean="0"/>
              <a:t> Report, June 2013, Science in Key Stages 2 and 3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290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809</TotalTime>
  <Words>1634</Words>
  <Application>Microsoft Office PowerPoint</Application>
  <PresentationFormat>On-screen Show (4:3)</PresentationFormat>
  <Paragraphs>250</Paragraphs>
  <Slides>42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3" baseType="lpstr">
      <vt:lpstr>Concourse</vt:lpstr>
      <vt:lpstr>ECAD4006C ADCDF, Gwyddoniaeth a’r Cwricwlwm Ehangach Darlith 5</vt:lpstr>
      <vt:lpstr>https://www.sublimescience.com/free-science-experiments/how-to-make-a-volcano </vt:lpstr>
      <vt:lpstr>Amcanion y sesiwn</vt:lpstr>
      <vt:lpstr>  Twymo lan: Defnydd o drydan yn y cartref – dyfeisiau trydanol a ddefnyddir mewn gwahanol ystafelloedd.  Echdynnu syniadau a dealltwriaeth blaenorol. </vt:lpstr>
      <vt:lpstr>   CA2: Sut mae pethau'n gweithio   </vt:lpstr>
      <vt:lpstr>Ffynonellau a’r defnydd o drydan</vt:lpstr>
      <vt:lpstr>Gwneud cylchedau syml</vt:lpstr>
      <vt:lpstr>Newid llif y trydan</vt:lpstr>
      <vt:lpstr>Ffocws ar drydan: 1. Gan ddefnyddio bylb, batri a dwy wifren, lluniwch gylched i oleuo’r bylb mas o’i ddaliwr. Cysylltwch eich cylched “rhagfynegiad”. </vt:lpstr>
      <vt:lpstr>Adfyfyrio ar gylched syml gyda bwlb </vt:lpstr>
      <vt:lpstr>Cofiwch</vt:lpstr>
      <vt:lpstr>Symbolau cylchedau syml</vt:lpstr>
      <vt:lpstr>PowerPoint Presentation</vt:lpstr>
      <vt:lpstr>Adnoddau i helpu</vt:lpstr>
      <vt:lpstr>Mwy o gylchedau syml</vt:lpstr>
      <vt:lpstr>Ffocws ar rymoedd</vt:lpstr>
      <vt:lpstr>Gan ddefnyddio saethau i gynrychioli cyfeiriad a maint grymoedd, disgrifiwch y grymoedd sy’n gweithredu yn y sefyllfaoedd hyn</vt:lpstr>
      <vt:lpstr>Grymoedd</vt:lpstr>
      <vt:lpstr>Pethau i’w cofio: </vt:lpstr>
      <vt:lpstr>  Rocedi Papur Echdynnu syniadau a dealltwriaeth blaenorol. </vt:lpstr>
      <vt:lpstr>PowerPoint Presentation</vt:lpstr>
      <vt:lpstr>PowerPoint Presentation</vt:lpstr>
      <vt:lpstr>PowerPoint Presentation</vt:lpstr>
      <vt:lpstr>Prawf Teg Balwn Roced</vt:lpstr>
      <vt:lpstr>ECAD4006C</vt:lpstr>
      <vt:lpstr>Datblygu cysyniadau: Goleuni</vt:lpstr>
      <vt:lpstr>Datblygu cysyniadau: Sain</vt:lpstr>
      <vt:lpstr>Y Rheol Tri Chwestiwn</vt:lpstr>
      <vt:lpstr>  Cyd-ddibyniaeth organebau CA2 </vt:lpstr>
      <vt:lpstr>Gweithgaredd </vt:lpstr>
      <vt:lpstr>Beth sy’n fyw?</vt:lpstr>
      <vt:lpstr> Mae tân yn fyw  – Trafodwch. </vt:lpstr>
      <vt:lpstr>Newid dros amser: Cylchredau Bywyd</vt:lpstr>
      <vt:lpstr>Gweithgaredd: </vt:lpstr>
      <vt:lpstr> Gweithgareddau Pethau Byw: Yn Cynnwys</vt:lpstr>
      <vt:lpstr>Gwyddoniaeth Ehangach</vt:lpstr>
      <vt:lpstr>Adnoddau fesul blwyddyn</vt:lpstr>
      <vt:lpstr>Gwyddoniaeth Ehangach</vt:lpstr>
      <vt:lpstr>Asiantaethau sy’n hyrwyddo ymholiadau gwyddoniaeth y gellir eu rhannu mewn cyd-destun ar draws Prydain neu’n Fyd eang</vt:lpstr>
      <vt:lpstr>Primary Engineer: 10 prosiect</vt:lpstr>
      <vt:lpstr>Mas a ni</vt:lpstr>
      <vt:lpstr>Er gwybodaeth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51</cp:revision>
  <cp:lastPrinted>2017-10-19T08:32:20Z</cp:lastPrinted>
  <dcterms:created xsi:type="dcterms:W3CDTF">2015-10-14T12:23:57Z</dcterms:created>
  <dcterms:modified xsi:type="dcterms:W3CDTF">2018-10-25T10:43:15Z</dcterms:modified>
</cp:coreProperties>
</file>