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3"/>
  </p:notesMasterIdLst>
  <p:sldIdLst>
    <p:sldId id="256" r:id="rId2"/>
    <p:sldId id="270" r:id="rId3"/>
    <p:sldId id="274" r:id="rId4"/>
    <p:sldId id="272" r:id="rId5"/>
    <p:sldId id="266" r:id="rId6"/>
    <p:sldId id="269" r:id="rId7"/>
    <p:sldId id="333" r:id="rId8"/>
    <p:sldId id="258" r:id="rId9"/>
    <p:sldId id="276" r:id="rId10"/>
    <p:sldId id="278" r:id="rId11"/>
    <p:sldId id="277" r:id="rId12"/>
    <p:sldId id="268" r:id="rId13"/>
    <p:sldId id="259" r:id="rId14"/>
    <p:sldId id="260" r:id="rId15"/>
    <p:sldId id="263" r:id="rId16"/>
    <p:sldId id="265" r:id="rId17"/>
    <p:sldId id="261" r:id="rId18"/>
    <p:sldId id="262" r:id="rId19"/>
    <p:sldId id="271" r:id="rId20"/>
    <p:sldId id="273" r:id="rId21"/>
    <p:sldId id="275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189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84" d="100"/>
          <a:sy n="84" d="100"/>
        </p:scale>
        <p:origin x="3828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4B8DB3-97DB-4A7D-8E46-0D7F2BCEFC24}" type="datetimeFigureOut">
              <a:rPr lang="en-GB" smtClean="0"/>
              <a:pPr/>
              <a:t>10/10/2020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E8AD18-327B-4A3F-BB8D-AA17C4CD244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8AD18-327B-4A3F-BB8D-AA17C4CD2449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EC6C56-EE62-4C6E-9D9B-75F930DA68EA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  <a:endParaRPr lang="en-GB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E8AD18-327B-4A3F-BB8D-AA17C4CD2449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0897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570413"/>
            <a:ext cx="5486400" cy="4114800"/>
          </a:xfrm>
        </p:spPr>
        <p:txBody>
          <a:bodyPr>
            <a:normAutofit/>
          </a:bodyPr>
          <a:lstStyle/>
          <a:p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8AD18-327B-4A3F-BB8D-AA17C4CD2449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8AD18-327B-4A3F-BB8D-AA17C4CD2449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8AD18-327B-4A3F-BB8D-AA17C4CD2449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en-GB" dirty="0"/>
            </a:br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E8AD18-327B-4A3F-BB8D-AA17C4CD2449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4736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EC6C56-EE62-4C6E-9D9B-75F930DA68EA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en-GB" sz="1200" b="1" dirty="0">
              <a:solidFill>
                <a:srgbClr val="30364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en-GB" sz="1200" dirty="0">
              <a:solidFill>
                <a:srgbClr val="30364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E8AD18-327B-4A3F-BB8D-AA17C4CD2449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2204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E8AD18-327B-4A3F-BB8D-AA17C4CD2449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2780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E8AD18-327B-4A3F-BB8D-AA17C4CD2449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0639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8AD18-327B-4A3F-BB8D-AA17C4CD2449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48680" y="4644008"/>
            <a:ext cx="5486400" cy="4114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EC6C56-EE62-4C6E-9D9B-75F930DA68EA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>
              <a:lnSpc>
                <a:spcPct val="90000"/>
              </a:lnSpc>
            </a:pPr>
            <a:r>
              <a:rPr lang="en-GB" sz="1200" b="0" dirty="0"/>
              <a:t> </a:t>
            </a:r>
            <a:endParaRPr lang="en-US" sz="1200" b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EC6C56-EE62-4C6E-9D9B-75F930DA68EA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EC6C56-EE62-4C6E-9D9B-75F930DA68EA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EC6C56-EE62-4C6E-9D9B-75F930DA68EA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>
              <a:buClr>
                <a:srgbClr val="0070C0"/>
              </a:buClr>
            </a:pPr>
            <a:r>
              <a:rPr lang="en-US" b="0" dirty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EC6C56-EE62-4C6E-9D9B-75F930DA68EA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81075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r>
              <a:rPr lang="en-GB" b="0" dirty="0"/>
              <a:t> </a:t>
            </a:r>
            <a:endParaRPr lang="en-US" b="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EC6C56-EE62-4C6E-9D9B-75F930DA68EA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7" name="Picture 6" descr="Research Ethics. Text in Lightbox Research Ethics. Text in lightbox. Wooden office table Morality Stock Photo">
            <a:extLst>
              <a:ext uri="{FF2B5EF4-FFF2-40B4-BE49-F238E27FC236}">
                <a16:creationId xmlns:a16="http://schemas.microsoft.com/office/drawing/2014/main" id="{3AA99FF2-0511-4314-816B-46E83272F98F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075" y="1835696"/>
            <a:ext cx="4536157" cy="22322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8AD18-327B-4A3F-BB8D-AA17C4CD2449}" type="slidenum">
              <a:rPr lang="en-GB" smtClean="0"/>
              <a:pPr/>
              <a:t>19</a:t>
            </a:fld>
            <a:endParaRPr lang="en-GB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E8AD18-327B-4A3F-BB8D-AA17C4CD2449}" type="slidenum">
              <a:rPr lang="en-GB" smtClean="0"/>
              <a:pPr/>
              <a:t>20</a:t>
            </a:fld>
            <a:endParaRPr lang="en-GB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7388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 </a:t>
            </a:r>
          </a:p>
          <a:p>
            <a:r>
              <a:rPr lang="en-GB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E8AD18-327B-4A3F-BB8D-AA17C4CD2449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1785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D25BC-C1D2-40F2-8227-64D7B86E212B}" type="datetimeFigureOut">
              <a:rPr lang="en-GB" smtClean="0"/>
              <a:pPr/>
              <a:t>10/10/2020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5D3DA-151B-46F0-B14B-A78E931C10C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D25BC-C1D2-40F2-8227-64D7B86E212B}" type="datetimeFigureOut">
              <a:rPr lang="en-GB" smtClean="0"/>
              <a:pPr/>
              <a:t>10/10/2020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5D3DA-151B-46F0-B14B-A78E931C10C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D25BC-C1D2-40F2-8227-64D7B86E212B}" type="datetimeFigureOut">
              <a:rPr lang="en-GB" smtClean="0"/>
              <a:pPr/>
              <a:t>10/10/2020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5D3DA-151B-46F0-B14B-A78E931C10C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D25BC-C1D2-40F2-8227-64D7B86E212B}" type="datetimeFigureOut">
              <a:rPr lang="en-GB" smtClean="0"/>
              <a:pPr/>
              <a:t>10/10/2020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5D3DA-151B-46F0-B14B-A78E931C10C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D25BC-C1D2-40F2-8227-64D7B86E212B}" type="datetimeFigureOut">
              <a:rPr lang="en-GB" smtClean="0"/>
              <a:pPr/>
              <a:t>10/10/2020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5D3DA-151B-46F0-B14B-A78E931C10C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D25BC-C1D2-40F2-8227-64D7B86E212B}" type="datetimeFigureOut">
              <a:rPr lang="en-GB" smtClean="0"/>
              <a:pPr/>
              <a:t>10/10/2020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5D3DA-151B-46F0-B14B-A78E931C10C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D25BC-C1D2-40F2-8227-64D7B86E212B}" type="datetimeFigureOut">
              <a:rPr lang="en-GB" smtClean="0"/>
              <a:pPr/>
              <a:t>10/10/2020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5D3DA-151B-46F0-B14B-A78E931C10C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D25BC-C1D2-40F2-8227-64D7B86E212B}" type="datetimeFigureOut">
              <a:rPr lang="en-GB" smtClean="0"/>
              <a:pPr/>
              <a:t>10/10/2020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5D3DA-151B-46F0-B14B-A78E931C10C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D25BC-C1D2-40F2-8227-64D7B86E212B}" type="datetimeFigureOut">
              <a:rPr lang="en-GB" smtClean="0"/>
              <a:pPr/>
              <a:t>10/10/2020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BF5D3DA-151B-46F0-B14B-A78E931C10C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D25BC-C1D2-40F2-8227-64D7B86E212B}" type="datetimeFigureOut">
              <a:rPr lang="en-GB" smtClean="0"/>
              <a:pPr/>
              <a:t>10/10/2020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5D3DA-151B-46F0-B14B-A78E931C10C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D25BC-C1D2-40F2-8227-64D7B86E212B}" type="datetimeFigureOut">
              <a:rPr lang="en-GB" smtClean="0"/>
              <a:pPr/>
              <a:t>10/10/2020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5D3DA-151B-46F0-B14B-A78E931C10C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C0"/>
            </a:gs>
            <a:gs pos="25000">
              <a:schemeClr val="bg2">
                <a:tint val="83000"/>
                <a:satMod val="320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35D25BC-C1D2-40F2-8227-64D7B86E212B}" type="datetimeFigureOut">
              <a:rPr lang="en-GB" smtClean="0"/>
              <a:pPr/>
              <a:t>10/10/2020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BF5D3DA-151B-46F0-B14B-A78E931C10CE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8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2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MA  RESEARCH AND DISSERTATION WRITING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STARTING TO WRITE YOUR METHODS CHAPTER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B60A057D-259A-4F28-B6A0-44360426F2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28"/>
    </mc:Choice>
    <mc:Fallback xmlns="">
      <p:transition spd="slow" advTm="117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/>
              <a:t>Chapters of a Dissertation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pPr>
              <a:buClr>
                <a:srgbClr val="00B0F0"/>
              </a:buClr>
            </a:pPr>
            <a:r>
              <a:rPr lang="en-US" dirty="0"/>
              <a:t>Chapter 1  –    Introduction</a:t>
            </a:r>
          </a:p>
          <a:p>
            <a:pPr>
              <a:buClr>
                <a:srgbClr val="00B0F0"/>
              </a:buClr>
            </a:pPr>
            <a:r>
              <a:rPr lang="en-US" dirty="0"/>
              <a:t>Chapter 2  –   Literature Review</a:t>
            </a:r>
          </a:p>
          <a:p>
            <a:pPr>
              <a:buClr>
                <a:srgbClr val="00B0F0"/>
              </a:buClr>
            </a:pPr>
            <a:r>
              <a:rPr lang="en-US" b="1" dirty="0">
                <a:solidFill>
                  <a:srgbClr val="FF0000"/>
                </a:solidFill>
              </a:rPr>
              <a:t>Chapter 3 –   Methodology</a:t>
            </a:r>
          </a:p>
          <a:p>
            <a:pPr>
              <a:buClr>
                <a:srgbClr val="00B0F0"/>
              </a:buClr>
            </a:pPr>
            <a:r>
              <a:rPr lang="en-US" dirty="0"/>
              <a:t>Chapter 4  –   Findings</a:t>
            </a:r>
          </a:p>
          <a:p>
            <a:pPr>
              <a:buClr>
                <a:srgbClr val="00B0F0"/>
              </a:buClr>
            </a:pPr>
            <a:r>
              <a:rPr lang="en-US" dirty="0"/>
              <a:t>Chapter 5  –   Implications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08405EB-E261-4541-82EB-68F8FB1E65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710"/>
    </mc:Choice>
    <mc:Fallback xmlns="">
      <p:transition spd="slow" advTm="387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D73A84-D550-4C6A-9145-94A598653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aim of this lesson is to: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61D6FE-C7E8-477D-BD2D-9F4B863AA3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Get you started on writing you ‘Methodology and methods’ chapter</a:t>
            </a: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FFB04C02-52D5-4767-A12D-A4AEF40049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49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824"/>
    </mc:Choice>
    <mc:Fallback xmlns="">
      <p:transition spd="slow" advTm="408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Methods Chapter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>
              <a:buClr>
                <a:srgbClr val="00B0F0"/>
              </a:buClr>
            </a:pPr>
            <a:r>
              <a:rPr lang="en-GB" dirty="0"/>
              <a:t>The methodology section is usually Chapter 3 of a dissertation and should contain information on how to replicate the study 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CB2AA273-42B0-4574-869F-8281C821C3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051"/>
    </mc:Choice>
    <mc:Fallback xmlns="">
      <p:transition spd="slow" advTm="420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Chapter Three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pPr>
              <a:buClr>
                <a:srgbClr val="00B0F0"/>
              </a:buClr>
            </a:pPr>
            <a:r>
              <a:rPr lang="en-GB" dirty="0"/>
              <a:t>The Method chapter of a dissertation therefore describes the steps that you undertook to address your research questions.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1965D68-8952-49D3-AFC5-68BDF1BEE7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77"/>
    </mc:Choice>
    <mc:Fallback xmlns="">
      <p:transition spd="slow" advTm="134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301"/>
            <a:ext cx="8229600" cy="2234512"/>
          </a:xfrm>
        </p:spPr>
        <p:txBody>
          <a:bodyPr>
            <a:noAutofit/>
          </a:bodyPr>
          <a:lstStyle/>
          <a:p>
            <a:br>
              <a:rPr lang="en-GB" sz="3600" dirty="0"/>
            </a:br>
            <a:br>
              <a:rPr lang="en-GB" sz="3600" dirty="0"/>
            </a:br>
            <a:br>
              <a:rPr lang="en-GB" sz="3600" dirty="0"/>
            </a:br>
            <a:br>
              <a:rPr lang="en-GB" sz="3600" dirty="0"/>
            </a:br>
            <a:br>
              <a:rPr lang="en-GB" sz="3600" dirty="0"/>
            </a:br>
            <a:r>
              <a:rPr lang="en-GB" sz="3600" dirty="0"/>
              <a:t>Chapter Three: S0 … the purpose of this chapter is to inform the reader about the mechanics of your research</a:t>
            </a:r>
            <a:br>
              <a:rPr lang="en-GB" sz="3600" dirty="0"/>
            </a:br>
            <a:endParaRPr lang="en-GB" sz="3600" dirty="0"/>
          </a:p>
        </p:txBody>
      </p:sp>
      <p:pic>
        <p:nvPicPr>
          <p:cNvPr id="1028" name="Picture 4" descr="Woman in White Button Up Shirt Holding White Ceramic Plate">
            <a:extLst>
              <a:ext uri="{FF2B5EF4-FFF2-40B4-BE49-F238E27FC236}">
                <a16:creationId xmlns:a16="http://schemas.microsoft.com/office/drawing/2014/main" id="{54ED4BA2-9D40-4F18-A223-3680A54F60A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35163"/>
            <a:ext cx="9144000" cy="4389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D7BC6F7-4CAC-40A5-8111-99AC6BAD8F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163"/>
    </mc:Choice>
    <mc:Fallback xmlns="">
      <p:transition spd="slow" advTm="361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5EAFB5-2154-4FEF-A287-1258935FB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 Methodology ….</a:t>
            </a:r>
          </a:p>
        </p:txBody>
      </p:sp>
      <p:pic>
        <p:nvPicPr>
          <p:cNvPr id="7" name="Content Placeholder 6" descr="A bowl of food on a table&#10;&#10;Description automatically generated">
            <a:extLst>
              <a:ext uri="{FF2B5EF4-FFF2-40B4-BE49-F238E27FC236}">
                <a16:creationId xmlns:a16="http://schemas.microsoft.com/office/drawing/2014/main" id="{BA94C124-44F9-4E4E-A17E-1161A1B5CC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76872"/>
            <a:ext cx="9144000" cy="4581128"/>
          </a:xfr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C53987C1-BF58-4107-BADE-0830A34A19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538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506"/>
    </mc:Choice>
    <mc:Fallback xmlns="">
      <p:transition spd="slow" advTm="295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0"/>
            <a:ext cx="7313613" cy="1143000"/>
          </a:xfrm>
        </p:spPr>
        <p:txBody>
          <a:bodyPr>
            <a:normAutofit fontScale="90000"/>
          </a:bodyPr>
          <a:lstStyle/>
          <a:p>
            <a:r>
              <a:rPr lang="en-US"/>
              <a:t>Hourglass Model of Research</a:t>
            </a:r>
          </a:p>
        </p:txBody>
      </p:sp>
      <p:pic>
        <p:nvPicPr>
          <p:cNvPr id="10244" name="Picture 4" descr="hourglass model of research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28800" y="1066800"/>
            <a:ext cx="6400800" cy="5400675"/>
          </a:xfrm>
          <a:prstGeom prst="rect">
            <a:avLst/>
          </a:prstGeom>
          <a:noFill/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7EFDD94B-DDFD-4822-81AD-DFC6EE3FC7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917"/>
    </mc:Choice>
    <mc:Fallback xmlns="">
      <p:transition spd="slow" advTm="329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99CE3D-386F-4EB1-BF55-59346D2B9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/>
              <a:t>You will have learned about these concepts in your Advanced Research lessons, but to recap: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BD0755-1CDE-4AA6-B230-69A844DC27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3600" b="1" dirty="0">
                <a:solidFill>
                  <a:srgbClr val="30364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Ontological issues</a:t>
            </a:r>
            <a:endParaRPr lang="en-GB" sz="3600" dirty="0">
              <a:solidFill>
                <a:srgbClr val="30364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3600" b="1" dirty="0">
                <a:solidFill>
                  <a:srgbClr val="30364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Epistemological issues</a:t>
            </a: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3600" b="1" dirty="0">
                <a:solidFill>
                  <a:srgbClr val="30364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Axiological issues</a:t>
            </a:r>
            <a:endParaRPr lang="en-GB" sz="3600" dirty="0">
              <a:solidFill>
                <a:srgbClr val="30364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3600" b="1" dirty="0">
                <a:solidFill>
                  <a:srgbClr val="30364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Methodological issues </a:t>
            </a:r>
            <a:r>
              <a:rPr lang="en-US" sz="3600" dirty="0">
                <a:effectLst/>
                <a:latin typeface="inherit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541D819-5174-4029-88D8-4F96CA02DB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23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129"/>
    </mc:Choice>
    <mc:Fallback xmlns="">
      <p:transition spd="slow" advTm="811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ifference Between Ontology and Epistemology - Comparison Summary">
            <a:extLst>
              <a:ext uri="{FF2B5EF4-FFF2-40B4-BE49-F238E27FC236}">
                <a16:creationId xmlns:a16="http://schemas.microsoft.com/office/drawing/2014/main" id="{C9E15AC0-1F83-4293-A4E6-98BD52532B9D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1439"/>
            <a:ext cx="9144000" cy="73894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4B8F1A4-8E27-41E1-954C-7F118AC95B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780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61"/>
    </mc:Choice>
    <mc:Fallback xmlns="">
      <p:transition spd="slow" advTm="120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Ontology and epistemology">
            <a:extLst>
              <a:ext uri="{FF2B5EF4-FFF2-40B4-BE49-F238E27FC236}">
                <a16:creationId xmlns:a16="http://schemas.microsoft.com/office/drawing/2014/main" id="{ADF9D540-E4E2-4CFA-AB96-E51D7A2F4E3A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41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7D79712-CF52-41C2-B5BD-F788E783A8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27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12"/>
    </mc:Choice>
    <mc:Fallback xmlns="">
      <p:transition spd="slow" advTm="117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Chapter Three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988840"/>
            <a:ext cx="8229600" cy="4389120"/>
          </a:xfrm>
        </p:spPr>
        <p:txBody>
          <a:bodyPr/>
          <a:lstStyle/>
          <a:p>
            <a:endParaRPr lang="en-GB" dirty="0"/>
          </a:p>
          <a:p>
            <a:pPr marL="722313" indent="-722313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115616" y="3140968"/>
            <a:ext cx="64807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6213" indent="-176213">
              <a:buClr>
                <a:srgbClr val="00B0F0"/>
              </a:buClr>
              <a:buFont typeface="Arial" pitchFamily="34" charset="0"/>
              <a:buChar char="•"/>
            </a:pPr>
            <a:r>
              <a:rPr lang="en-GB" sz="3600" dirty="0"/>
              <a:t>Begin the chapter or section with a brief introduction 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96E178E-E645-4CE1-AE9B-B6B714E911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23"/>
    </mc:Choice>
    <mc:Fallback xmlns="">
      <p:transition spd="slow" advTm="259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Chapter 3: Methodology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</a:pPr>
            <a:endParaRPr lang="en-US" dirty="0"/>
          </a:p>
          <a:p>
            <a:pPr>
              <a:lnSpc>
                <a:spcPct val="90000"/>
              </a:lnSpc>
            </a:pPr>
            <a:endParaRPr lang="en-US" dirty="0"/>
          </a:p>
          <a:p>
            <a:pPr>
              <a:lnSpc>
                <a:spcPct val="9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4400" dirty="0"/>
              <a:t>Briefly re-introduce research purpose and questions</a:t>
            </a:r>
          </a:p>
          <a:p>
            <a:pPr marL="0" indent="0">
              <a:lnSpc>
                <a:spcPct val="90000"/>
              </a:lnSpc>
              <a:buClr>
                <a:srgbClr val="00B0F0"/>
              </a:buClr>
              <a:buNone/>
            </a:pPr>
            <a:endParaRPr lang="en-US" sz="4400" dirty="0"/>
          </a:p>
          <a:p>
            <a:pPr>
              <a:lnSpc>
                <a:spcPct val="9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4400" dirty="0"/>
              <a:t>Offer a rationale for selecting and aligning the framework of your research</a:t>
            </a:r>
          </a:p>
          <a:p>
            <a:pPr lvl="1">
              <a:lnSpc>
                <a:spcPct val="90000"/>
              </a:lnSpc>
            </a:pPr>
            <a:r>
              <a:rPr lang="en-US" b="0" dirty="0"/>
              <a:t> </a:t>
            </a:r>
          </a:p>
          <a:p>
            <a:pPr lvl="1">
              <a:lnSpc>
                <a:spcPct val="90000"/>
              </a:lnSpc>
              <a:buFontTx/>
              <a:buNone/>
            </a:pPr>
            <a:endParaRPr lang="en-US" b="0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42CF92B-AA33-4E1E-BFC6-3B1419B134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953"/>
    </mc:Choice>
    <mc:Fallback xmlns="">
      <p:transition spd="slow" advTm="359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Chapter 3: Methodology (Cont’d)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1447800" y="1600200"/>
            <a:ext cx="7313613" cy="320040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90000"/>
              </a:lnSpc>
              <a:buClr>
                <a:srgbClr val="00B0F0"/>
              </a:buClr>
            </a:pPr>
            <a:endParaRPr lang="en-US" sz="3200" dirty="0"/>
          </a:p>
          <a:p>
            <a:pPr>
              <a:lnSpc>
                <a:spcPct val="90000"/>
              </a:lnSpc>
              <a:buClr>
                <a:srgbClr val="00B0F0"/>
              </a:buClr>
            </a:pPr>
            <a:endParaRPr lang="en-US" sz="3200" dirty="0"/>
          </a:p>
          <a:p>
            <a:pPr>
              <a:lnSpc>
                <a:spcPct val="9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sz="3200" dirty="0"/>
          </a:p>
          <a:p>
            <a:pPr>
              <a:lnSpc>
                <a:spcPct val="9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sz="3200" dirty="0"/>
          </a:p>
          <a:p>
            <a:pPr>
              <a:lnSpc>
                <a:spcPct val="9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sz="5600" dirty="0"/>
              <a:t>Research Design</a:t>
            </a:r>
          </a:p>
          <a:p>
            <a:pPr>
              <a:lnSpc>
                <a:spcPct val="90000"/>
              </a:lnSpc>
            </a:pPr>
            <a:endParaRPr lang="en-US" sz="3200" dirty="0"/>
          </a:p>
          <a:p>
            <a:pPr>
              <a:lnSpc>
                <a:spcPct val="90000"/>
              </a:lnSpc>
            </a:pPr>
            <a:endParaRPr lang="en-US" sz="3200" dirty="0"/>
          </a:p>
          <a:p>
            <a:pPr lvl="1">
              <a:lnSpc>
                <a:spcPct val="90000"/>
              </a:lnSpc>
              <a:buNone/>
            </a:pPr>
            <a:r>
              <a:rPr lang="en-US" sz="3200" b="0" dirty="0"/>
              <a:t> </a:t>
            </a: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A0975CED-369C-4BA5-8DFF-7A3EFBE1A8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77"/>
    </mc:Choice>
    <mc:Fallback xmlns="">
      <p:transition spd="slow" advTm="205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Chapter 3: Methodology (Cont’d)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0" y="1600200"/>
            <a:ext cx="8991600" cy="5257800"/>
          </a:xfrm>
        </p:spPr>
        <p:txBody>
          <a:bodyPr/>
          <a:lstStyle/>
          <a:p>
            <a:endParaRPr lang="en-US" dirty="0"/>
          </a:p>
          <a:p>
            <a:pPr lvl="1"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en-US" sz="3600" dirty="0"/>
              <a:t>I</a:t>
            </a:r>
            <a:r>
              <a:rPr lang="en-US" sz="3600" b="0" dirty="0"/>
              <a:t>nfluences on data analysis</a:t>
            </a:r>
          </a:p>
          <a:p>
            <a:pPr lvl="1"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en-US" sz="3600" dirty="0"/>
              <a:t>D</a:t>
            </a:r>
            <a:r>
              <a:rPr lang="en-US" sz="3600" b="0" dirty="0"/>
              <a:t>ata management with examples</a:t>
            </a:r>
          </a:p>
          <a:p>
            <a:pPr lvl="1"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en-US" sz="3600" dirty="0"/>
              <a:t>D</a:t>
            </a:r>
            <a:r>
              <a:rPr lang="en-US" sz="3600" b="0" dirty="0"/>
              <a:t>ata analysis with examples</a:t>
            </a:r>
          </a:p>
          <a:p>
            <a:pPr lvl="1"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en-US" sz="3600" dirty="0"/>
              <a:t>The d</a:t>
            </a:r>
            <a:r>
              <a:rPr lang="en-US" sz="3600" b="0" dirty="0"/>
              <a:t>ecisions you made, and why</a:t>
            </a:r>
          </a:p>
          <a:p>
            <a:pPr lvl="1"/>
            <a:endParaRPr lang="en-US" b="0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4670BCC-C3A9-498B-95F3-05FF6857C2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  <p:pic>
        <p:nvPicPr>
          <p:cNvPr id="13" name="Picture 12" descr="Detective, Searching, Man, Search, Magnifying">
            <a:extLst>
              <a:ext uri="{FF2B5EF4-FFF2-40B4-BE49-F238E27FC236}">
                <a16:creationId xmlns:a16="http://schemas.microsoft.com/office/drawing/2014/main" id="{F5A9E58D-2312-4FDD-836B-1D3C497AE0A7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5137" y="4650116"/>
            <a:ext cx="3133725" cy="21802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29"/>
    </mc:Choice>
    <mc:Fallback xmlns="">
      <p:transition spd="slow" advTm="222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Chapter 3: Methodology (Cont’d)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pPr>
              <a:buClr>
                <a:srgbClr val="00B0F0"/>
              </a:buClr>
            </a:pPr>
            <a:r>
              <a:rPr lang="en-US" sz="3200" dirty="0"/>
              <a:t>Trustworthiness and </a:t>
            </a:r>
            <a:r>
              <a:rPr lang="en-US" sz="3200" dirty="0" err="1"/>
              <a:t>Rigour</a:t>
            </a:r>
            <a:endParaRPr lang="en-US" sz="3200" dirty="0"/>
          </a:p>
          <a:p>
            <a:pPr marL="0" indent="0">
              <a:buClr>
                <a:srgbClr val="00B0F0"/>
              </a:buClr>
              <a:buNone/>
            </a:pPr>
            <a:endParaRPr lang="en-US" sz="3200" dirty="0"/>
          </a:p>
          <a:p>
            <a:pPr>
              <a:buClr>
                <a:srgbClr val="00B0F0"/>
              </a:buClr>
            </a:pPr>
            <a:r>
              <a:rPr lang="en-US" sz="3200" b="0" dirty="0"/>
              <a:t>Steps taken to achieve and maintain trustworthiness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C744C77-EF2D-4D54-A005-DE2E9168B9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229"/>
    </mc:Choice>
    <mc:Fallback xmlns="">
      <p:transition spd="slow" advTm="232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Chapter 3: Methodology (Cont’d)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1371600" y="1371600"/>
            <a:ext cx="7313613" cy="4525963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pPr marL="0" indent="0">
              <a:buClr>
                <a:srgbClr val="0070C0"/>
              </a:buClr>
              <a:buNone/>
            </a:pPr>
            <a:endParaRPr lang="en-US" dirty="0"/>
          </a:p>
          <a:p>
            <a:pPr marL="0" indent="0">
              <a:buClr>
                <a:srgbClr val="0070C0"/>
              </a:buClr>
              <a:buNone/>
            </a:pPr>
            <a:endParaRPr lang="en-US" dirty="0"/>
          </a:p>
          <a:p>
            <a:pPr>
              <a:buClr>
                <a:srgbClr val="0070C0"/>
              </a:buClr>
            </a:pPr>
            <a:r>
              <a:rPr lang="en-US" sz="3600" dirty="0"/>
              <a:t>Data Collection Procedures</a:t>
            </a:r>
          </a:p>
          <a:p>
            <a:pPr>
              <a:buClr>
                <a:srgbClr val="0070C0"/>
              </a:buClr>
            </a:pPr>
            <a:endParaRPr lang="en-US" dirty="0"/>
          </a:p>
        </p:txBody>
      </p:sp>
      <p:pic>
        <p:nvPicPr>
          <p:cNvPr id="19" name="Audio 18">
            <a:hlinkClick r:id="" action="ppaction://media"/>
            <a:extLst>
              <a:ext uri="{FF2B5EF4-FFF2-40B4-BE49-F238E27FC236}">
                <a16:creationId xmlns:a16="http://schemas.microsoft.com/office/drawing/2014/main" id="{841561DE-B1E5-4845-8DA2-EE4EDBAE03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480"/>
    </mc:Choice>
    <mc:Fallback xmlns="">
      <p:transition spd="slow" advTm="284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3: Methodology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3145482"/>
            <a:ext cx="8229600" cy="3179117"/>
          </a:xfrm>
        </p:spPr>
        <p:txBody>
          <a:bodyPr>
            <a:norm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/>
              <a:t>Ethics</a:t>
            </a:r>
          </a:p>
          <a:p>
            <a:pPr lvl="1">
              <a:buNone/>
            </a:pPr>
            <a:endParaRPr lang="en-US" b="0" dirty="0"/>
          </a:p>
          <a:p>
            <a:pPr lvl="1"/>
            <a:endParaRPr lang="en-US" b="0" dirty="0"/>
          </a:p>
        </p:txBody>
      </p:sp>
      <p:pic>
        <p:nvPicPr>
          <p:cNvPr id="3074" name="Picture 2" descr="Research Ethics. Text in Lightbox Research Ethics. Text in lightbox. Wooden office table Morality Stock Photo">
            <a:extLst>
              <a:ext uri="{FF2B5EF4-FFF2-40B4-BE49-F238E27FC236}">
                <a16:creationId xmlns:a16="http://schemas.microsoft.com/office/drawing/2014/main" id="{69940611-1E5E-4D28-A1C0-CB08ADE839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0848"/>
            <a:ext cx="9144000" cy="4417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ED342DD-7ED4-4F33-BFB6-AB79AE11D9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331"/>
    </mc:Choice>
    <mc:Fallback xmlns="">
      <p:transition spd="slow" advTm="773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3: Methodology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pPr>
              <a:buClr>
                <a:srgbClr val="00B0F0"/>
              </a:buClr>
              <a:buFont typeface="Wingdings" panose="05000000000000000000" pitchFamily="2" charset="2"/>
              <a:buChar char="§"/>
            </a:pPr>
            <a:endParaRPr lang="en-GB" dirty="0"/>
          </a:p>
          <a:p>
            <a:pPr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en-GB" dirty="0"/>
              <a:t>Summarize the research design and prepare the reader for the next chapter.</a:t>
            </a:r>
          </a:p>
          <a:p>
            <a:pPr marL="0" indent="0">
              <a:buClr>
                <a:srgbClr val="00B0F0"/>
              </a:buClr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C4C91C5-1AA0-4F87-96B2-F7DE9053D8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40"/>
    </mc:Choice>
    <mc:Fallback xmlns="">
      <p:transition spd="slow" advTm="169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3: Methodology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Have you assured the reader that the research design is justified and appropriate for the desired outcomes? 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64080DD-9B8C-411F-92B1-07F0E14277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661"/>
    </mc:Choice>
    <mc:Fallback xmlns="">
      <p:transition spd="slow" advTm="346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D73A84-D550-4C6A-9145-94A598653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aim of this lesson was to: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61D6FE-C7E8-477D-BD2D-9F4B863AA3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4400" dirty="0"/>
              <a:t>Get you started on writing your ‘Methodology and methods’ chapter</a:t>
            </a:r>
          </a:p>
          <a:p>
            <a:endParaRPr lang="en-GB" sz="4400" dirty="0"/>
          </a:p>
          <a:p>
            <a:r>
              <a:rPr lang="en-GB" sz="4400" dirty="0"/>
              <a:t>Have we achieved this?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46AA0D3-A10C-4305-A1E5-7E8D2259C5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668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05"/>
    </mc:Choice>
    <mc:Fallback xmlns="">
      <p:transition spd="slow" advTm="123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1936</TotalTime>
  <Words>368</Words>
  <Application>Microsoft Office PowerPoint</Application>
  <PresentationFormat>On-screen Show (4:3)</PresentationFormat>
  <Paragraphs>134</Paragraphs>
  <Slides>21</Slides>
  <Notes>21</Notes>
  <HiddenSlides>0</HiddenSlides>
  <MMClips>21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9" baseType="lpstr">
      <vt:lpstr>Arial</vt:lpstr>
      <vt:lpstr>Calibri</vt:lpstr>
      <vt:lpstr>Constantia</vt:lpstr>
      <vt:lpstr>inherit</vt:lpstr>
      <vt:lpstr>Symbol</vt:lpstr>
      <vt:lpstr>Wingdings</vt:lpstr>
      <vt:lpstr>Wingdings 2</vt:lpstr>
      <vt:lpstr>Flow</vt:lpstr>
      <vt:lpstr>MA  RESEARCH AND DISSERTATION WRITING</vt:lpstr>
      <vt:lpstr>Chapters of a Dissertation</vt:lpstr>
      <vt:lpstr>The aim of this lesson is to:</vt:lpstr>
      <vt:lpstr>The Methods Chapter</vt:lpstr>
      <vt:lpstr>Chapter Three</vt:lpstr>
      <vt:lpstr>     Chapter Three: S0 … the purpose of this chapter is to inform the reader about the mechanics of your research </vt:lpstr>
      <vt:lpstr> Methodology ….</vt:lpstr>
      <vt:lpstr>Hourglass Model of Research</vt:lpstr>
      <vt:lpstr>You will have learned about these concepts in your Advanced Research lessons, but to recap:</vt:lpstr>
      <vt:lpstr>PowerPoint Presentation</vt:lpstr>
      <vt:lpstr>PowerPoint Presentation</vt:lpstr>
      <vt:lpstr>Chapter Three</vt:lpstr>
      <vt:lpstr>Chapter 3: Methodology</vt:lpstr>
      <vt:lpstr>Chapter 3: Methodology (Cont’d)</vt:lpstr>
      <vt:lpstr>Chapter 3: Methodology (Cont’d)</vt:lpstr>
      <vt:lpstr>Chapter 3: Methodology (Cont’d)</vt:lpstr>
      <vt:lpstr>Chapter 3: Methodology (Cont’d)</vt:lpstr>
      <vt:lpstr>Chapter 3: Methodology</vt:lpstr>
      <vt:lpstr>Chapter 3: Methodology</vt:lpstr>
      <vt:lpstr>Chapter 3: Methodology</vt:lpstr>
      <vt:lpstr>The aim of this lesson was to: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bev</dc:creator>
  <cp:lastModifiedBy>Beverly Cole</cp:lastModifiedBy>
  <cp:revision>50</cp:revision>
  <dcterms:created xsi:type="dcterms:W3CDTF">2015-02-05T16:22:19Z</dcterms:created>
  <dcterms:modified xsi:type="dcterms:W3CDTF">2020-10-10T08:43:19Z</dcterms:modified>
</cp:coreProperties>
</file>