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4"/>
  </p:sldMasterIdLst>
  <p:notesMasterIdLst>
    <p:notesMasterId r:id="rId19"/>
  </p:notesMasterIdLst>
  <p:handoutMasterIdLst>
    <p:handoutMasterId r:id="rId20"/>
  </p:handoutMasterIdLst>
  <p:sldIdLst>
    <p:sldId id="289" r:id="rId5"/>
    <p:sldId id="298" r:id="rId6"/>
    <p:sldId id="286" r:id="rId7"/>
    <p:sldId id="271" r:id="rId8"/>
    <p:sldId id="292" r:id="rId9"/>
    <p:sldId id="273" r:id="rId10"/>
    <p:sldId id="293" r:id="rId11"/>
    <p:sldId id="295" r:id="rId12"/>
    <p:sldId id="270" r:id="rId13"/>
    <p:sldId id="294" r:id="rId14"/>
    <p:sldId id="296" r:id="rId15"/>
    <p:sldId id="297" r:id="rId16"/>
    <p:sldId id="288" r:id="rId17"/>
    <p:sldId id="29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13" orient="horz" pos="216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5"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0A2"/>
    <a:srgbClr val="404040"/>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674" autoAdjust="0"/>
    <p:restoredTop sz="94660"/>
  </p:normalViewPr>
  <p:slideViewPr>
    <p:cSldViewPr snapToGrid="0">
      <p:cViewPr varScale="1">
        <p:scale>
          <a:sx n="89" d="100"/>
          <a:sy n="89" d="100"/>
        </p:scale>
        <p:origin x="341" y="72"/>
      </p:cViewPr>
      <p:guideLst>
        <p:guide pos="3840"/>
        <p:guide orient="horz" pos="2160"/>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3" Type="http://schemas.openxmlformats.org/officeDocument/2006/relationships/customXml" Target="../customXml/item3.xml" /><Relationship Id="rId21" Type="http://schemas.openxmlformats.org/officeDocument/2006/relationships/commentAuthors" Target="commentAuthor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tableStyles" Target="tableStyles.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handoutMaster" Target="handoutMasters/handoutMaster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theme" Target="theme/theme1.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viewProps" Target="viewProps.xml" /><Relationship Id="rId10" Type="http://schemas.openxmlformats.org/officeDocument/2006/relationships/slide" Target="slides/slide6.xml" /><Relationship Id="rId19" Type="http://schemas.openxmlformats.org/officeDocument/2006/relationships/notesMaster" Target="notesMasters/notesMaster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B6970B-D634-4984-9107-36B5FB99F4A7}" type="doc">
      <dgm:prSet loTypeId="urn:microsoft.com/office/officeart/2005/8/layout/vList5" loCatId="list" qsTypeId="urn:microsoft.com/office/officeart/2005/8/quickstyle/3d1" qsCatId="3D" csTypeId="urn:microsoft.com/office/officeart/2005/8/colors/accent1_5" csCatId="accent1" phldr="1"/>
      <dgm:spPr/>
      <dgm:t>
        <a:bodyPr/>
        <a:lstStyle/>
        <a:p>
          <a:endParaRPr lang="en-US"/>
        </a:p>
      </dgm:t>
    </dgm:pt>
    <dgm:pt modelId="{5405CE97-3C29-4AF8-9D1D-43EEE77F795F}">
      <dgm:prSet phldrT="[Text]"/>
      <dgm:spPr/>
      <dgm:t>
        <a:bodyPr/>
        <a:lstStyle/>
        <a:p>
          <a:pPr algn="l"/>
          <a:r>
            <a:rPr lang="en-US" b="1" i="1" dirty="0"/>
            <a:t>Communication system</a:t>
          </a:r>
        </a:p>
      </dgm:t>
    </dgm:pt>
    <dgm:pt modelId="{F5BC2A9F-A6F4-4DD2-BBE1-88B916053804}" type="parTrans" cxnId="{647B0647-5EB1-4426-B124-510D8BE8120E}">
      <dgm:prSet/>
      <dgm:spPr/>
      <dgm:t>
        <a:bodyPr/>
        <a:lstStyle/>
        <a:p>
          <a:endParaRPr lang="en-US"/>
        </a:p>
      </dgm:t>
    </dgm:pt>
    <dgm:pt modelId="{59C59FD3-7771-41DF-A011-781956380885}" type="sibTrans" cxnId="{647B0647-5EB1-4426-B124-510D8BE8120E}">
      <dgm:prSet/>
      <dgm:spPr/>
      <dgm:t>
        <a:bodyPr/>
        <a:lstStyle/>
        <a:p>
          <a:endParaRPr lang="en-US"/>
        </a:p>
      </dgm:t>
    </dgm:pt>
    <dgm:pt modelId="{599A2CEF-68C8-4362-AD5D-6473A764F92E}">
      <dgm:prSet phldrT="[Text]"/>
      <dgm:spPr/>
      <dgm:t>
        <a:bodyPr/>
        <a:lstStyle/>
        <a:p>
          <a:pPr algn="just"/>
          <a:r>
            <a:rPr lang="en-US"/>
            <a:t>There should be a participative decisions making system and an open communication system across various levels.</a:t>
          </a:r>
          <a:endParaRPr lang="en-US" dirty="0"/>
        </a:p>
      </dgm:t>
    </dgm:pt>
    <dgm:pt modelId="{8290E2E7-171B-4942-8AD6-ACA75CA59695}" type="parTrans" cxnId="{EC457626-12C4-4A1D-9CFC-EC88D3DD5593}">
      <dgm:prSet/>
      <dgm:spPr/>
      <dgm:t>
        <a:bodyPr/>
        <a:lstStyle/>
        <a:p>
          <a:endParaRPr lang="en-US"/>
        </a:p>
      </dgm:t>
    </dgm:pt>
    <dgm:pt modelId="{C8AEF68B-76D1-4186-B616-8B80CC86B0E9}" type="sibTrans" cxnId="{EC457626-12C4-4A1D-9CFC-EC88D3DD5593}">
      <dgm:prSet/>
      <dgm:spPr/>
      <dgm:t>
        <a:bodyPr/>
        <a:lstStyle/>
        <a:p>
          <a:endParaRPr lang="en-US"/>
        </a:p>
      </dgm:t>
    </dgm:pt>
    <dgm:pt modelId="{1F58A6C0-304C-4FA9-ABE7-5F0A95F6E365}">
      <dgm:prSet phldrT="[Text]"/>
      <dgm:spPr/>
      <dgm:t>
        <a:bodyPr/>
        <a:lstStyle/>
        <a:p>
          <a:pPr algn="l"/>
          <a:r>
            <a:rPr lang="en-US" b="1" i="1"/>
            <a:t>Work-life balance and organizational environment</a:t>
          </a:r>
          <a:endParaRPr lang="en-US" b="1" i="1" dirty="0"/>
        </a:p>
      </dgm:t>
    </dgm:pt>
    <dgm:pt modelId="{6E698259-789E-42F9-B2EF-050954B06B03}" type="parTrans" cxnId="{3365636E-ED42-4B61-B1BE-58C0CFBDFECD}">
      <dgm:prSet/>
      <dgm:spPr/>
      <dgm:t>
        <a:bodyPr/>
        <a:lstStyle/>
        <a:p>
          <a:endParaRPr lang="en-US"/>
        </a:p>
      </dgm:t>
    </dgm:pt>
    <dgm:pt modelId="{0C786326-D475-411B-A9BD-182927DF5697}" type="sibTrans" cxnId="{3365636E-ED42-4B61-B1BE-58C0CFBDFECD}">
      <dgm:prSet/>
      <dgm:spPr/>
      <dgm:t>
        <a:bodyPr/>
        <a:lstStyle/>
        <a:p>
          <a:endParaRPr lang="en-US"/>
        </a:p>
      </dgm:t>
    </dgm:pt>
    <dgm:pt modelId="{A6AD941B-91E8-4F99-B56A-CA13D0B64C86}">
      <dgm:prSet phldrT="[Text]"/>
      <dgm:spPr/>
      <dgm:t>
        <a:bodyPr/>
        <a:lstStyle/>
        <a:p>
          <a:pPr algn="just"/>
          <a:r>
            <a:rPr lang="en-US"/>
            <a:t>Employee wellbeing must be taken care of, and for that the work-life balance must be ensured by the employers so that employees are well-rested and energetic.</a:t>
          </a:r>
          <a:endParaRPr lang="en-US" dirty="0"/>
        </a:p>
      </dgm:t>
    </dgm:pt>
    <dgm:pt modelId="{0921EE2E-1A37-4EA8-9DFC-F52EA6AEE487}" type="parTrans" cxnId="{0CAE48D1-4031-48E2-AD02-FCB3481F37CB}">
      <dgm:prSet/>
      <dgm:spPr/>
      <dgm:t>
        <a:bodyPr/>
        <a:lstStyle/>
        <a:p>
          <a:endParaRPr lang="en-US"/>
        </a:p>
      </dgm:t>
    </dgm:pt>
    <dgm:pt modelId="{F7B59264-74B7-48C9-98B5-29445ED7EF8D}" type="sibTrans" cxnId="{0CAE48D1-4031-48E2-AD02-FCB3481F37CB}">
      <dgm:prSet/>
      <dgm:spPr/>
      <dgm:t>
        <a:bodyPr/>
        <a:lstStyle/>
        <a:p>
          <a:endParaRPr lang="en-US"/>
        </a:p>
      </dgm:t>
    </dgm:pt>
    <dgm:pt modelId="{EC4F7F7F-6D48-41A9-B710-AA6ADD3CA92A}">
      <dgm:prSet/>
      <dgm:spPr/>
      <dgm:t>
        <a:bodyPr/>
        <a:lstStyle/>
        <a:p>
          <a:pPr algn="just"/>
          <a:r>
            <a:rPr lang="en-US"/>
            <a:t>For example, Microsoft Inc. has an internal communication network for employees through which they can keep regular communication, share feedbacks and join various communities (Tanwar and Prasad, 2020).</a:t>
          </a:r>
          <a:endParaRPr lang="en-US" dirty="0"/>
        </a:p>
      </dgm:t>
    </dgm:pt>
    <dgm:pt modelId="{A06847C3-B6B1-448A-AB0D-F4CFD475A35B}" type="parTrans" cxnId="{841246E3-818F-403B-BFDC-0CBDFC275847}">
      <dgm:prSet/>
      <dgm:spPr/>
      <dgm:t>
        <a:bodyPr/>
        <a:lstStyle/>
        <a:p>
          <a:endParaRPr lang="en-US"/>
        </a:p>
      </dgm:t>
    </dgm:pt>
    <dgm:pt modelId="{339833A3-0729-4DA7-BB40-2F2A5C001745}" type="sibTrans" cxnId="{841246E3-818F-403B-BFDC-0CBDFC275847}">
      <dgm:prSet/>
      <dgm:spPr/>
      <dgm:t>
        <a:bodyPr/>
        <a:lstStyle/>
        <a:p>
          <a:endParaRPr lang="en-US"/>
        </a:p>
      </dgm:t>
    </dgm:pt>
    <dgm:pt modelId="{99297DE0-959E-4618-9074-5A6D07849ACD}">
      <dgm:prSet/>
      <dgm:spPr/>
      <dgm:t>
        <a:bodyPr/>
        <a:lstStyle/>
        <a:p>
          <a:pPr algn="just"/>
          <a:r>
            <a:rPr lang="en-US"/>
            <a:t>The organizational environment should also be kept harmonious and cooperative instead of competitive and conflict-ridden.</a:t>
          </a:r>
          <a:endParaRPr lang="en-US" dirty="0"/>
        </a:p>
      </dgm:t>
    </dgm:pt>
    <dgm:pt modelId="{4D0EDA90-E270-4BFC-8AF2-921BC5CB56ED}" type="parTrans" cxnId="{F9F5081E-C19A-44F1-9F18-D0497C5DEFF4}">
      <dgm:prSet/>
      <dgm:spPr/>
      <dgm:t>
        <a:bodyPr/>
        <a:lstStyle/>
        <a:p>
          <a:endParaRPr lang="en-US"/>
        </a:p>
      </dgm:t>
    </dgm:pt>
    <dgm:pt modelId="{CA42B6B5-0E49-4889-8C52-9E4125577D78}" type="sibTrans" cxnId="{F9F5081E-C19A-44F1-9F18-D0497C5DEFF4}">
      <dgm:prSet/>
      <dgm:spPr/>
      <dgm:t>
        <a:bodyPr/>
        <a:lstStyle/>
        <a:p>
          <a:endParaRPr lang="en-US"/>
        </a:p>
      </dgm:t>
    </dgm:pt>
    <dgm:pt modelId="{DC8F4C45-A66E-4761-8B50-BF7F0EE7F5A6}">
      <dgm:prSet/>
      <dgm:spPr/>
      <dgm:t>
        <a:bodyPr/>
        <a:lstStyle/>
        <a:p>
          <a:pPr algn="just"/>
          <a:r>
            <a:rPr lang="en-US"/>
            <a:t>For example, in Google Inc. employees are given time to rest or spend time in their a separate game zone to distress or relax before they get back to work everyday.</a:t>
          </a:r>
          <a:endParaRPr lang="en-US" dirty="0"/>
        </a:p>
      </dgm:t>
    </dgm:pt>
    <dgm:pt modelId="{0074D315-445C-42A3-984D-B736D3EC120D}" type="parTrans" cxnId="{7888F057-09C5-4E9E-ABEC-D59D18F945CD}">
      <dgm:prSet/>
      <dgm:spPr/>
      <dgm:t>
        <a:bodyPr/>
        <a:lstStyle/>
        <a:p>
          <a:endParaRPr lang="en-US"/>
        </a:p>
      </dgm:t>
    </dgm:pt>
    <dgm:pt modelId="{87D63AFC-B982-4056-A9EB-5A80DDDCA86F}" type="sibTrans" cxnId="{7888F057-09C5-4E9E-ABEC-D59D18F945CD}">
      <dgm:prSet/>
      <dgm:spPr/>
      <dgm:t>
        <a:bodyPr/>
        <a:lstStyle/>
        <a:p>
          <a:endParaRPr lang="en-US"/>
        </a:p>
      </dgm:t>
    </dgm:pt>
    <dgm:pt modelId="{57221536-C333-467D-A1D2-191EC9A210AE}" type="pres">
      <dgm:prSet presAssocID="{48B6970B-D634-4984-9107-36B5FB99F4A7}" presName="Name0" presStyleCnt="0">
        <dgm:presLayoutVars>
          <dgm:dir/>
          <dgm:animLvl val="lvl"/>
          <dgm:resizeHandles val="exact"/>
        </dgm:presLayoutVars>
      </dgm:prSet>
      <dgm:spPr/>
    </dgm:pt>
    <dgm:pt modelId="{BF16417F-D0F3-4D06-86AA-646858E0BFF5}" type="pres">
      <dgm:prSet presAssocID="{5405CE97-3C29-4AF8-9D1D-43EEE77F795F}" presName="linNode" presStyleCnt="0"/>
      <dgm:spPr/>
    </dgm:pt>
    <dgm:pt modelId="{965E4CEF-65BA-4B24-94BF-79500D1958B9}" type="pres">
      <dgm:prSet presAssocID="{5405CE97-3C29-4AF8-9D1D-43EEE77F795F}" presName="parentText" presStyleLbl="node1" presStyleIdx="0" presStyleCnt="2" custScaleX="64934">
        <dgm:presLayoutVars>
          <dgm:chMax val="1"/>
          <dgm:bulletEnabled val="1"/>
        </dgm:presLayoutVars>
      </dgm:prSet>
      <dgm:spPr/>
    </dgm:pt>
    <dgm:pt modelId="{DFC93E77-1EC2-4BB9-A890-3C53C31A52E6}" type="pres">
      <dgm:prSet presAssocID="{5405CE97-3C29-4AF8-9D1D-43EEE77F795F}" presName="descendantText" presStyleLbl="alignAccFollowNode1" presStyleIdx="0" presStyleCnt="2">
        <dgm:presLayoutVars>
          <dgm:bulletEnabled val="1"/>
        </dgm:presLayoutVars>
      </dgm:prSet>
      <dgm:spPr/>
    </dgm:pt>
    <dgm:pt modelId="{E00D5A11-9FA0-4A3F-A5AD-3ECAA3B269FE}" type="pres">
      <dgm:prSet presAssocID="{59C59FD3-7771-41DF-A011-781956380885}" presName="sp" presStyleCnt="0"/>
      <dgm:spPr/>
    </dgm:pt>
    <dgm:pt modelId="{7573B184-543F-4FE0-9393-F1C5FC6647EA}" type="pres">
      <dgm:prSet presAssocID="{1F58A6C0-304C-4FA9-ABE7-5F0A95F6E365}" presName="linNode" presStyleCnt="0"/>
      <dgm:spPr/>
    </dgm:pt>
    <dgm:pt modelId="{1C32801B-CC80-4644-A885-86584A0422DC}" type="pres">
      <dgm:prSet presAssocID="{1F58A6C0-304C-4FA9-ABE7-5F0A95F6E365}" presName="parentText" presStyleLbl="node1" presStyleIdx="1" presStyleCnt="2" custScaleX="65934">
        <dgm:presLayoutVars>
          <dgm:chMax val="1"/>
          <dgm:bulletEnabled val="1"/>
        </dgm:presLayoutVars>
      </dgm:prSet>
      <dgm:spPr/>
    </dgm:pt>
    <dgm:pt modelId="{2B0956D9-DDDD-42D2-A95F-C92BB5B51AF3}" type="pres">
      <dgm:prSet presAssocID="{1F58A6C0-304C-4FA9-ABE7-5F0A95F6E365}" presName="descendantText" presStyleLbl="alignAccFollowNode1" presStyleIdx="1" presStyleCnt="2">
        <dgm:presLayoutVars>
          <dgm:bulletEnabled val="1"/>
        </dgm:presLayoutVars>
      </dgm:prSet>
      <dgm:spPr/>
    </dgm:pt>
  </dgm:ptLst>
  <dgm:cxnLst>
    <dgm:cxn modelId="{C2252915-44BC-4926-9894-69260679A3FE}" type="presOf" srcId="{EC4F7F7F-6D48-41A9-B710-AA6ADD3CA92A}" destId="{DFC93E77-1EC2-4BB9-A890-3C53C31A52E6}" srcOrd="0" destOrd="1" presId="urn:microsoft.com/office/officeart/2005/8/layout/vList5"/>
    <dgm:cxn modelId="{9F0D531C-E5EE-488C-9074-4EC6E19BBA97}" type="presOf" srcId="{599A2CEF-68C8-4362-AD5D-6473A764F92E}" destId="{DFC93E77-1EC2-4BB9-A890-3C53C31A52E6}" srcOrd="0" destOrd="0" presId="urn:microsoft.com/office/officeart/2005/8/layout/vList5"/>
    <dgm:cxn modelId="{F9F5081E-C19A-44F1-9F18-D0497C5DEFF4}" srcId="{1F58A6C0-304C-4FA9-ABE7-5F0A95F6E365}" destId="{99297DE0-959E-4618-9074-5A6D07849ACD}" srcOrd="1" destOrd="0" parTransId="{4D0EDA90-E270-4BFC-8AF2-921BC5CB56ED}" sibTransId="{CA42B6B5-0E49-4889-8C52-9E4125577D78}"/>
    <dgm:cxn modelId="{EC457626-12C4-4A1D-9CFC-EC88D3DD5593}" srcId="{5405CE97-3C29-4AF8-9D1D-43EEE77F795F}" destId="{599A2CEF-68C8-4362-AD5D-6473A764F92E}" srcOrd="0" destOrd="0" parTransId="{8290E2E7-171B-4942-8AD6-ACA75CA59695}" sibTransId="{C8AEF68B-76D1-4186-B616-8B80CC86B0E9}"/>
    <dgm:cxn modelId="{6264FB26-76E4-4E98-812A-FAE1CDB966E6}" type="presOf" srcId="{1F58A6C0-304C-4FA9-ABE7-5F0A95F6E365}" destId="{1C32801B-CC80-4644-A885-86584A0422DC}" srcOrd="0" destOrd="0" presId="urn:microsoft.com/office/officeart/2005/8/layout/vList5"/>
    <dgm:cxn modelId="{647B0647-5EB1-4426-B124-510D8BE8120E}" srcId="{48B6970B-D634-4984-9107-36B5FB99F4A7}" destId="{5405CE97-3C29-4AF8-9D1D-43EEE77F795F}" srcOrd="0" destOrd="0" parTransId="{F5BC2A9F-A6F4-4DD2-BBE1-88B916053804}" sibTransId="{59C59FD3-7771-41DF-A011-781956380885}"/>
    <dgm:cxn modelId="{3365636E-ED42-4B61-B1BE-58C0CFBDFECD}" srcId="{48B6970B-D634-4984-9107-36B5FB99F4A7}" destId="{1F58A6C0-304C-4FA9-ABE7-5F0A95F6E365}" srcOrd="1" destOrd="0" parTransId="{6E698259-789E-42F9-B2EF-050954B06B03}" sibTransId="{0C786326-D475-411B-A9BD-182927DF5697}"/>
    <dgm:cxn modelId="{7888F057-09C5-4E9E-ABEC-D59D18F945CD}" srcId="{1F58A6C0-304C-4FA9-ABE7-5F0A95F6E365}" destId="{DC8F4C45-A66E-4761-8B50-BF7F0EE7F5A6}" srcOrd="2" destOrd="0" parTransId="{0074D315-445C-42A3-984D-B736D3EC120D}" sibTransId="{87D63AFC-B982-4056-A9EB-5A80DDDCA86F}"/>
    <dgm:cxn modelId="{1F31B159-4ECB-4B60-9D05-D6F969D7ADBC}" type="presOf" srcId="{5405CE97-3C29-4AF8-9D1D-43EEE77F795F}" destId="{965E4CEF-65BA-4B24-94BF-79500D1958B9}" srcOrd="0" destOrd="0" presId="urn:microsoft.com/office/officeart/2005/8/layout/vList5"/>
    <dgm:cxn modelId="{026C0787-8D34-404F-BBCA-E2155DC5CC5F}" type="presOf" srcId="{99297DE0-959E-4618-9074-5A6D07849ACD}" destId="{2B0956D9-DDDD-42D2-A95F-C92BB5B51AF3}" srcOrd="0" destOrd="1" presId="urn:microsoft.com/office/officeart/2005/8/layout/vList5"/>
    <dgm:cxn modelId="{95B59688-93B0-49DD-A667-3EC4A37D157E}" type="presOf" srcId="{DC8F4C45-A66E-4761-8B50-BF7F0EE7F5A6}" destId="{2B0956D9-DDDD-42D2-A95F-C92BB5B51AF3}" srcOrd="0" destOrd="2" presId="urn:microsoft.com/office/officeart/2005/8/layout/vList5"/>
    <dgm:cxn modelId="{7D861CC4-D581-40C5-80AB-2FCD400C332D}" type="presOf" srcId="{A6AD941B-91E8-4F99-B56A-CA13D0B64C86}" destId="{2B0956D9-DDDD-42D2-A95F-C92BB5B51AF3}" srcOrd="0" destOrd="0" presId="urn:microsoft.com/office/officeart/2005/8/layout/vList5"/>
    <dgm:cxn modelId="{0459FECA-1BD4-4143-A379-1C7700FE7CF2}" type="presOf" srcId="{48B6970B-D634-4984-9107-36B5FB99F4A7}" destId="{57221536-C333-467D-A1D2-191EC9A210AE}" srcOrd="0" destOrd="0" presId="urn:microsoft.com/office/officeart/2005/8/layout/vList5"/>
    <dgm:cxn modelId="{0CAE48D1-4031-48E2-AD02-FCB3481F37CB}" srcId="{1F58A6C0-304C-4FA9-ABE7-5F0A95F6E365}" destId="{A6AD941B-91E8-4F99-B56A-CA13D0B64C86}" srcOrd="0" destOrd="0" parTransId="{0921EE2E-1A37-4EA8-9DFC-F52EA6AEE487}" sibTransId="{F7B59264-74B7-48C9-98B5-29445ED7EF8D}"/>
    <dgm:cxn modelId="{841246E3-818F-403B-BFDC-0CBDFC275847}" srcId="{5405CE97-3C29-4AF8-9D1D-43EEE77F795F}" destId="{EC4F7F7F-6D48-41A9-B710-AA6ADD3CA92A}" srcOrd="1" destOrd="0" parTransId="{A06847C3-B6B1-448A-AB0D-F4CFD475A35B}" sibTransId="{339833A3-0729-4DA7-BB40-2F2A5C001745}"/>
    <dgm:cxn modelId="{CF1FBD7E-2815-47DB-96B0-594D7107E63E}" type="presParOf" srcId="{57221536-C333-467D-A1D2-191EC9A210AE}" destId="{BF16417F-D0F3-4D06-86AA-646858E0BFF5}" srcOrd="0" destOrd="0" presId="urn:microsoft.com/office/officeart/2005/8/layout/vList5"/>
    <dgm:cxn modelId="{6979C82A-5232-4F49-81C7-E19EFBB6EFDD}" type="presParOf" srcId="{BF16417F-D0F3-4D06-86AA-646858E0BFF5}" destId="{965E4CEF-65BA-4B24-94BF-79500D1958B9}" srcOrd="0" destOrd="0" presId="urn:microsoft.com/office/officeart/2005/8/layout/vList5"/>
    <dgm:cxn modelId="{CBA0AB6C-6EAE-4339-AC98-83E12F2B7D75}" type="presParOf" srcId="{BF16417F-D0F3-4D06-86AA-646858E0BFF5}" destId="{DFC93E77-1EC2-4BB9-A890-3C53C31A52E6}" srcOrd="1" destOrd="0" presId="urn:microsoft.com/office/officeart/2005/8/layout/vList5"/>
    <dgm:cxn modelId="{4A86D2E6-E6E4-4E90-AAD3-731912EF365B}" type="presParOf" srcId="{57221536-C333-467D-A1D2-191EC9A210AE}" destId="{E00D5A11-9FA0-4A3F-A5AD-3ECAA3B269FE}" srcOrd="1" destOrd="0" presId="urn:microsoft.com/office/officeart/2005/8/layout/vList5"/>
    <dgm:cxn modelId="{46307DDC-0852-4B09-9963-5A9B8F8D07EC}" type="presParOf" srcId="{57221536-C333-467D-A1D2-191EC9A210AE}" destId="{7573B184-543F-4FE0-9393-F1C5FC6647EA}" srcOrd="2" destOrd="0" presId="urn:microsoft.com/office/officeart/2005/8/layout/vList5"/>
    <dgm:cxn modelId="{69899C0C-879C-4783-B70E-797217E88A48}" type="presParOf" srcId="{7573B184-543F-4FE0-9393-F1C5FC6647EA}" destId="{1C32801B-CC80-4644-A885-86584A0422DC}" srcOrd="0" destOrd="0" presId="urn:microsoft.com/office/officeart/2005/8/layout/vList5"/>
    <dgm:cxn modelId="{3CBF7AF6-06FB-443D-905C-7BC6FC8F0420}" type="presParOf" srcId="{7573B184-543F-4FE0-9393-F1C5FC6647EA}" destId="{2B0956D9-DDDD-42D2-A95F-C92BB5B51AF3}"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B6970B-D634-4984-9107-36B5FB99F4A7}" type="doc">
      <dgm:prSet loTypeId="urn:microsoft.com/office/officeart/2005/8/layout/vList5" loCatId="list" qsTypeId="urn:microsoft.com/office/officeart/2005/8/quickstyle/3d1" qsCatId="3D" csTypeId="urn:microsoft.com/office/officeart/2005/8/colors/accent1_5" csCatId="accent1" phldr="1"/>
      <dgm:spPr/>
      <dgm:t>
        <a:bodyPr/>
        <a:lstStyle/>
        <a:p>
          <a:endParaRPr lang="en-US"/>
        </a:p>
      </dgm:t>
    </dgm:pt>
    <dgm:pt modelId="{5405CE97-3C29-4AF8-9D1D-43EEE77F795F}">
      <dgm:prSet phldrT="[Text]"/>
      <dgm:spPr/>
      <dgm:t>
        <a:bodyPr/>
        <a:lstStyle/>
        <a:p>
          <a:pPr algn="l"/>
          <a:r>
            <a:rPr lang="en-US" b="1" i="1" dirty="0"/>
            <a:t>Career development and employee motivation</a:t>
          </a:r>
        </a:p>
      </dgm:t>
    </dgm:pt>
    <dgm:pt modelId="{F5BC2A9F-A6F4-4DD2-BBE1-88B916053804}" type="parTrans" cxnId="{647B0647-5EB1-4426-B124-510D8BE8120E}">
      <dgm:prSet/>
      <dgm:spPr/>
      <dgm:t>
        <a:bodyPr/>
        <a:lstStyle/>
        <a:p>
          <a:endParaRPr lang="en-US"/>
        </a:p>
      </dgm:t>
    </dgm:pt>
    <dgm:pt modelId="{59C59FD3-7771-41DF-A011-781956380885}" type="sibTrans" cxnId="{647B0647-5EB1-4426-B124-510D8BE8120E}">
      <dgm:prSet/>
      <dgm:spPr/>
      <dgm:t>
        <a:bodyPr/>
        <a:lstStyle/>
        <a:p>
          <a:endParaRPr lang="en-US"/>
        </a:p>
      </dgm:t>
    </dgm:pt>
    <dgm:pt modelId="{1F58A6C0-304C-4FA9-ABE7-5F0A95F6E365}">
      <dgm:prSet phldrT="[Text]"/>
      <dgm:spPr/>
      <dgm:t>
        <a:bodyPr/>
        <a:lstStyle/>
        <a:p>
          <a:pPr algn="l"/>
          <a:r>
            <a:rPr lang="en-US" b="1" i="1"/>
            <a:t>Work-life balance and organizational environment</a:t>
          </a:r>
          <a:endParaRPr lang="en-US" b="1" i="1" dirty="0"/>
        </a:p>
      </dgm:t>
    </dgm:pt>
    <dgm:pt modelId="{6E698259-789E-42F9-B2EF-050954B06B03}" type="parTrans" cxnId="{3365636E-ED42-4B61-B1BE-58C0CFBDFECD}">
      <dgm:prSet/>
      <dgm:spPr/>
      <dgm:t>
        <a:bodyPr/>
        <a:lstStyle/>
        <a:p>
          <a:endParaRPr lang="en-US"/>
        </a:p>
      </dgm:t>
    </dgm:pt>
    <dgm:pt modelId="{0C786326-D475-411B-A9BD-182927DF5697}" type="sibTrans" cxnId="{3365636E-ED42-4B61-B1BE-58C0CFBDFECD}">
      <dgm:prSet/>
      <dgm:spPr/>
      <dgm:t>
        <a:bodyPr/>
        <a:lstStyle/>
        <a:p>
          <a:endParaRPr lang="en-US"/>
        </a:p>
      </dgm:t>
    </dgm:pt>
    <dgm:pt modelId="{A6AD941B-91E8-4F99-B56A-CA13D0B64C86}">
      <dgm:prSet phldrT="[Text]"/>
      <dgm:spPr/>
      <dgm:t>
        <a:bodyPr/>
        <a:lstStyle/>
        <a:p>
          <a:pPr algn="just"/>
          <a:r>
            <a:rPr lang="en-US" dirty="0"/>
            <a:t>For a positive employer-employee relationship, maintaining a constant performance review and then guiding the employees appropriately is also very important.</a:t>
          </a:r>
        </a:p>
      </dgm:t>
    </dgm:pt>
    <dgm:pt modelId="{0921EE2E-1A37-4EA8-9DFC-F52EA6AEE487}" type="parTrans" cxnId="{0CAE48D1-4031-48E2-AD02-FCB3481F37CB}">
      <dgm:prSet/>
      <dgm:spPr/>
      <dgm:t>
        <a:bodyPr/>
        <a:lstStyle/>
        <a:p>
          <a:endParaRPr lang="en-US"/>
        </a:p>
      </dgm:t>
    </dgm:pt>
    <dgm:pt modelId="{F7B59264-74B7-48C9-98B5-29445ED7EF8D}" type="sibTrans" cxnId="{0CAE48D1-4031-48E2-AD02-FCB3481F37CB}">
      <dgm:prSet/>
      <dgm:spPr/>
      <dgm:t>
        <a:bodyPr/>
        <a:lstStyle/>
        <a:p>
          <a:endParaRPr lang="en-US"/>
        </a:p>
      </dgm:t>
    </dgm:pt>
    <dgm:pt modelId="{599A2CEF-68C8-4362-AD5D-6473A764F92E}">
      <dgm:prSet phldrT="[Text]"/>
      <dgm:spPr/>
      <dgm:t>
        <a:bodyPr/>
        <a:lstStyle/>
        <a:p>
          <a:pPr algn="just"/>
          <a:r>
            <a:rPr lang="en-US"/>
            <a:t>Employees must be provided sufficient career development opportunities so that they can feel valued and get a new resolve to stay with the organization they work on.</a:t>
          </a:r>
          <a:endParaRPr lang="en-US" dirty="0"/>
        </a:p>
      </dgm:t>
    </dgm:pt>
    <dgm:pt modelId="{C8AEF68B-76D1-4186-B616-8B80CC86B0E9}" type="sibTrans" cxnId="{EC457626-12C4-4A1D-9CFC-EC88D3DD5593}">
      <dgm:prSet/>
      <dgm:spPr/>
      <dgm:t>
        <a:bodyPr/>
        <a:lstStyle/>
        <a:p>
          <a:endParaRPr lang="en-US"/>
        </a:p>
      </dgm:t>
    </dgm:pt>
    <dgm:pt modelId="{8290E2E7-171B-4942-8AD6-ACA75CA59695}" type="parTrans" cxnId="{EC457626-12C4-4A1D-9CFC-EC88D3DD5593}">
      <dgm:prSet/>
      <dgm:spPr/>
      <dgm:t>
        <a:bodyPr/>
        <a:lstStyle/>
        <a:p>
          <a:endParaRPr lang="en-US"/>
        </a:p>
      </dgm:t>
    </dgm:pt>
    <dgm:pt modelId="{33FD98F0-9FA0-4014-B526-2E637D7A1542}">
      <dgm:prSet/>
      <dgm:spPr/>
      <dgm:t>
        <a:bodyPr/>
        <a:lstStyle/>
        <a:p>
          <a:r>
            <a:rPr lang="en-US"/>
            <a:t>For motivation factors, not only monetary rewards but unique facilities can be offered. </a:t>
          </a:r>
          <a:endParaRPr lang="en-US" dirty="0"/>
        </a:p>
      </dgm:t>
    </dgm:pt>
    <dgm:pt modelId="{4DE89669-B51F-4271-A2E4-D95C629B86F7}" type="parTrans" cxnId="{18293F05-C090-4625-8E4C-9B776F47C579}">
      <dgm:prSet/>
      <dgm:spPr/>
      <dgm:t>
        <a:bodyPr/>
        <a:lstStyle/>
        <a:p>
          <a:endParaRPr lang="en-US"/>
        </a:p>
      </dgm:t>
    </dgm:pt>
    <dgm:pt modelId="{779AD9FD-A9F9-4F64-BA82-11CE3A7DEBA2}" type="sibTrans" cxnId="{18293F05-C090-4625-8E4C-9B776F47C579}">
      <dgm:prSet/>
      <dgm:spPr/>
      <dgm:t>
        <a:bodyPr/>
        <a:lstStyle/>
        <a:p>
          <a:endParaRPr lang="en-US"/>
        </a:p>
      </dgm:t>
    </dgm:pt>
    <dgm:pt modelId="{16C010A8-FD02-4338-BCC7-32CEF62F7A25}">
      <dgm:prSet/>
      <dgm:spPr/>
      <dgm:t>
        <a:bodyPr/>
        <a:lstStyle/>
        <a:p>
          <a:r>
            <a:rPr lang="en-US" dirty="0"/>
            <a:t>Measures should be taken to increase motivation and employee engagement through weekly informal meetings (</a:t>
          </a:r>
          <a:r>
            <a:rPr lang="en-US" dirty="0" err="1"/>
            <a:t>Govaerts</a:t>
          </a:r>
          <a:r>
            <a:rPr lang="en-US" dirty="0"/>
            <a:t>, 2021).</a:t>
          </a:r>
        </a:p>
      </dgm:t>
    </dgm:pt>
    <dgm:pt modelId="{A08B989B-8A66-4064-A602-832B0963C2F5}" type="parTrans" cxnId="{C9970290-4EEF-4FC3-930A-5A4304DB2934}">
      <dgm:prSet/>
      <dgm:spPr/>
      <dgm:t>
        <a:bodyPr/>
        <a:lstStyle/>
        <a:p>
          <a:endParaRPr lang="en-US"/>
        </a:p>
      </dgm:t>
    </dgm:pt>
    <dgm:pt modelId="{D23ABE3C-4EBC-40E6-8F97-6E26853A7D24}" type="sibTrans" cxnId="{C9970290-4EEF-4FC3-930A-5A4304DB2934}">
      <dgm:prSet/>
      <dgm:spPr/>
      <dgm:t>
        <a:bodyPr/>
        <a:lstStyle/>
        <a:p>
          <a:endParaRPr lang="en-US"/>
        </a:p>
      </dgm:t>
    </dgm:pt>
    <dgm:pt modelId="{BE42DE0E-57DB-448A-B4C5-67F342A4622D}">
      <dgm:prSet/>
      <dgm:spPr/>
      <dgm:t>
        <a:bodyPr/>
        <a:lstStyle/>
        <a:p>
          <a:r>
            <a:rPr lang="en-US"/>
            <a:t>Positively provided feedback and thorough counselling in the case of constant underperformance can make employees feel more understood and valued by the company.</a:t>
          </a:r>
          <a:endParaRPr lang="en-US" dirty="0"/>
        </a:p>
      </dgm:t>
    </dgm:pt>
    <dgm:pt modelId="{C92FE3B9-723C-4D58-9F86-C17DC583998D}" type="parTrans" cxnId="{167AF6BB-289B-494F-8B8A-283E06028CEA}">
      <dgm:prSet/>
      <dgm:spPr/>
      <dgm:t>
        <a:bodyPr/>
        <a:lstStyle/>
        <a:p>
          <a:endParaRPr lang="en-US"/>
        </a:p>
      </dgm:t>
    </dgm:pt>
    <dgm:pt modelId="{30B03543-EB10-406D-B54C-D0D052F0BE56}" type="sibTrans" cxnId="{167AF6BB-289B-494F-8B8A-283E06028CEA}">
      <dgm:prSet/>
      <dgm:spPr/>
      <dgm:t>
        <a:bodyPr/>
        <a:lstStyle/>
        <a:p>
          <a:endParaRPr lang="en-US"/>
        </a:p>
      </dgm:t>
    </dgm:pt>
    <dgm:pt modelId="{37C5585F-AA22-45A8-B8F1-56F6F0E2E45D}">
      <dgm:prSet/>
      <dgm:spPr/>
      <dgm:t>
        <a:bodyPr/>
        <a:lstStyle/>
        <a:p>
          <a:r>
            <a:rPr lang="en-US" dirty="0"/>
            <a:t>For example, GSK plc highly promotes such feedback to ensure a positive workplace environment.</a:t>
          </a:r>
        </a:p>
      </dgm:t>
    </dgm:pt>
    <dgm:pt modelId="{70EFA388-17DF-436D-ADB7-8EF819EEAD11}" type="parTrans" cxnId="{C2620A4D-1A76-4FEA-8DC1-8AA5845580C4}">
      <dgm:prSet/>
      <dgm:spPr/>
      <dgm:t>
        <a:bodyPr/>
        <a:lstStyle/>
        <a:p>
          <a:endParaRPr lang="en-US"/>
        </a:p>
      </dgm:t>
    </dgm:pt>
    <dgm:pt modelId="{CBE07231-25C2-47BE-BBDD-E07A6129DD3E}" type="sibTrans" cxnId="{C2620A4D-1A76-4FEA-8DC1-8AA5845580C4}">
      <dgm:prSet/>
      <dgm:spPr/>
      <dgm:t>
        <a:bodyPr/>
        <a:lstStyle/>
        <a:p>
          <a:endParaRPr lang="en-US"/>
        </a:p>
      </dgm:t>
    </dgm:pt>
    <dgm:pt modelId="{E15DD2F2-2BF4-43C9-A104-4F09EE4FF46C}" type="pres">
      <dgm:prSet presAssocID="{48B6970B-D634-4984-9107-36B5FB99F4A7}" presName="Name0" presStyleCnt="0">
        <dgm:presLayoutVars>
          <dgm:dir/>
          <dgm:animLvl val="lvl"/>
          <dgm:resizeHandles val="exact"/>
        </dgm:presLayoutVars>
      </dgm:prSet>
      <dgm:spPr/>
    </dgm:pt>
    <dgm:pt modelId="{163F884B-6D81-4A16-99FB-8D8C8CBBB893}" type="pres">
      <dgm:prSet presAssocID="{5405CE97-3C29-4AF8-9D1D-43EEE77F795F}" presName="linNode" presStyleCnt="0"/>
      <dgm:spPr/>
    </dgm:pt>
    <dgm:pt modelId="{770FD048-F58C-4C7B-8F66-E215B871698B}" type="pres">
      <dgm:prSet presAssocID="{5405CE97-3C29-4AF8-9D1D-43EEE77F795F}" presName="parentText" presStyleLbl="node1" presStyleIdx="0" presStyleCnt="2" custScaleX="65995">
        <dgm:presLayoutVars>
          <dgm:chMax val="1"/>
          <dgm:bulletEnabled val="1"/>
        </dgm:presLayoutVars>
      </dgm:prSet>
      <dgm:spPr/>
    </dgm:pt>
    <dgm:pt modelId="{A5A4BDCA-0586-4C34-AA6A-E05EA3D88CF7}" type="pres">
      <dgm:prSet presAssocID="{5405CE97-3C29-4AF8-9D1D-43EEE77F795F}" presName="descendantText" presStyleLbl="alignAccFollowNode1" presStyleIdx="0" presStyleCnt="2" custScaleX="131989">
        <dgm:presLayoutVars>
          <dgm:bulletEnabled val="1"/>
        </dgm:presLayoutVars>
      </dgm:prSet>
      <dgm:spPr/>
    </dgm:pt>
    <dgm:pt modelId="{3F7697D6-273D-41D5-ADD4-E6966833DAEB}" type="pres">
      <dgm:prSet presAssocID="{59C59FD3-7771-41DF-A011-781956380885}" presName="sp" presStyleCnt="0"/>
      <dgm:spPr/>
    </dgm:pt>
    <dgm:pt modelId="{2ECD4841-4022-4D20-83EA-985ECCCFF2B4}" type="pres">
      <dgm:prSet presAssocID="{1F58A6C0-304C-4FA9-ABE7-5F0A95F6E365}" presName="linNode" presStyleCnt="0"/>
      <dgm:spPr/>
    </dgm:pt>
    <dgm:pt modelId="{AB792F54-61AF-4442-B7FA-C7BD54086E12}" type="pres">
      <dgm:prSet presAssocID="{1F58A6C0-304C-4FA9-ABE7-5F0A95F6E365}" presName="parentText" presStyleLbl="node1" presStyleIdx="1" presStyleCnt="2">
        <dgm:presLayoutVars>
          <dgm:chMax val="1"/>
          <dgm:bulletEnabled val="1"/>
        </dgm:presLayoutVars>
      </dgm:prSet>
      <dgm:spPr/>
    </dgm:pt>
    <dgm:pt modelId="{7A928AC6-CDF9-4F3E-A37F-CD90E6C2CB60}" type="pres">
      <dgm:prSet presAssocID="{1F58A6C0-304C-4FA9-ABE7-5F0A95F6E365}" presName="descendantText" presStyleLbl="alignAccFollowNode1" presStyleIdx="1" presStyleCnt="2" custScaleX="181484">
        <dgm:presLayoutVars>
          <dgm:bulletEnabled val="1"/>
        </dgm:presLayoutVars>
      </dgm:prSet>
      <dgm:spPr/>
    </dgm:pt>
  </dgm:ptLst>
  <dgm:cxnLst>
    <dgm:cxn modelId="{18293F05-C090-4625-8E4C-9B776F47C579}" srcId="{5405CE97-3C29-4AF8-9D1D-43EEE77F795F}" destId="{33FD98F0-9FA0-4014-B526-2E637D7A1542}" srcOrd="1" destOrd="0" parTransId="{4DE89669-B51F-4271-A2E4-D95C629B86F7}" sibTransId="{779AD9FD-A9F9-4F64-BA82-11CE3A7DEBA2}"/>
    <dgm:cxn modelId="{EC457626-12C4-4A1D-9CFC-EC88D3DD5593}" srcId="{5405CE97-3C29-4AF8-9D1D-43EEE77F795F}" destId="{599A2CEF-68C8-4362-AD5D-6473A764F92E}" srcOrd="0" destOrd="0" parTransId="{8290E2E7-171B-4942-8AD6-ACA75CA59695}" sibTransId="{C8AEF68B-76D1-4186-B616-8B80CC86B0E9}"/>
    <dgm:cxn modelId="{5CC70828-D061-45E3-912F-814AE32682FB}" type="presOf" srcId="{33FD98F0-9FA0-4014-B526-2E637D7A1542}" destId="{A5A4BDCA-0586-4C34-AA6A-E05EA3D88CF7}" srcOrd="0" destOrd="1" presId="urn:microsoft.com/office/officeart/2005/8/layout/vList5"/>
    <dgm:cxn modelId="{647B0647-5EB1-4426-B124-510D8BE8120E}" srcId="{48B6970B-D634-4984-9107-36B5FB99F4A7}" destId="{5405CE97-3C29-4AF8-9D1D-43EEE77F795F}" srcOrd="0" destOrd="0" parTransId="{F5BC2A9F-A6F4-4DD2-BBE1-88B916053804}" sibTransId="{59C59FD3-7771-41DF-A011-781956380885}"/>
    <dgm:cxn modelId="{C2620A4D-1A76-4FEA-8DC1-8AA5845580C4}" srcId="{1F58A6C0-304C-4FA9-ABE7-5F0A95F6E365}" destId="{37C5585F-AA22-45A8-B8F1-56F6F0E2E45D}" srcOrd="2" destOrd="0" parTransId="{70EFA388-17DF-436D-ADB7-8EF819EEAD11}" sibTransId="{CBE07231-25C2-47BE-BBDD-E07A6129DD3E}"/>
    <dgm:cxn modelId="{3365636E-ED42-4B61-B1BE-58C0CFBDFECD}" srcId="{48B6970B-D634-4984-9107-36B5FB99F4A7}" destId="{1F58A6C0-304C-4FA9-ABE7-5F0A95F6E365}" srcOrd="1" destOrd="0" parTransId="{6E698259-789E-42F9-B2EF-050954B06B03}" sibTransId="{0C786326-D475-411B-A9BD-182927DF5697}"/>
    <dgm:cxn modelId="{07331170-30D0-4DA0-8F79-516A70389B38}" type="presOf" srcId="{BE42DE0E-57DB-448A-B4C5-67F342A4622D}" destId="{7A928AC6-CDF9-4F3E-A37F-CD90E6C2CB60}" srcOrd="0" destOrd="1" presId="urn:microsoft.com/office/officeart/2005/8/layout/vList5"/>
    <dgm:cxn modelId="{17C49752-5263-44E2-97EC-B19562CA051A}" type="presOf" srcId="{A6AD941B-91E8-4F99-B56A-CA13D0B64C86}" destId="{7A928AC6-CDF9-4F3E-A37F-CD90E6C2CB60}" srcOrd="0" destOrd="0" presId="urn:microsoft.com/office/officeart/2005/8/layout/vList5"/>
    <dgm:cxn modelId="{D1D32C7D-9BCB-4A63-8DE9-6E1A74D8F821}" type="presOf" srcId="{16C010A8-FD02-4338-BCC7-32CEF62F7A25}" destId="{A5A4BDCA-0586-4C34-AA6A-E05EA3D88CF7}" srcOrd="0" destOrd="2" presId="urn:microsoft.com/office/officeart/2005/8/layout/vList5"/>
    <dgm:cxn modelId="{E0184B8C-B05F-430F-BEC9-CF740BA428A3}" type="presOf" srcId="{48B6970B-D634-4984-9107-36B5FB99F4A7}" destId="{E15DD2F2-2BF4-43C9-A104-4F09EE4FF46C}" srcOrd="0" destOrd="0" presId="urn:microsoft.com/office/officeart/2005/8/layout/vList5"/>
    <dgm:cxn modelId="{C9970290-4EEF-4FC3-930A-5A4304DB2934}" srcId="{5405CE97-3C29-4AF8-9D1D-43EEE77F795F}" destId="{16C010A8-FD02-4338-BCC7-32CEF62F7A25}" srcOrd="2" destOrd="0" parTransId="{A08B989B-8A66-4064-A602-832B0963C2F5}" sibTransId="{D23ABE3C-4EBC-40E6-8F97-6E26853A7D24}"/>
    <dgm:cxn modelId="{135F259C-86F0-4882-9F31-B09DDE71FE82}" type="presOf" srcId="{37C5585F-AA22-45A8-B8F1-56F6F0E2E45D}" destId="{7A928AC6-CDF9-4F3E-A37F-CD90E6C2CB60}" srcOrd="0" destOrd="2" presId="urn:microsoft.com/office/officeart/2005/8/layout/vList5"/>
    <dgm:cxn modelId="{B7D0FEB2-6880-4A2E-B804-CABD7F55F529}" type="presOf" srcId="{5405CE97-3C29-4AF8-9D1D-43EEE77F795F}" destId="{770FD048-F58C-4C7B-8F66-E215B871698B}" srcOrd="0" destOrd="0" presId="urn:microsoft.com/office/officeart/2005/8/layout/vList5"/>
    <dgm:cxn modelId="{0856DEBA-6AD9-4B79-9345-406C236FF000}" type="presOf" srcId="{1F58A6C0-304C-4FA9-ABE7-5F0A95F6E365}" destId="{AB792F54-61AF-4442-B7FA-C7BD54086E12}" srcOrd="0" destOrd="0" presId="urn:microsoft.com/office/officeart/2005/8/layout/vList5"/>
    <dgm:cxn modelId="{167AF6BB-289B-494F-8B8A-283E06028CEA}" srcId="{1F58A6C0-304C-4FA9-ABE7-5F0A95F6E365}" destId="{BE42DE0E-57DB-448A-B4C5-67F342A4622D}" srcOrd="1" destOrd="0" parTransId="{C92FE3B9-723C-4D58-9F86-C17DC583998D}" sibTransId="{30B03543-EB10-406D-B54C-D0D052F0BE56}"/>
    <dgm:cxn modelId="{97E2E0C3-CDFB-4A59-B46C-3F09D63CF77D}" type="presOf" srcId="{599A2CEF-68C8-4362-AD5D-6473A764F92E}" destId="{A5A4BDCA-0586-4C34-AA6A-E05EA3D88CF7}" srcOrd="0" destOrd="0" presId="urn:microsoft.com/office/officeart/2005/8/layout/vList5"/>
    <dgm:cxn modelId="{0CAE48D1-4031-48E2-AD02-FCB3481F37CB}" srcId="{1F58A6C0-304C-4FA9-ABE7-5F0A95F6E365}" destId="{A6AD941B-91E8-4F99-B56A-CA13D0B64C86}" srcOrd="0" destOrd="0" parTransId="{0921EE2E-1A37-4EA8-9DFC-F52EA6AEE487}" sibTransId="{F7B59264-74B7-48C9-98B5-29445ED7EF8D}"/>
    <dgm:cxn modelId="{B329B075-2DA9-4CEF-A7AC-7E289FF81268}" type="presParOf" srcId="{E15DD2F2-2BF4-43C9-A104-4F09EE4FF46C}" destId="{163F884B-6D81-4A16-99FB-8D8C8CBBB893}" srcOrd="0" destOrd="0" presId="urn:microsoft.com/office/officeart/2005/8/layout/vList5"/>
    <dgm:cxn modelId="{0748427C-42F4-4537-9B7A-715079914F29}" type="presParOf" srcId="{163F884B-6D81-4A16-99FB-8D8C8CBBB893}" destId="{770FD048-F58C-4C7B-8F66-E215B871698B}" srcOrd="0" destOrd="0" presId="urn:microsoft.com/office/officeart/2005/8/layout/vList5"/>
    <dgm:cxn modelId="{823C2C3D-2658-47EB-A43E-1B1083C884CC}" type="presParOf" srcId="{163F884B-6D81-4A16-99FB-8D8C8CBBB893}" destId="{A5A4BDCA-0586-4C34-AA6A-E05EA3D88CF7}" srcOrd="1" destOrd="0" presId="urn:microsoft.com/office/officeart/2005/8/layout/vList5"/>
    <dgm:cxn modelId="{58CBBA3E-501E-45B4-9EEA-60EE6A217FB6}" type="presParOf" srcId="{E15DD2F2-2BF4-43C9-A104-4F09EE4FF46C}" destId="{3F7697D6-273D-41D5-ADD4-E6966833DAEB}" srcOrd="1" destOrd="0" presId="urn:microsoft.com/office/officeart/2005/8/layout/vList5"/>
    <dgm:cxn modelId="{02986675-4D60-407F-82B2-1B2422D80204}" type="presParOf" srcId="{E15DD2F2-2BF4-43C9-A104-4F09EE4FF46C}" destId="{2ECD4841-4022-4D20-83EA-985ECCCFF2B4}" srcOrd="2" destOrd="0" presId="urn:microsoft.com/office/officeart/2005/8/layout/vList5"/>
    <dgm:cxn modelId="{F72C38FE-8326-449E-B8C0-0104EFA6DDCE}" type="presParOf" srcId="{2ECD4841-4022-4D20-83EA-985ECCCFF2B4}" destId="{AB792F54-61AF-4442-B7FA-C7BD54086E12}" srcOrd="0" destOrd="0" presId="urn:microsoft.com/office/officeart/2005/8/layout/vList5"/>
    <dgm:cxn modelId="{DBA609F7-CFF1-4289-BFA9-7E6E2EDD9F5E}" type="presParOf" srcId="{2ECD4841-4022-4D20-83EA-985ECCCFF2B4}" destId="{7A928AC6-CDF9-4F3E-A37F-CD90E6C2CB60}"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C93E77-1EC2-4BB9-A890-3C53C31A52E6}">
      <dsp:nvSpPr>
        <dsp:cNvPr id="0" name=""/>
        <dsp:cNvSpPr/>
      </dsp:nvSpPr>
      <dsp:spPr>
        <a:xfrm rot="5400000">
          <a:off x="5815567" y="-2518542"/>
          <a:ext cx="1389532" cy="6774087"/>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9530" tIns="24765" rIns="49530" bIns="24765" numCol="1" spcCol="1270" anchor="ctr" anchorCtr="0">
          <a:noAutofit/>
        </a:bodyPr>
        <a:lstStyle/>
        <a:p>
          <a:pPr marL="114300" lvl="1" indent="-114300" algn="just" defTabSz="577850">
            <a:lnSpc>
              <a:spcPct val="90000"/>
            </a:lnSpc>
            <a:spcBef>
              <a:spcPct val="0"/>
            </a:spcBef>
            <a:spcAft>
              <a:spcPct val="15000"/>
            </a:spcAft>
            <a:buChar char="•"/>
          </a:pPr>
          <a:r>
            <a:rPr lang="en-US" sz="1300" kern="1200"/>
            <a:t>There should be a participative decisions making system and an open communication system across various levels.</a:t>
          </a:r>
          <a:endParaRPr lang="en-US" sz="1300" kern="1200" dirty="0"/>
        </a:p>
        <a:p>
          <a:pPr marL="114300" lvl="1" indent="-114300" algn="just" defTabSz="577850">
            <a:lnSpc>
              <a:spcPct val="90000"/>
            </a:lnSpc>
            <a:spcBef>
              <a:spcPct val="0"/>
            </a:spcBef>
            <a:spcAft>
              <a:spcPct val="15000"/>
            </a:spcAft>
            <a:buChar char="•"/>
          </a:pPr>
          <a:r>
            <a:rPr lang="en-US" sz="1300" kern="1200"/>
            <a:t>For example, Microsoft Inc. has an internal communication network for employees through which they can keep regular communication, share feedbacks and join various communities (Tanwar and Prasad, 2020).</a:t>
          </a:r>
          <a:endParaRPr lang="en-US" sz="1300" kern="1200" dirty="0"/>
        </a:p>
      </dsp:txBody>
      <dsp:txXfrm rot="-5400000">
        <a:off x="3123290" y="241566"/>
        <a:ext cx="6706256" cy="1253870"/>
      </dsp:txXfrm>
    </dsp:sp>
    <dsp:sp modelId="{965E4CEF-65BA-4B24-94BF-79500D1958B9}">
      <dsp:nvSpPr>
        <dsp:cNvPr id="0" name=""/>
        <dsp:cNvSpPr/>
      </dsp:nvSpPr>
      <dsp:spPr>
        <a:xfrm>
          <a:off x="649029" y="43"/>
          <a:ext cx="2474260" cy="1736915"/>
        </a:xfrm>
        <a:prstGeom prst="roundRect">
          <a:avLst/>
        </a:prstGeom>
        <a:gradFill rotWithShape="0">
          <a:gsLst>
            <a:gs pos="0">
              <a:schemeClr val="accent1">
                <a:alpha val="90000"/>
                <a:hueOff val="0"/>
                <a:satOff val="0"/>
                <a:lumOff val="0"/>
                <a:alphaOff val="0"/>
                <a:satMod val="103000"/>
                <a:lumMod val="102000"/>
                <a:tint val="94000"/>
              </a:schemeClr>
            </a:gs>
            <a:gs pos="50000">
              <a:schemeClr val="accent1">
                <a:alpha val="90000"/>
                <a:hueOff val="0"/>
                <a:satOff val="0"/>
                <a:lumOff val="0"/>
                <a:alphaOff val="0"/>
                <a:satMod val="110000"/>
                <a:lumMod val="100000"/>
                <a:shade val="100000"/>
              </a:schemeClr>
            </a:gs>
            <a:gs pos="100000">
              <a:schemeClr val="accent1">
                <a:alpha val="9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l" defTabSz="933450">
            <a:lnSpc>
              <a:spcPct val="90000"/>
            </a:lnSpc>
            <a:spcBef>
              <a:spcPct val="0"/>
            </a:spcBef>
            <a:spcAft>
              <a:spcPct val="35000"/>
            </a:spcAft>
            <a:buNone/>
          </a:pPr>
          <a:r>
            <a:rPr lang="en-US" sz="2100" b="1" i="1" kern="1200" dirty="0"/>
            <a:t>Communication system</a:t>
          </a:r>
        </a:p>
      </dsp:txBody>
      <dsp:txXfrm>
        <a:off x="733818" y="84832"/>
        <a:ext cx="2304682" cy="1567337"/>
      </dsp:txXfrm>
    </dsp:sp>
    <dsp:sp modelId="{2B0956D9-DDDD-42D2-A95F-C92BB5B51AF3}">
      <dsp:nvSpPr>
        <dsp:cNvPr id="0" name=""/>
        <dsp:cNvSpPr/>
      </dsp:nvSpPr>
      <dsp:spPr>
        <a:xfrm rot="5400000">
          <a:off x="5853671" y="-694781"/>
          <a:ext cx="1389532" cy="6774087"/>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9530" tIns="24765" rIns="49530" bIns="24765" numCol="1" spcCol="1270" anchor="ctr" anchorCtr="0">
          <a:noAutofit/>
        </a:bodyPr>
        <a:lstStyle/>
        <a:p>
          <a:pPr marL="114300" lvl="1" indent="-114300" algn="just" defTabSz="577850">
            <a:lnSpc>
              <a:spcPct val="90000"/>
            </a:lnSpc>
            <a:spcBef>
              <a:spcPct val="0"/>
            </a:spcBef>
            <a:spcAft>
              <a:spcPct val="15000"/>
            </a:spcAft>
            <a:buChar char="•"/>
          </a:pPr>
          <a:r>
            <a:rPr lang="en-US" sz="1300" kern="1200"/>
            <a:t>Employee wellbeing must be taken care of, and for that the work-life balance must be ensured by the employers so that employees are well-rested and energetic.</a:t>
          </a:r>
          <a:endParaRPr lang="en-US" sz="1300" kern="1200" dirty="0"/>
        </a:p>
        <a:p>
          <a:pPr marL="114300" lvl="1" indent="-114300" algn="just" defTabSz="577850">
            <a:lnSpc>
              <a:spcPct val="90000"/>
            </a:lnSpc>
            <a:spcBef>
              <a:spcPct val="0"/>
            </a:spcBef>
            <a:spcAft>
              <a:spcPct val="15000"/>
            </a:spcAft>
            <a:buChar char="•"/>
          </a:pPr>
          <a:r>
            <a:rPr lang="en-US" sz="1300" kern="1200"/>
            <a:t>The organizational environment should also be kept harmonious and cooperative instead of competitive and conflict-ridden.</a:t>
          </a:r>
          <a:endParaRPr lang="en-US" sz="1300" kern="1200" dirty="0"/>
        </a:p>
        <a:p>
          <a:pPr marL="114300" lvl="1" indent="-114300" algn="just" defTabSz="577850">
            <a:lnSpc>
              <a:spcPct val="90000"/>
            </a:lnSpc>
            <a:spcBef>
              <a:spcPct val="0"/>
            </a:spcBef>
            <a:spcAft>
              <a:spcPct val="15000"/>
            </a:spcAft>
            <a:buChar char="•"/>
          </a:pPr>
          <a:r>
            <a:rPr lang="en-US" sz="1300" kern="1200"/>
            <a:t>For example, in Google Inc. employees are given time to rest or spend time in their a separate game zone to distress or relax before they get back to work everyday.</a:t>
          </a:r>
          <a:endParaRPr lang="en-US" sz="1300" kern="1200" dirty="0"/>
        </a:p>
      </dsp:txBody>
      <dsp:txXfrm rot="-5400000">
        <a:off x="3161394" y="2065327"/>
        <a:ext cx="6706256" cy="1253870"/>
      </dsp:txXfrm>
    </dsp:sp>
    <dsp:sp modelId="{1C32801B-CC80-4644-A885-86584A0422DC}">
      <dsp:nvSpPr>
        <dsp:cNvPr id="0" name=""/>
        <dsp:cNvSpPr/>
      </dsp:nvSpPr>
      <dsp:spPr>
        <a:xfrm>
          <a:off x="649029" y="1823804"/>
          <a:ext cx="2512364" cy="1736915"/>
        </a:xfrm>
        <a:prstGeom prst="roundRect">
          <a:avLst/>
        </a:prstGeom>
        <a:gradFill rotWithShape="0">
          <a:gsLst>
            <a:gs pos="0">
              <a:schemeClr val="accent1">
                <a:alpha val="90000"/>
                <a:hueOff val="0"/>
                <a:satOff val="0"/>
                <a:lumOff val="0"/>
                <a:alphaOff val="-40000"/>
                <a:satMod val="103000"/>
                <a:lumMod val="102000"/>
                <a:tint val="94000"/>
              </a:schemeClr>
            </a:gs>
            <a:gs pos="50000">
              <a:schemeClr val="accent1">
                <a:alpha val="90000"/>
                <a:hueOff val="0"/>
                <a:satOff val="0"/>
                <a:lumOff val="0"/>
                <a:alphaOff val="-40000"/>
                <a:satMod val="110000"/>
                <a:lumMod val="100000"/>
                <a:shade val="100000"/>
              </a:schemeClr>
            </a:gs>
            <a:gs pos="100000">
              <a:schemeClr val="accent1">
                <a:alpha val="90000"/>
                <a:hueOff val="0"/>
                <a:satOff val="0"/>
                <a:lumOff val="0"/>
                <a:alphaOff val="-4000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l" defTabSz="933450">
            <a:lnSpc>
              <a:spcPct val="90000"/>
            </a:lnSpc>
            <a:spcBef>
              <a:spcPct val="0"/>
            </a:spcBef>
            <a:spcAft>
              <a:spcPct val="35000"/>
            </a:spcAft>
            <a:buNone/>
          </a:pPr>
          <a:r>
            <a:rPr lang="en-US" sz="2100" b="1" i="1" kern="1200"/>
            <a:t>Work-life balance and organizational environment</a:t>
          </a:r>
          <a:endParaRPr lang="en-US" sz="2100" b="1" i="1" kern="1200" dirty="0"/>
        </a:p>
      </dsp:txBody>
      <dsp:txXfrm>
        <a:off x="733818" y="1908593"/>
        <a:ext cx="2342786" cy="15673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A4BDCA-0586-4C34-AA6A-E05EA3D88CF7}">
      <dsp:nvSpPr>
        <dsp:cNvPr id="0" name=""/>
        <dsp:cNvSpPr/>
      </dsp:nvSpPr>
      <dsp:spPr>
        <a:xfrm rot="5400000">
          <a:off x="5683050" y="-3167132"/>
          <a:ext cx="1540505" cy="8259993"/>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7150" tIns="28575" rIns="57150" bIns="28575" numCol="1" spcCol="1270" anchor="ctr" anchorCtr="0">
          <a:noAutofit/>
        </a:bodyPr>
        <a:lstStyle/>
        <a:p>
          <a:pPr marL="114300" lvl="1" indent="-114300" algn="just" defTabSz="666750">
            <a:lnSpc>
              <a:spcPct val="90000"/>
            </a:lnSpc>
            <a:spcBef>
              <a:spcPct val="0"/>
            </a:spcBef>
            <a:spcAft>
              <a:spcPct val="15000"/>
            </a:spcAft>
            <a:buChar char="•"/>
          </a:pPr>
          <a:r>
            <a:rPr lang="en-US" sz="1500" kern="1200"/>
            <a:t>Employees must be provided sufficient career development opportunities so that they can feel valued and get a new resolve to stay with the organization they work on.</a:t>
          </a:r>
          <a:endParaRPr lang="en-US" sz="1500" kern="1200" dirty="0"/>
        </a:p>
        <a:p>
          <a:pPr marL="114300" lvl="1" indent="-114300" algn="l" defTabSz="666750">
            <a:lnSpc>
              <a:spcPct val="90000"/>
            </a:lnSpc>
            <a:spcBef>
              <a:spcPct val="0"/>
            </a:spcBef>
            <a:spcAft>
              <a:spcPct val="15000"/>
            </a:spcAft>
            <a:buChar char="•"/>
          </a:pPr>
          <a:r>
            <a:rPr lang="en-US" sz="1500" kern="1200"/>
            <a:t>For motivation factors, not only monetary rewards but unique facilities can be offered. </a:t>
          </a:r>
          <a:endParaRPr lang="en-US" sz="1500" kern="1200" dirty="0"/>
        </a:p>
        <a:p>
          <a:pPr marL="114300" lvl="1" indent="-114300" algn="l" defTabSz="666750">
            <a:lnSpc>
              <a:spcPct val="90000"/>
            </a:lnSpc>
            <a:spcBef>
              <a:spcPct val="0"/>
            </a:spcBef>
            <a:spcAft>
              <a:spcPct val="15000"/>
            </a:spcAft>
            <a:buChar char="•"/>
          </a:pPr>
          <a:r>
            <a:rPr lang="en-US" sz="1500" kern="1200" dirty="0"/>
            <a:t>Measures should be taken to increase motivation and employee engagement through weekly informal meetings (</a:t>
          </a:r>
          <a:r>
            <a:rPr lang="en-US" sz="1500" kern="1200" dirty="0" err="1"/>
            <a:t>Govaerts</a:t>
          </a:r>
          <a:r>
            <a:rPr lang="en-US" sz="1500" kern="1200" dirty="0"/>
            <a:t>, 2021).</a:t>
          </a:r>
        </a:p>
      </dsp:txBody>
      <dsp:txXfrm rot="-5400000">
        <a:off x="2323307" y="267812"/>
        <a:ext cx="8184792" cy="1390103"/>
      </dsp:txXfrm>
    </dsp:sp>
    <dsp:sp modelId="{770FD048-F58C-4C7B-8F66-E215B871698B}">
      <dsp:nvSpPr>
        <dsp:cNvPr id="0" name=""/>
        <dsp:cNvSpPr/>
      </dsp:nvSpPr>
      <dsp:spPr>
        <a:xfrm>
          <a:off x="165" y="48"/>
          <a:ext cx="2323140" cy="1925631"/>
        </a:xfrm>
        <a:prstGeom prst="roundRect">
          <a:avLst/>
        </a:prstGeom>
        <a:gradFill rotWithShape="0">
          <a:gsLst>
            <a:gs pos="0">
              <a:schemeClr val="accent1">
                <a:alpha val="90000"/>
                <a:hueOff val="0"/>
                <a:satOff val="0"/>
                <a:lumOff val="0"/>
                <a:alphaOff val="0"/>
                <a:satMod val="103000"/>
                <a:lumMod val="102000"/>
                <a:tint val="94000"/>
              </a:schemeClr>
            </a:gs>
            <a:gs pos="50000">
              <a:schemeClr val="accent1">
                <a:alpha val="90000"/>
                <a:hueOff val="0"/>
                <a:satOff val="0"/>
                <a:lumOff val="0"/>
                <a:alphaOff val="0"/>
                <a:satMod val="110000"/>
                <a:lumMod val="100000"/>
                <a:shade val="100000"/>
              </a:schemeClr>
            </a:gs>
            <a:gs pos="100000">
              <a:schemeClr val="accent1">
                <a:alpha val="9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l" defTabSz="1066800">
            <a:lnSpc>
              <a:spcPct val="90000"/>
            </a:lnSpc>
            <a:spcBef>
              <a:spcPct val="0"/>
            </a:spcBef>
            <a:spcAft>
              <a:spcPct val="35000"/>
            </a:spcAft>
            <a:buNone/>
          </a:pPr>
          <a:r>
            <a:rPr lang="en-US" sz="2400" b="1" i="1" kern="1200" dirty="0"/>
            <a:t>Career development and employee motivation</a:t>
          </a:r>
        </a:p>
      </dsp:txBody>
      <dsp:txXfrm>
        <a:off x="94167" y="94050"/>
        <a:ext cx="2135136" cy="1737627"/>
      </dsp:txXfrm>
    </dsp:sp>
    <dsp:sp modelId="{7A928AC6-CDF9-4F3E-A37F-CD90E6C2CB60}">
      <dsp:nvSpPr>
        <dsp:cNvPr id="0" name=""/>
        <dsp:cNvSpPr/>
      </dsp:nvSpPr>
      <dsp:spPr>
        <a:xfrm rot="5400000">
          <a:off x="5774158" y="-1055156"/>
          <a:ext cx="1540505" cy="8079867"/>
        </a:xfrm>
        <a:prstGeom prst="round2Same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7150" tIns="28575" rIns="57150" bIns="28575" numCol="1" spcCol="1270" anchor="ctr" anchorCtr="0">
          <a:noAutofit/>
        </a:bodyPr>
        <a:lstStyle/>
        <a:p>
          <a:pPr marL="114300" lvl="1" indent="-114300" algn="just" defTabSz="666750">
            <a:lnSpc>
              <a:spcPct val="90000"/>
            </a:lnSpc>
            <a:spcBef>
              <a:spcPct val="0"/>
            </a:spcBef>
            <a:spcAft>
              <a:spcPct val="15000"/>
            </a:spcAft>
            <a:buChar char="•"/>
          </a:pPr>
          <a:r>
            <a:rPr lang="en-US" sz="1500" kern="1200" dirty="0"/>
            <a:t>For a positive employer-employee relationship, maintaining a constant performance review and then guiding the employees appropriately is also very important.</a:t>
          </a:r>
        </a:p>
        <a:p>
          <a:pPr marL="114300" lvl="1" indent="-114300" algn="l" defTabSz="666750">
            <a:lnSpc>
              <a:spcPct val="90000"/>
            </a:lnSpc>
            <a:spcBef>
              <a:spcPct val="0"/>
            </a:spcBef>
            <a:spcAft>
              <a:spcPct val="15000"/>
            </a:spcAft>
            <a:buChar char="•"/>
          </a:pPr>
          <a:r>
            <a:rPr lang="en-US" sz="1500" kern="1200"/>
            <a:t>Positively provided feedback and thorough counselling in the case of constant underperformance can make employees feel more understood and valued by the company.</a:t>
          </a:r>
          <a:endParaRPr lang="en-US" sz="1500" kern="1200" dirty="0"/>
        </a:p>
        <a:p>
          <a:pPr marL="114300" lvl="1" indent="-114300" algn="l" defTabSz="666750">
            <a:lnSpc>
              <a:spcPct val="90000"/>
            </a:lnSpc>
            <a:spcBef>
              <a:spcPct val="0"/>
            </a:spcBef>
            <a:spcAft>
              <a:spcPct val="15000"/>
            </a:spcAft>
            <a:buChar char="•"/>
          </a:pPr>
          <a:r>
            <a:rPr lang="en-US" sz="1500" kern="1200" dirty="0"/>
            <a:t>For example, GSK plc highly promotes such feedback to ensure a positive workplace environment.</a:t>
          </a:r>
        </a:p>
      </dsp:txBody>
      <dsp:txXfrm rot="-5400000">
        <a:off x="2504478" y="2289725"/>
        <a:ext cx="8004666" cy="1390103"/>
      </dsp:txXfrm>
    </dsp:sp>
    <dsp:sp modelId="{AB792F54-61AF-4442-B7FA-C7BD54086E12}">
      <dsp:nvSpPr>
        <dsp:cNvPr id="0" name=""/>
        <dsp:cNvSpPr/>
      </dsp:nvSpPr>
      <dsp:spPr>
        <a:xfrm>
          <a:off x="165" y="2021961"/>
          <a:ext cx="2504311" cy="1925631"/>
        </a:xfrm>
        <a:prstGeom prst="roundRect">
          <a:avLst/>
        </a:prstGeom>
        <a:gradFill rotWithShape="0">
          <a:gsLst>
            <a:gs pos="0">
              <a:schemeClr val="accent1">
                <a:alpha val="90000"/>
                <a:hueOff val="0"/>
                <a:satOff val="0"/>
                <a:lumOff val="0"/>
                <a:alphaOff val="-40000"/>
                <a:satMod val="103000"/>
                <a:lumMod val="102000"/>
                <a:tint val="94000"/>
              </a:schemeClr>
            </a:gs>
            <a:gs pos="50000">
              <a:schemeClr val="accent1">
                <a:alpha val="90000"/>
                <a:hueOff val="0"/>
                <a:satOff val="0"/>
                <a:lumOff val="0"/>
                <a:alphaOff val="-40000"/>
                <a:satMod val="110000"/>
                <a:lumMod val="100000"/>
                <a:shade val="100000"/>
              </a:schemeClr>
            </a:gs>
            <a:gs pos="100000">
              <a:schemeClr val="accent1">
                <a:alpha val="90000"/>
                <a:hueOff val="0"/>
                <a:satOff val="0"/>
                <a:lumOff val="0"/>
                <a:alphaOff val="-4000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l" defTabSz="1066800">
            <a:lnSpc>
              <a:spcPct val="90000"/>
            </a:lnSpc>
            <a:spcBef>
              <a:spcPct val="0"/>
            </a:spcBef>
            <a:spcAft>
              <a:spcPct val="35000"/>
            </a:spcAft>
            <a:buNone/>
          </a:pPr>
          <a:r>
            <a:rPr lang="en-US" sz="2400" b="1" i="1" kern="1200"/>
            <a:t>Work-life balance and organizational environment</a:t>
          </a:r>
          <a:endParaRPr lang="en-US" sz="2400" b="1" i="1" kern="1200" dirty="0"/>
        </a:p>
      </dsp:txBody>
      <dsp:txXfrm>
        <a:off x="94167" y="2115963"/>
        <a:ext cx="2316307" cy="1737627"/>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2F7A84F-E231-42BE-A9F8-B5131853C83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CB813BC-9E49-4ABB-A3C3-CEE0885B027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EBDBEE-1FDA-4F57-947F-5759FA6ABC55}" type="datetimeFigureOut">
              <a:rPr lang="en-US" smtClean="0"/>
              <a:t>3/6/2023</a:t>
            </a:fld>
            <a:endParaRPr lang="en-US" dirty="0"/>
          </a:p>
        </p:txBody>
      </p:sp>
      <p:sp>
        <p:nvSpPr>
          <p:cNvPr id="4" name="Footer Placeholder 3">
            <a:extLst>
              <a:ext uri="{FF2B5EF4-FFF2-40B4-BE49-F238E27FC236}">
                <a16:creationId xmlns:a16="http://schemas.microsoft.com/office/drawing/2014/main" id="{47ADFF29-9BE4-4CDF-A198-BBEE303F0E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D4AFC6-5A97-4417-A16A-485E5801A6E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FA8C659-3DDB-48CB-A056-6A658A161B7C}" type="slidenum">
              <a:rPr lang="en-US" smtClean="0"/>
              <a:t>‹#›</a:t>
            </a:fld>
            <a:endParaRPr lang="en-US" dirty="0"/>
          </a:p>
        </p:txBody>
      </p:sp>
    </p:spTree>
    <p:extLst>
      <p:ext uri="{BB962C8B-B14F-4D97-AF65-F5344CB8AC3E}">
        <p14:creationId xmlns:p14="http://schemas.microsoft.com/office/powerpoint/2010/main" val="23607677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16A9CD-5E57-4C86-B862-09CA519924BA}" type="datetimeFigureOut">
              <a:rPr lang="en-US" smtClean="0"/>
              <a:t>3/6/2023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004F4-F240-48F9-8AE1-486585C7F00D}" type="slidenum">
              <a:rPr lang="en-US" smtClean="0"/>
              <a:t>‹#›</a:t>
            </a:fld>
            <a:endParaRPr lang="en-US" dirty="0"/>
          </a:p>
        </p:txBody>
      </p:sp>
    </p:spTree>
    <p:extLst>
      <p:ext uri="{BB962C8B-B14F-4D97-AF65-F5344CB8AC3E}">
        <p14:creationId xmlns:p14="http://schemas.microsoft.com/office/powerpoint/2010/main" val="2154881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a:t>
            </a:fld>
            <a:endParaRPr lang="en-US" dirty="0"/>
          </a:p>
        </p:txBody>
      </p:sp>
    </p:spTree>
    <p:extLst>
      <p:ext uri="{BB962C8B-B14F-4D97-AF65-F5344CB8AC3E}">
        <p14:creationId xmlns:p14="http://schemas.microsoft.com/office/powerpoint/2010/main" val="3228853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2</a:t>
            </a:fld>
            <a:endParaRPr lang="en-US" dirty="0"/>
          </a:p>
        </p:txBody>
      </p:sp>
    </p:spTree>
    <p:extLst>
      <p:ext uri="{BB962C8B-B14F-4D97-AF65-F5344CB8AC3E}">
        <p14:creationId xmlns:p14="http://schemas.microsoft.com/office/powerpoint/2010/main" val="756532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3</a:t>
            </a:fld>
            <a:endParaRPr lang="en-US" dirty="0"/>
          </a:p>
        </p:txBody>
      </p:sp>
    </p:spTree>
    <p:extLst>
      <p:ext uri="{BB962C8B-B14F-4D97-AF65-F5344CB8AC3E}">
        <p14:creationId xmlns:p14="http://schemas.microsoft.com/office/powerpoint/2010/main" val="2609089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4</a:t>
            </a:fld>
            <a:endParaRPr lang="en-US" dirty="0"/>
          </a:p>
        </p:txBody>
      </p:sp>
    </p:spTree>
    <p:extLst>
      <p:ext uri="{BB962C8B-B14F-4D97-AF65-F5344CB8AC3E}">
        <p14:creationId xmlns:p14="http://schemas.microsoft.com/office/powerpoint/2010/main" val="13351373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5</a:t>
            </a:fld>
            <a:endParaRPr lang="en-US" dirty="0"/>
          </a:p>
        </p:txBody>
      </p:sp>
    </p:spTree>
    <p:extLst>
      <p:ext uri="{BB962C8B-B14F-4D97-AF65-F5344CB8AC3E}">
        <p14:creationId xmlns:p14="http://schemas.microsoft.com/office/powerpoint/2010/main" val="8935381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6</a:t>
            </a:fld>
            <a:endParaRPr lang="en-US" dirty="0"/>
          </a:p>
        </p:txBody>
      </p:sp>
    </p:spTree>
    <p:extLst>
      <p:ext uri="{BB962C8B-B14F-4D97-AF65-F5344CB8AC3E}">
        <p14:creationId xmlns:p14="http://schemas.microsoft.com/office/powerpoint/2010/main" val="335417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7</a:t>
            </a:fld>
            <a:endParaRPr lang="en-US" dirty="0"/>
          </a:p>
        </p:txBody>
      </p:sp>
    </p:spTree>
    <p:extLst>
      <p:ext uri="{BB962C8B-B14F-4D97-AF65-F5344CB8AC3E}">
        <p14:creationId xmlns:p14="http://schemas.microsoft.com/office/powerpoint/2010/main" val="1867256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8</a:t>
            </a:fld>
            <a:endParaRPr lang="en-US" dirty="0"/>
          </a:p>
        </p:txBody>
      </p:sp>
    </p:spTree>
    <p:extLst>
      <p:ext uri="{BB962C8B-B14F-4D97-AF65-F5344CB8AC3E}">
        <p14:creationId xmlns:p14="http://schemas.microsoft.com/office/powerpoint/2010/main" val="3408750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9</a:t>
            </a:fld>
            <a:endParaRPr lang="en-US" dirty="0"/>
          </a:p>
        </p:txBody>
      </p:sp>
    </p:spTree>
    <p:extLst>
      <p:ext uri="{BB962C8B-B14F-4D97-AF65-F5344CB8AC3E}">
        <p14:creationId xmlns:p14="http://schemas.microsoft.com/office/powerpoint/2010/main" val="1912317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10</a:t>
            </a:fld>
            <a:endParaRPr lang="en-US" dirty="0"/>
          </a:p>
        </p:txBody>
      </p:sp>
    </p:spTree>
    <p:extLst>
      <p:ext uri="{BB962C8B-B14F-4D97-AF65-F5344CB8AC3E}">
        <p14:creationId xmlns:p14="http://schemas.microsoft.com/office/powerpoint/2010/main" val="356873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11</a:t>
            </a:fld>
            <a:endParaRPr lang="en-US" dirty="0"/>
          </a:p>
        </p:txBody>
      </p:sp>
    </p:spTree>
    <p:extLst>
      <p:ext uri="{BB962C8B-B14F-4D97-AF65-F5344CB8AC3E}">
        <p14:creationId xmlns:p14="http://schemas.microsoft.com/office/powerpoint/2010/main" val="3392986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12</a:t>
            </a:fld>
            <a:endParaRPr lang="en-US" dirty="0"/>
          </a:p>
        </p:txBody>
      </p:sp>
    </p:spTree>
    <p:extLst>
      <p:ext uri="{BB962C8B-B14F-4D97-AF65-F5344CB8AC3E}">
        <p14:creationId xmlns:p14="http://schemas.microsoft.com/office/powerpoint/2010/main" val="27136621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13</a:t>
            </a:fld>
            <a:endParaRPr lang="en-US" dirty="0"/>
          </a:p>
        </p:txBody>
      </p:sp>
    </p:spTree>
    <p:extLst>
      <p:ext uri="{BB962C8B-B14F-4D97-AF65-F5344CB8AC3E}">
        <p14:creationId xmlns:p14="http://schemas.microsoft.com/office/powerpoint/2010/main" val="40327446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CA004F4-F240-48F9-8AE1-486585C7F00D}" type="slidenum">
              <a:rPr lang="en-US" smtClean="0"/>
              <a:t>14</a:t>
            </a:fld>
            <a:endParaRPr lang="en-US" dirty="0"/>
          </a:p>
        </p:txBody>
      </p:sp>
    </p:spTree>
    <p:extLst>
      <p:ext uri="{BB962C8B-B14F-4D97-AF65-F5344CB8AC3E}">
        <p14:creationId xmlns:p14="http://schemas.microsoft.com/office/powerpoint/2010/main" val="788399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7D165-49B0-44FF-A267-367F5A6EE306}"/>
              </a:ext>
            </a:extLst>
          </p:cNvPr>
          <p:cNvSpPr>
            <a:spLocks noGrp="1"/>
          </p:cNvSpPr>
          <p:nvPr>
            <p:ph type="ctrTitle"/>
          </p:nvPr>
        </p:nvSpPr>
        <p:spPr>
          <a:xfrm>
            <a:off x="1524000" y="2039514"/>
            <a:ext cx="9144000" cy="2128049"/>
          </a:xfrm>
        </p:spPr>
        <p:txBody>
          <a:bodyPr anchor="b"/>
          <a:lstStyle>
            <a:lvl1pPr algn="ctr">
              <a:lnSpc>
                <a:spcPct val="125000"/>
              </a:lnSpc>
              <a:defRPr sz="60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56B52800-74D6-4A78-AC9B-8E737A1A3B0D}"/>
              </a:ext>
            </a:extLst>
          </p:cNvPr>
          <p:cNvSpPr>
            <a:spLocks noGrp="1"/>
          </p:cNvSpPr>
          <p:nvPr>
            <p:ph type="subTitle" idx="1"/>
          </p:nvPr>
        </p:nvSpPr>
        <p:spPr>
          <a:xfrm>
            <a:off x="1524000" y="4221162"/>
            <a:ext cx="9144000" cy="882001"/>
          </a:xfrm>
          <a:solidFill>
            <a:schemeClr val="accent2">
              <a:alpha val="90000"/>
            </a:schemeClr>
          </a:solidFill>
        </p:spPr>
        <p:txBody>
          <a:bodyPr anchor="ctr" anchorCtr="0">
            <a:normAutofit/>
          </a:bodyPr>
          <a:lstStyle>
            <a:lvl1pPr marL="0" indent="0" algn="ctr" defTabSz="914400" rtl="0" eaLnBrk="1" latinLnBrk="0" hangingPunct="1">
              <a:lnSpc>
                <a:spcPct val="90000"/>
              </a:lnSpc>
              <a:spcBef>
                <a:spcPts val="1000"/>
              </a:spcBef>
              <a:buFont typeface="Arial" panose="020B0604020202020204" pitchFamily="34" charset="0"/>
              <a:buNone/>
              <a:defRPr lang="en-US" sz="2500" b="1" i="1" kern="1200" spc="65" dirty="0">
                <a:solidFill>
                  <a:schemeClr val="accent1"/>
                </a:solidFill>
                <a:latin typeface="+mn-lt"/>
                <a:ea typeface="+mn-ea"/>
                <a:cs typeface="Aria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88B91F7B-C4AF-4FC6-A6BE-657DEF6D5358}"/>
              </a:ext>
            </a:extLst>
          </p:cNvPr>
          <p:cNvSpPr>
            <a:spLocks noGrp="1"/>
          </p:cNvSpPr>
          <p:nvPr>
            <p:ph type="dt" sz="half" idx="10"/>
          </p:nvPr>
        </p:nvSpPr>
        <p:spPr/>
        <p:txBody>
          <a:bodyPr/>
          <a:lstStyle/>
          <a:p>
            <a:fld id="{8DA08ED5-AEFE-4443-9040-726EF6690995}" type="datetime1">
              <a:rPr lang="en-US" noProof="0" smtClean="0"/>
              <a:t>3/6/2023</a:t>
            </a:fld>
            <a:endParaRPr lang="en-US" noProof="0" dirty="0"/>
          </a:p>
        </p:txBody>
      </p:sp>
      <p:sp>
        <p:nvSpPr>
          <p:cNvPr id="5" name="Footer Placeholder 4">
            <a:extLst>
              <a:ext uri="{FF2B5EF4-FFF2-40B4-BE49-F238E27FC236}">
                <a16:creationId xmlns:a16="http://schemas.microsoft.com/office/drawing/2014/main" id="{5BED32F8-B0C7-4332-B0A5-BC19DD8C4CF5}"/>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B0030946-D0C7-4F78-94B0-427DAA6D5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189509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11141-A77D-4E0E-8CAF-4CD3B279937B}"/>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017EFDE0-5A54-402A-B0C3-6BC0BB739C25}"/>
              </a:ext>
            </a:extLst>
          </p:cNvPr>
          <p:cNvSpPr>
            <a:spLocks noGrp="1"/>
          </p:cNvSpPr>
          <p:nvPr>
            <p:ph idx="1"/>
          </p:nvPr>
        </p:nvSpPr>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8A2825AD-4585-4E37-A076-3D0070C9300C}"/>
              </a:ext>
            </a:extLst>
          </p:cNvPr>
          <p:cNvSpPr>
            <a:spLocks noGrp="1"/>
          </p:cNvSpPr>
          <p:nvPr>
            <p:ph type="dt" sz="half" idx="10"/>
          </p:nvPr>
        </p:nvSpPr>
        <p:spPr/>
        <p:txBody>
          <a:bodyPr/>
          <a:lstStyle/>
          <a:p>
            <a:fld id="{0312561F-7E45-400C-8758-912CDFE9410A}" type="datetime1">
              <a:rPr lang="en-US" noProof="0" smtClean="0"/>
              <a:t>3/6/2023</a:t>
            </a:fld>
            <a:endParaRPr lang="en-US" noProof="0" dirty="0"/>
          </a:p>
        </p:txBody>
      </p:sp>
      <p:sp>
        <p:nvSpPr>
          <p:cNvPr id="5" name="Footer Placeholder 4">
            <a:extLst>
              <a:ext uri="{FF2B5EF4-FFF2-40B4-BE49-F238E27FC236}">
                <a16:creationId xmlns:a16="http://schemas.microsoft.com/office/drawing/2014/main" id="{512064AD-EDC3-4B13-8CD6-49EB60099ED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7890FD1E-16F6-49B1-A938-8CE601ED7AFC}"/>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3325465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FA988-92AD-48D7-890A-AA0540961DE2}"/>
              </a:ext>
            </a:extLst>
          </p:cNvPr>
          <p:cNvSpPr>
            <a:spLocks noGrp="1"/>
          </p:cNvSpPr>
          <p:nvPr>
            <p:ph type="title"/>
          </p:nvPr>
        </p:nvSpPr>
        <p:spPr>
          <a:xfrm>
            <a:off x="831850" y="1709738"/>
            <a:ext cx="10515600" cy="2852737"/>
          </a:xfrm>
        </p:spPr>
        <p:txBody>
          <a:bodyPr anchor="b"/>
          <a:lstStyle>
            <a:lvl1pPr>
              <a:defRPr sz="6000"/>
            </a:lvl1pPr>
          </a:lstStyle>
          <a:p>
            <a:r>
              <a:rPr lang="en-US" noProof="0"/>
              <a:t>Click to edit Master title style</a:t>
            </a:r>
          </a:p>
        </p:txBody>
      </p:sp>
      <p:sp>
        <p:nvSpPr>
          <p:cNvPr id="3" name="Text Placeholder 2">
            <a:extLst>
              <a:ext uri="{FF2B5EF4-FFF2-40B4-BE49-F238E27FC236}">
                <a16:creationId xmlns:a16="http://schemas.microsoft.com/office/drawing/2014/main" id="{EAA999FA-A189-41DB-9CFC-D1356C5343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
        <p:nvSpPr>
          <p:cNvPr id="4" name="Date Placeholder 3">
            <a:extLst>
              <a:ext uri="{FF2B5EF4-FFF2-40B4-BE49-F238E27FC236}">
                <a16:creationId xmlns:a16="http://schemas.microsoft.com/office/drawing/2014/main" id="{B24D83DC-20E7-4B71-9794-36FC33B1BA03}"/>
              </a:ext>
            </a:extLst>
          </p:cNvPr>
          <p:cNvSpPr>
            <a:spLocks noGrp="1"/>
          </p:cNvSpPr>
          <p:nvPr>
            <p:ph type="dt" sz="half" idx="10"/>
          </p:nvPr>
        </p:nvSpPr>
        <p:spPr/>
        <p:txBody>
          <a:bodyPr/>
          <a:lstStyle/>
          <a:p>
            <a:fld id="{85E24BC7-4CDB-41D7-81AF-9CE8473FF4B8}" type="datetime1">
              <a:rPr lang="en-US" noProof="0" smtClean="0"/>
              <a:t>3/6/2023</a:t>
            </a:fld>
            <a:endParaRPr lang="en-US" noProof="0" dirty="0"/>
          </a:p>
        </p:txBody>
      </p:sp>
      <p:sp>
        <p:nvSpPr>
          <p:cNvPr id="5" name="Footer Placeholder 4">
            <a:extLst>
              <a:ext uri="{FF2B5EF4-FFF2-40B4-BE49-F238E27FC236}">
                <a16:creationId xmlns:a16="http://schemas.microsoft.com/office/drawing/2014/main" id="{44E7D103-1290-4592-B37C-19C9C9DBEAE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15955B1B-4A5C-42C7-99A5-B8217736F178}"/>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1933201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838200" y="1825625"/>
            <a:ext cx="51816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a:extLst>
              <a:ext uri="{FF2B5EF4-FFF2-40B4-BE49-F238E27FC236}">
                <a16:creationId xmlns:a16="http://schemas.microsoft.com/office/drawing/2014/main" id="{E4387105-2538-4216-9A7E-445FA092F960}"/>
              </a:ext>
            </a:extLst>
          </p:cNvPr>
          <p:cNvSpPr>
            <a:spLocks noGrp="1"/>
          </p:cNvSpPr>
          <p:nvPr>
            <p:ph sz="half" idx="2"/>
          </p:nvPr>
        </p:nvSpPr>
        <p:spPr>
          <a:xfrm>
            <a:off x="6172200" y="1825625"/>
            <a:ext cx="51816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a:lstStyle/>
          <a:p>
            <a:fld id="{397CD216-73DE-4B96-8E1B-BB64D86142BB}" type="datetime1">
              <a:rPr lang="en-US" noProof="0" smtClean="0"/>
              <a:t>3/6/2023</a:t>
            </a:fld>
            <a:endParaRPr lang="en-US" noProof="0" dirty="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a:lstStyle/>
          <a:p>
            <a:endParaRPr lang="en-US" noProof="0" dirty="0"/>
          </a:p>
        </p:txBody>
      </p:sp>
    </p:spTree>
    <p:extLst>
      <p:ext uri="{BB962C8B-B14F-4D97-AF65-F5344CB8AC3E}">
        <p14:creationId xmlns:p14="http://schemas.microsoft.com/office/powerpoint/2010/main" val="1325036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a:lstStyle/>
          <a:p>
            <a:r>
              <a:rPr lang="en-US" noProof="0"/>
              <a:t>Click to edit Master title style</a:t>
            </a:r>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2505075"/>
            <a:ext cx="5157787" cy="368458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2505075"/>
            <a:ext cx="5183188" cy="368458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a:lstStyle/>
          <a:p>
            <a:fld id="{C6A5CD8C-7FEF-4E71-8EB9-D3BA6E2E3E9E}" type="datetime1">
              <a:rPr lang="en-US" noProof="0" smtClean="0"/>
              <a:t>3/6/2023</a:t>
            </a:fld>
            <a:endParaRPr lang="en-US" noProof="0" dirty="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a:lstStyle/>
          <a:p>
            <a:endParaRPr lang="en-US" noProof="0" dirty="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4032769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89EF5-3FD9-4423-A9E8-B67B4E902E9B}"/>
              </a:ext>
            </a:extLst>
          </p:cNvPr>
          <p:cNvSpPr>
            <a:spLocks noGrp="1"/>
          </p:cNvSpPr>
          <p:nvPr>
            <p:ph type="title"/>
          </p:nvPr>
        </p:nvSpPr>
        <p:spPr/>
        <p:txBody>
          <a:bodyPr/>
          <a:lstStyle/>
          <a:p>
            <a:r>
              <a:rPr lang="en-US" noProof="0"/>
              <a:t>Click to edit Master title style</a:t>
            </a:r>
          </a:p>
        </p:txBody>
      </p:sp>
      <p:sp>
        <p:nvSpPr>
          <p:cNvPr id="3" name="Date Placeholder 2">
            <a:extLst>
              <a:ext uri="{FF2B5EF4-FFF2-40B4-BE49-F238E27FC236}">
                <a16:creationId xmlns:a16="http://schemas.microsoft.com/office/drawing/2014/main" id="{030D7191-31B4-440E-A4E9-F412FA55824C}"/>
              </a:ext>
            </a:extLst>
          </p:cNvPr>
          <p:cNvSpPr>
            <a:spLocks noGrp="1"/>
          </p:cNvSpPr>
          <p:nvPr>
            <p:ph type="dt" sz="half" idx="10"/>
          </p:nvPr>
        </p:nvSpPr>
        <p:spPr/>
        <p:txBody>
          <a:bodyPr/>
          <a:lstStyle/>
          <a:p>
            <a:fld id="{4BE4379E-9B58-41EA-B928-5B1C8436A60E}" type="datetime1">
              <a:rPr lang="en-US" noProof="0" smtClean="0"/>
              <a:t>3/6/2023</a:t>
            </a:fld>
            <a:endParaRPr lang="en-US" noProof="0" dirty="0"/>
          </a:p>
        </p:txBody>
      </p:sp>
      <p:sp>
        <p:nvSpPr>
          <p:cNvPr id="4" name="Footer Placeholder 3">
            <a:extLst>
              <a:ext uri="{FF2B5EF4-FFF2-40B4-BE49-F238E27FC236}">
                <a16:creationId xmlns:a16="http://schemas.microsoft.com/office/drawing/2014/main" id="{8EC85CB6-0880-4BF0-8E98-291E70C71377}"/>
              </a:ext>
            </a:extLst>
          </p:cNvPr>
          <p:cNvSpPr>
            <a:spLocks noGrp="1"/>
          </p:cNvSpPr>
          <p:nvPr>
            <p:ph type="ftr" sz="quarter" idx="11"/>
          </p:nvPr>
        </p:nvSpPr>
        <p:spPr/>
        <p:txBody>
          <a:bodyPr/>
          <a:lstStyle/>
          <a:p>
            <a:endParaRPr lang="en-US" noProof="0" dirty="0"/>
          </a:p>
        </p:txBody>
      </p:sp>
      <p:sp>
        <p:nvSpPr>
          <p:cNvPr id="5" name="Slide Number Placeholder 4">
            <a:extLst>
              <a:ext uri="{FF2B5EF4-FFF2-40B4-BE49-F238E27FC236}">
                <a16:creationId xmlns:a16="http://schemas.microsoft.com/office/drawing/2014/main" id="{BE4A5E74-F26F-4C7A-BED1-6EE66C0B3A54}"/>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3691903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55C546-684A-45B9-8890-66DC55DF7D06}"/>
              </a:ext>
            </a:extLst>
          </p:cNvPr>
          <p:cNvSpPr>
            <a:spLocks noGrp="1"/>
          </p:cNvSpPr>
          <p:nvPr>
            <p:ph type="dt" sz="half" idx="10"/>
          </p:nvPr>
        </p:nvSpPr>
        <p:spPr/>
        <p:txBody>
          <a:bodyPr/>
          <a:lstStyle/>
          <a:p>
            <a:fld id="{40B0A371-51FE-4D99-BD87-6A650FCE519D}" type="datetime1">
              <a:rPr lang="en-US" noProof="0" smtClean="0"/>
              <a:t>3/6/2023</a:t>
            </a:fld>
            <a:endParaRPr lang="en-US" noProof="0" dirty="0"/>
          </a:p>
        </p:txBody>
      </p:sp>
      <p:sp>
        <p:nvSpPr>
          <p:cNvPr id="3" name="Footer Placeholder 2">
            <a:extLst>
              <a:ext uri="{FF2B5EF4-FFF2-40B4-BE49-F238E27FC236}">
                <a16:creationId xmlns:a16="http://schemas.microsoft.com/office/drawing/2014/main" id="{4543EBDF-D696-42F7-B962-56F5FEE120CC}"/>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6789D77E-1675-4F9D-9113-B274CB0E87FA}"/>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74602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E9C90-06AB-49B5-9970-F5791DE93A41}"/>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Content Placeholder 2">
            <a:extLst>
              <a:ext uri="{FF2B5EF4-FFF2-40B4-BE49-F238E27FC236}">
                <a16:creationId xmlns:a16="http://schemas.microsoft.com/office/drawing/2014/main" id="{EFFB0071-932D-4CA0-92FB-A6E75AC855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a:extLst>
              <a:ext uri="{FF2B5EF4-FFF2-40B4-BE49-F238E27FC236}">
                <a16:creationId xmlns:a16="http://schemas.microsoft.com/office/drawing/2014/main" id="{71C8D9F5-8B70-4BDD-9CB5-BBF87CF553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 name="Date Placeholder 4">
            <a:extLst>
              <a:ext uri="{FF2B5EF4-FFF2-40B4-BE49-F238E27FC236}">
                <a16:creationId xmlns:a16="http://schemas.microsoft.com/office/drawing/2014/main" id="{7989DE91-7A80-4682-9D32-2CD41DEFB7B2}"/>
              </a:ext>
            </a:extLst>
          </p:cNvPr>
          <p:cNvSpPr>
            <a:spLocks noGrp="1"/>
          </p:cNvSpPr>
          <p:nvPr>
            <p:ph type="dt" sz="half" idx="10"/>
          </p:nvPr>
        </p:nvSpPr>
        <p:spPr/>
        <p:txBody>
          <a:bodyPr/>
          <a:lstStyle/>
          <a:p>
            <a:fld id="{5FCF8CFF-A1C0-4B6C-AA8D-BE72CB14468D}" type="datetime1">
              <a:rPr lang="en-US" noProof="0" smtClean="0"/>
              <a:t>3/6/2023</a:t>
            </a:fld>
            <a:endParaRPr lang="en-US" noProof="0" dirty="0"/>
          </a:p>
        </p:txBody>
      </p:sp>
      <p:sp>
        <p:nvSpPr>
          <p:cNvPr id="6" name="Footer Placeholder 5">
            <a:extLst>
              <a:ext uri="{FF2B5EF4-FFF2-40B4-BE49-F238E27FC236}">
                <a16:creationId xmlns:a16="http://schemas.microsoft.com/office/drawing/2014/main" id="{7B9E2482-2E7D-4868-95A7-4A55B40FECE1}"/>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F4E84CF-C3E5-4475-84C7-21CBAC064B74}"/>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962625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a:lstStyle/>
          <a:p>
            <a:fld id="{8C6D634D-0427-413D-A0D0-098959D06FEF}" type="datetime1">
              <a:rPr lang="en-US" noProof="0" smtClean="0"/>
              <a:t>3/6/2023</a:t>
            </a:fld>
            <a:endParaRPr lang="en-US" noProof="0" dirty="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367443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Six Conten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202246-9B90-4CE1-AAF1-3328E51AE0A5}"/>
              </a:ext>
            </a:extLst>
          </p:cNvPr>
          <p:cNvSpPr>
            <a:spLocks noGrp="1"/>
          </p:cNvSpPr>
          <p:nvPr>
            <p:ph type="pic" sz="quarter" idx="13"/>
          </p:nvPr>
        </p:nvSpPr>
        <p:spPr>
          <a:xfrm>
            <a:off x="0" y="0"/>
            <a:ext cx="12192000" cy="6858000"/>
          </a:xfrm>
        </p:spPr>
        <p:txBody>
          <a:bodyPr/>
          <a:lstStyle>
            <a:lvl1pPr marL="0" indent="0" algn="ctr">
              <a:buNone/>
              <a:defRPr/>
            </a:lvl1pPr>
          </a:lstStyle>
          <a:p>
            <a:r>
              <a:rPr lang="en-US" noProof="0"/>
              <a:t>Click icon to add picture</a:t>
            </a:r>
            <a:endParaRPr lang="en-US" noProof="0" dirty="0"/>
          </a:p>
        </p:txBody>
      </p:sp>
      <p:sp>
        <p:nvSpPr>
          <p:cNvPr id="18" name="Content Placeholder 2">
            <a:extLst>
              <a:ext uri="{FF2B5EF4-FFF2-40B4-BE49-F238E27FC236}">
                <a16:creationId xmlns:a16="http://schemas.microsoft.com/office/drawing/2014/main" id="{843DF42B-5E6A-409A-A205-0B59AE5FBD98}"/>
              </a:ext>
            </a:extLst>
          </p:cNvPr>
          <p:cNvSpPr>
            <a:spLocks noGrp="1"/>
          </p:cNvSpPr>
          <p:nvPr>
            <p:ph sz="half" idx="15"/>
          </p:nvPr>
        </p:nvSpPr>
        <p:spPr>
          <a:xfrm>
            <a:off x="8530301" y="1690689"/>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Content Placeholder 2">
            <a:extLst>
              <a:ext uri="{FF2B5EF4-FFF2-40B4-BE49-F238E27FC236}">
                <a16:creationId xmlns:a16="http://schemas.microsoft.com/office/drawing/2014/main" id="{9C7A202D-9C81-48E9-AC0B-E4DDE20AE14F}"/>
              </a:ext>
            </a:extLst>
          </p:cNvPr>
          <p:cNvSpPr>
            <a:spLocks noGrp="1"/>
          </p:cNvSpPr>
          <p:nvPr>
            <p:ph sz="half" idx="14"/>
          </p:nvPr>
        </p:nvSpPr>
        <p:spPr>
          <a:xfrm>
            <a:off x="4888689" y="170282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1337076" y="170282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a:lstStyle/>
          <a:p>
            <a:fld id="{397CD216-73DE-4B96-8E1B-BB64D86142BB}" type="datetime1">
              <a:rPr lang="en-US" noProof="0" smtClean="0"/>
              <a:t>3/6/2023</a:t>
            </a:fld>
            <a:endParaRPr lang="en-US" noProof="0" dirty="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a:lstStyle/>
          <a:p>
            <a:endParaRPr lang="en-US" noProof="0" dirty="0"/>
          </a:p>
        </p:txBody>
      </p:sp>
      <p:sp>
        <p:nvSpPr>
          <p:cNvPr id="25" name="Content Placeholder 2">
            <a:extLst>
              <a:ext uri="{FF2B5EF4-FFF2-40B4-BE49-F238E27FC236}">
                <a16:creationId xmlns:a16="http://schemas.microsoft.com/office/drawing/2014/main" id="{70506441-775A-4D93-ADE3-695C86D6699F}"/>
              </a:ext>
            </a:extLst>
          </p:cNvPr>
          <p:cNvSpPr>
            <a:spLocks noGrp="1"/>
          </p:cNvSpPr>
          <p:nvPr>
            <p:ph sz="half" idx="16"/>
          </p:nvPr>
        </p:nvSpPr>
        <p:spPr>
          <a:xfrm>
            <a:off x="8530301" y="384945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6" name="Content Placeholder 2">
            <a:extLst>
              <a:ext uri="{FF2B5EF4-FFF2-40B4-BE49-F238E27FC236}">
                <a16:creationId xmlns:a16="http://schemas.microsoft.com/office/drawing/2014/main" id="{FA00A08C-FA2D-44B5-9451-63F193A3E7B3}"/>
              </a:ext>
            </a:extLst>
          </p:cNvPr>
          <p:cNvSpPr>
            <a:spLocks noGrp="1"/>
          </p:cNvSpPr>
          <p:nvPr>
            <p:ph sz="half" idx="17"/>
          </p:nvPr>
        </p:nvSpPr>
        <p:spPr>
          <a:xfrm>
            <a:off x="4888689" y="384945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7" name="Content Placeholder 2">
            <a:extLst>
              <a:ext uri="{FF2B5EF4-FFF2-40B4-BE49-F238E27FC236}">
                <a16:creationId xmlns:a16="http://schemas.microsoft.com/office/drawing/2014/main" id="{6A8F9540-8D26-4ADA-88E6-B9A742232C2D}"/>
              </a:ext>
            </a:extLst>
          </p:cNvPr>
          <p:cNvSpPr>
            <a:spLocks noGrp="1"/>
          </p:cNvSpPr>
          <p:nvPr>
            <p:ph sz="half" idx="18"/>
          </p:nvPr>
        </p:nvSpPr>
        <p:spPr>
          <a:xfrm>
            <a:off x="1337076" y="384945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 name="Picture Placeholder 28">
            <a:extLst>
              <a:ext uri="{FF2B5EF4-FFF2-40B4-BE49-F238E27FC236}">
                <a16:creationId xmlns:a16="http://schemas.microsoft.com/office/drawing/2014/main" id="{3D7801BA-80A8-4F2C-90C8-155E6210A852}"/>
              </a:ext>
            </a:extLst>
          </p:cNvPr>
          <p:cNvSpPr>
            <a:spLocks noGrp="1"/>
          </p:cNvSpPr>
          <p:nvPr>
            <p:ph type="pic" sz="quarter" idx="19"/>
          </p:nvPr>
        </p:nvSpPr>
        <p:spPr>
          <a:xfrm>
            <a:off x="947634" y="1679576"/>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0" name="Picture Placeholder 28">
            <a:extLst>
              <a:ext uri="{FF2B5EF4-FFF2-40B4-BE49-F238E27FC236}">
                <a16:creationId xmlns:a16="http://schemas.microsoft.com/office/drawing/2014/main" id="{99C7ED62-8CE2-417B-9E03-DB47D419110B}"/>
              </a:ext>
            </a:extLst>
          </p:cNvPr>
          <p:cNvSpPr>
            <a:spLocks noGrp="1"/>
          </p:cNvSpPr>
          <p:nvPr>
            <p:ph type="pic" sz="quarter" idx="20"/>
          </p:nvPr>
        </p:nvSpPr>
        <p:spPr>
          <a:xfrm>
            <a:off x="4499246" y="1679576"/>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1" name="Picture Placeholder 28">
            <a:extLst>
              <a:ext uri="{FF2B5EF4-FFF2-40B4-BE49-F238E27FC236}">
                <a16:creationId xmlns:a16="http://schemas.microsoft.com/office/drawing/2014/main" id="{96383197-4013-4D5E-BF47-64BD2386A4D6}"/>
              </a:ext>
            </a:extLst>
          </p:cNvPr>
          <p:cNvSpPr>
            <a:spLocks noGrp="1"/>
          </p:cNvSpPr>
          <p:nvPr>
            <p:ph type="pic" sz="quarter" idx="21"/>
          </p:nvPr>
        </p:nvSpPr>
        <p:spPr>
          <a:xfrm>
            <a:off x="8126282" y="1679576"/>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2" name="Picture Placeholder 28">
            <a:extLst>
              <a:ext uri="{FF2B5EF4-FFF2-40B4-BE49-F238E27FC236}">
                <a16:creationId xmlns:a16="http://schemas.microsoft.com/office/drawing/2014/main" id="{B2568099-B430-4F70-A248-1840860FFEED}"/>
              </a:ext>
            </a:extLst>
          </p:cNvPr>
          <p:cNvSpPr>
            <a:spLocks noGrp="1"/>
          </p:cNvSpPr>
          <p:nvPr>
            <p:ph type="pic" sz="quarter" idx="22"/>
          </p:nvPr>
        </p:nvSpPr>
        <p:spPr>
          <a:xfrm>
            <a:off x="947634" y="3792079"/>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3" name="Picture Placeholder 28">
            <a:extLst>
              <a:ext uri="{FF2B5EF4-FFF2-40B4-BE49-F238E27FC236}">
                <a16:creationId xmlns:a16="http://schemas.microsoft.com/office/drawing/2014/main" id="{82A0F640-3653-4074-BEAA-B09FF6E0B391}"/>
              </a:ext>
            </a:extLst>
          </p:cNvPr>
          <p:cNvSpPr>
            <a:spLocks noGrp="1"/>
          </p:cNvSpPr>
          <p:nvPr>
            <p:ph type="pic" sz="quarter" idx="23"/>
          </p:nvPr>
        </p:nvSpPr>
        <p:spPr>
          <a:xfrm>
            <a:off x="4499246" y="3792079"/>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4" name="Picture Placeholder 28">
            <a:extLst>
              <a:ext uri="{FF2B5EF4-FFF2-40B4-BE49-F238E27FC236}">
                <a16:creationId xmlns:a16="http://schemas.microsoft.com/office/drawing/2014/main" id="{1723BD4F-261F-418F-B763-09039D2CA7B6}"/>
              </a:ext>
            </a:extLst>
          </p:cNvPr>
          <p:cNvSpPr>
            <a:spLocks noGrp="1"/>
          </p:cNvSpPr>
          <p:nvPr>
            <p:ph type="pic" sz="quarter" idx="24"/>
          </p:nvPr>
        </p:nvSpPr>
        <p:spPr>
          <a:xfrm>
            <a:off x="8126282" y="3792079"/>
            <a:ext cx="376237" cy="376237"/>
          </a:xfrm>
        </p:spPr>
        <p:txBody>
          <a:bodyPr>
            <a:norm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2667104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with picture">
    <p:spTree>
      <p:nvGrpSpPr>
        <p:cNvPr id="1" name=""/>
        <p:cNvGrpSpPr/>
        <p:nvPr/>
      </p:nvGrpSpPr>
      <p:grpSpPr>
        <a:xfrm>
          <a:off x="0" y="0"/>
          <a:ext cx="0" cy="0"/>
          <a:chOff x="0" y="0"/>
          <a:chExt cx="0" cy="0"/>
        </a:xfrm>
      </p:grpSpPr>
      <p:sp>
        <p:nvSpPr>
          <p:cNvPr id="14" name="Picture Placeholder 12">
            <a:extLst>
              <a:ext uri="{FF2B5EF4-FFF2-40B4-BE49-F238E27FC236}">
                <a16:creationId xmlns:a16="http://schemas.microsoft.com/office/drawing/2014/main" id="{B74348DE-EC54-4C62-948C-0B2BF9045578}"/>
              </a:ext>
            </a:extLst>
          </p:cNvPr>
          <p:cNvSpPr>
            <a:spLocks noGrp="1"/>
          </p:cNvSpPr>
          <p:nvPr>
            <p:ph type="pic" sz="quarter" idx="13"/>
          </p:nvPr>
        </p:nvSpPr>
        <p:spPr>
          <a:xfrm>
            <a:off x="0" y="3115389"/>
            <a:ext cx="12188825" cy="3742611"/>
          </a:xfrm>
        </p:spPr>
        <p:txBody>
          <a:bodyPr/>
          <a:lstStyle>
            <a:lvl1pPr marL="0" indent="0" algn="ctr">
              <a:buNone/>
              <a:defRPr/>
            </a:lvl1pPr>
          </a:lstStyle>
          <a:p>
            <a:r>
              <a:rPr lang="en-US" noProof="0"/>
              <a:t>Click icon to add picture</a:t>
            </a:r>
            <a:endParaRPr lang="en-US" noProof="0" dirty="0"/>
          </a:p>
        </p:txBody>
      </p:sp>
      <p:sp>
        <p:nvSpPr>
          <p:cNvPr id="10" name="object 3">
            <a:extLst>
              <a:ext uri="{FF2B5EF4-FFF2-40B4-BE49-F238E27FC236}">
                <a16:creationId xmlns:a16="http://schemas.microsoft.com/office/drawing/2014/main" id="{2A53E879-94A1-4659-9069-ED0D6F03014D}"/>
              </a:ext>
            </a:extLst>
          </p:cNvPr>
          <p:cNvSpPr/>
          <p:nvPr userDrawn="1"/>
        </p:nvSpPr>
        <p:spPr>
          <a:xfrm>
            <a:off x="2400" y="1999821"/>
            <a:ext cx="12189600" cy="1115568"/>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accent2"/>
          </a:solidFill>
        </p:spPr>
        <p:txBody>
          <a:bodyPr wrap="square" lIns="0" tIns="0" rIns="0" bIns="0" rtlCol="0"/>
          <a:lstStyle/>
          <a:p>
            <a:endParaRPr lang="en-US" noProof="0" dirty="0"/>
          </a:p>
        </p:txBody>
      </p:sp>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a:lstStyle/>
          <a:p>
            <a:r>
              <a:rPr lang="en-US" noProof="0"/>
              <a:t>Click to edit Master title style</a:t>
            </a:r>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985963"/>
            <a:ext cx="5157787"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3434047"/>
            <a:ext cx="5157787" cy="275561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985963"/>
            <a:ext cx="5183188"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3434047"/>
            <a:ext cx="5183188" cy="275561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a:lstStyle/>
          <a:p>
            <a:fld id="{C6A5CD8C-7FEF-4E71-8EB9-D3BA6E2E3E9E}" type="datetime1">
              <a:rPr lang="en-US" noProof="0" smtClean="0"/>
              <a:t>3/6/2023</a:t>
            </a:fld>
            <a:endParaRPr lang="en-US" noProof="0" dirty="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a:lstStyle/>
          <a:p>
            <a:endParaRPr lang="en-US" noProof="0" dirty="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7753390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icture with Caption_2">
    <p:spTree>
      <p:nvGrpSpPr>
        <p:cNvPr id="1" name=""/>
        <p:cNvGrpSpPr/>
        <p:nvPr/>
      </p:nvGrpSpPr>
      <p:grpSpPr>
        <a:xfrm>
          <a:off x="0" y="0"/>
          <a:ext cx="0" cy="0"/>
          <a:chOff x="0" y="0"/>
          <a:chExt cx="0" cy="0"/>
        </a:xfrm>
      </p:grpSpPr>
      <p:sp>
        <p:nvSpPr>
          <p:cNvPr id="8" name="object 3">
            <a:extLst>
              <a:ext uri="{FF2B5EF4-FFF2-40B4-BE49-F238E27FC236}">
                <a16:creationId xmlns:a16="http://schemas.microsoft.com/office/drawing/2014/main" id="{29F16048-FF4E-41B1-B3D4-0FB210A70DF2}"/>
              </a:ext>
            </a:extLst>
          </p:cNvPr>
          <p:cNvSpPr/>
          <p:nvPr userDrawn="1"/>
        </p:nvSpPr>
        <p:spPr>
          <a:xfrm>
            <a:off x="5294630" y="0"/>
            <a:ext cx="6897370" cy="6858000"/>
          </a:xfrm>
          <a:custGeom>
            <a:avLst/>
            <a:gdLst/>
            <a:ahLst/>
            <a:cxnLst/>
            <a:rect l="l" t="t" r="r" b="b"/>
            <a:pathLst>
              <a:path w="6897370" h="6858000">
                <a:moveTo>
                  <a:pt x="0" y="6858000"/>
                </a:moveTo>
                <a:lnTo>
                  <a:pt x="6896900" y="6858000"/>
                </a:lnTo>
                <a:lnTo>
                  <a:pt x="6896900" y="0"/>
                </a:lnTo>
                <a:lnTo>
                  <a:pt x="0" y="0"/>
                </a:lnTo>
                <a:lnTo>
                  <a:pt x="0" y="6858000"/>
                </a:lnTo>
                <a:close/>
              </a:path>
            </a:pathLst>
          </a:custGeom>
          <a:solidFill>
            <a:schemeClr val="accent2"/>
          </a:solidFill>
        </p:spPr>
        <p:txBody>
          <a:bodyPr wrap="square" lIns="0" tIns="0" rIns="0" bIns="0" rtlCol="0"/>
          <a:lstStyle/>
          <a:p>
            <a:endParaRPr lang="en-US" noProof="0" dirty="0"/>
          </a:p>
        </p:txBody>
      </p:sp>
      <p:sp>
        <p:nvSpPr>
          <p:cNvPr id="11" name="Oval 10">
            <a:extLst>
              <a:ext uri="{FF2B5EF4-FFF2-40B4-BE49-F238E27FC236}">
                <a16:creationId xmlns:a16="http://schemas.microsoft.com/office/drawing/2014/main" id="{98AB8B54-69CD-4C57-8DBB-02A0E09851DD}"/>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17362"/>
            <a:ext cx="3932237" cy="1302111"/>
          </a:xfrm>
        </p:spPr>
        <p:txBody>
          <a:bodyPr anchor="b"/>
          <a:lstStyle>
            <a:lvl1pPr>
              <a:defRPr sz="3200"/>
            </a:lvl1pPr>
          </a:lstStyle>
          <a:p>
            <a:r>
              <a:rPr lang="en-US" noProof="0"/>
              <a:t>Click to edit Master title style</a:t>
            </a:r>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7294251" y="1192697"/>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a:lstStyle/>
          <a:p>
            <a:fld id="{8C6D634D-0427-413D-A0D0-098959D06FEF}" type="datetime1">
              <a:rPr lang="en-US" noProof="0" smtClean="0"/>
              <a:t>3/6/2023</a:t>
            </a:fld>
            <a:endParaRPr lang="en-US" noProof="0" dirty="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9" name="object 2">
            <a:extLst>
              <a:ext uri="{FF2B5EF4-FFF2-40B4-BE49-F238E27FC236}">
                <a16:creationId xmlns:a16="http://schemas.microsoft.com/office/drawing/2014/main" id="{9337951D-6DB6-4713-9200-E8513CDEB6B3}"/>
              </a:ext>
            </a:extLst>
          </p:cNvPr>
          <p:cNvSpPr/>
          <p:nvPr userDrawn="1"/>
        </p:nvSpPr>
        <p:spPr>
          <a:xfrm>
            <a:off x="0" y="2430411"/>
            <a:ext cx="3625850" cy="3438525"/>
          </a:xfrm>
          <a:custGeom>
            <a:avLst/>
            <a:gdLst/>
            <a:ahLst/>
            <a:cxnLst/>
            <a:rect l="l" t="t" r="r" b="b"/>
            <a:pathLst>
              <a:path w="3625850" h="3438525">
                <a:moveTo>
                  <a:pt x="0" y="3438486"/>
                </a:moveTo>
                <a:lnTo>
                  <a:pt x="3625596" y="3438486"/>
                </a:lnTo>
                <a:lnTo>
                  <a:pt x="3625596" y="0"/>
                </a:lnTo>
                <a:lnTo>
                  <a:pt x="0" y="0"/>
                </a:lnTo>
                <a:lnTo>
                  <a:pt x="0" y="3438486"/>
                </a:lnTo>
                <a:close/>
              </a:path>
            </a:pathLst>
          </a:custGeom>
          <a:solidFill>
            <a:schemeClr val="accent1"/>
          </a:solidFill>
        </p:spPr>
        <p:txBody>
          <a:bodyPr wrap="square" lIns="0" tIns="0" rIns="0" bIns="0" rtlCol="0"/>
          <a:lstStyle/>
          <a:p>
            <a:endParaRPr lang="en-US" noProof="0" dirty="0"/>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0" y="2781223"/>
            <a:ext cx="6040800" cy="2736901"/>
          </a:xfrm>
        </p:spPr>
        <p:txBody>
          <a:bodyPr>
            <a:normAutofit/>
          </a:bodyP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2" name="Picture Placeholder 28">
            <a:extLst>
              <a:ext uri="{FF2B5EF4-FFF2-40B4-BE49-F238E27FC236}">
                <a16:creationId xmlns:a16="http://schemas.microsoft.com/office/drawing/2014/main" id="{2EB2F967-97B6-4CA8-B3E7-5FF7CA2BDD8C}"/>
              </a:ext>
            </a:extLst>
          </p:cNvPr>
          <p:cNvSpPr>
            <a:spLocks noGrp="1"/>
          </p:cNvSpPr>
          <p:nvPr>
            <p:ph type="pic" sz="quarter" idx="19"/>
          </p:nvPr>
        </p:nvSpPr>
        <p:spPr>
          <a:xfrm>
            <a:off x="6586106" y="1188012"/>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3" name="Picture Placeholder 28">
            <a:extLst>
              <a:ext uri="{FF2B5EF4-FFF2-40B4-BE49-F238E27FC236}">
                <a16:creationId xmlns:a16="http://schemas.microsoft.com/office/drawing/2014/main" id="{5E78E133-FE09-456A-8463-9EFAC6ADE26B}"/>
              </a:ext>
            </a:extLst>
          </p:cNvPr>
          <p:cNvSpPr>
            <a:spLocks noGrp="1"/>
          </p:cNvSpPr>
          <p:nvPr>
            <p:ph type="pic" sz="quarter" idx="22"/>
          </p:nvPr>
        </p:nvSpPr>
        <p:spPr>
          <a:xfrm>
            <a:off x="6586106" y="2878015"/>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4" name="Text Placeholder 3">
            <a:extLst>
              <a:ext uri="{FF2B5EF4-FFF2-40B4-BE49-F238E27FC236}">
                <a16:creationId xmlns:a16="http://schemas.microsoft.com/office/drawing/2014/main" id="{7F0C3496-EA4B-43E5-9704-968F80A8552C}"/>
              </a:ext>
            </a:extLst>
          </p:cNvPr>
          <p:cNvSpPr>
            <a:spLocks noGrp="1"/>
          </p:cNvSpPr>
          <p:nvPr>
            <p:ph type="body" sz="half" idx="23"/>
          </p:nvPr>
        </p:nvSpPr>
        <p:spPr>
          <a:xfrm>
            <a:off x="7294250" y="2880357"/>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5" name="Picture Placeholder 28">
            <a:extLst>
              <a:ext uri="{FF2B5EF4-FFF2-40B4-BE49-F238E27FC236}">
                <a16:creationId xmlns:a16="http://schemas.microsoft.com/office/drawing/2014/main" id="{13414E14-9FEB-40F8-AE6E-319637A8F1CB}"/>
              </a:ext>
            </a:extLst>
          </p:cNvPr>
          <p:cNvSpPr>
            <a:spLocks noGrp="1"/>
          </p:cNvSpPr>
          <p:nvPr>
            <p:ph type="pic" sz="quarter" idx="24"/>
          </p:nvPr>
        </p:nvSpPr>
        <p:spPr>
          <a:xfrm>
            <a:off x="6586106" y="4568018"/>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6" name="Text Placeholder 3">
            <a:extLst>
              <a:ext uri="{FF2B5EF4-FFF2-40B4-BE49-F238E27FC236}">
                <a16:creationId xmlns:a16="http://schemas.microsoft.com/office/drawing/2014/main" id="{8EC97C88-8B4C-4665-845B-95CE8F237779}"/>
              </a:ext>
            </a:extLst>
          </p:cNvPr>
          <p:cNvSpPr>
            <a:spLocks noGrp="1"/>
          </p:cNvSpPr>
          <p:nvPr>
            <p:ph type="body" sz="half" idx="25"/>
          </p:nvPr>
        </p:nvSpPr>
        <p:spPr>
          <a:xfrm>
            <a:off x="7294250" y="4568018"/>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3294386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CEC732-0DE2-456B-92A1-84321C9BDC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DA816A5B-B156-4DC3-B18E-14F3E59A64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FDB0252E-67CD-4B33-849F-7B1449CF27D0}"/>
              </a:ext>
            </a:extLst>
          </p:cNvPr>
          <p:cNvSpPr>
            <a:spLocks noGrp="1"/>
          </p:cNvSpPr>
          <p:nvPr>
            <p:ph type="dt" sz="half" idx="2"/>
          </p:nvPr>
        </p:nvSpPr>
        <p:spPr>
          <a:xfrm>
            <a:off x="838200" y="617490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2591E0-5367-4F2F-9C30-2087D79A846D}" type="datetime1">
              <a:rPr lang="en-US" noProof="0" smtClean="0"/>
              <a:t>3/6/2023</a:t>
            </a:fld>
            <a:endParaRPr lang="en-US" noProof="0" dirty="0"/>
          </a:p>
        </p:txBody>
      </p:sp>
      <p:sp>
        <p:nvSpPr>
          <p:cNvPr id="5" name="Footer Placeholder 4">
            <a:extLst>
              <a:ext uri="{FF2B5EF4-FFF2-40B4-BE49-F238E27FC236}">
                <a16:creationId xmlns:a16="http://schemas.microsoft.com/office/drawing/2014/main" id="{DC620AD2-E3F8-48CB-8B72-B0945DF5348A}"/>
              </a:ext>
            </a:extLst>
          </p:cNvPr>
          <p:cNvSpPr>
            <a:spLocks noGrp="1"/>
          </p:cNvSpPr>
          <p:nvPr>
            <p:ph type="ftr" sz="quarter" idx="3"/>
          </p:nvPr>
        </p:nvSpPr>
        <p:spPr>
          <a:xfrm>
            <a:off x="4038600" y="617490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10" name="Oval 9">
            <a:extLst>
              <a:ext uri="{FF2B5EF4-FFF2-40B4-BE49-F238E27FC236}">
                <a16:creationId xmlns:a16="http://schemas.microsoft.com/office/drawing/2014/main" id="{5A5F3BCF-F6FD-4DFF-B0B4-9892C9389344}"/>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Slide Number Placeholder 5">
            <a:extLst>
              <a:ext uri="{FF2B5EF4-FFF2-40B4-BE49-F238E27FC236}">
                <a16:creationId xmlns:a16="http://schemas.microsoft.com/office/drawing/2014/main" id="{D15DEFFD-817B-43EC-86F0-34DEA2BA5EEB}"/>
              </a:ext>
            </a:extLst>
          </p:cNvPr>
          <p:cNvSpPr>
            <a:spLocks noGrp="1"/>
          </p:cNvSpPr>
          <p:nvPr>
            <p:ph type="sldNum" sz="quarter" idx="4"/>
          </p:nvPr>
        </p:nvSpPr>
        <p:spPr>
          <a:xfrm>
            <a:off x="11468844" y="6174902"/>
            <a:ext cx="357116" cy="365125"/>
          </a:xfrm>
          <a:prstGeom prst="rect">
            <a:avLst/>
          </a:prstGeom>
        </p:spPr>
        <p:txBody>
          <a:bodyPr vert="horz" lIns="91440" tIns="45720" rIns="91440" bIns="45720" rtlCol="0" anchor="ctr"/>
          <a:lstStyle>
            <a:lvl1pPr algn="r">
              <a:defRPr sz="1000" i="1">
                <a:solidFill>
                  <a:schemeClr val="tx2">
                    <a:alpha val="70000"/>
                  </a:schemeClr>
                </a:solidFill>
              </a:defRPr>
            </a:lvl1pPr>
          </a:lstStyle>
          <a:p>
            <a:fld id="{82EE24B5-652C-4DB5-B7C3-B5BBEC1280B1}" type="slidenum">
              <a:rPr lang="en-US" noProof="0" smtClean="0"/>
              <a:pPr/>
              <a:t>‹#›</a:t>
            </a:fld>
            <a:endParaRPr lang="en-US" noProof="0" dirty="0"/>
          </a:p>
        </p:txBody>
      </p:sp>
    </p:spTree>
    <p:extLst>
      <p:ext uri="{BB962C8B-B14F-4D97-AF65-F5344CB8AC3E}">
        <p14:creationId xmlns:p14="http://schemas.microsoft.com/office/powerpoint/2010/main" val="3664101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9" r:id="rId10"/>
    <p:sldLayoutId id="2147483660" r:id="rId11"/>
    <p:sldLayoutId id="2147483662" r:id="rId12"/>
  </p:sldLayoutIdLst>
  <p:hf hdr="0" ftr="0" dt="0"/>
  <p:txStyles>
    <p:title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2.xml" /><Relationship Id="rId1" Type="http://schemas.openxmlformats.org/officeDocument/2006/relationships/slideLayout" Target="../slideLayouts/slideLayout10.xml" /></Relationships>
</file>

<file path=ppt/slides/_rels/slide3.xml.rels><?xml version="1.0" encoding="UTF-8" standalone="yes"?>
<Relationships xmlns="http://schemas.openxmlformats.org/package/2006/relationships"><Relationship Id="rId3" Type="http://schemas.openxmlformats.org/officeDocument/2006/relationships/image" Target="../media/image3.jpg" /><Relationship Id="rId2" Type="http://schemas.openxmlformats.org/officeDocument/2006/relationships/notesSlide" Target="../notesSlides/notesSlide3.xml" /><Relationship Id="rId1" Type="http://schemas.openxmlformats.org/officeDocument/2006/relationships/slideLayout" Target="../slideLayouts/slideLayout6.xml" /></Relationships>
</file>

<file path=ppt/slides/_rels/slide4.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4.xml" /><Relationship Id="rId1" Type="http://schemas.openxmlformats.org/officeDocument/2006/relationships/slideLayout" Target="../slideLayouts/slideLayout12.xml" /><Relationship Id="rId4" Type="http://schemas.openxmlformats.org/officeDocument/2006/relationships/image" Target="../media/image5.png" /></Relationships>
</file>

<file path=ppt/slides/_rels/slide5.xml.rels><?xml version="1.0" encoding="UTF-8" standalone="yes"?>
<Relationships xmlns="http://schemas.openxmlformats.org/package/2006/relationships"><Relationship Id="rId3" Type="http://schemas.openxmlformats.org/officeDocument/2006/relationships/image" Target="../media/image6.jpg" /><Relationship Id="rId2" Type="http://schemas.openxmlformats.org/officeDocument/2006/relationships/notesSlide" Target="../notesSlides/notesSlide5.xml" /><Relationship Id="rId1" Type="http://schemas.openxmlformats.org/officeDocument/2006/relationships/slideLayout" Target="../slideLayouts/slideLayout6.xml" /></Relationships>
</file>

<file path=ppt/slides/_rels/slide6.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6.xml" /><Relationship Id="rId1" Type="http://schemas.openxmlformats.org/officeDocument/2006/relationships/slideLayout" Target="../slideLayouts/slideLayout11.xml" /><Relationship Id="rId4" Type="http://schemas.openxmlformats.org/officeDocument/2006/relationships/image" Target="../media/image8.png" /></Relationships>
</file>

<file path=ppt/slides/_rels/slide7.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7.xml" /><Relationship Id="rId1" Type="http://schemas.openxmlformats.org/officeDocument/2006/relationships/slideLayout" Target="../slideLayouts/slideLayout11.xml" /></Relationships>
</file>

<file path=ppt/slides/_rels/slide8.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8.xml" /><Relationship Id="rId1" Type="http://schemas.openxmlformats.org/officeDocument/2006/relationships/slideLayout" Target="../slideLayouts/slideLayout10.xml" /><Relationship Id="rId4" Type="http://schemas.openxmlformats.org/officeDocument/2006/relationships/image" Target="../media/image5.png" /></Relationships>
</file>

<file path=ppt/slides/_rels/slide9.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9.xml" /><Relationship Id="rId1" Type="http://schemas.openxmlformats.org/officeDocument/2006/relationships/slideLayout" Target="../slideLayouts/slideLayout10.xml" /><Relationship Id="rId4" Type="http://schemas.openxmlformats.org/officeDocument/2006/relationships/image" Target="../media/image5.png" /></Relationships>
</file>

<file path=ppt/slides/_rels/slide10.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10.xml" /><Relationship Id="rId1" Type="http://schemas.openxmlformats.org/officeDocument/2006/relationships/slideLayout" Target="../slideLayouts/slideLayout10.xml" /><Relationship Id="rId4" Type="http://schemas.openxmlformats.org/officeDocument/2006/relationships/image" Target="../media/image5.png" /></Relationships>
</file>

<file path=ppt/slides/_rels/slide11.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7.jpeg" /><Relationship Id="rId7" Type="http://schemas.openxmlformats.org/officeDocument/2006/relationships/diagramColors" Target="../diagrams/colors1.xml" /><Relationship Id="rId2" Type="http://schemas.openxmlformats.org/officeDocument/2006/relationships/notesSlide" Target="../notesSlides/notesSlide11.xml" /><Relationship Id="rId1" Type="http://schemas.openxmlformats.org/officeDocument/2006/relationships/slideLayout" Target="../slideLayouts/slideLayout11.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12.xml.rels><?xml version="1.0" encoding="UTF-8" standalone="yes"?>
<Relationships xmlns="http://schemas.openxmlformats.org/package/2006/relationships"><Relationship Id="rId8" Type="http://schemas.microsoft.com/office/2007/relationships/diagramDrawing" Target="../diagrams/drawing2.xml" /><Relationship Id="rId3" Type="http://schemas.openxmlformats.org/officeDocument/2006/relationships/image" Target="../media/image7.jpeg" /><Relationship Id="rId7" Type="http://schemas.openxmlformats.org/officeDocument/2006/relationships/diagramColors" Target="../diagrams/colors2.xml" /><Relationship Id="rId2" Type="http://schemas.openxmlformats.org/officeDocument/2006/relationships/notesSlide" Target="../notesSlides/notesSlide12.xml" /><Relationship Id="rId1" Type="http://schemas.openxmlformats.org/officeDocument/2006/relationships/slideLayout" Target="../slideLayouts/slideLayout11.xml" /><Relationship Id="rId6" Type="http://schemas.openxmlformats.org/officeDocument/2006/relationships/diagramQuickStyle" Target="../diagrams/quickStyle2.xml" /><Relationship Id="rId5" Type="http://schemas.openxmlformats.org/officeDocument/2006/relationships/diagramLayout" Target="../diagrams/layout2.xml" /><Relationship Id="rId4" Type="http://schemas.openxmlformats.org/officeDocument/2006/relationships/diagramData" Target="../diagrams/data2.xml" /></Relationships>
</file>

<file path=ppt/slides/_rels/slide13.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notesSlide" Target="../notesSlides/notesSlide13.xml" /><Relationship Id="rId1" Type="http://schemas.openxmlformats.org/officeDocument/2006/relationships/slideLayout" Target="../slideLayouts/slideLayout6.xml" /></Relationships>
</file>

<file path=ppt/slides/_rels/slide14.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14.xml" /><Relationship Id="rId1" Type="http://schemas.openxmlformats.org/officeDocument/2006/relationships/slideLayout" Target="../slideLayouts/slideLayout10.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Professionals collaborating at a table over a laptop">
            <a:extLst>
              <a:ext uri="{FF2B5EF4-FFF2-40B4-BE49-F238E27FC236}">
                <a16:creationId xmlns:a16="http://schemas.microsoft.com/office/drawing/2014/main" id="{1E745F20-F130-4708-BD5A-1A4FF4BE4D0B}"/>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0" y="0"/>
            <a:ext cx="12189460" cy="6858000"/>
          </a:xfrm>
          <a:prstGeom prst="rect">
            <a:avLst/>
          </a:prstGeom>
        </p:spPr>
      </p:pic>
      <p:sp>
        <p:nvSpPr>
          <p:cNvPr id="4" name="object 3" descr="People with documents">
            <a:extLst>
              <a:ext uri="{FF2B5EF4-FFF2-40B4-BE49-F238E27FC236}">
                <a16:creationId xmlns:a16="http://schemas.microsoft.com/office/drawing/2014/main" id="{0CA2E80D-F3EC-4A5F-8E65-56FEA206EE0F}"/>
              </a:ext>
            </a:extLst>
          </p:cNvPr>
          <p:cNvSpPr/>
          <p:nvPr/>
        </p:nvSpPr>
        <p:spPr bwMode="ltGray">
          <a:xfrm>
            <a:off x="2540" y="0"/>
            <a:ext cx="1218946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 name="Title 1">
            <a:extLst>
              <a:ext uri="{FF2B5EF4-FFF2-40B4-BE49-F238E27FC236}">
                <a16:creationId xmlns:a16="http://schemas.microsoft.com/office/drawing/2014/main" id="{AFB6C91D-4B22-49F1-9A0B-ABEB9E1F5A26}"/>
              </a:ext>
            </a:extLst>
          </p:cNvPr>
          <p:cNvSpPr>
            <a:spLocks noGrp="1"/>
          </p:cNvSpPr>
          <p:nvPr>
            <p:ph type="ctrTitle"/>
          </p:nvPr>
        </p:nvSpPr>
        <p:spPr bwMode="ltGray">
          <a:xfrm>
            <a:off x="1600368" y="2093113"/>
            <a:ext cx="9144000" cy="2128049"/>
          </a:xfrm>
        </p:spPr>
        <p:txBody>
          <a:bodyPr>
            <a:normAutofit/>
          </a:bodyPr>
          <a:lstStyle/>
          <a:p>
            <a:br>
              <a:rPr lang="en-US" sz="5400" dirty="0"/>
            </a:br>
            <a:r>
              <a:rPr lang="en-US" sz="5400" dirty="0"/>
              <a:t>Assessment 1</a:t>
            </a:r>
            <a:endParaRPr lang="en-US" sz="5000" dirty="0">
              <a:solidFill>
                <a:schemeClr val="bg1"/>
              </a:solidFill>
            </a:endParaRPr>
          </a:p>
        </p:txBody>
      </p:sp>
      <p:sp>
        <p:nvSpPr>
          <p:cNvPr id="3" name="Subtitle 2">
            <a:extLst>
              <a:ext uri="{FF2B5EF4-FFF2-40B4-BE49-F238E27FC236}">
                <a16:creationId xmlns:a16="http://schemas.microsoft.com/office/drawing/2014/main" id="{2F8CF06A-B594-4BA2-8B1E-D649096D742F}"/>
              </a:ext>
            </a:extLst>
          </p:cNvPr>
          <p:cNvSpPr>
            <a:spLocks noGrp="1"/>
          </p:cNvSpPr>
          <p:nvPr>
            <p:ph type="subTitle" idx="1"/>
          </p:nvPr>
        </p:nvSpPr>
        <p:spPr bwMode="blackGray">
          <a:xfrm>
            <a:off x="4044000" y="5432274"/>
            <a:ext cx="4104000" cy="882001"/>
          </a:xfrm>
          <a:solidFill>
            <a:schemeClr val="accent2">
              <a:alpha val="90000"/>
            </a:schemeClr>
          </a:solidFill>
        </p:spPr>
        <p:txBody>
          <a:bodyPr anchor="ctr" anchorCtr="0">
            <a:normAutofit/>
          </a:bodyPr>
          <a:lstStyle/>
          <a:p>
            <a:r>
              <a:rPr lang="it-IT" dirty="0"/>
              <a:t>Student ID:</a:t>
            </a:r>
          </a:p>
        </p:txBody>
      </p:sp>
      <p:sp>
        <p:nvSpPr>
          <p:cNvPr id="6" name="object 7" descr="Beige rectangle">
            <a:extLst>
              <a:ext uri="{FF2B5EF4-FFF2-40B4-BE49-F238E27FC236}">
                <a16:creationId xmlns:a16="http://schemas.microsoft.com/office/drawing/2014/main" id="{B36975AA-C62E-46BE-9382-E2CF56FDF817}"/>
              </a:ext>
            </a:extLst>
          </p:cNvPr>
          <p:cNvSpPr/>
          <p:nvPr/>
        </p:nvSpPr>
        <p:spPr bwMode="white">
          <a:xfrm>
            <a:off x="4044000" y="3229869"/>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7" name="Title 1">
            <a:extLst>
              <a:ext uri="{FF2B5EF4-FFF2-40B4-BE49-F238E27FC236}">
                <a16:creationId xmlns:a16="http://schemas.microsoft.com/office/drawing/2014/main" id="{AFB6C91D-4B22-49F1-9A0B-ABEB9E1F5A26}"/>
              </a:ext>
            </a:extLst>
          </p:cNvPr>
          <p:cNvSpPr txBox="1">
            <a:spLocks/>
          </p:cNvSpPr>
          <p:nvPr/>
        </p:nvSpPr>
        <p:spPr bwMode="ltGray">
          <a:xfrm>
            <a:off x="1675130" y="1070728"/>
            <a:ext cx="9144000" cy="2128049"/>
          </a:xfrm>
          <a:prstGeom prst="rect">
            <a:avLst/>
          </a:prstGeom>
        </p:spPr>
        <p:txBody>
          <a:bodyPr vert="horz" lIns="91440" tIns="45720" rIns="91440" bIns="45720" rtlCol="0" anchor="b">
            <a:normAutofit fontScale="97500"/>
          </a:bodyPr>
          <a:lstStyle>
            <a:lvl1pPr algn="ctr" defTabSz="914400" rtl="0" eaLnBrk="1" latinLnBrk="0" hangingPunct="1">
              <a:lnSpc>
                <a:spcPct val="125000"/>
              </a:lnSpc>
              <a:spcBef>
                <a:spcPct val="0"/>
              </a:spcBef>
              <a:buNone/>
              <a:defRPr sz="6000" b="1" kern="1200">
                <a:solidFill>
                  <a:schemeClr val="bg1"/>
                </a:solidFill>
                <a:latin typeface="+mj-lt"/>
                <a:ea typeface="+mj-ea"/>
                <a:cs typeface="+mj-cs"/>
              </a:defRPr>
            </a:lvl1pPr>
          </a:lstStyle>
          <a:p>
            <a:r>
              <a:rPr lang="en-US" sz="5400" dirty="0"/>
              <a:t>Managing People LCBB5004</a:t>
            </a:r>
            <a:endParaRPr lang="en-US" sz="5000" dirty="0"/>
          </a:p>
        </p:txBody>
      </p:sp>
    </p:spTree>
    <p:extLst>
      <p:ext uri="{BB962C8B-B14F-4D97-AF65-F5344CB8AC3E}">
        <p14:creationId xmlns:p14="http://schemas.microsoft.com/office/powerpoint/2010/main" val="1093556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Two person handshake">
            <a:extLst>
              <a:ext uri="{FF2B5EF4-FFF2-40B4-BE49-F238E27FC236}">
                <a16:creationId xmlns:a16="http://schemas.microsoft.com/office/drawing/2014/main" id="{42EF1974-141C-494C-A63E-216742273C6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22" name="object 3" descr="Blue rectangle">
            <a:extLst>
              <a:ext uri="{FF2B5EF4-FFF2-40B4-BE49-F238E27FC236}">
                <a16:creationId xmlns:a16="http://schemas.microsoft.com/office/drawing/2014/main" id="{2D225086-68BE-4168-8F17-9443ADD89675}"/>
              </a:ext>
            </a:extLst>
          </p:cNvPr>
          <p:cNvSpPr/>
          <p:nvPr/>
        </p:nvSpPr>
        <p:spPr>
          <a:xfrm>
            <a:off x="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3" name="Oval 22" descr="Beige oval">
            <a:extLst>
              <a:ext uri="{FF2B5EF4-FFF2-40B4-BE49-F238E27FC236}">
                <a16:creationId xmlns:a16="http://schemas.microsoft.com/office/drawing/2014/main" id="{433945EE-A7C1-410E-BF29-F5CEA2F4F576}"/>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Slide Number Placeholder 1">
            <a:extLst>
              <a:ext uri="{FF2B5EF4-FFF2-40B4-BE49-F238E27FC236}">
                <a16:creationId xmlns:a16="http://schemas.microsoft.com/office/drawing/2014/main" id="{3790A3AE-E658-426D-96CD-CB0614B7418A}"/>
              </a:ext>
            </a:extLst>
          </p:cNvPr>
          <p:cNvSpPr>
            <a:spLocks noGrp="1"/>
          </p:cNvSpPr>
          <p:nvPr>
            <p:ph type="sldNum" sz="quarter" idx="12"/>
          </p:nvPr>
        </p:nvSpPr>
        <p:spPr/>
        <p:txBody>
          <a:bodyPr/>
          <a:lstStyle/>
          <a:p>
            <a:fld id="{82EE24B5-652C-4DB5-B7C3-B5BBEC1280B1}" type="slidenum">
              <a:rPr lang="en-US" smtClean="0"/>
              <a:t>2</a:t>
            </a:fld>
            <a:endParaRPr lang="en-US" dirty="0"/>
          </a:p>
        </p:txBody>
      </p:sp>
      <p:sp>
        <p:nvSpPr>
          <p:cNvPr id="6" name="Title 5">
            <a:extLst>
              <a:ext uri="{FF2B5EF4-FFF2-40B4-BE49-F238E27FC236}">
                <a16:creationId xmlns:a16="http://schemas.microsoft.com/office/drawing/2014/main" id="{6BDEDF39-62EC-40AF-98F4-06A79F1F80F1}"/>
              </a:ext>
            </a:extLst>
          </p:cNvPr>
          <p:cNvSpPr>
            <a:spLocks noGrp="1"/>
          </p:cNvSpPr>
          <p:nvPr>
            <p:ph type="title"/>
          </p:nvPr>
        </p:nvSpPr>
        <p:spPr bwMode="ltGray">
          <a:xfrm>
            <a:off x="818028" y="365126"/>
            <a:ext cx="10515600" cy="922556"/>
          </a:xfrm>
        </p:spPr>
        <p:txBody>
          <a:bodyPr>
            <a:normAutofit/>
          </a:bodyPr>
          <a:lstStyle/>
          <a:p>
            <a:r>
              <a:rPr lang="en-US" dirty="0"/>
              <a:t>Contents</a:t>
            </a:r>
          </a:p>
        </p:txBody>
      </p:sp>
      <p:sp>
        <p:nvSpPr>
          <p:cNvPr id="7" name="Content Placeholder 6">
            <a:extLst>
              <a:ext uri="{FF2B5EF4-FFF2-40B4-BE49-F238E27FC236}">
                <a16:creationId xmlns:a16="http://schemas.microsoft.com/office/drawing/2014/main" id="{23DC0E4E-6822-467C-96E3-77C667B41D2B}"/>
              </a:ext>
            </a:extLst>
          </p:cNvPr>
          <p:cNvSpPr>
            <a:spLocks noGrp="1"/>
          </p:cNvSpPr>
          <p:nvPr>
            <p:ph sz="half" idx="1"/>
          </p:nvPr>
        </p:nvSpPr>
        <p:spPr bwMode="white">
          <a:xfrm>
            <a:off x="929705" y="1867694"/>
            <a:ext cx="9732684" cy="4036793"/>
          </a:xfrm>
        </p:spPr>
        <p:txBody>
          <a:bodyPr>
            <a:noAutofit/>
          </a:bodyPr>
          <a:lstStyle/>
          <a:p>
            <a:pPr marL="171450" indent="-171450">
              <a:buFont typeface="Wingdings" panose="05000000000000000000" pitchFamily="2" charset="2"/>
              <a:buChar char="ü"/>
            </a:pPr>
            <a:r>
              <a:rPr lang="en-US" sz="2800" dirty="0">
                <a:solidFill>
                  <a:schemeClr val="bg1"/>
                </a:solidFill>
              </a:rPr>
              <a:t>Introduction</a:t>
            </a:r>
          </a:p>
          <a:p>
            <a:pPr marL="171450" indent="-171450">
              <a:buFont typeface="Wingdings" panose="05000000000000000000" pitchFamily="2" charset="2"/>
              <a:buChar char="ü"/>
            </a:pPr>
            <a:r>
              <a:rPr lang="en-US" sz="2800" dirty="0">
                <a:solidFill>
                  <a:schemeClr val="bg1"/>
                </a:solidFill>
              </a:rPr>
              <a:t>The role of a HR professional and the values governing their duties</a:t>
            </a:r>
          </a:p>
          <a:p>
            <a:pPr marL="171450" indent="-171450">
              <a:buFont typeface="Wingdings" panose="05000000000000000000" pitchFamily="2" charset="2"/>
              <a:buChar char="ü"/>
            </a:pPr>
            <a:r>
              <a:rPr lang="en-US" sz="2800" dirty="0">
                <a:solidFill>
                  <a:schemeClr val="bg1"/>
                </a:solidFill>
              </a:rPr>
              <a:t>Types of relationship between employers and employees in an organization</a:t>
            </a:r>
          </a:p>
          <a:p>
            <a:pPr marL="171450" indent="-171450">
              <a:buFont typeface="Wingdings" panose="05000000000000000000" pitchFamily="2" charset="2"/>
              <a:buChar char="ü"/>
            </a:pPr>
            <a:r>
              <a:rPr lang="en-US" sz="2800" dirty="0">
                <a:solidFill>
                  <a:schemeClr val="bg1"/>
                </a:solidFill>
              </a:rPr>
              <a:t>Factors that can influence positive relationship between the employers and the employees</a:t>
            </a:r>
          </a:p>
          <a:p>
            <a:pPr marL="171450" indent="-171450">
              <a:buFont typeface="Wingdings" panose="05000000000000000000" pitchFamily="2" charset="2"/>
              <a:buChar char="ü"/>
            </a:pPr>
            <a:r>
              <a:rPr lang="en-US" sz="2800" dirty="0">
                <a:solidFill>
                  <a:schemeClr val="bg1"/>
                </a:solidFill>
              </a:rPr>
              <a:t>Conclusion</a:t>
            </a:r>
          </a:p>
          <a:p>
            <a:pPr marL="171450" indent="-171450">
              <a:buFont typeface="Wingdings" panose="05000000000000000000" pitchFamily="2" charset="2"/>
              <a:buChar char="ü"/>
            </a:pPr>
            <a:r>
              <a:rPr lang="en-US" sz="2800" dirty="0">
                <a:solidFill>
                  <a:schemeClr val="bg1"/>
                </a:solidFill>
              </a:rPr>
              <a:t>Reference List</a:t>
            </a:r>
          </a:p>
        </p:txBody>
      </p:sp>
      <p:sp>
        <p:nvSpPr>
          <p:cNvPr id="24" name="object 5" descr="Beige rectangle">
            <a:extLst>
              <a:ext uri="{FF2B5EF4-FFF2-40B4-BE49-F238E27FC236}">
                <a16:creationId xmlns:a16="http://schemas.microsoft.com/office/drawing/2014/main" id="{73ED10AC-D04B-401B-A6A1-6069912D1664}"/>
              </a:ext>
            </a:extLst>
          </p:cNvPr>
          <p:cNvSpPr/>
          <p:nvPr/>
        </p:nvSpPr>
        <p:spPr bwMode="ltGray">
          <a:xfrm>
            <a:off x="929705" y="1339122"/>
            <a:ext cx="3060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4" name="Picture Placeholder 3"/>
          <p:cNvSpPr>
            <a:spLocks noGrp="1"/>
          </p:cNvSpPr>
          <p:nvPr>
            <p:ph type="pic" sz="quarter" idx="21"/>
          </p:nvPr>
        </p:nvSpPr>
        <p:spPr/>
      </p:sp>
    </p:spTree>
    <p:extLst>
      <p:ext uri="{BB962C8B-B14F-4D97-AF65-F5344CB8AC3E}">
        <p14:creationId xmlns:p14="http://schemas.microsoft.com/office/powerpoint/2010/main" val="3612565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7" descr="Man talks by phone">
            <a:extLst>
              <a:ext uri="{FF2B5EF4-FFF2-40B4-BE49-F238E27FC236}">
                <a16:creationId xmlns:a16="http://schemas.microsoft.com/office/drawing/2014/main" id="{2894B736-0F24-454E-8A9D-717EB78697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2" y="0"/>
            <a:ext cx="6991350" cy="6858000"/>
          </a:xfrm>
          <a:prstGeom prst="rect">
            <a:avLst/>
          </a:prstGeom>
        </p:spPr>
      </p:pic>
      <p:sp>
        <p:nvSpPr>
          <p:cNvPr id="5" name="object 3" descr="Beige rectangle">
            <a:extLst>
              <a:ext uri="{FF2B5EF4-FFF2-40B4-BE49-F238E27FC236}">
                <a16:creationId xmlns:a16="http://schemas.microsoft.com/office/drawing/2014/main" id="{DCF29767-6635-4A46-AB77-672CC90C6FBE}"/>
              </a:ext>
            </a:extLst>
          </p:cNvPr>
          <p:cNvSpPr/>
          <p:nvPr/>
        </p:nvSpPr>
        <p:spPr>
          <a:xfrm>
            <a:off x="8181340" y="1359001"/>
            <a:ext cx="4010660" cy="4194074"/>
          </a:xfrm>
          <a:custGeom>
            <a:avLst/>
            <a:gdLst/>
            <a:ahLst/>
            <a:cxnLst/>
            <a:rect l="l" t="t" r="r" b="b"/>
            <a:pathLst>
              <a:path w="4010659" h="333375">
                <a:moveTo>
                  <a:pt x="0" y="333006"/>
                </a:moveTo>
                <a:lnTo>
                  <a:pt x="4010367" y="333006"/>
                </a:lnTo>
                <a:lnTo>
                  <a:pt x="4010367" y="0"/>
                </a:lnTo>
                <a:lnTo>
                  <a:pt x="0" y="0"/>
                </a:lnTo>
                <a:lnTo>
                  <a:pt x="0" y="333006"/>
                </a:lnTo>
                <a:close/>
              </a:path>
            </a:pathLst>
          </a:custGeom>
          <a:solidFill>
            <a:schemeClr val="accent1"/>
          </a:solidFill>
        </p:spPr>
        <p:txBody>
          <a:bodyPr wrap="square" lIns="0" tIns="0" rIns="0" bIns="0" rtlCol="0"/>
          <a:lstStyle/>
          <a:p>
            <a:endParaRPr lang="en-US" dirty="0"/>
          </a:p>
        </p:txBody>
      </p:sp>
      <p:sp>
        <p:nvSpPr>
          <p:cNvPr id="6" name="object 6" descr="Blue rectangle">
            <a:extLst>
              <a:ext uri="{FF2B5EF4-FFF2-40B4-BE49-F238E27FC236}">
                <a16:creationId xmlns:a16="http://schemas.microsoft.com/office/drawing/2014/main" id="{9FABC344-E043-45BE-8588-06C658DBCE70}"/>
              </a:ext>
            </a:extLst>
          </p:cNvPr>
          <p:cNvSpPr/>
          <p:nvPr/>
        </p:nvSpPr>
        <p:spPr>
          <a:xfrm>
            <a:off x="5502275" y="1692008"/>
            <a:ext cx="6689725" cy="3528060"/>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endParaRPr lang="en-US" dirty="0"/>
          </a:p>
        </p:txBody>
      </p:sp>
      <p:sp>
        <p:nvSpPr>
          <p:cNvPr id="2" name="Title 1">
            <a:extLst>
              <a:ext uri="{FF2B5EF4-FFF2-40B4-BE49-F238E27FC236}">
                <a16:creationId xmlns:a16="http://schemas.microsoft.com/office/drawing/2014/main" id="{345C5720-51D4-4632-91CD-936B8AB96750}"/>
              </a:ext>
            </a:extLst>
          </p:cNvPr>
          <p:cNvSpPr>
            <a:spLocks noGrp="1"/>
          </p:cNvSpPr>
          <p:nvPr>
            <p:ph type="title"/>
          </p:nvPr>
        </p:nvSpPr>
        <p:spPr bwMode="white">
          <a:xfrm>
            <a:off x="6186122" y="3012072"/>
            <a:ext cx="5165558" cy="833856"/>
          </a:xfrm>
        </p:spPr>
        <p:txBody>
          <a:bodyPr>
            <a:normAutofit/>
          </a:bodyPr>
          <a:lstStyle/>
          <a:p>
            <a:r>
              <a:rPr lang="en-US" sz="4400" dirty="0">
                <a:solidFill>
                  <a:schemeClr val="accent5">
                    <a:lumMod val="40000"/>
                    <a:lumOff val="60000"/>
                  </a:schemeClr>
                </a:solidFill>
              </a:rPr>
              <a:t>Introduction</a:t>
            </a:r>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a:lstStyle/>
          <a:p>
            <a:fld id="{82EE24B5-652C-4DB5-B7C3-B5BBEC1280B1}" type="slidenum">
              <a:rPr lang="en-US" smtClean="0"/>
              <a:t>3</a:t>
            </a:fld>
            <a:endParaRPr lang="en-US" dirty="0"/>
          </a:p>
        </p:txBody>
      </p:sp>
      <p:sp>
        <p:nvSpPr>
          <p:cNvPr id="7" name="object 9" descr="Beige rectangle">
            <a:extLst>
              <a:ext uri="{FF2B5EF4-FFF2-40B4-BE49-F238E27FC236}">
                <a16:creationId xmlns:a16="http://schemas.microsoft.com/office/drawing/2014/main" id="{02C6628C-972C-4717-AAF3-D882B30F6658}"/>
              </a:ext>
            </a:extLst>
          </p:cNvPr>
          <p:cNvSpPr/>
          <p:nvPr/>
        </p:nvSpPr>
        <p:spPr bwMode="white">
          <a:xfrm>
            <a:off x="6313932" y="3042424"/>
            <a:ext cx="2970000" cy="0"/>
          </a:xfrm>
          <a:custGeom>
            <a:avLst/>
            <a:gdLst/>
            <a:ahLst/>
            <a:cxnLst/>
            <a:rect l="l" t="t" r="r" b="b"/>
            <a:pathLst>
              <a:path w="2642870">
                <a:moveTo>
                  <a:pt x="0" y="0"/>
                </a:moveTo>
                <a:lnTo>
                  <a:pt x="2642616" y="0"/>
                </a:lnTo>
              </a:path>
            </a:pathLst>
          </a:custGeom>
          <a:ln w="54863">
            <a:solidFill>
              <a:schemeClr val="accent1"/>
            </a:solidFill>
          </a:ln>
        </p:spPr>
        <p:txBody>
          <a:bodyPr wrap="square" lIns="0" tIns="0" rIns="0" bIns="0" rtlCol="0"/>
          <a:lstStyle/>
          <a:p>
            <a:endParaRPr lang="en-US" dirty="0"/>
          </a:p>
        </p:txBody>
      </p:sp>
      <p:sp>
        <p:nvSpPr>
          <p:cNvPr id="8" name="TextBox 7"/>
          <p:cNvSpPr txBox="1"/>
          <p:nvPr/>
        </p:nvSpPr>
        <p:spPr>
          <a:xfrm>
            <a:off x="2382" y="169817"/>
            <a:ext cx="5891981" cy="6647974"/>
          </a:xfrm>
          <a:prstGeom prst="rect">
            <a:avLst/>
          </a:prstGeom>
          <a:solidFill>
            <a:schemeClr val="accent5">
              <a:lumMod val="60000"/>
              <a:lumOff val="40000"/>
              <a:alpha val="86000"/>
            </a:schemeClr>
          </a:solidFill>
        </p:spPr>
        <p:txBody>
          <a:bodyPr wrap="square" rtlCol="0">
            <a:spAutoFit/>
          </a:bodyPr>
          <a:lstStyle/>
          <a:p>
            <a:pPr marL="285750" indent="-285750" algn="just">
              <a:buFont typeface="Wingdings" panose="05000000000000000000" pitchFamily="2" charset="2"/>
              <a:buChar char="ü"/>
            </a:pPr>
            <a:r>
              <a:rPr lang="en-US" sz="2400" dirty="0">
                <a:solidFill>
                  <a:schemeClr val="tx2">
                    <a:lumMod val="90000"/>
                    <a:lumOff val="10000"/>
                  </a:schemeClr>
                </a:solidFill>
              </a:rPr>
              <a:t>This presentation will be based on managing people in </a:t>
            </a:r>
            <a:r>
              <a:rPr lang="en-US" sz="2400" dirty="0" err="1">
                <a:solidFill>
                  <a:schemeClr val="tx2">
                    <a:lumMod val="90000"/>
                    <a:lumOff val="10000"/>
                  </a:schemeClr>
                </a:solidFill>
              </a:rPr>
              <a:t>organisations</a:t>
            </a:r>
            <a:r>
              <a:rPr lang="en-US" sz="2400" dirty="0">
                <a:solidFill>
                  <a:schemeClr val="tx2">
                    <a:lumMod val="90000"/>
                    <a:lumOff val="10000"/>
                  </a:schemeClr>
                </a:solidFill>
              </a:rPr>
              <a:t>.</a:t>
            </a:r>
          </a:p>
          <a:p>
            <a:pPr marL="285750" indent="-285750" algn="just">
              <a:buFont typeface="Wingdings" panose="05000000000000000000" pitchFamily="2" charset="2"/>
              <a:buChar char="ü"/>
            </a:pPr>
            <a:r>
              <a:rPr lang="en-US" sz="2400" dirty="0">
                <a:solidFill>
                  <a:schemeClr val="tx2">
                    <a:lumMod val="90000"/>
                    <a:lumOff val="10000"/>
                  </a:schemeClr>
                </a:solidFill>
              </a:rPr>
              <a:t>It will focus on understanding a HR professional, their role in an organization and their duties.</a:t>
            </a:r>
          </a:p>
          <a:p>
            <a:pPr marL="285750" indent="-285750" algn="just">
              <a:buFont typeface="Wingdings" panose="05000000000000000000" pitchFamily="2" charset="2"/>
              <a:buChar char="ü"/>
            </a:pPr>
            <a:r>
              <a:rPr lang="en-US" sz="2400" dirty="0">
                <a:solidFill>
                  <a:schemeClr val="tx2">
                    <a:lumMod val="90000"/>
                    <a:lumOff val="10000"/>
                  </a:schemeClr>
                </a:solidFill>
              </a:rPr>
              <a:t>It will also </a:t>
            </a:r>
            <a:r>
              <a:rPr lang="en-US" sz="2400" dirty="0" err="1">
                <a:solidFill>
                  <a:schemeClr val="tx2">
                    <a:lumMod val="90000"/>
                    <a:lumOff val="10000"/>
                  </a:schemeClr>
                </a:solidFill>
              </a:rPr>
              <a:t>analyse</a:t>
            </a:r>
            <a:r>
              <a:rPr lang="en-US" sz="2400" dirty="0">
                <a:solidFill>
                  <a:schemeClr val="tx2">
                    <a:lumMod val="90000"/>
                    <a:lumOff val="10000"/>
                  </a:schemeClr>
                </a:solidFill>
              </a:rPr>
              <a:t> the duties of HR professional to identify which values those are governed with, depending on the CIPD profession map.</a:t>
            </a:r>
          </a:p>
          <a:p>
            <a:pPr marL="285750" indent="-285750" algn="just">
              <a:buFont typeface="Wingdings" panose="05000000000000000000" pitchFamily="2" charset="2"/>
              <a:buChar char="ü"/>
            </a:pPr>
            <a:r>
              <a:rPr lang="en-US" sz="2400" dirty="0">
                <a:solidFill>
                  <a:schemeClr val="tx2">
                    <a:lumMod val="90000"/>
                    <a:lumOff val="10000"/>
                  </a:schemeClr>
                </a:solidFill>
              </a:rPr>
              <a:t>The presentation will also explain various kinds of relationship that can exist between employers and employees in an organization.</a:t>
            </a:r>
          </a:p>
          <a:p>
            <a:pPr marL="285750" indent="-285750" algn="just">
              <a:buFont typeface="Wingdings" panose="05000000000000000000" pitchFamily="2" charset="2"/>
              <a:buChar char="ü"/>
            </a:pPr>
            <a:r>
              <a:rPr lang="en-US" sz="2400" dirty="0">
                <a:solidFill>
                  <a:schemeClr val="tx2">
                    <a:lumMod val="90000"/>
                    <a:lumOff val="10000"/>
                  </a:schemeClr>
                </a:solidFill>
              </a:rPr>
              <a:t>Lastly, it has also explained the various factors that an employer can focus on to ensure a positive relationship with the employees.  </a:t>
            </a:r>
          </a:p>
          <a:p>
            <a:pPr algn="just"/>
            <a:endParaRPr lang="en-US" dirty="0"/>
          </a:p>
        </p:txBody>
      </p:sp>
    </p:spTree>
    <p:extLst>
      <p:ext uri="{BB962C8B-B14F-4D97-AF65-F5344CB8AC3E}">
        <p14:creationId xmlns:p14="http://schemas.microsoft.com/office/powerpoint/2010/main" val="1793949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5B371-F992-4547-B936-23F16F4488DA}"/>
              </a:ext>
            </a:extLst>
          </p:cNvPr>
          <p:cNvSpPr>
            <a:spLocks noGrp="1"/>
          </p:cNvSpPr>
          <p:nvPr>
            <p:ph type="title"/>
          </p:nvPr>
        </p:nvSpPr>
        <p:spPr>
          <a:xfrm>
            <a:off x="140678" y="417362"/>
            <a:ext cx="5387926" cy="1302111"/>
          </a:xfrm>
        </p:spPr>
        <p:txBody>
          <a:bodyPr>
            <a:normAutofit/>
          </a:bodyPr>
          <a:lstStyle/>
          <a:p>
            <a:r>
              <a:rPr lang="en-US" dirty="0"/>
              <a:t>The role of a HR professional</a:t>
            </a:r>
          </a:p>
        </p:txBody>
      </p:sp>
      <p:sp>
        <p:nvSpPr>
          <p:cNvPr id="3" name="Text Placeholder 2">
            <a:extLst>
              <a:ext uri="{FF2B5EF4-FFF2-40B4-BE49-F238E27FC236}">
                <a16:creationId xmlns:a16="http://schemas.microsoft.com/office/drawing/2014/main" id="{C6B07B54-E3ED-4BBF-91BB-9F611C440199}"/>
              </a:ext>
            </a:extLst>
          </p:cNvPr>
          <p:cNvSpPr>
            <a:spLocks noGrp="1"/>
          </p:cNvSpPr>
          <p:nvPr>
            <p:ph type="body" sz="half" idx="2"/>
          </p:nvPr>
        </p:nvSpPr>
        <p:spPr bwMode="ltGray">
          <a:xfrm>
            <a:off x="6693596" y="543262"/>
            <a:ext cx="4953806" cy="1934103"/>
          </a:xfrm>
        </p:spPr>
        <p:txBody>
          <a:bodyPr>
            <a:normAutofit fontScale="77500" lnSpcReduction="20000"/>
          </a:bodyPr>
          <a:lstStyle/>
          <a:p>
            <a:pPr algn="just">
              <a:lnSpc>
                <a:spcPct val="110000"/>
              </a:lnSpc>
              <a:spcBef>
                <a:spcPts val="425"/>
              </a:spcBef>
            </a:pPr>
            <a:r>
              <a:rPr lang="en-US" sz="2200" b="1" dirty="0">
                <a:solidFill>
                  <a:schemeClr val="bg1"/>
                </a:solidFill>
                <a:latin typeface="+mj-lt"/>
              </a:rPr>
              <a:t>Who is a HR professional</a:t>
            </a:r>
          </a:p>
          <a:p>
            <a:pPr algn="just"/>
            <a:r>
              <a:rPr lang="en-US" sz="2200" dirty="0"/>
              <a:t>A Human resource professional or HR professional is the one who coordinates various human resource related tasks in an organization. </a:t>
            </a:r>
          </a:p>
          <a:p>
            <a:pPr algn="just"/>
            <a:r>
              <a:rPr lang="en-US" sz="2200" dirty="0"/>
              <a:t>The HR professionals are skilled and experienced in the employment matters along with a great management ability (</a:t>
            </a:r>
            <a:r>
              <a:rPr lang="en-US" sz="2200" dirty="0" err="1"/>
              <a:t>Baill</a:t>
            </a:r>
            <a:r>
              <a:rPr lang="en-US" sz="2200" dirty="0"/>
              <a:t>, 2021). </a:t>
            </a:r>
          </a:p>
        </p:txBody>
      </p:sp>
      <p:sp>
        <p:nvSpPr>
          <p:cNvPr id="4" name="Slide Number Placeholder 3">
            <a:extLst>
              <a:ext uri="{FF2B5EF4-FFF2-40B4-BE49-F238E27FC236}">
                <a16:creationId xmlns:a16="http://schemas.microsoft.com/office/drawing/2014/main" id="{DEC89DD8-AB5B-4556-B381-45F1AC0706EB}"/>
              </a:ext>
            </a:extLst>
          </p:cNvPr>
          <p:cNvSpPr>
            <a:spLocks noGrp="1"/>
          </p:cNvSpPr>
          <p:nvPr>
            <p:ph type="sldNum" sz="quarter" idx="12"/>
          </p:nvPr>
        </p:nvSpPr>
        <p:spPr/>
        <p:txBody>
          <a:bodyPr/>
          <a:lstStyle/>
          <a:p>
            <a:fld id="{82EE24B5-652C-4DB5-B7C3-B5BBEC1280B1}" type="slidenum">
              <a:rPr lang="en-US" smtClean="0"/>
              <a:t>4</a:t>
            </a:fld>
            <a:endParaRPr lang="en-US" dirty="0"/>
          </a:p>
        </p:txBody>
      </p:sp>
      <p:pic>
        <p:nvPicPr>
          <p:cNvPr id="7" name="Picture Placeholder 6" descr="Two men look at laptop">
            <a:extLst>
              <a:ext uri="{FF2B5EF4-FFF2-40B4-BE49-F238E27FC236}">
                <a16:creationId xmlns:a16="http://schemas.microsoft.com/office/drawing/2014/main" id="{2CD8DFC9-E679-43B6-94BA-67756E397A11}"/>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17252" y="2781223"/>
            <a:ext cx="6024983" cy="2736901"/>
          </a:xfrm>
        </p:spPr>
      </p:pic>
      <p:pic>
        <p:nvPicPr>
          <p:cNvPr id="15" name="Picture Placeholder 14" descr="Check icon">
            <a:extLst>
              <a:ext uri="{FF2B5EF4-FFF2-40B4-BE49-F238E27FC236}">
                <a16:creationId xmlns:a16="http://schemas.microsoft.com/office/drawing/2014/main" id="{2BB6FD49-92B0-4DC9-AC1D-17947DECCCB8}"/>
              </a:ext>
            </a:extLst>
          </p:cNvPr>
          <p:cNvPicPr>
            <a:picLocks noGrp="1" noChangeAspect="1"/>
          </p:cNvPicPr>
          <p:nvPr>
            <p:ph type="pic" sz="quarter" idx="19"/>
          </p:nvPr>
        </p:nvPicPr>
        <p:blipFill>
          <a:blip r:embed="rId4" cstate="print">
            <a:extLst>
              <a:ext uri="{28A0092B-C50C-407E-A947-70E740481C1C}">
                <a14:useLocalDpi xmlns:a14="http://schemas.microsoft.com/office/drawing/2010/main" val="0"/>
              </a:ext>
            </a:extLst>
          </a:blip>
          <a:srcRect/>
          <a:stretch>
            <a:fillRect/>
          </a:stretch>
        </p:blipFill>
        <p:spPr bwMode="ltGray">
          <a:xfrm>
            <a:off x="6042235" y="492417"/>
            <a:ext cx="576000" cy="576000"/>
          </a:xfrm>
        </p:spPr>
      </p:pic>
      <p:pic>
        <p:nvPicPr>
          <p:cNvPr id="17" name="Picture Placeholder 16" descr="Check icon">
            <a:extLst>
              <a:ext uri="{FF2B5EF4-FFF2-40B4-BE49-F238E27FC236}">
                <a16:creationId xmlns:a16="http://schemas.microsoft.com/office/drawing/2014/main" id="{B35AF671-FB05-4C5C-AD79-E7C03FDFC8C4}"/>
              </a:ext>
            </a:extLst>
          </p:cNvPr>
          <p:cNvPicPr>
            <a:picLocks noGrp="1" noChangeAspect="1"/>
          </p:cNvPicPr>
          <p:nvPr>
            <p:ph type="pic" sz="quarter" idx="22"/>
          </p:nvPr>
        </p:nvPicPr>
        <p:blipFill>
          <a:blip r:embed="rId4" cstate="print">
            <a:extLst>
              <a:ext uri="{28A0092B-C50C-407E-A947-70E740481C1C}">
                <a14:useLocalDpi xmlns:a14="http://schemas.microsoft.com/office/drawing/2010/main" val="0"/>
              </a:ext>
            </a:extLst>
          </a:blip>
          <a:srcRect/>
          <a:stretch>
            <a:fillRect/>
          </a:stretch>
        </p:blipFill>
        <p:spPr bwMode="ltGray">
          <a:xfrm>
            <a:off x="6053567" y="2493222"/>
            <a:ext cx="576000" cy="576001"/>
          </a:xfrm>
        </p:spPr>
      </p:pic>
      <p:sp>
        <p:nvSpPr>
          <p:cNvPr id="11" name="Text Placeholder 10">
            <a:extLst>
              <a:ext uri="{FF2B5EF4-FFF2-40B4-BE49-F238E27FC236}">
                <a16:creationId xmlns:a16="http://schemas.microsoft.com/office/drawing/2014/main" id="{81D93562-F631-4ADB-AB50-4D5ECF40F8A1}"/>
              </a:ext>
            </a:extLst>
          </p:cNvPr>
          <p:cNvSpPr>
            <a:spLocks noGrp="1"/>
          </p:cNvSpPr>
          <p:nvPr>
            <p:ph type="body" sz="half" idx="23"/>
          </p:nvPr>
        </p:nvSpPr>
        <p:spPr bwMode="ltGray">
          <a:xfrm>
            <a:off x="6527409" y="2672863"/>
            <a:ext cx="5486399" cy="3671666"/>
          </a:xfrm>
        </p:spPr>
        <p:txBody>
          <a:bodyPr>
            <a:normAutofit fontScale="47500" lnSpcReduction="20000"/>
          </a:bodyPr>
          <a:lstStyle/>
          <a:p>
            <a:pPr algn="just"/>
            <a:r>
              <a:rPr lang="en-US" sz="3800" b="1" dirty="0">
                <a:solidFill>
                  <a:schemeClr val="bg1"/>
                </a:solidFill>
                <a:latin typeface="+mj-lt"/>
              </a:rPr>
              <a:t>The role of a HR professional in an organization </a:t>
            </a:r>
          </a:p>
          <a:p>
            <a:pPr algn="just"/>
            <a:r>
              <a:rPr lang="en-US" sz="3300" dirty="0"/>
              <a:t>The HR professionals work as the link between the management and he employees in an organization, maintaining a significant role.</a:t>
            </a:r>
          </a:p>
          <a:p>
            <a:pPr algn="just"/>
            <a:r>
              <a:rPr lang="en-US" sz="3300" dirty="0"/>
              <a:t>They not only take care of the present employment of a company, but also prepare for their future through proper succession planning and talent management (Bell, Lee and Yeung, 2023).</a:t>
            </a:r>
          </a:p>
          <a:p>
            <a:pPr algn="just"/>
            <a:r>
              <a:rPr lang="en-US" sz="3300" dirty="0"/>
              <a:t>The HR Professionals are a direct figurehead of a company and they can influence the brand reputation of a company to a great extent.</a:t>
            </a:r>
          </a:p>
          <a:p>
            <a:pPr algn="just"/>
            <a:r>
              <a:rPr lang="en-US" sz="3300" dirty="0"/>
              <a:t>The customer and employee satisfaction in an organization is often dependent on how efficiently and effectively a HR professional can handle the recruitment, training and performance assessment functions (</a:t>
            </a:r>
            <a:r>
              <a:rPr lang="en-US" sz="3300" dirty="0" err="1"/>
              <a:t>Deadrick</a:t>
            </a:r>
            <a:r>
              <a:rPr lang="en-US" sz="3300" dirty="0"/>
              <a:t> and Gibson, 2022).</a:t>
            </a:r>
          </a:p>
        </p:txBody>
      </p:sp>
      <p:sp>
        <p:nvSpPr>
          <p:cNvPr id="8" name="object 13" descr="Beige rectangle">
            <a:extLst>
              <a:ext uri="{FF2B5EF4-FFF2-40B4-BE49-F238E27FC236}">
                <a16:creationId xmlns:a16="http://schemas.microsoft.com/office/drawing/2014/main" id="{DFB86A96-0959-48CB-911E-06E243290C23}"/>
              </a:ext>
            </a:extLst>
          </p:cNvPr>
          <p:cNvSpPr/>
          <p:nvPr/>
        </p:nvSpPr>
        <p:spPr>
          <a:xfrm>
            <a:off x="919594" y="1786728"/>
            <a:ext cx="3096000" cy="0"/>
          </a:xfrm>
          <a:custGeom>
            <a:avLst/>
            <a:gdLst/>
            <a:ahLst/>
            <a:cxnLst/>
            <a:rect l="l" t="t" r="r" b="b"/>
            <a:pathLst>
              <a:path w="2694304">
                <a:moveTo>
                  <a:pt x="0" y="0"/>
                </a:moveTo>
                <a:lnTo>
                  <a:pt x="2694127" y="0"/>
                </a:lnTo>
              </a:path>
            </a:pathLst>
          </a:custGeom>
          <a:ln w="54863">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3013812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Blue rectangle">
            <a:extLst>
              <a:ext uri="{FF2B5EF4-FFF2-40B4-BE49-F238E27FC236}">
                <a16:creationId xmlns:a16="http://schemas.microsoft.com/office/drawing/2014/main" id="{7D87B918-371C-4B31-9C7A-1D9A08C8A3BB}"/>
              </a:ext>
            </a:extLst>
          </p:cNvPr>
          <p:cNvPicPr>
            <a:picLocks noGrp="1" noChangeAspect="1"/>
          </p:cNvPicPr>
          <p:nvPr>
            <p:ph sz="half" idx="4294967295"/>
          </p:nvPr>
        </p:nvPicPr>
        <p:blipFill rotWithShape="1">
          <a:blip r:embed="rId3">
            <a:extLst>
              <a:ext uri="{28A0092B-C50C-407E-A947-70E740481C1C}">
                <a14:useLocalDpi xmlns:a14="http://schemas.microsoft.com/office/drawing/2010/main" val="0"/>
              </a:ext>
            </a:extLst>
          </a:blip>
          <a:srcRect/>
          <a:stretch/>
        </p:blipFill>
        <p:spPr>
          <a:xfrm>
            <a:off x="0" y="0"/>
            <a:ext cx="12192000" cy="6858000"/>
          </a:xfrm>
        </p:spPr>
      </p:pic>
      <p:sp>
        <p:nvSpPr>
          <p:cNvPr id="8" name="object 3" descr="Blue rectangle">
            <a:extLst>
              <a:ext uri="{FF2B5EF4-FFF2-40B4-BE49-F238E27FC236}">
                <a16:creationId xmlns:a16="http://schemas.microsoft.com/office/drawing/2014/main" id="{A277388B-76FD-44C4-B506-F8A157E57C65}"/>
              </a:ext>
            </a:extLst>
          </p:cNvPr>
          <p:cNvSpPr/>
          <p:nvPr/>
        </p:nvSpPr>
        <p:spPr>
          <a:xfrm>
            <a:off x="240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9" name="Oval 8" descr="Beige oval">
            <a:extLst>
              <a:ext uri="{FF2B5EF4-FFF2-40B4-BE49-F238E27FC236}">
                <a16:creationId xmlns:a16="http://schemas.microsoft.com/office/drawing/2014/main" id="{1191A09B-8CB4-416A-B1F9-ABC3B476DE1F}"/>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00B79-44BB-4D5F-B51D-2270A854D77A}"/>
              </a:ext>
            </a:extLst>
          </p:cNvPr>
          <p:cNvSpPr>
            <a:spLocks noGrp="1"/>
          </p:cNvSpPr>
          <p:nvPr>
            <p:ph type="title"/>
          </p:nvPr>
        </p:nvSpPr>
        <p:spPr bwMode="white">
          <a:xfrm>
            <a:off x="838200" y="329956"/>
            <a:ext cx="10515600" cy="1325563"/>
          </a:xfrm>
        </p:spPr>
        <p:txBody>
          <a:bodyPr/>
          <a:lstStyle/>
          <a:p>
            <a:r>
              <a:rPr lang="en-US" dirty="0">
                <a:solidFill>
                  <a:schemeClr val="bg1"/>
                </a:solidFill>
              </a:rPr>
              <a:t>             CONT’D.</a:t>
            </a:r>
          </a:p>
        </p:txBody>
      </p:sp>
      <p:sp>
        <p:nvSpPr>
          <p:cNvPr id="5" name="Slide Number Placeholder 4">
            <a:extLst>
              <a:ext uri="{FF2B5EF4-FFF2-40B4-BE49-F238E27FC236}">
                <a16:creationId xmlns:a16="http://schemas.microsoft.com/office/drawing/2014/main" id="{CDF3C1EE-D9A0-406A-9A3A-75C82527E0DC}"/>
              </a:ext>
            </a:extLst>
          </p:cNvPr>
          <p:cNvSpPr>
            <a:spLocks noGrp="1"/>
          </p:cNvSpPr>
          <p:nvPr>
            <p:ph type="sldNum" sz="quarter" idx="12"/>
          </p:nvPr>
        </p:nvSpPr>
        <p:spPr/>
        <p:txBody>
          <a:bodyPr/>
          <a:lstStyle/>
          <a:p>
            <a:fld id="{82EE24B5-652C-4DB5-B7C3-B5BBEC1280B1}" type="slidenum">
              <a:rPr lang="en-US" smtClean="0"/>
              <a:t>5</a:t>
            </a:fld>
            <a:endParaRPr lang="en-US" dirty="0"/>
          </a:p>
        </p:txBody>
      </p:sp>
      <p:graphicFrame>
        <p:nvGraphicFramePr>
          <p:cNvPr id="13" name="Content Placeholder 12" descr="Table">
            <a:extLst>
              <a:ext uri="{FF2B5EF4-FFF2-40B4-BE49-F238E27FC236}">
                <a16:creationId xmlns:a16="http://schemas.microsoft.com/office/drawing/2014/main" id="{1D6AB21B-0AB3-44DD-AD8E-D2EDD77DEA42}"/>
              </a:ext>
            </a:extLst>
          </p:cNvPr>
          <p:cNvGraphicFramePr>
            <a:graphicFrameLocks noGrp="1"/>
          </p:cNvGraphicFramePr>
          <p:nvPr>
            <p:ph sz="half" idx="4294967295"/>
            <p:extLst>
              <p:ext uri="{D42A27DB-BD31-4B8C-83A1-F6EECF244321}">
                <p14:modId xmlns:p14="http://schemas.microsoft.com/office/powerpoint/2010/main" val="1708016470"/>
              </p:ext>
            </p:extLst>
          </p:nvPr>
        </p:nvGraphicFramePr>
        <p:xfrm>
          <a:off x="838200" y="1985943"/>
          <a:ext cx="10473092" cy="2926080"/>
        </p:xfrm>
        <a:graphic>
          <a:graphicData uri="http://schemas.openxmlformats.org/drawingml/2006/table">
            <a:tbl>
              <a:tblPr firstRow="1" bandRow="1">
                <a:tableStyleId>{5C22544A-7EE6-4342-B048-85BDC9FD1C3A}</a:tableStyleId>
              </a:tblPr>
              <a:tblGrid>
                <a:gridCol w="2094618">
                  <a:extLst>
                    <a:ext uri="{9D8B030D-6E8A-4147-A177-3AD203B41FA5}">
                      <a16:colId xmlns:a16="http://schemas.microsoft.com/office/drawing/2014/main" val="3572385518"/>
                    </a:ext>
                  </a:extLst>
                </a:gridCol>
                <a:gridCol w="2094618">
                  <a:extLst>
                    <a:ext uri="{9D8B030D-6E8A-4147-A177-3AD203B41FA5}">
                      <a16:colId xmlns:a16="http://schemas.microsoft.com/office/drawing/2014/main" val="1440817424"/>
                    </a:ext>
                  </a:extLst>
                </a:gridCol>
                <a:gridCol w="2094620">
                  <a:extLst>
                    <a:ext uri="{9D8B030D-6E8A-4147-A177-3AD203B41FA5}">
                      <a16:colId xmlns:a16="http://schemas.microsoft.com/office/drawing/2014/main" val="1835666774"/>
                    </a:ext>
                  </a:extLst>
                </a:gridCol>
                <a:gridCol w="2094618">
                  <a:extLst>
                    <a:ext uri="{9D8B030D-6E8A-4147-A177-3AD203B41FA5}">
                      <a16:colId xmlns:a16="http://schemas.microsoft.com/office/drawing/2014/main" val="3312468757"/>
                    </a:ext>
                  </a:extLst>
                </a:gridCol>
                <a:gridCol w="2094618">
                  <a:extLst>
                    <a:ext uri="{9D8B030D-6E8A-4147-A177-3AD203B41FA5}">
                      <a16:colId xmlns:a16="http://schemas.microsoft.com/office/drawing/2014/main" val="388103177"/>
                    </a:ext>
                  </a:extLst>
                </a:gridCol>
              </a:tblGrid>
              <a:tr h="370840">
                <a:tc>
                  <a:txBody>
                    <a:bodyPr/>
                    <a:lstStyle/>
                    <a:p>
                      <a:pPr algn="ctr"/>
                      <a:endParaRPr lang="en-US" sz="2000" b="1" dirty="0">
                        <a:solidFill>
                          <a:schemeClr val="accent1"/>
                        </a:solidFill>
                        <a:latin typeface="+mj-lt"/>
                      </a:endParaRP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pPr algn="ctr"/>
                      <a:endParaRPr lang="en-US" sz="2000" b="1" dirty="0">
                        <a:solidFill>
                          <a:schemeClr val="accent1"/>
                        </a:solidFill>
                        <a:latin typeface="+mj-lt"/>
                      </a:endParaRP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pPr algn="ctr"/>
                      <a:endParaRPr lang="en-US" sz="2000" b="1" dirty="0">
                        <a:solidFill>
                          <a:schemeClr val="accent1"/>
                        </a:solidFill>
                        <a:latin typeface="+mj-lt"/>
                      </a:endParaRP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pPr algn="ctr"/>
                      <a:endParaRPr lang="en-US" sz="2000" b="1" dirty="0">
                        <a:solidFill>
                          <a:schemeClr val="accent1"/>
                        </a:solidFill>
                        <a:latin typeface="+mj-lt"/>
                      </a:endParaRP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pPr algn="ctr"/>
                      <a:endParaRPr lang="en-US" sz="2000" b="1" dirty="0">
                        <a:solidFill>
                          <a:schemeClr val="accent1"/>
                        </a:solidFill>
                        <a:latin typeface="+mj-lt"/>
                      </a:endParaRP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88120738"/>
                  </a:ext>
                </a:extLst>
              </a:tr>
              <a:tr h="1008000">
                <a:tc>
                  <a:txBody>
                    <a:bodyPr/>
                    <a:lstStyle/>
                    <a:p>
                      <a:pPr lvl="0" algn="ctr"/>
                      <a:r>
                        <a:rPr lang="en-US" sz="2000" b="0" i="1" dirty="0">
                          <a:solidFill>
                            <a:schemeClr val="bg1"/>
                          </a:solidFill>
                          <a:latin typeface="Arial "/>
                        </a:rPr>
                        <a:t>Creating and keeping track of the </a:t>
                      </a:r>
                      <a:r>
                        <a:rPr lang="en-US" sz="2000" b="0" i="1" dirty="0" err="1">
                          <a:solidFill>
                            <a:schemeClr val="bg1"/>
                          </a:solidFill>
                          <a:latin typeface="Arial "/>
                        </a:rPr>
                        <a:t>organisation’s</a:t>
                      </a:r>
                      <a:r>
                        <a:rPr lang="en-US" sz="2000" b="0" i="1" dirty="0">
                          <a:solidFill>
                            <a:schemeClr val="bg1"/>
                          </a:solidFill>
                          <a:latin typeface="Arial "/>
                        </a:rPr>
                        <a:t> overall HR strategies, methods, tactics, and procedures</a:t>
                      </a:r>
                      <a:endParaRPr lang="en-US" sz="2000" i="1" dirty="0">
                        <a:solidFill>
                          <a:schemeClr val="bg1"/>
                        </a:solidFill>
                        <a:latin typeface="Arial "/>
                      </a:endParaRP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1" u="none" strike="noStrike" kern="1200" cap="none" spc="-25" normalizeH="0" baseline="0" noProof="0" dirty="0">
                        <a:ln>
                          <a:noFill/>
                        </a:ln>
                        <a:solidFill>
                          <a:srgbClr val="64B2C1">
                            <a:lumMod val="20000"/>
                            <a:lumOff val="80000"/>
                          </a:srgbClr>
                        </a:solidFill>
                        <a:effectLst/>
                        <a:uLnTx/>
                        <a:uFillTx/>
                        <a:latin typeface="+mn-lt"/>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1" u="none" strike="noStrike" kern="1200" cap="none" spc="-25" normalizeH="0" baseline="0" noProof="0" dirty="0">
                        <a:ln>
                          <a:noFill/>
                        </a:ln>
                        <a:solidFill>
                          <a:srgbClr val="64B2C1">
                            <a:lumMod val="20000"/>
                            <a:lumOff val="80000"/>
                          </a:srgbClr>
                        </a:solidFill>
                        <a:effectLst/>
                        <a:uLnTx/>
                        <a:uFillTx/>
                        <a:latin typeface="+mn-lt"/>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25" normalizeH="0" baseline="0" noProof="0" dirty="0">
                          <a:ln>
                            <a:noFill/>
                          </a:ln>
                          <a:solidFill>
                            <a:srgbClr val="64B2C1">
                              <a:lumMod val="20000"/>
                              <a:lumOff val="80000"/>
                            </a:srgbClr>
                          </a:solidFill>
                          <a:effectLst/>
                          <a:uLnTx/>
                          <a:uFillTx/>
                          <a:latin typeface="+mn-lt"/>
                          <a:ea typeface="+mn-ea"/>
                          <a:cs typeface="Arial"/>
                        </a:rPr>
                        <a:t>Leading change and innovation in the organization (Caldwell, 2022)</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2000" i="1" kern="1200" spc="-25" dirty="0">
                        <a:solidFill>
                          <a:schemeClr val="bg2">
                            <a:lumMod val="20000"/>
                            <a:lumOff val="80000"/>
                          </a:schemeClr>
                        </a:solidFill>
                        <a:latin typeface="+mn-lt"/>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i="1" kern="1200" spc="-25" dirty="0">
                          <a:solidFill>
                            <a:schemeClr val="bg2">
                              <a:lumMod val="20000"/>
                              <a:lumOff val="80000"/>
                            </a:schemeClr>
                          </a:solidFill>
                          <a:latin typeface="+mn-lt"/>
                          <a:ea typeface="+mn-ea"/>
                          <a:cs typeface="Arial"/>
                        </a:rPr>
                        <a:t>Recruiting best talent and providing them with appropriate career assistance</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2000" i="1" kern="1200" spc="-25" dirty="0">
                        <a:solidFill>
                          <a:schemeClr val="bg2">
                            <a:lumMod val="20000"/>
                            <a:lumOff val="80000"/>
                          </a:schemeClr>
                        </a:solidFill>
                        <a:latin typeface="+mn-lt"/>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i="1" kern="1200" spc="-25" dirty="0">
                          <a:solidFill>
                            <a:schemeClr val="bg2">
                              <a:lumMod val="20000"/>
                              <a:lumOff val="80000"/>
                            </a:schemeClr>
                          </a:solidFill>
                          <a:latin typeface="+mn-lt"/>
                          <a:ea typeface="+mn-ea"/>
                          <a:cs typeface="Arial"/>
                        </a:rPr>
                        <a:t>Managing employees and providing training and development opportunities</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i="1" kern="1200" spc="-25" dirty="0">
                          <a:solidFill>
                            <a:schemeClr val="bg2">
                              <a:lumMod val="20000"/>
                              <a:lumOff val="80000"/>
                            </a:schemeClr>
                          </a:solidFill>
                          <a:latin typeface="+mn-lt"/>
                          <a:ea typeface="+mn-ea"/>
                          <a:cs typeface="Arial"/>
                        </a:rPr>
                        <a:t>Ensuring employee satisfaction, diversity and HR compliance (Gardner, </a:t>
                      </a:r>
                      <a:r>
                        <a:rPr lang="en-US" sz="2000" i="1" kern="1200" spc="-25" dirty="0" err="1">
                          <a:solidFill>
                            <a:schemeClr val="bg2">
                              <a:lumMod val="20000"/>
                              <a:lumOff val="80000"/>
                            </a:schemeClr>
                          </a:solidFill>
                          <a:latin typeface="+mn-lt"/>
                          <a:ea typeface="+mn-ea"/>
                          <a:cs typeface="Arial"/>
                        </a:rPr>
                        <a:t>Lepak</a:t>
                      </a:r>
                      <a:r>
                        <a:rPr lang="en-US" sz="2000" i="1" kern="1200" spc="-25" dirty="0">
                          <a:solidFill>
                            <a:schemeClr val="bg2">
                              <a:lumMod val="20000"/>
                              <a:lumOff val="80000"/>
                            </a:schemeClr>
                          </a:solidFill>
                          <a:latin typeface="+mn-lt"/>
                          <a:ea typeface="+mn-ea"/>
                          <a:cs typeface="Arial"/>
                        </a:rPr>
                        <a:t> and </a:t>
                      </a:r>
                      <a:r>
                        <a:rPr lang="en-US" sz="2000" i="1" kern="1200" spc="-25" dirty="0" err="1">
                          <a:solidFill>
                            <a:schemeClr val="bg2">
                              <a:lumMod val="20000"/>
                              <a:lumOff val="80000"/>
                            </a:schemeClr>
                          </a:solidFill>
                          <a:latin typeface="+mn-lt"/>
                          <a:ea typeface="+mn-ea"/>
                          <a:cs typeface="Arial"/>
                        </a:rPr>
                        <a:t>Bartol</a:t>
                      </a:r>
                      <a:r>
                        <a:rPr lang="en-US" sz="2000" i="1" kern="1200" spc="-25" dirty="0">
                          <a:solidFill>
                            <a:schemeClr val="bg2">
                              <a:lumMod val="20000"/>
                              <a:lumOff val="80000"/>
                            </a:schemeClr>
                          </a:solidFill>
                          <a:latin typeface="+mn-lt"/>
                          <a:ea typeface="+mn-ea"/>
                          <a:cs typeface="Arial"/>
                        </a:rPr>
                        <a:t>, 2023) </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95001753"/>
                  </a:ext>
                </a:extLst>
              </a:tr>
            </a:tbl>
          </a:graphicData>
        </a:graphic>
      </p:graphicFrame>
      <p:sp>
        <p:nvSpPr>
          <p:cNvPr id="11" name="object 5" descr="Beige rectangle">
            <a:extLst>
              <a:ext uri="{FF2B5EF4-FFF2-40B4-BE49-F238E27FC236}">
                <a16:creationId xmlns:a16="http://schemas.microsoft.com/office/drawing/2014/main" id="{B07BA1F9-2C19-4C07-B29B-18B9FBCC4755}"/>
              </a:ext>
            </a:extLst>
          </p:cNvPr>
          <p:cNvSpPr/>
          <p:nvPr/>
        </p:nvSpPr>
        <p:spPr bwMode="white">
          <a:xfrm>
            <a:off x="947607" y="1324564"/>
            <a:ext cx="4536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cxnSp>
        <p:nvCxnSpPr>
          <p:cNvPr id="12" name="Straight Connector 11" descr="Line">
            <a:extLst>
              <a:ext uri="{FF2B5EF4-FFF2-40B4-BE49-F238E27FC236}">
                <a16:creationId xmlns:a16="http://schemas.microsoft.com/office/drawing/2014/main" id="{0D4D8421-B427-472B-95AE-FBBC914ACC5F}"/>
              </a:ext>
            </a:extLst>
          </p:cNvPr>
          <p:cNvCxnSpPr/>
          <p:nvPr/>
        </p:nvCxnSpPr>
        <p:spPr>
          <a:xfrm>
            <a:off x="6116664" y="5046546"/>
            <a:ext cx="0" cy="39600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C81554E6-FFC7-4D10-8E15-D72915B89452}"/>
              </a:ext>
            </a:extLst>
          </p:cNvPr>
          <p:cNvSpPr/>
          <p:nvPr/>
        </p:nvSpPr>
        <p:spPr>
          <a:xfrm>
            <a:off x="3215607" y="5442546"/>
            <a:ext cx="6013342" cy="647700"/>
          </a:xfrm>
          <a:prstGeom prst="rect">
            <a:avLst/>
          </a:prstGeom>
          <a:solidFill>
            <a:schemeClr val="accent1"/>
          </a:solidFill>
        </p:spPr>
        <p:txBody>
          <a:bodyPr wrap="square" anchor="ctr" anchorCtr="0">
            <a:noAutofit/>
          </a:bodyPr>
          <a:lstStyle/>
          <a:p>
            <a:pPr algn="ctr"/>
            <a:r>
              <a:rPr lang="en-US" sz="3200" b="1" dirty="0"/>
              <a:t>Duties of a HR professional</a:t>
            </a:r>
          </a:p>
        </p:txBody>
      </p:sp>
    </p:spTree>
    <p:extLst>
      <p:ext uri="{BB962C8B-B14F-4D97-AF65-F5344CB8AC3E}">
        <p14:creationId xmlns:p14="http://schemas.microsoft.com/office/powerpoint/2010/main" val="2165367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People discuss something">
            <a:extLst>
              <a:ext uri="{FF2B5EF4-FFF2-40B4-BE49-F238E27FC236}">
                <a16:creationId xmlns:a16="http://schemas.microsoft.com/office/drawing/2014/main" id="{AA6A75DC-BE31-480B-B034-B1DF7AFA5097}"/>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3115389"/>
            <a:ext cx="12192000" cy="3742611"/>
          </a:xfrm>
        </p:spPr>
      </p:pic>
      <p:sp>
        <p:nvSpPr>
          <p:cNvPr id="12" name="object 3" descr="Blue rectangle">
            <a:extLst>
              <a:ext uri="{FF2B5EF4-FFF2-40B4-BE49-F238E27FC236}">
                <a16:creationId xmlns:a16="http://schemas.microsoft.com/office/drawing/2014/main" id="{CDEEA71D-C3B3-45BB-A776-D17D92A58127}"/>
              </a:ext>
            </a:extLst>
          </p:cNvPr>
          <p:cNvSpPr/>
          <p:nvPr/>
        </p:nvSpPr>
        <p:spPr>
          <a:xfrm>
            <a:off x="2400" y="3115389"/>
            <a:ext cx="12189600" cy="3742611"/>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80000"/>
            </a:schemeClr>
          </a:solidFill>
        </p:spPr>
        <p:txBody>
          <a:bodyPr wrap="square" lIns="0" tIns="0" rIns="0" bIns="0" rtlCol="0"/>
          <a:lstStyle/>
          <a:p>
            <a:endParaRPr lang="en-US" dirty="0"/>
          </a:p>
        </p:txBody>
      </p:sp>
      <p:sp>
        <p:nvSpPr>
          <p:cNvPr id="13" name="Oval 12" descr="Beige oval">
            <a:extLst>
              <a:ext uri="{FF2B5EF4-FFF2-40B4-BE49-F238E27FC236}">
                <a16:creationId xmlns:a16="http://schemas.microsoft.com/office/drawing/2014/main" id="{F336552F-CA64-452F-9BD8-01334388BFF5}"/>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F9ADB42F-AE48-4323-897F-DB5A083BD103}"/>
              </a:ext>
            </a:extLst>
          </p:cNvPr>
          <p:cNvSpPr>
            <a:spLocks noGrp="1"/>
          </p:cNvSpPr>
          <p:nvPr>
            <p:ph type="title"/>
          </p:nvPr>
        </p:nvSpPr>
        <p:spPr>
          <a:xfrm>
            <a:off x="806168" y="365125"/>
            <a:ext cx="10515600" cy="1325563"/>
          </a:xfrm>
        </p:spPr>
        <p:txBody>
          <a:bodyPr/>
          <a:lstStyle/>
          <a:p>
            <a:r>
              <a:rPr lang="en-US" dirty="0"/>
              <a:t>Cont’d.</a:t>
            </a:r>
          </a:p>
        </p:txBody>
      </p:sp>
      <p:sp>
        <p:nvSpPr>
          <p:cNvPr id="5" name="Content Placeholder 4">
            <a:extLst>
              <a:ext uri="{FF2B5EF4-FFF2-40B4-BE49-F238E27FC236}">
                <a16:creationId xmlns:a16="http://schemas.microsoft.com/office/drawing/2014/main" id="{6DEAD4F2-C5CC-44E9-A092-76413D5CA7F4}"/>
              </a:ext>
            </a:extLst>
          </p:cNvPr>
          <p:cNvSpPr>
            <a:spLocks noGrp="1"/>
          </p:cNvSpPr>
          <p:nvPr>
            <p:ph sz="half" idx="2"/>
          </p:nvPr>
        </p:nvSpPr>
        <p:spPr bwMode="white">
          <a:xfrm>
            <a:off x="615013" y="3206103"/>
            <a:ext cx="7474857" cy="3561182"/>
          </a:xfrm>
        </p:spPr>
        <p:txBody>
          <a:bodyPr>
            <a:normAutofit fontScale="85000" lnSpcReduction="10000"/>
          </a:bodyPr>
          <a:lstStyle/>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The CIPD Profession Map is an online interactive tool to help an individual practice great human resources based on research by professionals. </a:t>
            </a:r>
          </a:p>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It lists many skills, knowledge and </a:t>
            </a:r>
            <a:r>
              <a:rPr lang="en-US" sz="1800" b="1" i="1" spc="-5" dirty="0" err="1">
                <a:solidFill>
                  <a:schemeClr val="accent1"/>
                </a:solidFill>
                <a:cs typeface="Arial"/>
              </a:rPr>
              <a:t>behaviours</a:t>
            </a:r>
            <a:r>
              <a:rPr lang="en-US" sz="1800" b="1" i="1" spc="-5" dirty="0">
                <a:solidFill>
                  <a:schemeClr val="accent1"/>
                </a:solidFill>
                <a:cs typeface="Arial"/>
              </a:rPr>
              <a:t> that people must possess to develop in their careers (Harrison, 2021).</a:t>
            </a:r>
          </a:p>
          <a:p>
            <a:pPr algn="just">
              <a:lnSpc>
                <a:spcPct val="125000"/>
              </a:lnSpc>
              <a:spcBef>
                <a:spcPts val="100"/>
              </a:spcBef>
              <a:buClr>
                <a:schemeClr val="accent1"/>
              </a:buClr>
              <a:buFont typeface="Wingdings" panose="05000000000000000000" pitchFamily="2" charset="2"/>
              <a:buChar char="ü"/>
            </a:pPr>
            <a:endParaRPr lang="en-US" sz="1800" b="1" i="1" spc="-5" dirty="0">
              <a:solidFill>
                <a:schemeClr val="accent1"/>
              </a:solidFill>
              <a:cs typeface="Arial"/>
            </a:endParaRPr>
          </a:p>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As the figure shows, the CIPD Profession map listed several core knowledge, core </a:t>
            </a:r>
            <a:r>
              <a:rPr lang="en-US" sz="1800" b="1" i="1" spc="-5" dirty="0" err="1">
                <a:solidFill>
                  <a:schemeClr val="accent1"/>
                </a:solidFill>
                <a:cs typeface="Arial"/>
              </a:rPr>
              <a:t>behaviour</a:t>
            </a:r>
            <a:r>
              <a:rPr lang="en-US" sz="1800" b="1" i="1" spc="-5" dirty="0">
                <a:solidFill>
                  <a:schemeClr val="accent1"/>
                </a:solidFill>
                <a:cs typeface="Arial"/>
              </a:rPr>
              <a:t>  and specialist knowledge, that should be kept in consideration to craft the values in any job related to HR.  </a:t>
            </a:r>
          </a:p>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There are also many values that govern the duties of HR professionals, that guide those professionals in fulfilling their duties and responsibilities with more skill</a:t>
            </a:r>
          </a:p>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 and better quality. </a:t>
            </a:r>
          </a:p>
        </p:txBody>
      </p:sp>
      <p:sp>
        <p:nvSpPr>
          <p:cNvPr id="8" name="Slide Number Placeholder 7">
            <a:extLst>
              <a:ext uri="{FF2B5EF4-FFF2-40B4-BE49-F238E27FC236}">
                <a16:creationId xmlns:a16="http://schemas.microsoft.com/office/drawing/2014/main" id="{68F7FB6B-EAC9-40F7-9522-61A8D53EFAF9}"/>
              </a:ext>
            </a:extLst>
          </p:cNvPr>
          <p:cNvSpPr>
            <a:spLocks noGrp="1"/>
          </p:cNvSpPr>
          <p:nvPr>
            <p:ph type="sldNum" sz="quarter" idx="12"/>
          </p:nvPr>
        </p:nvSpPr>
        <p:spPr/>
        <p:txBody>
          <a:bodyPr/>
          <a:lstStyle/>
          <a:p>
            <a:fld id="{82EE24B5-652C-4DB5-B7C3-B5BBEC1280B1}" type="slidenum">
              <a:rPr lang="en-US" smtClean="0"/>
              <a:t>6</a:t>
            </a:fld>
            <a:endParaRPr lang="en-US" dirty="0"/>
          </a:p>
        </p:txBody>
      </p:sp>
      <p:sp>
        <p:nvSpPr>
          <p:cNvPr id="9" name="object 5" descr="Beige rectangle">
            <a:extLst>
              <a:ext uri="{FF2B5EF4-FFF2-40B4-BE49-F238E27FC236}">
                <a16:creationId xmlns:a16="http://schemas.microsoft.com/office/drawing/2014/main" id="{890F7762-BD37-4D33-9F80-1DA07B5E172E}"/>
              </a:ext>
            </a:extLst>
          </p:cNvPr>
          <p:cNvSpPr/>
          <p:nvPr/>
        </p:nvSpPr>
        <p:spPr>
          <a:xfrm>
            <a:off x="915637" y="1346384"/>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10" name="TextBox 9"/>
          <p:cNvSpPr txBox="1"/>
          <p:nvPr/>
        </p:nvSpPr>
        <p:spPr>
          <a:xfrm>
            <a:off x="667658" y="1957663"/>
            <a:ext cx="11158302" cy="970266"/>
          </a:xfrm>
          <a:prstGeom prst="rect">
            <a:avLst/>
          </a:prstGeom>
          <a:noFill/>
        </p:spPr>
        <p:txBody>
          <a:bodyPr wrap="square" rtlCol="0">
            <a:spAutoFit/>
          </a:bodyPr>
          <a:lstStyle/>
          <a:p>
            <a:pPr>
              <a:lnSpc>
                <a:spcPct val="125000"/>
              </a:lnSpc>
              <a:spcBef>
                <a:spcPts val="100"/>
              </a:spcBef>
              <a:buClr>
                <a:schemeClr val="accent1"/>
              </a:buClr>
            </a:pPr>
            <a:r>
              <a:rPr lang="en-US" sz="2400" b="1" i="1" spc="-5" dirty="0">
                <a:solidFill>
                  <a:schemeClr val="bg1"/>
                </a:solidFill>
                <a:cs typeface="Arial"/>
              </a:rPr>
              <a:t>Values Governing the duties of HR professionals in accordance with the CIPD Map</a:t>
            </a:r>
          </a:p>
        </p:txBody>
      </p:sp>
      <p:pic>
        <p:nvPicPr>
          <p:cNvPr id="14" name="Picture 13"/>
          <p:cNvPicPr/>
          <p:nvPr/>
        </p:nvPicPr>
        <p:blipFill rotWithShape="1">
          <a:blip r:embed="rId4"/>
          <a:srcRect l="25801" t="10547" r="24359" b="24459"/>
          <a:stretch/>
        </p:blipFill>
        <p:spPr bwMode="auto">
          <a:xfrm>
            <a:off x="8273142" y="3257550"/>
            <a:ext cx="3802743" cy="287916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27019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People discuss something">
            <a:extLst>
              <a:ext uri="{FF2B5EF4-FFF2-40B4-BE49-F238E27FC236}">
                <a16:creationId xmlns:a16="http://schemas.microsoft.com/office/drawing/2014/main" id="{AA6A75DC-BE31-480B-B034-B1DF7AFA5097}"/>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3124016"/>
            <a:ext cx="12192000" cy="3742611"/>
          </a:xfrm>
        </p:spPr>
      </p:pic>
      <p:sp>
        <p:nvSpPr>
          <p:cNvPr id="12" name="object 3" descr="Blue rectangle">
            <a:extLst>
              <a:ext uri="{FF2B5EF4-FFF2-40B4-BE49-F238E27FC236}">
                <a16:creationId xmlns:a16="http://schemas.microsoft.com/office/drawing/2014/main" id="{CDEEA71D-C3B3-45BB-A776-D17D92A58127}"/>
              </a:ext>
            </a:extLst>
          </p:cNvPr>
          <p:cNvSpPr/>
          <p:nvPr/>
        </p:nvSpPr>
        <p:spPr>
          <a:xfrm>
            <a:off x="2400" y="3115389"/>
            <a:ext cx="12189600" cy="3742611"/>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80000"/>
            </a:schemeClr>
          </a:solidFill>
        </p:spPr>
        <p:txBody>
          <a:bodyPr wrap="square" lIns="0" tIns="0" rIns="0" bIns="0" rtlCol="0"/>
          <a:lstStyle/>
          <a:p>
            <a:endParaRPr lang="en-US" dirty="0"/>
          </a:p>
        </p:txBody>
      </p:sp>
      <p:sp>
        <p:nvSpPr>
          <p:cNvPr id="13" name="Oval 12" descr="Beige oval">
            <a:extLst>
              <a:ext uri="{FF2B5EF4-FFF2-40B4-BE49-F238E27FC236}">
                <a16:creationId xmlns:a16="http://schemas.microsoft.com/office/drawing/2014/main" id="{F336552F-CA64-452F-9BD8-01334388BFF5}"/>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F9ADB42F-AE48-4323-897F-DB5A083BD103}"/>
              </a:ext>
            </a:extLst>
          </p:cNvPr>
          <p:cNvSpPr>
            <a:spLocks noGrp="1"/>
          </p:cNvSpPr>
          <p:nvPr>
            <p:ph type="title"/>
          </p:nvPr>
        </p:nvSpPr>
        <p:spPr>
          <a:xfrm>
            <a:off x="806168" y="365125"/>
            <a:ext cx="10515600" cy="1325563"/>
          </a:xfrm>
        </p:spPr>
        <p:txBody>
          <a:bodyPr/>
          <a:lstStyle/>
          <a:p>
            <a:r>
              <a:rPr lang="en-US" dirty="0"/>
              <a:t>Cont’d.</a:t>
            </a:r>
          </a:p>
        </p:txBody>
      </p:sp>
      <p:sp>
        <p:nvSpPr>
          <p:cNvPr id="5" name="Content Placeholder 4">
            <a:extLst>
              <a:ext uri="{FF2B5EF4-FFF2-40B4-BE49-F238E27FC236}">
                <a16:creationId xmlns:a16="http://schemas.microsoft.com/office/drawing/2014/main" id="{6DEAD4F2-C5CC-44E9-A092-76413D5CA7F4}"/>
              </a:ext>
            </a:extLst>
          </p:cNvPr>
          <p:cNvSpPr>
            <a:spLocks noGrp="1"/>
          </p:cNvSpPr>
          <p:nvPr>
            <p:ph sz="half" idx="2"/>
          </p:nvPr>
        </p:nvSpPr>
        <p:spPr bwMode="white">
          <a:xfrm>
            <a:off x="615013" y="3206103"/>
            <a:ext cx="10947224" cy="3561182"/>
          </a:xfrm>
        </p:spPr>
        <p:txBody>
          <a:bodyPr>
            <a:normAutofit lnSpcReduction="10000"/>
          </a:bodyPr>
          <a:lstStyle/>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Values Governing the duties of HR professionals in accordance with the CIPD Map</a:t>
            </a:r>
          </a:p>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Handling the employees require core knowledge of people practice as well as people analytics specialist knowledge, both of which as two essential values for a HR professional.</a:t>
            </a:r>
          </a:p>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Leading change and innovation is governed by the value of change knowledge, passion for learning and learning and development knowledge (Graham and Tarbell, 2020). </a:t>
            </a:r>
          </a:p>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Ensuring diversity and compliance, according to the CIPD map is governed by the core knowledge of culture and behavior, core behavior of ethical practices, valuing people and working inclusively as well as specialist knowledge of promoting wellbeing.</a:t>
            </a:r>
          </a:p>
          <a:p>
            <a:pPr algn="just">
              <a:lnSpc>
                <a:spcPct val="125000"/>
              </a:lnSpc>
              <a:spcBef>
                <a:spcPts val="100"/>
              </a:spcBef>
              <a:buClr>
                <a:schemeClr val="accent1"/>
              </a:buClr>
              <a:buFont typeface="Wingdings" panose="05000000000000000000" pitchFamily="2" charset="2"/>
              <a:buChar char="ü"/>
            </a:pPr>
            <a:r>
              <a:rPr lang="en-US" sz="1800" b="1" i="1" spc="-5" dirty="0">
                <a:solidFill>
                  <a:schemeClr val="accent1"/>
                </a:solidFill>
                <a:cs typeface="Arial"/>
              </a:rPr>
              <a:t>All these instances show how the duties of HR professionals are in accordance with the values inspired by the CIPD map.</a:t>
            </a:r>
          </a:p>
          <a:p>
            <a:pPr algn="just">
              <a:lnSpc>
                <a:spcPct val="125000"/>
              </a:lnSpc>
              <a:spcBef>
                <a:spcPts val="100"/>
              </a:spcBef>
              <a:buClr>
                <a:schemeClr val="accent1"/>
              </a:buClr>
              <a:buFont typeface="Wingdings" panose="05000000000000000000" pitchFamily="2" charset="2"/>
              <a:buChar char="ü"/>
            </a:pPr>
            <a:endParaRPr lang="en-US" sz="1800" b="1" i="1" spc="-5" dirty="0">
              <a:solidFill>
                <a:schemeClr val="accent1"/>
              </a:solidFill>
              <a:cs typeface="Arial"/>
            </a:endParaRPr>
          </a:p>
        </p:txBody>
      </p:sp>
      <p:sp>
        <p:nvSpPr>
          <p:cNvPr id="8" name="Slide Number Placeholder 7">
            <a:extLst>
              <a:ext uri="{FF2B5EF4-FFF2-40B4-BE49-F238E27FC236}">
                <a16:creationId xmlns:a16="http://schemas.microsoft.com/office/drawing/2014/main" id="{68F7FB6B-EAC9-40F7-9522-61A8D53EFAF9}"/>
              </a:ext>
            </a:extLst>
          </p:cNvPr>
          <p:cNvSpPr>
            <a:spLocks noGrp="1"/>
          </p:cNvSpPr>
          <p:nvPr>
            <p:ph type="sldNum" sz="quarter" idx="12"/>
          </p:nvPr>
        </p:nvSpPr>
        <p:spPr/>
        <p:txBody>
          <a:bodyPr/>
          <a:lstStyle/>
          <a:p>
            <a:fld id="{82EE24B5-652C-4DB5-B7C3-B5BBEC1280B1}" type="slidenum">
              <a:rPr lang="en-US" smtClean="0"/>
              <a:t>7</a:t>
            </a:fld>
            <a:endParaRPr lang="en-US" dirty="0"/>
          </a:p>
        </p:txBody>
      </p:sp>
      <p:sp>
        <p:nvSpPr>
          <p:cNvPr id="9" name="object 5" descr="Beige rectangle">
            <a:extLst>
              <a:ext uri="{FF2B5EF4-FFF2-40B4-BE49-F238E27FC236}">
                <a16:creationId xmlns:a16="http://schemas.microsoft.com/office/drawing/2014/main" id="{890F7762-BD37-4D33-9F80-1DA07B5E172E}"/>
              </a:ext>
            </a:extLst>
          </p:cNvPr>
          <p:cNvSpPr/>
          <p:nvPr/>
        </p:nvSpPr>
        <p:spPr>
          <a:xfrm>
            <a:off x="915637" y="1346384"/>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10" name="TextBox 9"/>
          <p:cNvSpPr txBox="1"/>
          <p:nvPr/>
        </p:nvSpPr>
        <p:spPr>
          <a:xfrm>
            <a:off x="667658" y="1957663"/>
            <a:ext cx="11158302" cy="970266"/>
          </a:xfrm>
          <a:prstGeom prst="rect">
            <a:avLst/>
          </a:prstGeom>
          <a:noFill/>
        </p:spPr>
        <p:txBody>
          <a:bodyPr wrap="square" rtlCol="0">
            <a:spAutoFit/>
          </a:bodyPr>
          <a:lstStyle/>
          <a:p>
            <a:pPr>
              <a:lnSpc>
                <a:spcPct val="125000"/>
              </a:lnSpc>
              <a:spcBef>
                <a:spcPts val="100"/>
              </a:spcBef>
              <a:buClr>
                <a:schemeClr val="accent1"/>
              </a:buClr>
            </a:pPr>
            <a:r>
              <a:rPr lang="en-US" sz="2400" b="1" i="1" spc="-5" dirty="0">
                <a:solidFill>
                  <a:schemeClr val="bg1"/>
                </a:solidFill>
                <a:cs typeface="Arial"/>
              </a:rPr>
              <a:t>Values Governing the duties of HR professionals in accordance with the CIPD Map</a:t>
            </a:r>
          </a:p>
        </p:txBody>
      </p:sp>
    </p:spTree>
    <p:extLst>
      <p:ext uri="{BB962C8B-B14F-4D97-AF65-F5344CB8AC3E}">
        <p14:creationId xmlns:p14="http://schemas.microsoft.com/office/powerpoint/2010/main" val="955425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Two person handshake">
            <a:extLst>
              <a:ext uri="{FF2B5EF4-FFF2-40B4-BE49-F238E27FC236}">
                <a16:creationId xmlns:a16="http://schemas.microsoft.com/office/drawing/2014/main" id="{42EF1974-141C-494C-A63E-216742273C6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22" name="object 3" descr="Blue rectangle">
            <a:extLst>
              <a:ext uri="{FF2B5EF4-FFF2-40B4-BE49-F238E27FC236}">
                <a16:creationId xmlns:a16="http://schemas.microsoft.com/office/drawing/2014/main" id="{2D225086-68BE-4168-8F17-9443ADD89675}"/>
              </a:ext>
            </a:extLst>
          </p:cNvPr>
          <p:cNvSpPr/>
          <p:nvPr/>
        </p:nvSpPr>
        <p:spPr>
          <a:xfrm>
            <a:off x="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3" name="Oval 22" descr="Beige oval">
            <a:extLst>
              <a:ext uri="{FF2B5EF4-FFF2-40B4-BE49-F238E27FC236}">
                <a16:creationId xmlns:a16="http://schemas.microsoft.com/office/drawing/2014/main" id="{433945EE-A7C1-410E-BF29-F5CEA2F4F576}"/>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Slide Number Placeholder 1">
            <a:extLst>
              <a:ext uri="{FF2B5EF4-FFF2-40B4-BE49-F238E27FC236}">
                <a16:creationId xmlns:a16="http://schemas.microsoft.com/office/drawing/2014/main" id="{3790A3AE-E658-426D-96CD-CB0614B7418A}"/>
              </a:ext>
            </a:extLst>
          </p:cNvPr>
          <p:cNvSpPr>
            <a:spLocks noGrp="1"/>
          </p:cNvSpPr>
          <p:nvPr>
            <p:ph type="sldNum" sz="quarter" idx="12"/>
          </p:nvPr>
        </p:nvSpPr>
        <p:spPr/>
        <p:txBody>
          <a:bodyPr/>
          <a:lstStyle/>
          <a:p>
            <a:fld id="{82EE24B5-652C-4DB5-B7C3-B5BBEC1280B1}" type="slidenum">
              <a:rPr lang="en-US" smtClean="0"/>
              <a:t>8</a:t>
            </a:fld>
            <a:endParaRPr lang="en-US" dirty="0"/>
          </a:p>
        </p:txBody>
      </p:sp>
      <p:sp>
        <p:nvSpPr>
          <p:cNvPr id="6" name="Title 5">
            <a:extLst>
              <a:ext uri="{FF2B5EF4-FFF2-40B4-BE49-F238E27FC236}">
                <a16:creationId xmlns:a16="http://schemas.microsoft.com/office/drawing/2014/main" id="{6BDEDF39-62EC-40AF-98F4-06A79F1F80F1}"/>
              </a:ext>
            </a:extLst>
          </p:cNvPr>
          <p:cNvSpPr>
            <a:spLocks noGrp="1"/>
          </p:cNvSpPr>
          <p:nvPr>
            <p:ph type="title"/>
          </p:nvPr>
        </p:nvSpPr>
        <p:spPr bwMode="ltGray">
          <a:xfrm>
            <a:off x="818028" y="365126"/>
            <a:ext cx="10515600" cy="922556"/>
          </a:xfrm>
        </p:spPr>
        <p:txBody>
          <a:bodyPr>
            <a:normAutofit/>
          </a:bodyPr>
          <a:lstStyle/>
          <a:p>
            <a:r>
              <a:rPr lang="en-US" dirty="0"/>
              <a:t>Employer-Employee Relationship</a:t>
            </a:r>
          </a:p>
        </p:txBody>
      </p:sp>
      <p:sp>
        <p:nvSpPr>
          <p:cNvPr id="7" name="Content Placeholder 6">
            <a:extLst>
              <a:ext uri="{FF2B5EF4-FFF2-40B4-BE49-F238E27FC236}">
                <a16:creationId xmlns:a16="http://schemas.microsoft.com/office/drawing/2014/main" id="{23DC0E4E-6822-467C-96E3-77C667B41D2B}"/>
              </a:ext>
            </a:extLst>
          </p:cNvPr>
          <p:cNvSpPr>
            <a:spLocks noGrp="1"/>
          </p:cNvSpPr>
          <p:nvPr>
            <p:ph sz="half" idx="1"/>
          </p:nvPr>
        </p:nvSpPr>
        <p:spPr bwMode="white">
          <a:xfrm>
            <a:off x="1337076" y="1702824"/>
            <a:ext cx="9996552" cy="4036793"/>
          </a:xfrm>
        </p:spPr>
        <p:txBody>
          <a:bodyPr>
            <a:noAutofit/>
          </a:bodyPr>
          <a:lstStyle/>
          <a:p>
            <a:pPr marR="5080" algn="just">
              <a:lnSpc>
                <a:spcPct val="120000"/>
              </a:lnSpc>
              <a:spcBef>
                <a:spcPts val="600"/>
              </a:spcBef>
            </a:pPr>
            <a:r>
              <a:rPr lang="en-US" sz="1800" i="1" spc="-15" dirty="0">
                <a:solidFill>
                  <a:schemeClr val="bg2">
                    <a:lumMod val="20000"/>
                    <a:lumOff val="80000"/>
                  </a:schemeClr>
                </a:solidFill>
                <a:cs typeface="Arial"/>
              </a:rPr>
              <a:t>The employees are the driving force of any organization and it is very essential that there is a positive relationship between employer and employees.</a:t>
            </a:r>
          </a:p>
          <a:p>
            <a:pPr marR="5080" algn="just">
              <a:lnSpc>
                <a:spcPct val="120000"/>
              </a:lnSpc>
              <a:spcBef>
                <a:spcPts val="600"/>
              </a:spcBef>
            </a:pPr>
            <a:r>
              <a:rPr lang="en-US" sz="1800" i="1" spc="-15" dirty="0">
                <a:solidFill>
                  <a:schemeClr val="bg2">
                    <a:lumMod val="20000"/>
                    <a:lumOff val="80000"/>
                  </a:schemeClr>
                </a:solidFill>
                <a:cs typeface="Arial"/>
              </a:rPr>
              <a:t>The main reason behind it that employee satisfaction positively correlates to performance development and vice versa.</a:t>
            </a:r>
          </a:p>
          <a:p>
            <a:pPr marR="5080" algn="just">
              <a:lnSpc>
                <a:spcPct val="120000"/>
              </a:lnSpc>
              <a:spcBef>
                <a:spcPts val="600"/>
              </a:spcBef>
            </a:pPr>
            <a:r>
              <a:rPr lang="en-US" sz="1800" i="1" spc="-15" dirty="0">
                <a:solidFill>
                  <a:schemeClr val="bg2">
                    <a:lumMod val="20000"/>
                    <a:lumOff val="80000"/>
                  </a:schemeClr>
                </a:solidFill>
                <a:cs typeface="Arial"/>
              </a:rPr>
              <a:t>When the employees feel motivated and well taken care of, also have a warm and close relationship with their employers, they don’t hesitate to give it their all.</a:t>
            </a:r>
          </a:p>
          <a:p>
            <a:pPr marR="5080" algn="just">
              <a:lnSpc>
                <a:spcPct val="120000"/>
              </a:lnSpc>
              <a:spcBef>
                <a:spcPts val="600"/>
              </a:spcBef>
            </a:pPr>
            <a:r>
              <a:rPr lang="en-US" sz="1800" i="1" spc="-15" dirty="0">
                <a:solidFill>
                  <a:schemeClr val="bg2">
                    <a:lumMod val="20000"/>
                    <a:lumOff val="80000"/>
                  </a:schemeClr>
                </a:solidFill>
                <a:cs typeface="Arial"/>
              </a:rPr>
              <a:t>However, often conflicts between employer and employee lead to employee turnover, losses incurred, drops in performance, increased cost of training and recruitment etc. (</a:t>
            </a:r>
            <a:r>
              <a:rPr lang="en-US" sz="1800" i="1" spc="-15" dirty="0" err="1">
                <a:solidFill>
                  <a:schemeClr val="bg2">
                    <a:lumMod val="20000"/>
                    <a:lumOff val="80000"/>
                  </a:schemeClr>
                </a:solidFill>
                <a:cs typeface="Arial"/>
              </a:rPr>
              <a:t>Bloemer</a:t>
            </a:r>
            <a:r>
              <a:rPr lang="en-US" sz="1800" i="1" spc="-15" dirty="0">
                <a:solidFill>
                  <a:schemeClr val="bg2">
                    <a:lumMod val="20000"/>
                    <a:lumOff val="80000"/>
                  </a:schemeClr>
                </a:solidFill>
                <a:cs typeface="Arial"/>
              </a:rPr>
              <a:t> and </a:t>
            </a:r>
            <a:r>
              <a:rPr lang="en-US" sz="1800" i="1" spc="-15" dirty="0" err="1">
                <a:solidFill>
                  <a:schemeClr val="bg2">
                    <a:lumMod val="20000"/>
                    <a:lumOff val="80000"/>
                  </a:schemeClr>
                </a:solidFill>
                <a:cs typeface="Arial"/>
              </a:rPr>
              <a:t>Odekerken‐Schröder</a:t>
            </a:r>
            <a:r>
              <a:rPr lang="en-US" sz="1800" i="1" spc="-15" dirty="0">
                <a:solidFill>
                  <a:schemeClr val="bg2">
                    <a:lumMod val="20000"/>
                    <a:lumOff val="80000"/>
                  </a:schemeClr>
                </a:solidFill>
                <a:cs typeface="Arial"/>
              </a:rPr>
              <a:t>, 2022). </a:t>
            </a:r>
          </a:p>
          <a:p>
            <a:pPr marR="5080" algn="just">
              <a:lnSpc>
                <a:spcPct val="120000"/>
              </a:lnSpc>
              <a:spcBef>
                <a:spcPts val="600"/>
              </a:spcBef>
            </a:pPr>
            <a:r>
              <a:rPr lang="en-US" sz="1800" i="1" spc="-15" dirty="0">
                <a:solidFill>
                  <a:schemeClr val="bg2">
                    <a:lumMod val="20000"/>
                    <a:lumOff val="80000"/>
                  </a:schemeClr>
                </a:solidFill>
                <a:cs typeface="Arial"/>
              </a:rPr>
              <a:t>This is why there are various kinds of relationship that can exist between employer and employee depending on the management style, organization nature, working environment, company resources etc.; but the goal is always to ensure a positive relation between the two.</a:t>
            </a:r>
            <a:endParaRPr lang="en-US" sz="1900" b="1" dirty="0">
              <a:solidFill>
                <a:schemeClr val="bg1"/>
              </a:solidFill>
            </a:endParaRPr>
          </a:p>
        </p:txBody>
      </p:sp>
      <p:pic>
        <p:nvPicPr>
          <p:cNvPr id="36" name="Picture Placeholder 35" descr="Check icon">
            <a:extLst>
              <a:ext uri="{FF2B5EF4-FFF2-40B4-BE49-F238E27FC236}">
                <a16:creationId xmlns:a16="http://schemas.microsoft.com/office/drawing/2014/main" id="{1A9D8BC9-CF04-4A6C-89E6-E6A18D7419F0}"/>
              </a:ext>
            </a:extLst>
          </p:cNvPr>
          <p:cNvPicPr>
            <a:picLocks noGrp="1" noChangeAspect="1"/>
          </p:cNvPicPr>
          <p:nvPr>
            <p:ph type="pic" sz="quarter" idx="19"/>
          </p:nvPr>
        </p:nvPicPr>
        <p:blipFill>
          <a:blip r:embed="rId4" cstate="print">
            <a:extLst>
              <a:ext uri="{28A0092B-C50C-407E-A947-70E740481C1C}">
                <a14:useLocalDpi xmlns:a14="http://schemas.microsoft.com/office/drawing/2010/main" val="0"/>
              </a:ext>
            </a:extLst>
          </a:blip>
          <a:srcRect/>
          <a:stretch>
            <a:fillRect/>
          </a:stretch>
        </p:blipFill>
        <p:spPr bwMode="white">
          <a:xfrm>
            <a:off x="838200" y="1679575"/>
            <a:ext cx="576000" cy="576000"/>
          </a:xfrm>
        </p:spPr>
      </p:pic>
      <p:pic>
        <p:nvPicPr>
          <p:cNvPr id="40" name="Picture Placeholder 39" descr="Check icon">
            <a:extLst>
              <a:ext uri="{FF2B5EF4-FFF2-40B4-BE49-F238E27FC236}">
                <a16:creationId xmlns:a16="http://schemas.microsoft.com/office/drawing/2014/main" id="{250F553C-3E38-47E0-8A58-2967D756991D}"/>
              </a:ext>
            </a:extLst>
          </p:cNvPr>
          <p:cNvPicPr>
            <a:picLocks noGrp="1" noChangeAspect="1"/>
          </p:cNvPicPr>
          <p:nvPr>
            <p:ph type="pic" sz="quarter" idx="21"/>
          </p:nvPr>
        </p:nvPicPr>
        <p:blipFill>
          <a:blip r:embed="rId4" cstate="print">
            <a:extLst>
              <a:ext uri="{28A0092B-C50C-407E-A947-70E740481C1C}">
                <a14:useLocalDpi xmlns:a14="http://schemas.microsoft.com/office/drawing/2010/main" val="0"/>
              </a:ext>
            </a:extLst>
          </a:blip>
          <a:srcRect/>
          <a:stretch>
            <a:fillRect/>
          </a:stretch>
        </p:blipFill>
        <p:spPr bwMode="white">
          <a:xfrm>
            <a:off x="838200" y="2347176"/>
            <a:ext cx="576000" cy="576000"/>
          </a:xfrm>
        </p:spPr>
      </p:pic>
      <p:sp>
        <p:nvSpPr>
          <p:cNvPr id="24" name="object 5" descr="Beige rectangle">
            <a:extLst>
              <a:ext uri="{FF2B5EF4-FFF2-40B4-BE49-F238E27FC236}">
                <a16:creationId xmlns:a16="http://schemas.microsoft.com/office/drawing/2014/main" id="{73ED10AC-D04B-401B-A6A1-6069912D1664}"/>
              </a:ext>
            </a:extLst>
          </p:cNvPr>
          <p:cNvSpPr/>
          <p:nvPr/>
        </p:nvSpPr>
        <p:spPr bwMode="ltGray">
          <a:xfrm>
            <a:off x="929705" y="1339122"/>
            <a:ext cx="3060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pic>
        <p:nvPicPr>
          <p:cNvPr id="13" name="Picture Placeholder 39" descr="Check icon">
            <a:extLst>
              <a:ext uri="{FF2B5EF4-FFF2-40B4-BE49-F238E27FC236}">
                <a16:creationId xmlns:a16="http://schemas.microsoft.com/office/drawing/2014/main" id="{250F553C-3E38-47E0-8A58-2967D756991D}"/>
              </a:ext>
            </a:extLst>
          </p:cNvPr>
          <p:cNvPicPr>
            <a:picLocks noGrp="1" noChangeAspect="1"/>
          </p:cNvPicPr>
          <p:nvPr>
            <p:ph type="pic" sz="quarter" idx="21"/>
          </p:nvPr>
        </p:nvPicPr>
        <p:blipFill>
          <a:blip r:embed="rId4" cstate="print">
            <a:extLst>
              <a:ext uri="{28A0092B-C50C-407E-A947-70E740481C1C}">
                <a14:useLocalDpi xmlns:a14="http://schemas.microsoft.com/office/drawing/2010/main" val="0"/>
              </a:ext>
            </a:extLst>
          </a:blip>
          <a:srcRect/>
          <a:stretch>
            <a:fillRect/>
          </a:stretch>
        </p:blipFill>
        <p:spPr bwMode="white">
          <a:xfrm>
            <a:off x="838200" y="3816122"/>
            <a:ext cx="576000" cy="576000"/>
          </a:xfrm>
        </p:spPr>
      </p:pic>
      <p:pic>
        <p:nvPicPr>
          <p:cNvPr id="14" name="Picture Placeholder 39" descr="Check icon">
            <a:extLst>
              <a:ext uri="{FF2B5EF4-FFF2-40B4-BE49-F238E27FC236}">
                <a16:creationId xmlns:a16="http://schemas.microsoft.com/office/drawing/2014/main" id="{250F553C-3E38-47E0-8A58-2967D756991D}"/>
              </a:ext>
            </a:extLst>
          </p:cNvPr>
          <p:cNvPicPr>
            <a:picLocks noGrp="1" noChangeAspect="1"/>
          </p:cNvPicPr>
          <p:nvPr>
            <p:ph type="pic" sz="quarter" idx="21"/>
          </p:nvPr>
        </p:nvPicPr>
        <p:blipFill>
          <a:blip r:embed="rId4" cstate="print">
            <a:extLst>
              <a:ext uri="{28A0092B-C50C-407E-A947-70E740481C1C}">
                <a14:useLocalDpi xmlns:a14="http://schemas.microsoft.com/office/drawing/2010/main" val="0"/>
              </a:ext>
            </a:extLst>
          </a:blip>
          <a:srcRect/>
          <a:stretch>
            <a:fillRect/>
          </a:stretch>
        </p:blipFill>
        <p:spPr bwMode="white">
          <a:xfrm>
            <a:off x="838200" y="3062614"/>
            <a:ext cx="576000" cy="576000"/>
          </a:xfrm>
        </p:spPr>
      </p:pic>
      <p:pic>
        <p:nvPicPr>
          <p:cNvPr id="16" name="Picture Placeholder 39" descr="Check icon">
            <a:extLst>
              <a:ext uri="{FF2B5EF4-FFF2-40B4-BE49-F238E27FC236}">
                <a16:creationId xmlns:a16="http://schemas.microsoft.com/office/drawing/2014/main" id="{250F553C-3E38-47E0-8A58-2967D756991D}"/>
              </a:ext>
            </a:extLst>
          </p:cNvPr>
          <p:cNvPicPr>
            <a:picLocks noGrp="1" noChangeAspect="1"/>
          </p:cNvPicPr>
          <p:nvPr>
            <p:ph type="pic" sz="quarter" idx="21"/>
          </p:nvPr>
        </p:nvPicPr>
        <p:blipFill>
          <a:blip r:embed="rId4" cstate="print">
            <a:extLst>
              <a:ext uri="{28A0092B-C50C-407E-A947-70E740481C1C}">
                <a14:useLocalDpi xmlns:a14="http://schemas.microsoft.com/office/drawing/2010/main" val="0"/>
              </a:ext>
            </a:extLst>
          </a:blip>
          <a:srcRect/>
          <a:stretch>
            <a:fillRect/>
          </a:stretch>
        </p:blipFill>
        <p:spPr bwMode="white">
          <a:xfrm>
            <a:off x="838985" y="4583553"/>
            <a:ext cx="576000" cy="576000"/>
          </a:xfrm>
        </p:spPr>
      </p:pic>
    </p:spTree>
    <p:extLst>
      <p:ext uri="{BB962C8B-B14F-4D97-AF65-F5344CB8AC3E}">
        <p14:creationId xmlns:p14="http://schemas.microsoft.com/office/powerpoint/2010/main" val="2969378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Two person handshake">
            <a:extLst>
              <a:ext uri="{FF2B5EF4-FFF2-40B4-BE49-F238E27FC236}">
                <a16:creationId xmlns:a16="http://schemas.microsoft.com/office/drawing/2014/main" id="{42EF1974-141C-494C-A63E-216742273C6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22" name="object 3" descr="Blue rectangle">
            <a:extLst>
              <a:ext uri="{FF2B5EF4-FFF2-40B4-BE49-F238E27FC236}">
                <a16:creationId xmlns:a16="http://schemas.microsoft.com/office/drawing/2014/main" id="{2D225086-68BE-4168-8F17-9443ADD89675}"/>
              </a:ext>
            </a:extLst>
          </p:cNvPr>
          <p:cNvSpPr/>
          <p:nvPr/>
        </p:nvSpPr>
        <p:spPr>
          <a:xfrm>
            <a:off x="0" y="17252"/>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3" name="Oval 22" descr="Beige oval">
            <a:extLst>
              <a:ext uri="{FF2B5EF4-FFF2-40B4-BE49-F238E27FC236}">
                <a16:creationId xmlns:a16="http://schemas.microsoft.com/office/drawing/2014/main" id="{433945EE-A7C1-410E-BF29-F5CEA2F4F576}"/>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2D8AA6DB-EBDB-4269-B4E5-AD059714C629}"/>
              </a:ext>
            </a:extLst>
          </p:cNvPr>
          <p:cNvSpPr>
            <a:spLocks noGrp="1"/>
          </p:cNvSpPr>
          <p:nvPr>
            <p:ph sz="half" idx="15"/>
          </p:nvPr>
        </p:nvSpPr>
        <p:spPr bwMode="white">
          <a:xfrm>
            <a:off x="6999951" y="2012820"/>
            <a:ext cx="4466216" cy="4536743"/>
          </a:xfrm>
        </p:spPr>
        <p:txBody>
          <a:bodyPr>
            <a:noAutofit/>
          </a:bodyPr>
          <a:lstStyle/>
          <a:p>
            <a:pPr marL="12700">
              <a:lnSpc>
                <a:spcPct val="120000"/>
              </a:lnSpc>
              <a:spcBef>
                <a:spcPts val="100"/>
              </a:spcBef>
            </a:pPr>
            <a:r>
              <a:rPr lang="en-US" sz="2400" b="1" dirty="0">
                <a:solidFill>
                  <a:schemeClr val="bg1"/>
                </a:solidFill>
              </a:rPr>
              <a:t>Dictator-oppressed</a:t>
            </a:r>
          </a:p>
          <a:p>
            <a:pPr marL="12700">
              <a:lnSpc>
                <a:spcPct val="120000"/>
              </a:lnSpc>
              <a:spcBef>
                <a:spcPts val="100"/>
              </a:spcBef>
            </a:pPr>
            <a:r>
              <a:rPr lang="en-US" sz="1900" i="1" dirty="0">
                <a:solidFill>
                  <a:schemeClr val="bg1"/>
                </a:solidFill>
              </a:rPr>
              <a:t>The employer is autocratic in this kind of relationship and makes most of the decisions alone.</a:t>
            </a:r>
          </a:p>
          <a:p>
            <a:pPr marL="12700">
              <a:lnSpc>
                <a:spcPct val="120000"/>
              </a:lnSpc>
              <a:spcBef>
                <a:spcPts val="100"/>
              </a:spcBef>
            </a:pPr>
            <a:endParaRPr lang="en-US" sz="1900" i="1" dirty="0">
              <a:solidFill>
                <a:schemeClr val="bg1"/>
              </a:solidFill>
            </a:endParaRPr>
          </a:p>
          <a:p>
            <a:pPr marL="12700">
              <a:lnSpc>
                <a:spcPct val="120000"/>
              </a:lnSpc>
              <a:spcBef>
                <a:spcPts val="100"/>
              </a:spcBef>
            </a:pPr>
            <a:r>
              <a:rPr lang="en-US" sz="1900" i="1" dirty="0">
                <a:solidFill>
                  <a:schemeClr val="bg1"/>
                </a:solidFill>
              </a:rPr>
              <a:t>The employee satisfaction is very low in this kind of relationship because of their oppressed state and the employee turnover rate is often high (</a:t>
            </a:r>
            <a:r>
              <a:rPr lang="en-US" sz="1900" i="1" dirty="0" err="1">
                <a:solidFill>
                  <a:schemeClr val="bg1"/>
                </a:solidFill>
              </a:rPr>
              <a:t>Kryger</a:t>
            </a:r>
            <a:r>
              <a:rPr lang="en-US" sz="1900" i="1" dirty="0">
                <a:solidFill>
                  <a:schemeClr val="bg1"/>
                </a:solidFill>
              </a:rPr>
              <a:t> </a:t>
            </a:r>
            <a:r>
              <a:rPr lang="en-US" sz="1900" i="1" dirty="0" err="1">
                <a:solidFill>
                  <a:schemeClr val="bg1"/>
                </a:solidFill>
              </a:rPr>
              <a:t>Aggerholm</a:t>
            </a:r>
            <a:r>
              <a:rPr lang="en-US" sz="1900" i="1" dirty="0">
                <a:solidFill>
                  <a:schemeClr val="bg1"/>
                </a:solidFill>
              </a:rPr>
              <a:t>, </a:t>
            </a:r>
            <a:r>
              <a:rPr lang="en-US" sz="1900" i="1" dirty="0" err="1">
                <a:solidFill>
                  <a:schemeClr val="bg1"/>
                </a:solidFill>
              </a:rPr>
              <a:t>Esmann</a:t>
            </a:r>
            <a:r>
              <a:rPr lang="en-US" sz="1900" i="1" dirty="0">
                <a:solidFill>
                  <a:schemeClr val="bg1"/>
                </a:solidFill>
              </a:rPr>
              <a:t> Andersen and Thomsen, 2021).</a:t>
            </a:r>
          </a:p>
        </p:txBody>
      </p:sp>
      <p:sp>
        <p:nvSpPr>
          <p:cNvPr id="2" name="Slide Number Placeholder 1">
            <a:extLst>
              <a:ext uri="{FF2B5EF4-FFF2-40B4-BE49-F238E27FC236}">
                <a16:creationId xmlns:a16="http://schemas.microsoft.com/office/drawing/2014/main" id="{3790A3AE-E658-426D-96CD-CB0614B7418A}"/>
              </a:ext>
            </a:extLst>
          </p:cNvPr>
          <p:cNvSpPr>
            <a:spLocks noGrp="1"/>
          </p:cNvSpPr>
          <p:nvPr>
            <p:ph type="sldNum" sz="quarter" idx="12"/>
          </p:nvPr>
        </p:nvSpPr>
        <p:spPr/>
        <p:txBody>
          <a:bodyPr/>
          <a:lstStyle/>
          <a:p>
            <a:fld id="{82EE24B5-652C-4DB5-B7C3-B5BBEC1280B1}" type="slidenum">
              <a:rPr lang="en-US" smtClean="0"/>
              <a:t>9</a:t>
            </a:fld>
            <a:endParaRPr lang="en-US" dirty="0"/>
          </a:p>
        </p:txBody>
      </p:sp>
      <p:sp>
        <p:nvSpPr>
          <p:cNvPr id="6" name="Title 5">
            <a:extLst>
              <a:ext uri="{FF2B5EF4-FFF2-40B4-BE49-F238E27FC236}">
                <a16:creationId xmlns:a16="http://schemas.microsoft.com/office/drawing/2014/main" id="{6BDEDF39-62EC-40AF-98F4-06A79F1F80F1}"/>
              </a:ext>
            </a:extLst>
          </p:cNvPr>
          <p:cNvSpPr>
            <a:spLocks noGrp="1"/>
          </p:cNvSpPr>
          <p:nvPr>
            <p:ph type="title"/>
          </p:nvPr>
        </p:nvSpPr>
        <p:spPr bwMode="ltGray">
          <a:xfrm>
            <a:off x="818028" y="365126"/>
            <a:ext cx="10515600" cy="922556"/>
          </a:xfrm>
        </p:spPr>
        <p:txBody>
          <a:bodyPr>
            <a:normAutofit fontScale="90000"/>
          </a:bodyPr>
          <a:lstStyle/>
          <a:p>
            <a:r>
              <a:rPr lang="en-US" dirty="0"/>
              <a:t>Types of relationship between employers and employees in an </a:t>
            </a:r>
            <a:r>
              <a:rPr lang="en-US" dirty="0" err="1"/>
              <a:t>organisation</a:t>
            </a:r>
            <a:endParaRPr lang="en-US" dirty="0"/>
          </a:p>
        </p:txBody>
      </p:sp>
      <p:sp>
        <p:nvSpPr>
          <p:cNvPr id="7" name="Content Placeholder 6">
            <a:extLst>
              <a:ext uri="{FF2B5EF4-FFF2-40B4-BE49-F238E27FC236}">
                <a16:creationId xmlns:a16="http://schemas.microsoft.com/office/drawing/2014/main" id="{23DC0E4E-6822-467C-96E3-77C667B41D2B}"/>
              </a:ext>
            </a:extLst>
          </p:cNvPr>
          <p:cNvSpPr>
            <a:spLocks noGrp="1"/>
          </p:cNvSpPr>
          <p:nvPr>
            <p:ph sz="half" idx="1"/>
          </p:nvPr>
        </p:nvSpPr>
        <p:spPr bwMode="white">
          <a:xfrm>
            <a:off x="1409780" y="1977850"/>
            <a:ext cx="4177459" cy="4036793"/>
          </a:xfrm>
        </p:spPr>
        <p:txBody>
          <a:bodyPr>
            <a:noAutofit/>
          </a:bodyPr>
          <a:lstStyle/>
          <a:p>
            <a:pPr marL="12700">
              <a:lnSpc>
                <a:spcPct val="120000"/>
              </a:lnSpc>
              <a:spcBef>
                <a:spcPts val="100"/>
              </a:spcBef>
            </a:pPr>
            <a:r>
              <a:rPr lang="en-US" sz="2400" b="1" dirty="0">
                <a:solidFill>
                  <a:schemeClr val="bg1"/>
                </a:solidFill>
              </a:rPr>
              <a:t>Leader-follower</a:t>
            </a:r>
          </a:p>
          <a:p>
            <a:pPr marR="5080" algn="just">
              <a:lnSpc>
                <a:spcPct val="120000"/>
              </a:lnSpc>
              <a:spcBef>
                <a:spcPts val="600"/>
              </a:spcBef>
            </a:pPr>
            <a:r>
              <a:rPr lang="en-US" sz="1800" i="1" spc="-15" dirty="0">
                <a:solidFill>
                  <a:schemeClr val="bg2">
                    <a:lumMod val="20000"/>
                    <a:lumOff val="80000"/>
                  </a:schemeClr>
                </a:solidFill>
                <a:cs typeface="Arial"/>
              </a:rPr>
              <a:t>This is the type of relationship where the employer or leader is charismatic and makes the employees compel to follow him or her due to their skills, knowledge and abilities.</a:t>
            </a:r>
          </a:p>
          <a:p>
            <a:pPr marR="5080" algn="just">
              <a:lnSpc>
                <a:spcPct val="120000"/>
              </a:lnSpc>
              <a:spcBef>
                <a:spcPts val="600"/>
              </a:spcBef>
            </a:pPr>
            <a:endParaRPr lang="en-US" sz="1800" i="1" spc="-15" dirty="0">
              <a:solidFill>
                <a:schemeClr val="bg2">
                  <a:lumMod val="20000"/>
                  <a:lumOff val="80000"/>
                </a:schemeClr>
              </a:solidFill>
              <a:cs typeface="Arial"/>
            </a:endParaRPr>
          </a:p>
          <a:p>
            <a:pPr marR="5080" algn="just">
              <a:lnSpc>
                <a:spcPct val="120000"/>
              </a:lnSpc>
              <a:spcBef>
                <a:spcPts val="600"/>
              </a:spcBef>
            </a:pPr>
            <a:r>
              <a:rPr lang="en-US" sz="1800" i="1" spc="-15" dirty="0">
                <a:solidFill>
                  <a:schemeClr val="bg2">
                    <a:lumMod val="20000"/>
                    <a:lumOff val="80000"/>
                  </a:schemeClr>
                </a:solidFill>
                <a:cs typeface="Arial"/>
              </a:rPr>
              <a:t>The performance of employees here highly depend on the efficiency of the employers.</a:t>
            </a:r>
          </a:p>
          <a:p>
            <a:pPr marR="5080" algn="just">
              <a:lnSpc>
                <a:spcPct val="120000"/>
              </a:lnSpc>
              <a:spcBef>
                <a:spcPts val="600"/>
              </a:spcBef>
            </a:pPr>
            <a:endParaRPr lang="en-US" sz="1800" i="1" spc="-15" dirty="0">
              <a:solidFill>
                <a:schemeClr val="bg2">
                  <a:lumMod val="20000"/>
                  <a:lumOff val="80000"/>
                </a:schemeClr>
              </a:solidFill>
              <a:cs typeface="Arial"/>
            </a:endParaRPr>
          </a:p>
          <a:p>
            <a:pPr marL="12700">
              <a:lnSpc>
                <a:spcPct val="120000"/>
              </a:lnSpc>
              <a:spcBef>
                <a:spcPts val="100"/>
              </a:spcBef>
            </a:pPr>
            <a:endParaRPr lang="en-US" sz="1900" b="1" dirty="0">
              <a:solidFill>
                <a:schemeClr val="bg1"/>
              </a:solidFill>
            </a:endParaRPr>
          </a:p>
        </p:txBody>
      </p:sp>
      <p:pic>
        <p:nvPicPr>
          <p:cNvPr id="36" name="Picture Placeholder 35" descr="Check icon">
            <a:extLst>
              <a:ext uri="{FF2B5EF4-FFF2-40B4-BE49-F238E27FC236}">
                <a16:creationId xmlns:a16="http://schemas.microsoft.com/office/drawing/2014/main" id="{1A9D8BC9-CF04-4A6C-89E6-E6A18D7419F0}"/>
              </a:ext>
            </a:extLst>
          </p:cNvPr>
          <p:cNvPicPr>
            <a:picLocks noGrp="1" noChangeAspect="1"/>
          </p:cNvPicPr>
          <p:nvPr>
            <p:ph type="pic" sz="quarter" idx="19"/>
          </p:nvPr>
        </p:nvPicPr>
        <p:blipFill>
          <a:blip r:embed="rId4" cstate="print">
            <a:extLst>
              <a:ext uri="{28A0092B-C50C-407E-A947-70E740481C1C}">
                <a14:useLocalDpi xmlns:a14="http://schemas.microsoft.com/office/drawing/2010/main" val="0"/>
              </a:ext>
            </a:extLst>
          </a:blip>
          <a:srcRect/>
          <a:stretch>
            <a:fillRect/>
          </a:stretch>
        </p:blipFill>
        <p:spPr bwMode="white">
          <a:xfrm>
            <a:off x="545780" y="2000448"/>
            <a:ext cx="576000" cy="576000"/>
          </a:xfrm>
        </p:spPr>
      </p:pic>
      <p:pic>
        <p:nvPicPr>
          <p:cNvPr id="40" name="Picture Placeholder 39" descr="Check icon">
            <a:extLst>
              <a:ext uri="{FF2B5EF4-FFF2-40B4-BE49-F238E27FC236}">
                <a16:creationId xmlns:a16="http://schemas.microsoft.com/office/drawing/2014/main" id="{250F553C-3E38-47E0-8A58-2967D756991D}"/>
              </a:ext>
            </a:extLst>
          </p:cNvPr>
          <p:cNvPicPr>
            <a:picLocks noGrp="1" noChangeAspect="1"/>
          </p:cNvPicPr>
          <p:nvPr>
            <p:ph type="pic" sz="quarter" idx="21"/>
          </p:nvPr>
        </p:nvPicPr>
        <p:blipFill>
          <a:blip r:embed="rId4" cstate="print">
            <a:extLst>
              <a:ext uri="{28A0092B-C50C-407E-A947-70E740481C1C}">
                <a14:useLocalDpi xmlns:a14="http://schemas.microsoft.com/office/drawing/2010/main" val="0"/>
              </a:ext>
            </a:extLst>
          </a:blip>
          <a:srcRect/>
          <a:stretch>
            <a:fillRect/>
          </a:stretch>
        </p:blipFill>
        <p:spPr bwMode="white">
          <a:xfrm>
            <a:off x="6163914" y="1977850"/>
            <a:ext cx="576000" cy="576000"/>
          </a:xfrm>
        </p:spPr>
      </p:pic>
      <p:sp>
        <p:nvSpPr>
          <p:cNvPr id="24" name="object 5" descr="Beige rectangle">
            <a:extLst>
              <a:ext uri="{FF2B5EF4-FFF2-40B4-BE49-F238E27FC236}">
                <a16:creationId xmlns:a16="http://schemas.microsoft.com/office/drawing/2014/main" id="{73ED10AC-D04B-401B-A6A1-6069912D1664}"/>
              </a:ext>
            </a:extLst>
          </p:cNvPr>
          <p:cNvSpPr/>
          <p:nvPr/>
        </p:nvSpPr>
        <p:spPr bwMode="ltGray">
          <a:xfrm>
            <a:off x="929705" y="1339122"/>
            <a:ext cx="3060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3366032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Two person handshake">
            <a:extLst>
              <a:ext uri="{FF2B5EF4-FFF2-40B4-BE49-F238E27FC236}">
                <a16:creationId xmlns:a16="http://schemas.microsoft.com/office/drawing/2014/main" id="{42EF1974-141C-494C-A63E-216742273C6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22" name="object 3" descr="Blue rectangle">
            <a:extLst>
              <a:ext uri="{FF2B5EF4-FFF2-40B4-BE49-F238E27FC236}">
                <a16:creationId xmlns:a16="http://schemas.microsoft.com/office/drawing/2014/main" id="{2D225086-68BE-4168-8F17-9443ADD89675}"/>
              </a:ext>
            </a:extLst>
          </p:cNvPr>
          <p:cNvSpPr/>
          <p:nvPr/>
        </p:nvSpPr>
        <p:spPr>
          <a:xfrm>
            <a:off x="0" y="8626"/>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3" name="Oval 22" descr="Beige oval">
            <a:extLst>
              <a:ext uri="{FF2B5EF4-FFF2-40B4-BE49-F238E27FC236}">
                <a16:creationId xmlns:a16="http://schemas.microsoft.com/office/drawing/2014/main" id="{433945EE-A7C1-410E-BF29-F5CEA2F4F576}"/>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2D8AA6DB-EBDB-4269-B4E5-AD059714C629}"/>
              </a:ext>
            </a:extLst>
          </p:cNvPr>
          <p:cNvSpPr>
            <a:spLocks noGrp="1"/>
          </p:cNvSpPr>
          <p:nvPr>
            <p:ph sz="half" idx="15"/>
          </p:nvPr>
        </p:nvSpPr>
        <p:spPr bwMode="white">
          <a:xfrm>
            <a:off x="8479502" y="1690689"/>
            <a:ext cx="3346457" cy="1922438"/>
          </a:xfrm>
        </p:spPr>
        <p:txBody>
          <a:bodyPr>
            <a:noAutofit/>
          </a:bodyPr>
          <a:lstStyle/>
          <a:p>
            <a:pPr marL="12700">
              <a:lnSpc>
                <a:spcPct val="120000"/>
              </a:lnSpc>
              <a:spcBef>
                <a:spcPts val="100"/>
              </a:spcBef>
            </a:pPr>
            <a:r>
              <a:rPr lang="en-US" sz="1900" b="1" dirty="0">
                <a:solidFill>
                  <a:schemeClr val="bg1"/>
                </a:solidFill>
              </a:rPr>
              <a:t>Result-oriented employer-employee</a:t>
            </a:r>
          </a:p>
          <a:p>
            <a:pPr marR="5080" algn="just">
              <a:lnSpc>
                <a:spcPct val="100000"/>
              </a:lnSpc>
              <a:spcBef>
                <a:spcPts val="600"/>
              </a:spcBef>
            </a:pPr>
            <a:r>
              <a:rPr lang="en-US" sz="1800" i="1" spc="-15" dirty="0">
                <a:solidFill>
                  <a:schemeClr val="bg2">
                    <a:lumMod val="20000"/>
                    <a:lumOff val="80000"/>
                  </a:schemeClr>
                </a:solidFill>
                <a:cs typeface="Arial"/>
              </a:rPr>
              <a:t>In this setting, both rewards and punishments are offered based on the performance of the employees.</a:t>
            </a:r>
          </a:p>
          <a:p>
            <a:pPr marR="5080" algn="just">
              <a:lnSpc>
                <a:spcPct val="100000"/>
              </a:lnSpc>
              <a:spcBef>
                <a:spcPts val="600"/>
              </a:spcBef>
            </a:pPr>
            <a:endParaRPr lang="en-US" sz="1800" i="1" spc="-15" dirty="0">
              <a:solidFill>
                <a:schemeClr val="bg2">
                  <a:lumMod val="20000"/>
                  <a:lumOff val="80000"/>
                </a:schemeClr>
              </a:solidFill>
              <a:cs typeface="Arial"/>
            </a:endParaRPr>
          </a:p>
          <a:p>
            <a:pPr marR="5080" algn="just">
              <a:lnSpc>
                <a:spcPct val="100000"/>
              </a:lnSpc>
              <a:spcBef>
                <a:spcPts val="600"/>
              </a:spcBef>
            </a:pPr>
            <a:r>
              <a:rPr lang="en-US" sz="1800" i="1" spc="-15" dirty="0">
                <a:solidFill>
                  <a:schemeClr val="bg2">
                    <a:lumMod val="20000"/>
                    <a:lumOff val="80000"/>
                  </a:schemeClr>
                </a:solidFill>
                <a:cs typeface="Arial"/>
              </a:rPr>
              <a:t>There is a mutual understanding and respect among employer and employee where the employer hopes employee to perform their best and employees trust the employer with getting appropriate rewards for that. </a:t>
            </a:r>
          </a:p>
          <a:p>
            <a:pPr marR="5080">
              <a:lnSpc>
                <a:spcPct val="100000"/>
              </a:lnSpc>
              <a:spcBef>
                <a:spcPts val="600"/>
              </a:spcBef>
            </a:pPr>
            <a:endParaRPr lang="en-US" sz="1400" i="1" spc="-15" dirty="0">
              <a:solidFill>
                <a:schemeClr val="bg2">
                  <a:lumMod val="20000"/>
                  <a:lumOff val="80000"/>
                </a:schemeClr>
              </a:solidFill>
              <a:cs typeface="Arial"/>
            </a:endParaRPr>
          </a:p>
        </p:txBody>
      </p:sp>
      <p:sp>
        <p:nvSpPr>
          <p:cNvPr id="9" name="Content Placeholder 8">
            <a:extLst>
              <a:ext uri="{FF2B5EF4-FFF2-40B4-BE49-F238E27FC236}">
                <a16:creationId xmlns:a16="http://schemas.microsoft.com/office/drawing/2014/main" id="{2AF9D9A5-149E-4118-AAE3-8EF91B9C5B7D}"/>
              </a:ext>
            </a:extLst>
          </p:cNvPr>
          <p:cNvSpPr>
            <a:spLocks noGrp="1"/>
          </p:cNvSpPr>
          <p:nvPr>
            <p:ph sz="half" idx="14"/>
          </p:nvPr>
        </p:nvSpPr>
        <p:spPr bwMode="white">
          <a:xfrm>
            <a:off x="4843363" y="1702826"/>
            <a:ext cx="3148965" cy="1922438"/>
          </a:xfrm>
        </p:spPr>
        <p:txBody>
          <a:bodyPr>
            <a:noAutofit/>
          </a:bodyPr>
          <a:lstStyle/>
          <a:p>
            <a:pPr marL="12700">
              <a:lnSpc>
                <a:spcPct val="120000"/>
              </a:lnSpc>
              <a:spcBef>
                <a:spcPts val="100"/>
              </a:spcBef>
            </a:pPr>
            <a:r>
              <a:rPr lang="en-US" sz="1900" b="1" dirty="0">
                <a:solidFill>
                  <a:schemeClr val="bg1"/>
                </a:solidFill>
              </a:rPr>
              <a:t>Participative relationship</a:t>
            </a:r>
          </a:p>
          <a:p>
            <a:pPr marL="12700">
              <a:lnSpc>
                <a:spcPct val="120000"/>
              </a:lnSpc>
              <a:spcBef>
                <a:spcPts val="100"/>
              </a:spcBef>
            </a:pPr>
            <a:endParaRPr lang="en-US" sz="1900" b="1" dirty="0">
              <a:solidFill>
                <a:schemeClr val="bg1"/>
              </a:solidFill>
            </a:endParaRPr>
          </a:p>
          <a:p>
            <a:pPr marL="12700" algn="just">
              <a:lnSpc>
                <a:spcPct val="120000"/>
              </a:lnSpc>
              <a:spcBef>
                <a:spcPts val="100"/>
              </a:spcBef>
            </a:pPr>
            <a:r>
              <a:rPr lang="en-US" sz="1900" i="1" dirty="0">
                <a:solidFill>
                  <a:schemeClr val="bg1"/>
                </a:solidFill>
              </a:rPr>
              <a:t>In this kind of relationship, employers and employees work together towards collective goals and objectives.</a:t>
            </a:r>
          </a:p>
          <a:p>
            <a:pPr marL="12700" algn="just">
              <a:lnSpc>
                <a:spcPct val="120000"/>
              </a:lnSpc>
              <a:spcBef>
                <a:spcPts val="100"/>
              </a:spcBef>
            </a:pPr>
            <a:endParaRPr lang="en-US" sz="1900" i="1" dirty="0">
              <a:solidFill>
                <a:schemeClr val="bg1"/>
              </a:solidFill>
            </a:endParaRPr>
          </a:p>
          <a:p>
            <a:pPr marL="12700" algn="just">
              <a:lnSpc>
                <a:spcPct val="120000"/>
              </a:lnSpc>
              <a:spcBef>
                <a:spcPts val="100"/>
              </a:spcBef>
            </a:pPr>
            <a:r>
              <a:rPr lang="en-US" sz="1900" i="1" dirty="0">
                <a:solidFill>
                  <a:schemeClr val="bg1"/>
                </a:solidFill>
              </a:rPr>
              <a:t>It promotes the most flexibility and innovation, as well as ensures more employee engagement in decision making (</a:t>
            </a:r>
            <a:r>
              <a:rPr lang="en-US" sz="1900" i="1" dirty="0" err="1">
                <a:solidFill>
                  <a:schemeClr val="bg1"/>
                </a:solidFill>
              </a:rPr>
              <a:t>Xesha</a:t>
            </a:r>
            <a:r>
              <a:rPr lang="en-US" sz="1900" i="1" dirty="0">
                <a:solidFill>
                  <a:schemeClr val="bg1"/>
                </a:solidFill>
              </a:rPr>
              <a:t>, 2022). </a:t>
            </a:r>
          </a:p>
          <a:p>
            <a:pPr marL="12700">
              <a:lnSpc>
                <a:spcPct val="120000"/>
              </a:lnSpc>
              <a:spcBef>
                <a:spcPts val="100"/>
              </a:spcBef>
            </a:pPr>
            <a:endParaRPr lang="en-US" sz="1900" b="1" dirty="0">
              <a:solidFill>
                <a:schemeClr val="bg1"/>
              </a:solidFill>
            </a:endParaRPr>
          </a:p>
        </p:txBody>
      </p:sp>
      <p:sp>
        <p:nvSpPr>
          <p:cNvPr id="2" name="Slide Number Placeholder 1">
            <a:extLst>
              <a:ext uri="{FF2B5EF4-FFF2-40B4-BE49-F238E27FC236}">
                <a16:creationId xmlns:a16="http://schemas.microsoft.com/office/drawing/2014/main" id="{3790A3AE-E658-426D-96CD-CB0614B7418A}"/>
              </a:ext>
            </a:extLst>
          </p:cNvPr>
          <p:cNvSpPr>
            <a:spLocks noGrp="1"/>
          </p:cNvSpPr>
          <p:nvPr>
            <p:ph type="sldNum" sz="quarter" idx="12"/>
          </p:nvPr>
        </p:nvSpPr>
        <p:spPr/>
        <p:txBody>
          <a:bodyPr/>
          <a:lstStyle/>
          <a:p>
            <a:fld id="{82EE24B5-652C-4DB5-B7C3-B5BBEC1280B1}" type="slidenum">
              <a:rPr lang="en-US" smtClean="0"/>
              <a:t>10</a:t>
            </a:fld>
            <a:endParaRPr lang="en-US" dirty="0"/>
          </a:p>
        </p:txBody>
      </p:sp>
      <p:sp>
        <p:nvSpPr>
          <p:cNvPr id="6" name="Title 5">
            <a:extLst>
              <a:ext uri="{FF2B5EF4-FFF2-40B4-BE49-F238E27FC236}">
                <a16:creationId xmlns:a16="http://schemas.microsoft.com/office/drawing/2014/main" id="{6BDEDF39-62EC-40AF-98F4-06A79F1F80F1}"/>
              </a:ext>
            </a:extLst>
          </p:cNvPr>
          <p:cNvSpPr>
            <a:spLocks noGrp="1"/>
          </p:cNvSpPr>
          <p:nvPr>
            <p:ph type="title"/>
          </p:nvPr>
        </p:nvSpPr>
        <p:spPr bwMode="ltGray">
          <a:xfrm>
            <a:off x="818028" y="365126"/>
            <a:ext cx="10515600" cy="922556"/>
          </a:xfrm>
        </p:spPr>
        <p:txBody>
          <a:bodyPr>
            <a:normAutofit/>
          </a:bodyPr>
          <a:lstStyle/>
          <a:p>
            <a:r>
              <a:rPr lang="en-US" dirty="0"/>
              <a:t>Cont’d</a:t>
            </a:r>
          </a:p>
        </p:txBody>
      </p:sp>
      <p:sp>
        <p:nvSpPr>
          <p:cNvPr id="7" name="Content Placeholder 6">
            <a:extLst>
              <a:ext uri="{FF2B5EF4-FFF2-40B4-BE49-F238E27FC236}">
                <a16:creationId xmlns:a16="http://schemas.microsoft.com/office/drawing/2014/main" id="{23DC0E4E-6822-467C-96E3-77C667B41D2B}"/>
              </a:ext>
            </a:extLst>
          </p:cNvPr>
          <p:cNvSpPr>
            <a:spLocks noGrp="1"/>
          </p:cNvSpPr>
          <p:nvPr>
            <p:ph sz="half" idx="1"/>
          </p:nvPr>
        </p:nvSpPr>
        <p:spPr bwMode="white">
          <a:xfrm>
            <a:off x="1337076" y="1702825"/>
            <a:ext cx="3148965" cy="2146629"/>
          </a:xfrm>
        </p:spPr>
        <p:txBody>
          <a:bodyPr>
            <a:noAutofit/>
          </a:bodyPr>
          <a:lstStyle/>
          <a:p>
            <a:pPr marL="12700">
              <a:lnSpc>
                <a:spcPct val="120000"/>
              </a:lnSpc>
              <a:spcBef>
                <a:spcPts val="100"/>
              </a:spcBef>
            </a:pPr>
            <a:r>
              <a:rPr lang="en-US" sz="1900" b="1" dirty="0">
                <a:solidFill>
                  <a:schemeClr val="bg1"/>
                </a:solidFill>
              </a:rPr>
              <a:t>Paternalistic relationship</a:t>
            </a:r>
          </a:p>
          <a:p>
            <a:pPr marL="12700">
              <a:lnSpc>
                <a:spcPct val="120000"/>
              </a:lnSpc>
              <a:spcBef>
                <a:spcPts val="100"/>
              </a:spcBef>
            </a:pPr>
            <a:endParaRPr lang="en-US" sz="1900" b="1" dirty="0">
              <a:solidFill>
                <a:schemeClr val="bg1"/>
              </a:solidFill>
            </a:endParaRPr>
          </a:p>
          <a:p>
            <a:pPr marR="5080" algn="just">
              <a:lnSpc>
                <a:spcPct val="120000"/>
              </a:lnSpc>
              <a:spcBef>
                <a:spcPts val="600"/>
              </a:spcBef>
            </a:pPr>
            <a:r>
              <a:rPr lang="en-US" sz="1800" i="1" spc="-15" dirty="0">
                <a:solidFill>
                  <a:schemeClr val="bg2">
                    <a:lumMod val="20000"/>
                    <a:lumOff val="80000"/>
                  </a:schemeClr>
                </a:solidFill>
                <a:cs typeface="Arial"/>
              </a:rPr>
              <a:t>The relationship here is that similar to a parent-child and the employees are given the highest priority here by the employers.</a:t>
            </a:r>
          </a:p>
          <a:p>
            <a:pPr marR="5080" algn="just">
              <a:lnSpc>
                <a:spcPct val="120000"/>
              </a:lnSpc>
              <a:spcBef>
                <a:spcPts val="600"/>
              </a:spcBef>
            </a:pPr>
            <a:endParaRPr lang="en-US" sz="1800" i="1" spc="-15" dirty="0">
              <a:solidFill>
                <a:schemeClr val="bg2">
                  <a:lumMod val="20000"/>
                  <a:lumOff val="80000"/>
                </a:schemeClr>
              </a:solidFill>
              <a:cs typeface="Arial"/>
            </a:endParaRPr>
          </a:p>
          <a:p>
            <a:pPr marR="5080" algn="just">
              <a:lnSpc>
                <a:spcPct val="120000"/>
              </a:lnSpc>
              <a:spcBef>
                <a:spcPts val="600"/>
              </a:spcBef>
            </a:pPr>
            <a:r>
              <a:rPr lang="en-US" sz="1800" i="1" spc="-15" dirty="0">
                <a:solidFill>
                  <a:schemeClr val="bg2">
                    <a:lumMod val="20000"/>
                    <a:lumOff val="80000"/>
                  </a:schemeClr>
                </a:solidFill>
                <a:cs typeface="Arial"/>
              </a:rPr>
              <a:t>Even though it ensures a great organizational environment, the performance often worsens due to lack of focus on it.</a:t>
            </a:r>
          </a:p>
          <a:p>
            <a:pPr marR="5080" algn="just">
              <a:lnSpc>
                <a:spcPct val="120000"/>
              </a:lnSpc>
              <a:spcBef>
                <a:spcPts val="600"/>
              </a:spcBef>
            </a:pPr>
            <a:endParaRPr lang="en-US" sz="1800" i="1" spc="-15" dirty="0">
              <a:solidFill>
                <a:schemeClr val="bg2">
                  <a:lumMod val="20000"/>
                  <a:lumOff val="80000"/>
                </a:schemeClr>
              </a:solidFill>
              <a:cs typeface="Arial"/>
            </a:endParaRPr>
          </a:p>
        </p:txBody>
      </p:sp>
      <p:pic>
        <p:nvPicPr>
          <p:cNvPr id="36" name="Picture Placeholder 35" descr="Check icon">
            <a:extLst>
              <a:ext uri="{FF2B5EF4-FFF2-40B4-BE49-F238E27FC236}">
                <a16:creationId xmlns:a16="http://schemas.microsoft.com/office/drawing/2014/main" id="{1A9D8BC9-CF04-4A6C-89E6-E6A18D7419F0}"/>
              </a:ext>
            </a:extLst>
          </p:cNvPr>
          <p:cNvPicPr>
            <a:picLocks noGrp="1" noChangeAspect="1"/>
          </p:cNvPicPr>
          <p:nvPr>
            <p:ph type="pic" sz="quarter" idx="19"/>
          </p:nvPr>
        </p:nvPicPr>
        <p:blipFill>
          <a:blip r:embed="rId4" cstate="print">
            <a:extLst>
              <a:ext uri="{28A0092B-C50C-407E-A947-70E740481C1C}">
                <a14:useLocalDpi xmlns:a14="http://schemas.microsoft.com/office/drawing/2010/main" val="0"/>
              </a:ext>
            </a:extLst>
          </a:blip>
          <a:srcRect/>
          <a:stretch>
            <a:fillRect/>
          </a:stretch>
        </p:blipFill>
        <p:spPr bwMode="white">
          <a:xfrm>
            <a:off x="838200" y="1679575"/>
            <a:ext cx="576000" cy="576000"/>
          </a:xfrm>
        </p:spPr>
      </p:pic>
      <p:pic>
        <p:nvPicPr>
          <p:cNvPr id="38" name="Picture Placeholder 37" descr="Check icon">
            <a:extLst>
              <a:ext uri="{FF2B5EF4-FFF2-40B4-BE49-F238E27FC236}">
                <a16:creationId xmlns:a16="http://schemas.microsoft.com/office/drawing/2014/main" id="{D15B4FC9-0788-4E4C-9F5A-FCFAF69E7E7F}"/>
              </a:ext>
            </a:extLst>
          </p:cNvPr>
          <p:cNvPicPr>
            <a:picLocks noGrp="1" noChangeAspect="1"/>
          </p:cNvPicPr>
          <p:nvPr>
            <p:ph type="pic" sz="quarter" idx="20"/>
          </p:nvPr>
        </p:nvPicPr>
        <p:blipFill>
          <a:blip r:embed="rId4" cstate="print">
            <a:extLst>
              <a:ext uri="{28A0092B-C50C-407E-A947-70E740481C1C}">
                <a14:useLocalDpi xmlns:a14="http://schemas.microsoft.com/office/drawing/2010/main" val="0"/>
              </a:ext>
            </a:extLst>
          </a:blip>
          <a:srcRect/>
          <a:stretch>
            <a:fillRect/>
          </a:stretch>
        </p:blipFill>
        <p:spPr bwMode="white">
          <a:xfrm>
            <a:off x="4378157" y="1679575"/>
            <a:ext cx="576000" cy="576000"/>
          </a:xfrm>
        </p:spPr>
      </p:pic>
      <p:pic>
        <p:nvPicPr>
          <p:cNvPr id="40" name="Picture Placeholder 39" descr="Check icon">
            <a:extLst>
              <a:ext uri="{FF2B5EF4-FFF2-40B4-BE49-F238E27FC236}">
                <a16:creationId xmlns:a16="http://schemas.microsoft.com/office/drawing/2014/main" id="{250F553C-3E38-47E0-8A58-2967D756991D}"/>
              </a:ext>
            </a:extLst>
          </p:cNvPr>
          <p:cNvPicPr>
            <a:picLocks noGrp="1" noChangeAspect="1"/>
          </p:cNvPicPr>
          <p:nvPr>
            <p:ph type="pic" sz="quarter" idx="21"/>
          </p:nvPr>
        </p:nvPicPr>
        <p:blipFill>
          <a:blip r:embed="rId4" cstate="print">
            <a:extLst>
              <a:ext uri="{28A0092B-C50C-407E-A947-70E740481C1C}">
                <a14:useLocalDpi xmlns:a14="http://schemas.microsoft.com/office/drawing/2010/main" val="0"/>
              </a:ext>
            </a:extLst>
          </a:blip>
          <a:srcRect/>
          <a:stretch>
            <a:fillRect/>
          </a:stretch>
        </p:blipFill>
        <p:spPr bwMode="white">
          <a:xfrm>
            <a:off x="8015029" y="1679575"/>
            <a:ext cx="576000" cy="576000"/>
          </a:xfrm>
        </p:spPr>
      </p:pic>
      <p:sp>
        <p:nvSpPr>
          <p:cNvPr id="24" name="object 5" descr="Beige rectangle">
            <a:extLst>
              <a:ext uri="{FF2B5EF4-FFF2-40B4-BE49-F238E27FC236}">
                <a16:creationId xmlns:a16="http://schemas.microsoft.com/office/drawing/2014/main" id="{73ED10AC-D04B-401B-A6A1-6069912D1664}"/>
              </a:ext>
            </a:extLst>
          </p:cNvPr>
          <p:cNvSpPr/>
          <p:nvPr/>
        </p:nvSpPr>
        <p:spPr bwMode="ltGray">
          <a:xfrm>
            <a:off x="929705" y="1339122"/>
            <a:ext cx="3060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1034784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People discuss something">
            <a:extLst>
              <a:ext uri="{FF2B5EF4-FFF2-40B4-BE49-F238E27FC236}">
                <a16:creationId xmlns:a16="http://schemas.microsoft.com/office/drawing/2014/main" id="{AA6A75DC-BE31-480B-B034-B1DF7AFA5097}"/>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3115389"/>
            <a:ext cx="12192000" cy="3742611"/>
          </a:xfrm>
        </p:spPr>
      </p:pic>
      <p:sp>
        <p:nvSpPr>
          <p:cNvPr id="12" name="object 3" descr="Blue rectangle">
            <a:extLst>
              <a:ext uri="{FF2B5EF4-FFF2-40B4-BE49-F238E27FC236}">
                <a16:creationId xmlns:a16="http://schemas.microsoft.com/office/drawing/2014/main" id="{CDEEA71D-C3B3-45BB-A776-D17D92A58127}"/>
              </a:ext>
            </a:extLst>
          </p:cNvPr>
          <p:cNvSpPr/>
          <p:nvPr/>
        </p:nvSpPr>
        <p:spPr>
          <a:xfrm>
            <a:off x="2400" y="3115389"/>
            <a:ext cx="12189600" cy="3742611"/>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80000"/>
            </a:schemeClr>
          </a:solidFill>
        </p:spPr>
        <p:txBody>
          <a:bodyPr wrap="square" lIns="0" tIns="0" rIns="0" bIns="0" rtlCol="0"/>
          <a:lstStyle/>
          <a:p>
            <a:endParaRPr lang="en-US" dirty="0"/>
          </a:p>
        </p:txBody>
      </p:sp>
      <p:sp>
        <p:nvSpPr>
          <p:cNvPr id="13" name="Oval 12" descr="Beige oval">
            <a:extLst>
              <a:ext uri="{FF2B5EF4-FFF2-40B4-BE49-F238E27FC236}">
                <a16:creationId xmlns:a16="http://schemas.microsoft.com/office/drawing/2014/main" id="{F336552F-CA64-452F-9BD8-01334388BFF5}"/>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F9ADB42F-AE48-4323-897F-DB5A083BD103}"/>
              </a:ext>
            </a:extLst>
          </p:cNvPr>
          <p:cNvSpPr>
            <a:spLocks noGrp="1"/>
          </p:cNvSpPr>
          <p:nvPr>
            <p:ph type="title"/>
          </p:nvPr>
        </p:nvSpPr>
        <p:spPr>
          <a:xfrm>
            <a:off x="838200" y="20821"/>
            <a:ext cx="10515600" cy="1325563"/>
          </a:xfrm>
        </p:spPr>
        <p:txBody>
          <a:bodyPr/>
          <a:lstStyle/>
          <a:p>
            <a:r>
              <a:rPr lang="en-US" dirty="0"/>
              <a:t>Factors that can influence positive relationship between the employers and the employees</a:t>
            </a:r>
          </a:p>
        </p:txBody>
      </p:sp>
      <p:graphicFrame>
        <p:nvGraphicFramePr>
          <p:cNvPr id="2" name="Content Placeholder 1"/>
          <p:cNvGraphicFramePr>
            <a:graphicFrameLocks noGrp="1"/>
          </p:cNvGraphicFramePr>
          <p:nvPr>
            <p:ph sz="half" idx="2"/>
            <p:extLst>
              <p:ext uri="{D42A27DB-BD31-4B8C-83A1-F6EECF244321}">
                <p14:modId xmlns:p14="http://schemas.microsoft.com/office/powerpoint/2010/main" val="4247554402"/>
              </p:ext>
            </p:extLst>
          </p:nvPr>
        </p:nvGraphicFramePr>
        <p:xfrm>
          <a:off x="667658" y="3231276"/>
          <a:ext cx="10584511" cy="35607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Slide Number Placeholder 7">
            <a:extLst>
              <a:ext uri="{FF2B5EF4-FFF2-40B4-BE49-F238E27FC236}">
                <a16:creationId xmlns:a16="http://schemas.microsoft.com/office/drawing/2014/main" id="{68F7FB6B-EAC9-40F7-9522-61A8D53EFAF9}"/>
              </a:ext>
            </a:extLst>
          </p:cNvPr>
          <p:cNvSpPr>
            <a:spLocks noGrp="1"/>
          </p:cNvSpPr>
          <p:nvPr>
            <p:ph type="sldNum" sz="quarter" idx="12"/>
          </p:nvPr>
        </p:nvSpPr>
        <p:spPr/>
        <p:txBody>
          <a:bodyPr/>
          <a:lstStyle/>
          <a:p>
            <a:fld id="{82EE24B5-652C-4DB5-B7C3-B5BBEC1280B1}" type="slidenum">
              <a:rPr lang="en-US" smtClean="0"/>
              <a:t>11</a:t>
            </a:fld>
            <a:endParaRPr lang="en-US" dirty="0"/>
          </a:p>
        </p:txBody>
      </p:sp>
      <p:sp>
        <p:nvSpPr>
          <p:cNvPr id="9" name="object 5" descr="Beige rectangle">
            <a:extLst>
              <a:ext uri="{FF2B5EF4-FFF2-40B4-BE49-F238E27FC236}">
                <a16:creationId xmlns:a16="http://schemas.microsoft.com/office/drawing/2014/main" id="{890F7762-BD37-4D33-9F80-1DA07B5E172E}"/>
              </a:ext>
            </a:extLst>
          </p:cNvPr>
          <p:cNvSpPr/>
          <p:nvPr/>
        </p:nvSpPr>
        <p:spPr>
          <a:xfrm>
            <a:off x="915637" y="1346384"/>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10" name="TextBox 9"/>
          <p:cNvSpPr txBox="1"/>
          <p:nvPr/>
        </p:nvSpPr>
        <p:spPr>
          <a:xfrm>
            <a:off x="667658" y="1957663"/>
            <a:ext cx="11158302" cy="970266"/>
          </a:xfrm>
          <a:prstGeom prst="rect">
            <a:avLst/>
          </a:prstGeom>
          <a:noFill/>
        </p:spPr>
        <p:txBody>
          <a:bodyPr wrap="square" rtlCol="0">
            <a:spAutoFit/>
          </a:bodyPr>
          <a:lstStyle/>
          <a:p>
            <a:pPr>
              <a:lnSpc>
                <a:spcPct val="125000"/>
              </a:lnSpc>
              <a:spcBef>
                <a:spcPts val="100"/>
              </a:spcBef>
              <a:buClr>
                <a:schemeClr val="accent1"/>
              </a:buClr>
            </a:pPr>
            <a:r>
              <a:rPr lang="en-US" sz="2400" b="1" i="1" spc="-5">
                <a:solidFill>
                  <a:schemeClr val="bg1"/>
                </a:solidFill>
                <a:cs typeface="Arial"/>
              </a:rPr>
              <a:t>There are many factors that should be focused on to ensure a positive relationship between employers and employees, some of those are:</a:t>
            </a:r>
            <a:endParaRPr lang="en-US" sz="2400" b="1" i="1" spc="-5" dirty="0">
              <a:solidFill>
                <a:schemeClr val="bg1"/>
              </a:solidFill>
              <a:cs typeface="Arial"/>
            </a:endParaRPr>
          </a:p>
        </p:txBody>
      </p:sp>
    </p:spTree>
    <p:extLst>
      <p:ext uri="{BB962C8B-B14F-4D97-AF65-F5344CB8AC3E}">
        <p14:creationId xmlns:p14="http://schemas.microsoft.com/office/powerpoint/2010/main" val="36096055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People discuss something">
            <a:extLst>
              <a:ext uri="{FF2B5EF4-FFF2-40B4-BE49-F238E27FC236}">
                <a16:creationId xmlns:a16="http://schemas.microsoft.com/office/drawing/2014/main" id="{AA6A75DC-BE31-480B-B034-B1DF7AFA5097}"/>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3115389"/>
            <a:ext cx="12192000" cy="3742611"/>
          </a:xfrm>
        </p:spPr>
      </p:pic>
      <p:sp>
        <p:nvSpPr>
          <p:cNvPr id="12" name="object 3" descr="Blue rectangle">
            <a:extLst>
              <a:ext uri="{FF2B5EF4-FFF2-40B4-BE49-F238E27FC236}">
                <a16:creationId xmlns:a16="http://schemas.microsoft.com/office/drawing/2014/main" id="{CDEEA71D-C3B3-45BB-A776-D17D92A58127}"/>
              </a:ext>
            </a:extLst>
          </p:cNvPr>
          <p:cNvSpPr/>
          <p:nvPr/>
        </p:nvSpPr>
        <p:spPr>
          <a:xfrm>
            <a:off x="2400" y="3115389"/>
            <a:ext cx="12189600" cy="3742611"/>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80000"/>
            </a:schemeClr>
          </a:solidFill>
        </p:spPr>
        <p:txBody>
          <a:bodyPr wrap="square" lIns="0" tIns="0" rIns="0" bIns="0" rtlCol="0"/>
          <a:lstStyle/>
          <a:p>
            <a:endParaRPr lang="en-US" dirty="0"/>
          </a:p>
        </p:txBody>
      </p:sp>
      <p:sp>
        <p:nvSpPr>
          <p:cNvPr id="13" name="Oval 12" descr="Beige oval">
            <a:extLst>
              <a:ext uri="{FF2B5EF4-FFF2-40B4-BE49-F238E27FC236}">
                <a16:creationId xmlns:a16="http://schemas.microsoft.com/office/drawing/2014/main" id="{F336552F-CA64-452F-9BD8-01334388BFF5}"/>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F9ADB42F-AE48-4323-897F-DB5A083BD103}"/>
              </a:ext>
            </a:extLst>
          </p:cNvPr>
          <p:cNvSpPr>
            <a:spLocks noGrp="1"/>
          </p:cNvSpPr>
          <p:nvPr>
            <p:ph type="title"/>
          </p:nvPr>
        </p:nvSpPr>
        <p:spPr>
          <a:xfrm>
            <a:off x="838200" y="20821"/>
            <a:ext cx="10515600" cy="1325563"/>
          </a:xfrm>
        </p:spPr>
        <p:txBody>
          <a:bodyPr/>
          <a:lstStyle/>
          <a:p>
            <a:r>
              <a:rPr lang="en-US" dirty="0"/>
              <a:t>Factors that can influence positive relationship between the employers and the employees</a:t>
            </a:r>
          </a:p>
        </p:txBody>
      </p:sp>
      <p:sp>
        <p:nvSpPr>
          <p:cNvPr id="8" name="Slide Number Placeholder 7">
            <a:extLst>
              <a:ext uri="{FF2B5EF4-FFF2-40B4-BE49-F238E27FC236}">
                <a16:creationId xmlns:a16="http://schemas.microsoft.com/office/drawing/2014/main" id="{68F7FB6B-EAC9-40F7-9522-61A8D53EFAF9}"/>
              </a:ext>
            </a:extLst>
          </p:cNvPr>
          <p:cNvSpPr>
            <a:spLocks noGrp="1"/>
          </p:cNvSpPr>
          <p:nvPr>
            <p:ph type="sldNum" sz="quarter" idx="12"/>
          </p:nvPr>
        </p:nvSpPr>
        <p:spPr/>
        <p:txBody>
          <a:bodyPr/>
          <a:lstStyle/>
          <a:p>
            <a:fld id="{82EE24B5-652C-4DB5-B7C3-B5BBEC1280B1}" type="slidenum">
              <a:rPr lang="en-US" smtClean="0"/>
              <a:t>12</a:t>
            </a:fld>
            <a:endParaRPr lang="en-US" dirty="0"/>
          </a:p>
        </p:txBody>
      </p:sp>
      <p:sp>
        <p:nvSpPr>
          <p:cNvPr id="9" name="object 5" descr="Beige rectangle">
            <a:extLst>
              <a:ext uri="{FF2B5EF4-FFF2-40B4-BE49-F238E27FC236}">
                <a16:creationId xmlns:a16="http://schemas.microsoft.com/office/drawing/2014/main" id="{890F7762-BD37-4D33-9F80-1DA07B5E172E}"/>
              </a:ext>
            </a:extLst>
          </p:cNvPr>
          <p:cNvSpPr/>
          <p:nvPr/>
        </p:nvSpPr>
        <p:spPr>
          <a:xfrm>
            <a:off x="915637" y="1346384"/>
            <a:ext cx="3672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4" name="Content Placeholder 3"/>
          <p:cNvSpPr>
            <a:spLocks noGrp="1"/>
          </p:cNvSpPr>
          <p:nvPr>
            <p:ph sz="half" idx="2"/>
          </p:nvPr>
        </p:nvSpPr>
        <p:spPr/>
        <p:txBody>
          <a:bodyPr/>
          <a:lstStyle/>
          <a:p>
            <a:endParaRPr lang="en-US"/>
          </a:p>
        </p:txBody>
      </p:sp>
      <p:sp>
        <p:nvSpPr>
          <p:cNvPr id="5" name="TextBox 4"/>
          <p:cNvSpPr txBox="1"/>
          <p:nvPr/>
        </p:nvSpPr>
        <p:spPr>
          <a:xfrm>
            <a:off x="0" y="2242023"/>
            <a:ext cx="12192000" cy="4615977"/>
          </a:xfrm>
          <a:prstGeom prst="rect">
            <a:avLst/>
          </a:prstGeom>
          <a:solidFill>
            <a:schemeClr val="tx2">
              <a:lumMod val="75000"/>
              <a:lumOff val="25000"/>
              <a:alpha val="54000"/>
            </a:schemeClr>
          </a:solidFill>
        </p:spPr>
        <p:txBody>
          <a:bodyPr wrap="square" rtlCol="0">
            <a:spAutoFit/>
          </a:bodyPr>
          <a:lstStyle/>
          <a:p>
            <a:endParaRPr lang="en-US" dirty="0"/>
          </a:p>
        </p:txBody>
      </p:sp>
      <p:graphicFrame>
        <p:nvGraphicFramePr>
          <p:cNvPr id="14" name="Content Placeholder 1"/>
          <p:cNvGraphicFramePr>
            <a:graphicFrameLocks noGrp="1"/>
          </p:cNvGraphicFramePr>
          <p:nvPr>
            <p:ph sz="half" idx="2"/>
            <p:extLst>
              <p:ext uri="{D42A27DB-BD31-4B8C-83A1-F6EECF244321}">
                <p14:modId xmlns:p14="http://schemas.microsoft.com/office/powerpoint/2010/main" val="3071693895"/>
              </p:ext>
            </p:extLst>
          </p:nvPr>
        </p:nvGraphicFramePr>
        <p:xfrm>
          <a:off x="614363" y="2242022"/>
          <a:ext cx="10584511" cy="39476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p:cNvSpPr txBox="1"/>
          <p:nvPr/>
        </p:nvSpPr>
        <p:spPr>
          <a:xfrm>
            <a:off x="915637" y="1414003"/>
            <a:ext cx="5961413" cy="584775"/>
          </a:xfrm>
          <a:prstGeom prst="rect">
            <a:avLst/>
          </a:prstGeom>
          <a:noFill/>
        </p:spPr>
        <p:txBody>
          <a:bodyPr wrap="square" rtlCol="0">
            <a:spAutoFit/>
          </a:bodyPr>
          <a:lstStyle/>
          <a:p>
            <a:r>
              <a:rPr lang="en-US" sz="3200" b="1" i="1" dirty="0">
                <a:solidFill>
                  <a:schemeClr val="accent2">
                    <a:lumMod val="75000"/>
                  </a:schemeClr>
                </a:solidFill>
              </a:rPr>
              <a:t>Cont’d.</a:t>
            </a:r>
          </a:p>
        </p:txBody>
      </p:sp>
    </p:spTree>
    <p:extLst>
      <p:ext uri="{BB962C8B-B14F-4D97-AF65-F5344CB8AC3E}">
        <p14:creationId xmlns:p14="http://schemas.microsoft.com/office/powerpoint/2010/main" val="3403477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descr="Girl with documents">
            <a:extLst>
              <a:ext uri="{FF2B5EF4-FFF2-40B4-BE49-F238E27FC236}">
                <a16:creationId xmlns:a16="http://schemas.microsoft.com/office/drawing/2014/main" id="{BD5BAEF8-04EE-4148-AB9D-25427A9268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1" y="675"/>
            <a:ext cx="12189600" cy="6856650"/>
          </a:xfrm>
          <a:prstGeom prst="rect">
            <a:avLst/>
          </a:prstGeom>
        </p:spPr>
      </p:pic>
      <p:sp>
        <p:nvSpPr>
          <p:cNvPr id="5" name="Content Placeholder 4">
            <a:extLst>
              <a:ext uri="{FF2B5EF4-FFF2-40B4-BE49-F238E27FC236}">
                <a16:creationId xmlns:a16="http://schemas.microsoft.com/office/drawing/2014/main" id="{D5537408-2125-4CE5-92A7-F7E0FCBA31D0}"/>
              </a:ext>
            </a:extLst>
          </p:cNvPr>
          <p:cNvSpPr txBox="1">
            <a:spLocks/>
          </p:cNvSpPr>
          <p:nvPr/>
        </p:nvSpPr>
        <p:spPr>
          <a:xfrm>
            <a:off x="-1" y="1341439"/>
            <a:ext cx="6348413" cy="4140200"/>
          </a:xfrm>
          <a:prstGeom prst="rect">
            <a:avLst/>
          </a:prstGeom>
          <a:solidFill>
            <a:schemeClr val="accent2"/>
          </a:solidFill>
        </p:spPr>
        <p:txBody>
          <a:bodyPr lIns="1548000" tIns="216000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5000"/>
              </a:lnSpc>
              <a:buFont typeface="Arial" panose="020B0604020202020204" pitchFamily="34" charset="0"/>
              <a:buNone/>
            </a:pPr>
            <a:endParaRPr lang="en-US" sz="2500" b="1" dirty="0">
              <a:solidFill>
                <a:schemeClr val="bg2">
                  <a:alpha val="50000"/>
                </a:schemeClr>
              </a:solidFill>
            </a:endParaRPr>
          </a:p>
        </p:txBody>
      </p:sp>
      <p:sp>
        <p:nvSpPr>
          <p:cNvPr id="6" name="object 6" descr="Beige rectangle">
            <a:extLst>
              <a:ext uri="{FF2B5EF4-FFF2-40B4-BE49-F238E27FC236}">
                <a16:creationId xmlns:a16="http://schemas.microsoft.com/office/drawing/2014/main" id="{B0C70F64-F3E5-413B-AF4F-E15CE944B761}"/>
              </a:ext>
            </a:extLst>
          </p:cNvPr>
          <p:cNvSpPr/>
          <p:nvPr/>
        </p:nvSpPr>
        <p:spPr bwMode="ltGray">
          <a:xfrm>
            <a:off x="931203" y="2894901"/>
            <a:ext cx="4176000" cy="0"/>
          </a:xfrm>
          <a:custGeom>
            <a:avLst/>
            <a:gdLst/>
            <a:ahLst/>
            <a:cxnLst/>
            <a:rect l="l" t="t" r="r" b="b"/>
            <a:pathLst>
              <a:path w="4206240">
                <a:moveTo>
                  <a:pt x="0" y="0"/>
                </a:moveTo>
                <a:lnTo>
                  <a:pt x="4206240" y="0"/>
                </a:lnTo>
              </a:path>
            </a:pathLst>
          </a:custGeom>
          <a:ln w="54863">
            <a:solidFill>
              <a:schemeClr val="accent1"/>
            </a:solidFill>
          </a:ln>
        </p:spPr>
        <p:txBody>
          <a:bodyPr wrap="square" lIns="0" tIns="0" rIns="0" bIns="0" rtlCol="0"/>
          <a:lstStyle/>
          <a:p>
            <a:endParaRPr lang="en-US" dirty="0"/>
          </a:p>
        </p:txBody>
      </p:sp>
      <p:sp>
        <p:nvSpPr>
          <p:cNvPr id="2" name="Title 1">
            <a:extLst>
              <a:ext uri="{FF2B5EF4-FFF2-40B4-BE49-F238E27FC236}">
                <a16:creationId xmlns:a16="http://schemas.microsoft.com/office/drawing/2014/main" id="{1BD43A5E-77DF-44FD-800D-158434A3ABC6}"/>
              </a:ext>
            </a:extLst>
          </p:cNvPr>
          <p:cNvSpPr>
            <a:spLocks noGrp="1"/>
          </p:cNvSpPr>
          <p:nvPr>
            <p:ph type="title"/>
          </p:nvPr>
        </p:nvSpPr>
        <p:spPr bwMode="ltGray">
          <a:xfrm>
            <a:off x="838200" y="1701559"/>
            <a:ext cx="4859215" cy="1325563"/>
          </a:xfrm>
        </p:spPr>
        <p:txBody>
          <a:bodyPr>
            <a:normAutofit/>
          </a:bodyPr>
          <a:lstStyle/>
          <a:p>
            <a:r>
              <a:rPr lang="en-US" sz="5400" dirty="0">
                <a:solidFill>
                  <a:schemeClr val="bg1"/>
                </a:solidFill>
              </a:rPr>
              <a:t>Conclusion</a:t>
            </a:r>
            <a:endParaRPr lang="en-US" sz="5000" dirty="0">
              <a:solidFill>
                <a:schemeClr val="bg1"/>
              </a:solidFill>
            </a:endParaRPr>
          </a:p>
        </p:txBody>
      </p:sp>
      <p:sp>
        <p:nvSpPr>
          <p:cNvPr id="3" name="TextBox 2"/>
          <p:cNvSpPr txBox="1"/>
          <p:nvPr/>
        </p:nvSpPr>
        <p:spPr>
          <a:xfrm>
            <a:off x="5448300" y="830559"/>
            <a:ext cx="6743700" cy="5632311"/>
          </a:xfrm>
          <a:prstGeom prst="rect">
            <a:avLst/>
          </a:prstGeom>
          <a:solidFill>
            <a:schemeClr val="accent1">
              <a:lumMod val="60000"/>
              <a:lumOff val="40000"/>
              <a:alpha val="80000"/>
            </a:schemeClr>
          </a:solidFill>
        </p:spPr>
        <p:txBody>
          <a:bodyPr wrap="square" rtlCol="0">
            <a:spAutoFit/>
          </a:bodyPr>
          <a:lstStyle/>
          <a:p>
            <a:pPr marL="285750" indent="-285750">
              <a:buFont typeface="Wingdings" panose="05000000000000000000" pitchFamily="2" charset="2"/>
              <a:buChar char="ü"/>
            </a:pPr>
            <a:r>
              <a:rPr lang="en-US" sz="2400" i="1" dirty="0"/>
              <a:t>This presentation has shown how important the proper management of people is in an organization.</a:t>
            </a:r>
          </a:p>
          <a:p>
            <a:pPr marL="285750" indent="-285750">
              <a:buFont typeface="Wingdings" panose="05000000000000000000" pitchFamily="2" charset="2"/>
              <a:buChar char="ü"/>
            </a:pPr>
            <a:r>
              <a:rPr lang="en-US" sz="2400" i="1" dirty="0"/>
              <a:t>It has shed light on who a HR professional is and how important of a role they play in an organizational setting.</a:t>
            </a:r>
          </a:p>
          <a:p>
            <a:pPr marL="285750" indent="-285750">
              <a:buFont typeface="Wingdings" panose="05000000000000000000" pitchFamily="2" charset="2"/>
              <a:buChar char="ü"/>
            </a:pPr>
            <a:r>
              <a:rPr lang="en-US" sz="2400" i="1" dirty="0"/>
              <a:t>The presentation also showed how their duties are governed by various values in accordance with the CIPD professional map.</a:t>
            </a:r>
          </a:p>
          <a:p>
            <a:pPr marL="285750" indent="-285750">
              <a:buFont typeface="Wingdings" panose="05000000000000000000" pitchFamily="2" charset="2"/>
              <a:buChar char="ü"/>
            </a:pPr>
            <a:r>
              <a:rPr lang="en-US" sz="2400" i="1" dirty="0"/>
              <a:t>The types of relationship between an employer and employee have also been explained for better understanding.</a:t>
            </a:r>
          </a:p>
          <a:p>
            <a:pPr marL="285750" indent="-285750">
              <a:buFont typeface="Wingdings" panose="05000000000000000000" pitchFamily="2" charset="2"/>
              <a:buChar char="ü"/>
            </a:pPr>
            <a:r>
              <a:rPr lang="en-US" sz="2400" i="1" dirty="0"/>
              <a:t>The factors that employers should use to promote and maintain a positive relationship with employees have been described as well. </a:t>
            </a:r>
          </a:p>
        </p:txBody>
      </p:sp>
    </p:spTree>
    <p:extLst>
      <p:ext uri="{BB962C8B-B14F-4D97-AF65-F5344CB8AC3E}">
        <p14:creationId xmlns:p14="http://schemas.microsoft.com/office/powerpoint/2010/main" val="14869512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Two person handshake">
            <a:extLst>
              <a:ext uri="{FF2B5EF4-FFF2-40B4-BE49-F238E27FC236}">
                <a16:creationId xmlns:a16="http://schemas.microsoft.com/office/drawing/2014/main" id="{42EF1974-141C-494C-A63E-216742273C6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22" name="object 3" descr="Blue rectangle">
            <a:extLst>
              <a:ext uri="{FF2B5EF4-FFF2-40B4-BE49-F238E27FC236}">
                <a16:creationId xmlns:a16="http://schemas.microsoft.com/office/drawing/2014/main" id="{2D225086-68BE-4168-8F17-9443ADD89675}"/>
              </a:ext>
            </a:extLst>
          </p:cNvPr>
          <p:cNvSpPr/>
          <p:nvPr/>
        </p:nvSpPr>
        <p:spPr>
          <a:xfrm>
            <a:off x="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3" name="Oval 22" descr="Beige oval">
            <a:extLst>
              <a:ext uri="{FF2B5EF4-FFF2-40B4-BE49-F238E27FC236}">
                <a16:creationId xmlns:a16="http://schemas.microsoft.com/office/drawing/2014/main" id="{433945EE-A7C1-410E-BF29-F5CEA2F4F576}"/>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Slide Number Placeholder 1">
            <a:extLst>
              <a:ext uri="{FF2B5EF4-FFF2-40B4-BE49-F238E27FC236}">
                <a16:creationId xmlns:a16="http://schemas.microsoft.com/office/drawing/2014/main" id="{3790A3AE-E658-426D-96CD-CB0614B7418A}"/>
              </a:ext>
            </a:extLst>
          </p:cNvPr>
          <p:cNvSpPr>
            <a:spLocks noGrp="1"/>
          </p:cNvSpPr>
          <p:nvPr>
            <p:ph type="sldNum" sz="quarter" idx="12"/>
          </p:nvPr>
        </p:nvSpPr>
        <p:spPr/>
        <p:txBody>
          <a:bodyPr/>
          <a:lstStyle/>
          <a:p>
            <a:fld id="{82EE24B5-652C-4DB5-B7C3-B5BBEC1280B1}" type="slidenum">
              <a:rPr lang="en-US" smtClean="0"/>
              <a:t>14</a:t>
            </a:fld>
            <a:endParaRPr lang="en-US" dirty="0"/>
          </a:p>
        </p:txBody>
      </p:sp>
      <p:sp>
        <p:nvSpPr>
          <p:cNvPr id="6" name="Title 5">
            <a:extLst>
              <a:ext uri="{FF2B5EF4-FFF2-40B4-BE49-F238E27FC236}">
                <a16:creationId xmlns:a16="http://schemas.microsoft.com/office/drawing/2014/main" id="{6BDEDF39-62EC-40AF-98F4-06A79F1F80F1}"/>
              </a:ext>
            </a:extLst>
          </p:cNvPr>
          <p:cNvSpPr>
            <a:spLocks noGrp="1"/>
          </p:cNvSpPr>
          <p:nvPr>
            <p:ph type="title"/>
          </p:nvPr>
        </p:nvSpPr>
        <p:spPr bwMode="ltGray">
          <a:xfrm>
            <a:off x="818028" y="365126"/>
            <a:ext cx="10515600" cy="922556"/>
          </a:xfrm>
        </p:spPr>
        <p:txBody>
          <a:bodyPr>
            <a:normAutofit/>
          </a:bodyPr>
          <a:lstStyle/>
          <a:p>
            <a:r>
              <a:rPr lang="en-US" dirty="0"/>
              <a:t>Reference List</a:t>
            </a:r>
          </a:p>
        </p:txBody>
      </p:sp>
      <p:sp>
        <p:nvSpPr>
          <p:cNvPr id="7" name="Content Placeholder 6">
            <a:extLst>
              <a:ext uri="{FF2B5EF4-FFF2-40B4-BE49-F238E27FC236}">
                <a16:creationId xmlns:a16="http://schemas.microsoft.com/office/drawing/2014/main" id="{23DC0E4E-6822-467C-96E3-77C667B41D2B}"/>
              </a:ext>
            </a:extLst>
          </p:cNvPr>
          <p:cNvSpPr>
            <a:spLocks noGrp="1"/>
          </p:cNvSpPr>
          <p:nvPr>
            <p:ph sz="half" idx="1"/>
          </p:nvPr>
        </p:nvSpPr>
        <p:spPr bwMode="white">
          <a:xfrm>
            <a:off x="457209" y="1773941"/>
            <a:ext cx="11105028" cy="4036793"/>
          </a:xfrm>
        </p:spPr>
        <p:txBody>
          <a:bodyPr>
            <a:noAutofit/>
          </a:bodyPr>
          <a:lstStyle/>
          <a:p>
            <a:pPr marL="171450" indent="-171450">
              <a:buFont typeface="Wingdings" panose="05000000000000000000" pitchFamily="2" charset="2"/>
              <a:buChar char="ü"/>
            </a:pPr>
            <a:r>
              <a:rPr lang="en-US" sz="1100" dirty="0" err="1">
                <a:solidFill>
                  <a:schemeClr val="bg1"/>
                </a:solidFill>
              </a:rPr>
              <a:t>Baill</a:t>
            </a:r>
            <a:r>
              <a:rPr lang="en-US" sz="1100" dirty="0">
                <a:solidFill>
                  <a:schemeClr val="bg1"/>
                </a:solidFill>
              </a:rPr>
              <a:t>, B. (2021). The changing requirements of the HR professional—Implications for the development of HR professionals. </a:t>
            </a:r>
            <a:r>
              <a:rPr lang="en-US" sz="1100" i="1" dirty="0">
                <a:solidFill>
                  <a:schemeClr val="bg1"/>
                </a:solidFill>
              </a:rPr>
              <a:t>Human Resource Management: Published in Cooperation with the School of Business Administration, The University of Michigan and in alliance with the Society of Human Resources Management</a:t>
            </a:r>
            <a:r>
              <a:rPr lang="en-US" sz="1100" dirty="0">
                <a:solidFill>
                  <a:schemeClr val="bg1"/>
                </a:solidFill>
              </a:rPr>
              <a:t>, </a:t>
            </a:r>
            <a:r>
              <a:rPr lang="en-US" sz="1100" i="1" dirty="0">
                <a:solidFill>
                  <a:schemeClr val="bg1"/>
                </a:solidFill>
              </a:rPr>
              <a:t>38</a:t>
            </a:r>
            <a:r>
              <a:rPr lang="en-US" sz="1100" dirty="0">
                <a:solidFill>
                  <a:schemeClr val="bg1"/>
                </a:solidFill>
              </a:rPr>
              <a:t>(2), pp.171-175.</a:t>
            </a:r>
          </a:p>
          <a:p>
            <a:pPr marL="171450" indent="-171450">
              <a:buFont typeface="Wingdings" panose="05000000000000000000" pitchFamily="2" charset="2"/>
              <a:buChar char="ü"/>
            </a:pPr>
            <a:r>
              <a:rPr lang="en-US" sz="1100" dirty="0">
                <a:solidFill>
                  <a:schemeClr val="bg1"/>
                </a:solidFill>
              </a:rPr>
              <a:t>Bell, B.S., Lee, S.W. and Yeung, S.K. (2023). The impact of e‐HR on professional competence in HRM: Implications for the development of HR professionals. </a:t>
            </a:r>
            <a:r>
              <a:rPr lang="en-US" sz="1100" i="1" dirty="0">
                <a:solidFill>
                  <a:schemeClr val="bg1"/>
                </a:solidFill>
              </a:rPr>
              <a:t>Human Resource Management: Published in Cooperation with the School of Business Administration, The University of Michigan and in alliance with the Society of Human Resources Management</a:t>
            </a:r>
            <a:r>
              <a:rPr lang="en-US" sz="1100" dirty="0">
                <a:solidFill>
                  <a:schemeClr val="bg1"/>
                </a:solidFill>
              </a:rPr>
              <a:t>, </a:t>
            </a:r>
            <a:r>
              <a:rPr lang="en-US" sz="1100" i="1" dirty="0">
                <a:solidFill>
                  <a:schemeClr val="bg1"/>
                </a:solidFill>
              </a:rPr>
              <a:t>45</a:t>
            </a:r>
            <a:r>
              <a:rPr lang="en-US" sz="1100" dirty="0">
                <a:solidFill>
                  <a:schemeClr val="bg1"/>
                </a:solidFill>
              </a:rPr>
              <a:t>(3), pp.295-308.</a:t>
            </a:r>
          </a:p>
          <a:p>
            <a:pPr marL="171450" indent="-171450">
              <a:buFont typeface="Wingdings" panose="05000000000000000000" pitchFamily="2" charset="2"/>
              <a:buChar char="ü"/>
            </a:pPr>
            <a:r>
              <a:rPr lang="en-US" sz="1100" dirty="0" err="1">
                <a:solidFill>
                  <a:schemeClr val="bg1"/>
                </a:solidFill>
              </a:rPr>
              <a:t>Bloemer</a:t>
            </a:r>
            <a:r>
              <a:rPr lang="en-US" sz="1100" dirty="0">
                <a:solidFill>
                  <a:schemeClr val="bg1"/>
                </a:solidFill>
              </a:rPr>
              <a:t>, J. and </a:t>
            </a:r>
            <a:r>
              <a:rPr lang="en-US" sz="1100" dirty="0" err="1">
                <a:solidFill>
                  <a:schemeClr val="bg1"/>
                </a:solidFill>
              </a:rPr>
              <a:t>Odekerken‐Schröder</a:t>
            </a:r>
            <a:r>
              <a:rPr lang="en-US" sz="1100" dirty="0">
                <a:solidFill>
                  <a:schemeClr val="bg1"/>
                </a:solidFill>
              </a:rPr>
              <a:t>, G. (2022). The role of employee relationship proneness in creating employee loyalty. International Journal of Bank Marketing, 24(4), pp.252-264.</a:t>
            </a:r>
          </a:p>
          <a:p>
            <a:pPr marL="171450" indent="-171450">
              <a:buFont typeface="Wingdings" panose="05000000000000000000" pitchFamily="2" charset="2"/>
              <a:buChar char="ü"/>
            </a:pPr>
            <a:r>
              <a:rPr lang="en-US" sz="1100" dirty="0">
                <a:solidFill>
                  <a:schemeClr val="bg1"/>
                </a:solidFill>
              </a:rPr>
              <a:t>Caldwell, C. (2022). Understanding kindness–A moral duty of human resource leaders. </a:t>
            </a:r>
            <a:r>
              <a:rPr lang="en-US" sz="1100" i="1" dirty="0">
                <a:solidFill>
                  <a:schemeClr val="bg1"/>
                </a:solidFill>
              </a:rPr>
              <a:t>The Journal of Values-Based Leadership</a:t>
            </a:r>
            <a:r>
              <a:rPr lang="en-US" sz="1100" dirty="0">
                <a:solidFill>
                  <a:schemeClr val="bg1"/>
                </a:solidFill>
              </a:rPr>
              <a:t>, </a:t>
            </a:r>
            <a:r>
              <a:rPr lang="en-US" sz="1100" i="1" dirty="0">
                <a:solidFill>
                  <a:schemeClr val="bg1"/>
                </a:solidFill>
              </a:rPr>
              <a:t>10</a:t>
            </a:r>
            <a:r>
              <a:rPr lang="en-US" sz="1100" dirty="0">
                <a:solidFill>
                  <a:schemeClr val="bg1"/>
                </a:solidFill>
              </a:rPr>
              <a:t>(2), p.8.</a:t>
            </a:r>
          </a:p>
          <a:p>
            <a:pPr marL="171450" indent="-171450">
              <a:buFont typeface="Wingdings" panose="05000000000000000000" pitchFamily="2" charset="2"/>
              <a:buChar char="ü"/>
            </a:pPr>
            <a:r>
              <a:rPr lang="en-US" sz="1100" dirty="0" err="1">
                <a:solidFill>
                  <a:schemeClr val="bg1"/>
                </a:solidFill>
              </a:rPr>
              <a:t>Deadrick</a:t>
            </a:r>
            <a:r>
              <a:rPr lang="en-US" sz="1100" dirty="0">
                <a:solidFill>
                  <a:schemeClr val="bg1"/>
                </a:solidFill>
              </a:rPr>
              <a:t>, D.L. and Gibson, P.A. (2022). An examination of the research–practice gap in HR: Comparing topics of interest to HR academics and HR professionals. </a:t>
            </a:r>
            <a:r>
              <a:rPr lang="en-US" sz="1100" i="1" dirty="0">
                <a:solidFill>
                  <a:schemeClr val="bg1"/>
                </a:solidFill>
              </a:rPr>
              <a:t>Human Resource Management Review</a:t>
            </a:r>
            <a:r>
              <a:rPr lang="en-US" sz="1100" dirty="0">
                <a:solidFill>
                  <a:schemeClr val="bg1"/>
                </a:solidFill>
              </a:rPr>
              <a:t>, </a:t>
            </a:r>
            <a:r>
              <a:rPr lang="en-US" sz="1100" i="1" dirty="0">
                <a:solidFill>
                  <a:schemeClr val="bg1"/>
                </a:solidFill>
              </a:rPr>
              <a:t>17</a:t>
            </a:r>
            <a:r>
              <a:rPr lang="en-US" sz="1100" dirty="0">
                <a:solidFill>
                  <a:schemeClr val="bg1"/>
                </a:solidFill>
              </a:rPr>
              <a:t>(2), pp.131-139.</a:t>
            </a:r>
          </a:p>
          <a:p>
            <a:pPr marL="171450" indent="-171450">
              <a:buFont typeface="Wingdings" panose="05000000000000000000" pitchFamily="2" charset="2"/>
              <a:buChar char="ü"/>
            </a:pPr>
            <a:r>
              <a:rPr lang="en-US" sz="1100" dirty="0">
                <a:solidFill>
                  <a:schemeClr val="bg1"/>
                </a:solidFill>
              </a:rPr>
              <a:t>Gardner, S.D., </a:t>
            </a:r>
            <a:r>
              <a:rPr lang="en-US" sz="1100" dirty="0" err="1">
                <a:solidFill>
                  <a:schemeClr val="bg1"/>
                </a:solidFill>
              </a:rPr>
              <a:t>Lepak</a:t>
            </a:r>
            <a:r>
              <a:rPr lang="en-US" sz="1100" dirty="0">
                <a:solidFill>
                  <a:schemeClr val="bg1"/>
                </a:solidFill>
              </a:rPr>
              <a:t>, D.P. and </a:t>
            </a:r>
            <a:r>
              <a:rPr lang="en-US" sz="1100" dirty="0" err="1">
                <a:solidFill>
                  <a:schemeClr val="bg1"/>
                </a:solidFill>
              </a:rPr>
              <a:t>Bartol</a:t>
            </a:r>
            <a:r>
              <a:rPr lang="en-US" sz="1100" dirty="0">
                <a:solidFill>
                  <a:schemeClr val="bg1"/>
                </a:solidFill>
              </a:rPr>
              <a:t>, K.M. (2023). Virtual HR: The impact of information technology on the human resource professional. </a:t>
            </a:r>
            <a:r>
              <a:rPr lang="en-US" sz="1100" i="1" dirty="0">
                <a:solidFill>
                  <a:schemeClr val="bg1"/>
                </a:solidFill>
              </a:rPr>
              <a:t>Journal of vocational behavior</a:t>
            </a:r>
            <a:r>
              <a:rPr lang="en-US" sz="1100" dirty="0">
                <a:solidFill>
                  <a:schemeClr val="bg1"/>
                </a:solidFill>
              </a:rPr>
              <a:t>, </a:t>
            </a:r>
            <a:r>
              <a:rPr lang="en-US" sz="1100" i="1" dirty="0">
                <a:solidFill>
                  <a:schemeClr val="bg1"/>
                </a:solidFill>
              </a:rPr>
              <a:t>63</a:t>
            </a:r>
            <a:r>
              <a:rPr lang="en-US" sz="1100" dirty="0">
                <a:solidFill>
                  <a:schemeClr val="bg1"/>
                </a:solidFill>
              </a:rPr>
              <a:t>(2), pp.159-179.</a:t>
            </a:r>
          </a:p>
          <a:p>
            <a:pPr marL="171450" indent="-171450">
              <a:buFont typeface="Wingdings" panose="05000000000000000000" pitchFamily="2" charset="2"/>
              <a:buChar char="ü"/>
            </a:pPr>
            <a:r>
              <a:rPr lang="en-US" sz="1100" dirty="0" err="1">
                <a:solidFill>
                  <a:schemeClr val="bg1"/>
                </a:solidFill>
              </a:rPr>
              <a:t>Govaerts</a:t>
            </a:r>
            <a:r>
              <a:rPr lang="en-US" sz="1100" dirty="0">
                <a:solidFill>
                  <a:schemeClr val="bg1"/>
                </a:solidFill>
              </a:rPr>
              <a:t>, N., </a:t>
            </a:r>
            <a:r>
              <a:rPr lang="en-US" sz="1100" dirty="0" err="1">
                <a:solidFill>
                  <a:schemeClr val="bg1"/>
                </a:solidFill>
              </a:rPr>
              <a:t>Kyndt</a:t>
            </a:r>
            <a:r>
              <a:rPr lang="en-US" sz="1100" dirty="0">
                <a:solidFill>
                  <a:schemeClr val="bg1"/>
                </a:solidFill>
              </a:rPr>
              <a:t>, E., </a:t>
            </a:r>
            <a:r>
              <a:rPr lang="en-US" sz="1100" dirty="0" err="1">
                <a:solidFill>
                  <a:schemeClr val="bg1"/>
                </a:solidFill>
              </a:rPr>
              <a:t>Dochy</a:t>
            </a:r>
            <a:r>
              <a:rPr lang="en-US" sz="1100" dirty="0">
                <a:solidFill>
                  <a:schemeClr val="bg1"/>
                </a:solidFill>
              </a:rPr>
              <a:t>, F. and </a:t>
            </a:r>
            <a:r>
              <a:rPr lang="en-US" sz="1100" dirty="0" err="1">
                <a:solidFill>
                  <a:schemeClr val="bg1"/>
                </a:solidFill>
              </a:rPr>
              <a:t>Baert</a:t>
            </a:r>
            <a:r>
              <a:rPr lang="en-US" sz="1100" dirty="0">
                <a:solidFill>
                  <a:schemeClr val="bg1"/>
                </a:solidFill>
              </a:rPr>
              <a:t>, H. (2021). Influence of learning and working climate on the retention of talented employees. </a:t>
            </a:r>
            <a:r>
              <a:rPr lang="en-US" sz="1100" i="1" dirty="0">
                <a:solidFill>
                  <a:schemeClr val="bg1"/>
                </a:solidFill>
              </a:rPr>
              <a:t>Journal of workplace learning</a:t>
            </a:r>
            <a:r>
              <a:rPr lang="en-US" sz="1100" dirty="0">
                <a:solidFill>
                  <a:schemeClr val="bg1"/>
                </a:solidFill>
              </a:rPr>
              <a:t>, </a:t>
            </a:r>
            <a:r>
              <a:rPr lang="en-US" sz="1100" i="1" dirty="0">
                <a:solidFill>
                  <a:schemeClr val="bg1"/>
                </a:solidFill>
              </a:rPr>
              <a:t>23</a:t>
            </a:r>
            <a:r>
              <a:rPr lang="en-US" sz="1100" dirty="0">
                <a:solidFill>
                  <a:schemeClr val="bg1"/>
                </a:solidFill>
              </a:rPr>
              <a:t>(1), pp.35-55.</a:t>
            </a:r>
          </a:p>
          <a:p>
            <a:pPr marL="171450" indent="-171450">
              <a:buFont typeface="Wingdings" panose="05000000000000000000" pitchFamily="2" charset="2"/>
              <a:buChar char="ü"/>
            </a:pPr>
            <a:r>
              <a:rPr lang="en-US" sz="1100" dirty="0">
                <a:solidFill>
                  <a:schemeClr val="bg1"/>
                </a:solidFill>
              </a:rPr>
              <a:t>Graham, M.E. and Tarbell, L.M. (2020). The importance of the employee perspective in the competency development of human resource professionals. </a:t>
            </a:r>
            <a:r>
              <a:rPr lang="en-US" sz="1100" i="1" dirty="0">
                <a:solidFill>
                  <a:schemeClr val="bg1"/>
                </a:solidFill>
              </a:rPr>
              <a:t>Human Resource Management: Published in Cooperation with the School of Business Administration, The University of Michigan and in alliance with the Society of Human Resources Management</a:t>
            </a:r>
            <a:r>
              <a:rPr lang="en-US" sz="1100" dirty="0">
                <a:solidFill>
                  <a:schemeClr val="bg1"/>
                </a:solidFill>
              </a:rPr>
              <a:t>, </a:t>
            </a:r>
            <a:r>
              <a:rPr lang="en-US" sz="1100" i="1" dirty="0">
                <a:solidFill>
                  <a:schemeClr val="bg1"/>
                </a:solidFill>
              </a:rPr>
              <a:t>45</a:t>
            </a:r>
            <a:r>
              <a:rPr lang="en-US" sz="1100" dirty="0">
                <a:solidFill>
                  <a:schemeClr val="bg1"/>
                </a:solidFill>
              </a:rPr>
              <a:t>(3), pp.337-355.</a:t>
            </a:r>
          </a:p>
          <a:p>
            <a:pPr marL="171450" indent="-171450">
              <a:buFont typeface="Wingdings" panose="05000000000000000000" pitchFamily="2" charset="2"/>
              <a:buChar char="ü"/>
            </a:pPr>
            <a:r>
              <a:rPr lang="en-US" sz="1100" dirty="0">
                <a:solidFill>
                  <a:schemeClr val="bg1"/>
                </a:solidFill>
              </a:rPr>
              <a:t>Harrison, P. (2021). Learning culture, line manager and HR professional practice. </a:t>
            </a:r>
            <a:r>
              <a:rPr lang="en-US" sz="1100" i="1" dirty="0">
                <a:solidFill>
                  <a:schemeClr val="bg1"/>
                </a:solidFill>
              </a:rPr>
              <a:t>Journal of European Industrial Training</a:t>
            </a:r>
            <a:r>
              <a:rPr lang="en-US" sz="1100" dirty="0">
                <a:solidFill>
                  <a:schemeClr val="bg1"/>
                </a:solidFill>
              </a:rPr>
              <a:t>, </a:t>
            </a:r>
            <a:r>
              <a:rPr lang="en-US" sz="1100" i="1" dirty="0">
                <a:solidFill>
                  <a:schemeClr val="bg1"/>
                </a:solidFill>
              </a:rPr>
              <a:t>35</a:t>
            </a:r>
            <a:r>
              <a:rPr lang="en-US" sz="1100" dirty="0">
                <a:solidFill>
                  <a:schemeClr val="bg1"/>
                </a:solidFill>
              </a:rPr>
              <a:t>(9), pp.914-928.</a:t>
            </a:r>
          </a:p>
          <a:p>
            <a:pPr marL="171450" indent="-171450">
              <a:buFont typeface="Wingdings" panose="05000000000000000000" pitchFamily="2" charset="2"/>
              <a:buChar char="ü"/>
            </a:pPr>
            <a:r>
              <a:rPr lang="en-US" sz="1100" dirty="0" err="1">
                <a:solidFill>
                  <a:schemeClr val="bg1"/>
                </a:solidFill>
              </a:rPr>
              <a:t>Kryger</a:t>
            </a:r>
            <a:r>
              <a:rPr lang="en-US" sz="1100" dirty="0">
                <a:solidFill>
                  <a:schemeClr val="bg1"/>
                </a:solidFill>
              </a:rPr>
              <a:t> </a:t>
            </a:r>
            <a:r>
              <a:rPr lang="en-US" sz="1100" dirty="0" err="1">
                <a:solidFill>
                  <a:schemeClr val="bg1"/>
                </a:solidFill>
              </a:rPr>
              <a:t>Aggerholm</a:t>
            </a:r>
            <a:r>
              <a:rPr lang="en-US" sz="1100" dirty="0">
                <a:solidFill>
                  <a:schemeClr val="bg1"/>
                </a:solidFill>
              </a:rPr>
              <a:t>, H., </a:t>
            </a:r>
            <a:r>
              <a:rPr lang="en-US" sz="1100" dirty="0" err="1">
                <a:solidFill>
                  <a:schemeClr val="bg1"/>
                </a:solidFill>
              </a:rPr>
              <a:t>Esmann</a:t>
            </a:r>
            <a:r>
              <a:rPr lang="en-US" sz="1100" dirty="0">
                <a:solidFill>
                  <a:schemeClr val="bg1"/>
                </a:solidFill>
              </a:rPr>
              <a:t> Andersen, S. and Thomsen, C. (2021). </a:t>
            </a:r>
            <a:r>
              <a:rPr lang="en-US" sz="1100" dirty="0" err="1">
                <a:solidFill>
                  <a:schemeClr val="bg1"/>
                </a:solidFill>
              </a:rPr>
              <a:t>Conceptualising</a:t>
            </a:r>
            <a:r>
              <a:rPr lang="en-US" sz="1100" dirty="0">
                <a:solidFill>
                  <a:schemeClr val="bg1"/>
                </a:solidFill>
              </a:rPr>
              <a:t> employer branding in sustainable </a:t>
            </a:r>
            <a:r>
              <a:rPr lang="en-US" sz="1100" dirty="0" err="1">
                <a:solidFill>
                  <a:schemeClr val="bg1"/>
                </a:solidFill>
              </a:rPr>
              <a:t>organisations</a:t>
            </a:r>
            <a:r>
              <a:rPr lang="en-US" sz="1100" dirty="0">
                <a:solidFill>
                  <a:schemeClr val="bg1"/>
                </a:solidFill>
              </a:rPr>
              <a:t>. </a:t>
            </a:r>
            <a:r>
              <a:rPr lang="en-US" sz="1100" i="1" dirty="0">
                <a:solidFill>
                  <a:schemeClr val="bg1"/>
                </a:solidFill>
              </a:rPr>
              <a:t>Corporate Communications: An International Journal</a:t>
            </a:r>
            <a:r>
              <a:rPr lang="en-US" sz="1100" dirty="0">
                <a:solidFill>
                  <a:schemeClr val="bg1"/>
                </a:solidFill>
              </a:rPr>
              <a:t>, </a:t>
            </a:r>
            <a:r>
              <a:rPr lang="en-US" sz="1100" i="1" dirty="0">
                <a:solidFill>
                  <a:schemeClr val="bg1"/>
                </a:solidFill>
              </a:rPr>
              <a:t>16</a:t>
            </a:r>
            <a:r>
              <a:rPr lang="en-US" sz="1100" dirty="0">
                <a:solidFill>
                  <a:schemeClr val="bg1"/>
                </a:solidFill>
              </a:rPr>
              <a:t>(2), pp.105-123.</a:t>
            </a:r>
          </a:p>
          <a:p>
            <a:pPr marL="171450" indent="-171450">
              <a:buFont typeface="Wingdings" panose="05000000000000000000" pitchFamily="2" charset="2"/>
              <a:buChar char="ü"/>
            </a:pPr>
            <a:r>
              <a:rPr lang="en-US" sz="1100" dirty="0" err="1">
                <a:solidFill>
                  <a:schemeClr val="bg1"/>
                </a:solidFill>
              </a:rPr>
              <a:t>Tanwar</a:t>
            </a:r>
            <a:r>
              <a:rPr lang="en-US" sz="1100" dirty="0">
                <a:solidFill>
                  <a:schemeClr val="bg1"/>
                </a:solidFill>
              </a:rPr>
              <a:t>, K. and Prasad, A. (2020). Exploring the relationship between employer branding and employee retention. </a:t>
            </a:r>
            <a:r>
              <a:rPr lang="en-US" sz="1100" i="1" dirty="0">
                <a:solidFill>
                  <a:schemeClr val="bg1"/>
                </a:solidFill>
              </a:rPr>
              <a:t>Global business review</a:t>
            </a:r>
            <a:r>
              <a:rPr lang="en-US" sz="1100" dirty="0">
                <a:solidFill>
                  <a:schemeClr val="bg1"/>
                </a:solidFill>
              </a:rPr>
              <a:t>, </a:t>
            </a:r>
            <a:r>
              <a:rPr lang="en-US" sz="1100" i="1" dirty="0">
                <a:solidFill>
                  <a:schemeClr val="bg1"/>
                </a:solidFill>
              </a:rPr>
              <a:t>17</a:t>
            </a:r>
            <a:r>
              <a:rPr lang="en-US" sz="1100" dirty="0">
                <a:solidFill>
                  <a:schemeClr val="bg1"/>
                </a:solidFill>
              </a:rPr>
              <a:t>(3_suppl), pp.186S-206S.</a:t>
            </a:r>
          </a:p>
          <a:p>
            <a:pPr marL="171450" indent="-171450">
              <a:buFont typeface="Wingdings" panose="05000000000000000000" pitchFamily="2" charset="2"/>
              <a:buChar char="ü"/>
            </a:pPr>
            <a:r>
              <a:rPr lang="en-US" sz="1100" dirty="0" err="1">
                <a:solidFill>
                  <a:schemeClr val="bg1"/>
                </a:solidFill>
              </a:rPr>
              <a:t>Xesha</a:t>
            </a:r>
            <a:r>
              <a:rPr lang="en-US" sz="1100" dirty="0">
                <a:solidFill>
                  <a:schemeClr val="bg1"/>
                </a:solidFill>
              </a:rPr>
              <a:t>, D., </a:t>
            </a:r>
            <a:r>
              <a:rPr lang="en-US" sz="1100" dirty="0" err="1">
                <a:solidFill>
                  <a:schemeClr val="bg1"/>
                </a:solidFill>
              </a:rPr>
              <a:t>Iwu</a:t>
            </a:r>
            <a:r>
              <a:rPr lang="en-US" sz="1100" dirty="0">
                <a:solidFill>
                  <a:schemeClr val="bg1"/>
                </a:solidFill>
              </a:rPr>
              <a:t>, C.G., </a:t>
            </a:r>
            <a:r>
              <a:rPr lang="en-US" sz="1100" dirty="0" err="1">
                <a:solidFill>
                  <a:schemeClr val="bg1"/>
                </a:solidFill>
              </a:rPr>
              <a:t>Slabbert</a:t>
            </a:r>
            <a:r>
              <a:rPr lang="en-US" sz="1100" dirty="0">
                <a:solidFill>
                  <a:schemeClr val="bg1"/>
                </a:solidFill>
              </a:rPr>
              <a:t>, A. and </a:t>
            </a:r>
            <a:r>
              <a:rPr lang="en-US" sz="1100" dirty="0" err="1">
                <a:solidFill>
                  <a:schemeClr val="bg1"/>
                </a:solidFill>
              </a:rPr>
              <a:t>Nduna</a:t>
            </a:r>
            <a:r>
              <a:rPr lang="en-US" sz="1100" dirty="0">
                <a:solidFill>
                  <a:schemeClr val="bg1"/>
                </a:solidFill>
              </a:rPr>
              <a:t>, J. (2022). The impact of employer-employee relationships on business growth. </a:t>
            </a:r>
            <a:r>
              <a:rPr lang="en-US" sz="1100" i="1" dirty="0">
                <a:solidFill>
                  <a:schemeClr val="bg1"/>
                </a:solidFill>
              </a:rPr>
              <a:t>Journal of Economics</a:t>
            </a:r>
            <a:r>
              <a:rPr lang="en-US" sz="1100" dirty="0">
                <a:solidFill>
                  <a:schemeClr val="bg1"/>
                </a:solidFill>
              </a:rPr>
              <a:t>, </a:t>
            </a:r>
            <a:r>
              <a:rPr lang="en-US" sz="1100" i="1" dirty="0">
                <a:solidFill>
                  <a:schemeClr val="bg1"/>
                </a:solidFill>
              </a:rPr>
              <a:t>5</a:t>
            </a:r>
            <a:r>
              <a:rPr lang="en-US" sz="1100" dirty="0">
                <a:solidFill>
                  <a:schemeClr val="bg1"/>
                </a:solidFill>
              </a:rPr>
              <a:t>(3), pp.313-324.</a:t>
            </a:r>
          </a:p>
          <a:p>
            <a:pPr marL="171450" marR="5080" indent="-171450" algn="just">
              <a:lnSpc>
                <a:spcPct val="120000"/>
              </a:lnSpc>
              <a:spcBef>
                <a:spcPts val="600"/>
              </a:spcBef>
              <a:buFont typeface="Wingdings" panose="05000000000000000000" pitchFamily="2" charset="2"/>
              <a:buChar char="ü"/>
            </a:pPr>
            <a:endParaRPr lang="en-US" sz="1100" b="1" dirty="0">
              <a:solidFill>
                <a:schemeClr val="bg1"/>
              </a:solidFill>
            </a:endParaRPr>
          </a:p>
        </p:txBody>
      </p:sp>
      <p:sp>
        <p:nvSpPr>
          <p:cNvPr id="24" name="object 5" descr="Beige rectangle">
            <a:extLst>
              <a:ext uri="{FF2B5EF4-FFF2-40B4-BE49-F238E27FC236}">
                <a16:creationId xmlns:a16="http://schemas.microsoft.com/office/drawing/2014/main" id="{73ED10AC-D04B-401B-A6A1-6069912D1664}"/>
              </a:ext>
            </a:extLst>
          </p:cNvPr>
          <p:cNvSpPr/>
          <p:nvPr/>
        </p:nvSpPr>
        <p:spPr bwMode="ltGray">
          <a:xfrm>
            <a:off x="929705" y="1339122"/>
            <a:ext cx="3060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
        <p:nvSpPr>
          <p:cNvPr id="4" name="Picture Placeholder 3"/>
          <p:cNvSpPr>
            <a:spLocks noGrp="1"/>
          </p:cNvSpPr>
          <p:nvPr>
            <p:ph type="pic" sz="quarter" idx="21"/>
          </p:nvPr>
        </p:nvSpPr>
        <p:spPr/>
      </p:sp>
      <p:sp>
        <p:nvSpPr>
          <p:cNvPr id="5" name="Picture Placeholder 4"/>
          <p:cNvSpPr>
            <a:spLocks noGrp="1"/>
          </p:cNvSpPr>
          <p:nvPr>
            <p:ph type="pic" sz="quarter" idx="21"/>
          </p:nvPr>
        </p:nvSpPr>
        <p:spPr/>
      </p:sp>
      <p:sp>
        <p:nvSpPr>
          <p:cNvPr id="8" name="Picture Placeholder 7"/>
          <p:cNvSpPr>
            <a:spLocks noGrp="1"/>
          </p:cNvSpPr>
          <p:nvPr>
            <p:ph type="pic" sz="quarter" idx="21"/>
          </p:nvPr>
        </p:nvSpPr>
        <p:spPr/>
      </p:sp>
      <p:sp>
        <p:nvSpPr>
          <p:cNvPr id="9" name="Picture Placeholder 8"/>
          <p:cNvSpPr>
            <a:spLocks noGrp="1"/>
          </p:cNvSpPr>
          <p:nvPr>
            <p:ph type="pic" sz="quarter" idx="21"/>
          </p:nvPr>
        </p:nvSpPr>
        <p:spPr/>
      </p:sp>
    </p:spTree>
    <p:extLst>
      <p:ext uri="{BB962C8B-B14F-4D97-AF65-F5344CB8AC3E}">
        <p14:creationId xmlns:p14="http://schemas.microsoft.com/office/powerpoint/2010/main" val="864498213"/>
      </p:ext>
    </p:extLst>
  </p:cSld>
  <p:clrMapOvr>
    <a:masterClrMapping/>
  </p:clrMapOvr>
</p:sld>
</file>

<file path=ppt/theme/theme1.xml><?xml version="1.0" encoding="utf-8"?>
<a:theme xmlns:a="http://schemas.openxmlformats.org/drawingml/2006/main" name="Office Theme">
  <a:themeElements>
    <a:clrScheme name="Custom 30">
      <a:dk1>
        <a:sysClr val="windowText" lastClr="000000"/>
      </a:dk1>
      <a:lt1>
        <a:sysClr val="window" lastClr="FFFFFF"/>
      </a:lt1>
      <a:dk2>
        <a:srgbClr val="00292E"/>
      </a:dk2>
      <a:lt2>
        <a:srgbClr val="64B2C1"/>
      </a:lt2>
      <a:accent1>
        <a:srgbClr val="F0CDA1"/>
      </a:accent1>
      <a:accent2>
        <a:srgbClr val="107082"/>
      </a:accent2>
      <a:accent3>
        <a:srgbClr val="054854"/>
      </a:accent3>
      <a:accent4>
        <a:srgbClr val="00AEEF"/>
      </a:accent4>
      <a:accent5>
        <a:srgbClr val="F99927"/>
      </a:accent5>
      <a:accent6>
        <a:srgbClr val="EC7216"/>
      </a:accent6>
      <a:hlink>
        <a:srgbClr val="000000"/>
      </a:hlink>
      <a:folHlink>
        <a:srgbClr val="000000"/>
      </a:folHlink>
    </a:clrScheme>
    <a:fontScheme name="Custom 25">
      <a:majorFont>
        <a:latin typeface="Gill Sans MT"/>
        <a:ea typeface=""/>
        <a:cs typeface=""/>
      </a:majorFont>
      <a:minorFont>
        <a:latin typeface="Arial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23188392_Professional services pitch deck_SL_V1.potx" id="{A16A60D7-542B-43C6-BB27-7BA8168B4019}" vid="{8C6CFC53-4DED-4518-8264-5814B6A371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72DAF9E5-DED4-4A50-A81B-4CC218A03F2B}">
  <ds:schemaRefs>
    <ds:schemaRef ds:uri="http://schemas.microsoft.com/sharepoint/v3/contenttype/forms"/>
  </ds:schemaRefs>
</ds:datastoreItem>
</file>

<file path=customXml/itemProps2.xml><?xml version="1.0" encoding="utf-8"?>
<ds:datastoreItem xmlns:ds="http://schemas.openxmlformats.org/officeDocument/2006/customXml" ds:itemID="{FFDD087A-3273-4D74-8700-4C8E2BE507D4}">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171946EF-A3EA-4ECB-8D9A-56C36FFF4075}">
  <ds:schemaRefs>
    <ds:schemaRef ds:uri="http://schemas.microsoft.com/office/2006/metadata/properties"/>
    <ds:schemaRef ds:uri="http://www.w3.org/2000/xmlns/"/>
    <ds:schemaRef ds:uri="71af3243-3dd4-4a8d-8c0d-dd76da1f02a5"/>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Professional services pitch deck</Template>
  <TotalTime>0</TotalTime>
  <Words>1399</Words>
  <Application>Microsoft Office PowerPoint</Application>
  <PresentationFormat>Ecran lat</PresentationFormat>
  <Paragraphs>145</Paragraphs>
  <Slides>14</Slides>
  <Notes>14</Notes>
  <HiddenSlides>0</HiddenSlides>
  <MMClips>0</MMClip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Office Theme</vt:lpstr>
      <vt:lpstr> Assessment 1</vt:lpstr>
      <vt:lpstr>Contents</vt:lpstr>
      <vt:lpstr>Introduction</vt:lpstr>
      <vt:lpstr>The role of a HR professional</vt:lpstr>
      <vt:lpstr>             CONT’D.</vt:lpstr>
      <vt:lpstr>Cont’d.</vt:lpstr>
      <vt:lpstr>Cont’d.</vt:lpstr>
      <vt:lpstr>Employer-Employee Relationship</vt:lpstr>
      <vt:lpstr>Types of relationship between employers and employees in an organisation</vt:lpstr>
      <vt:lpstr>Cont’d</vt:lpstr>
      <vt:lpstr>Factors that can influence positive relationship between the employers and the employees</vt:lpstr>
      <vt:lpstr>Factors that can influence positive relationship between the employers and the employees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Assessment 1</dc:title>
  <dc:creator/>
  <cp:lastModifiedBy>Andreea Apostol</cp:lastModifiedBy>
  <cp:revision>2</cp:revision>
  <dcterms:created xsi:type="dcterms:W3CDTF">2023-03-01T09:51:13Z</dcterms:created>
  <dcterms:modified xsi:type="dcterms:W3CDTF">2023-03-06T12:09:15Z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