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1" r:id="rId3"/>
    <p:sldId id="312" r:id="rId4"/>
    <p:sldId id="295" r:id="rId5"/>
    <p:sldId id="296" r:id="rId6"/>
    <p:sldId id="297" r:id="rId7"/>
    <p:sldId id="298" r:id="rId8"/>
    <p:sldId id="299" r:id="rId9"/>
    <p:sldId id="313" r:id="rId10"/>
    <p:sldId id="300" r:id="rId11"/>
    <p:sldId id="314" r:id="rId12"/>
    <p:sldId id="301" r:id="rId13"/>
    <p:sldId id="304" r:id="rId14"/>
    <p:sldId id="305" r:id="rId15"/>
    <p:sldId id="316" r:id="rId16"/>
    <p:sldId id="317" r:id="rId17"/>
    <p:sldId id="318" r:id="rId18"/>
    <p:sldId id="307" r:id="rId19"/>
    <p:sldId id="315" r:id="rId20"/>
    <p:sldId id="309" r:id="rId21"/>
    <p:sldId id="31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c.lohmann-hancock\Downloads\680931cd.xls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c.lohmann-hancock\Downloads\3ddd038c.xls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Households: By Household Type in 1996, 2007</a:t>
            </a:r>
            <a:r>
              <a:rPr lang="en-GB" baseline="0" dirty="0" smtClean="0"/>
              <a:t> and 2017 UK</a:t>
            </a:r>
          </a:p>
          <a:p>
            <a:pPr>
              <a:defRPr/>
            </a:pPr>
            <a:r>
              <a:rPr lang="en-GB" baseline="0" dirty="0" smtClean="0"/>
              <a:t>ONS 2017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'[680931cd.xls]Sheet1'!$A$33</c:f>
              <c:strCache>
                <c:ptCount val="1"/>
                <c:pt idx="0">
                  <c:v>1996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'[680931cd.xls]Sheet1'!$B$32:$F$32</c:f>
              <c:strCache>
                <c:ptCount val="5"/>
                <c:pt idx="0">
                  <c:v>One Person households</c:v>
                </c:pt>
                <c:pt idx="1">
                  <c:v>One Family households: Couple</c:v>
                </c:pt>
                <c:pt idx="2">
                  <c:v>One Family Household: Lone Parent</c:v>
                </c:pt>
                <c:pt idx="3">
                  <c:v>Two or more unrelated Adults</c:v>
                </c:pt>
                <c:pt idx="4">
                  <c:v>Multi-family households</c:v>
                </c:pt>
              </c:strCache>
            </c:strRef>
          </c:cat>
          <c:val>
            <c:numRef>
              <c:f>'[680931cd.xls]Sheet1'!$B$33:$F$33</c:f>
              <c:numCache>
                <c:formatCode>General</c:formatCode>
                <c:ptCount val="5"/>
                <c:pt idx="0">
                  <c:v>6.6</c:v>
                </c:pt>
                <c:pt idx="1">
                  <c:v>13.9</c:v>
                </c:pt>
                <c:pt idx="2">
                  <c:v>2.2999999999999998</c:v>
                </c:pt>
                <c:pt idx="3">
                  <c:v>0.7</c:v>
                </c:pt>
                <c:pt idx="4">
                  <c:v>0.2</c:v>
                </c:pt>
              </c:numCache>
            </c:numRef>
          </c:val>
        </c:ser>
        <c:ser>
          <c:idx val="1"/>
          <c:order val="1"/>
          <c:tx>
            <c:strRef>
              <c:f>'[680931cd.xls]Sheet1'!$A$34</c:f>
              <c:strCache>
                <c:ptCount val="1"/>
                <c:pt idx="0">
                  <c:v>2007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'[680931cd.xls]Sheet1'!$B$32:$F$32</c:f>
              <c:strCache>
                <c:ptCount val="5"/>
                <c:pt idx="0">
                  <c:v>One Person households</c:v>
                </c:pt>
                <c:pt idx="1">
                  <c:v>One Family households: Couple</c:v>
                </c:pt>
                <c:pt idx="2">
                  <c:v>One Family Household: Lone Parent</c:v>
                </c:pt>
                <c:pt idx="3">
                  <c:v>Two or more unrelated Adults</c:v>
                </c:pt>
                <c:pt idx="4">
                  <c:v>Multi-family households</c:v>
                </c:pt>
              </c:strCache>
            </c:strRef>
          </c:cat>
          <c:val>
            <c:numRef>
              <c:f>'[680931cd.xls]Sheet1'!$B$34:$F$34</c:f>
              <c:numCache>
                <c:formatCode>General</c:formatCode>
                <c:ptCount val="5"/>
                <c:pt idx="0">
                  <c:v>7.4</c:v>
                </c:pt>
                <c:pt idx="1">
                  <c:v>14.6</c:v>
                </c:pt>
                <c:pt idx="2">
                  <c:v>2.6</c:v>
                </c:pt>
                <c:pt idx="3">
                  <c:v>0.8</c:v>
                </c:pt>
                <c:pt idx="4">
                  <c:v>0.2</c:v>
                </c:pt>
              </c:numCache>
            </c:numRef>
          </c:val>
        </c:ser>
        <c:ser>
          <c:idx val="2"/>
          <c:order val="2"/>
          <c:tx>
            <c:strRef>
              <c:f>'[680931cd.xls]Sheet1'!$A$35</c:f>
              <c:strCache>
                <c:ptCount val="1"/>
                <c:pt idx="0">
                  <c:v>2017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hade val="51000"/>
                    <a:satMod val="130000"/>
                  </a:schemeClr>
                </a:gs>
                <a:gs pos="80000">
                  <a:schemeClr val="accent3">
                    <a:shade val="93000"/>
                    <a:satMod val="130000"/>
                  </a:schemeClr>
                </a:gs>
                <a:gs pos="100000">
                  <a:schemeClr val="accent3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'[680931cd.xls]Sheet1'!$B$32:$F$32</c:f>
              <c:strCache>
                <c:ptCount val="5"/>
                <c:pt idx="0">
                  <c:v>One Person households</c:v>
                </c:pt>
                <c:pt idx="1">
                  <c:v>One Family households: Couple</c:v>
                </c:pt>
                <c:pt idx="2">
                  <c:v>One Family Household: Lone Parent</c:v>
                </c:pt>
                <c:pt idx="3">
                  <c:v>Two or more unrelated Adults</c:v>
                </c:pt>
                <c:pt idx="4">
                  <c:v>Multi-family households</c:v>
                </c:pt>
              </c:strCache>
            </c:strRef>
          </c:cat>
          <c:val>
            <c:numRef>
              <c:f>'[680931cd.xls]Sheet1'!$B$35:$F$35</c:f>
              <c:numCache>
                <c:formatCode>General</c:formatCode>
                <c:ptCount val="5"/>
                <c:pt idx="0">
                  <c:v>7.7</c:v>
                </c:pt>
                <c:pt idx="1">
                  <c:v>15.7</c:v>
                </c:pt>
                <c:pt idx="2">
                  <c:v>2.7</c:v>
                </c:pt>
                <c:pt idx="3">
                  <c:v>0.8</c:v>
                </c:pt>
                <c:pt idx="4">
                  <c:v>0.3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293307472"/>
        <c:axId val="293307864"/>
      </c:barChart>
      <c:catAx>
        <c:axId val="293307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3307864"/>
        <c:crosses val="autoZero"/>
        <c:auto val="1"/>
        <c:lblAlgn val="ctr"/>
        <c:lblOffset val="100"/>
        <c:noMultiLvlLbl val="0"/>
      </c:catAx>
      <c:valAx>
        <c:axId val="2933078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33074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Family Type * Dependant </a:t>
            </a:r>
            <a:r>
              <a:rPr lang="en-GB" dirty="0" smtClean="0"/>
              <a:t>Children</a:t>
            </a:r>
          </a:p>
          <a:p>
            <a:pPr>
              <a:defRPr/>
            </a:pPr>
            <a:r>
              <a:rPr lang="en-GB" dirty="0" smtClean="0"/>
              <a:t>ONS 2017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'[3ddd038c.xls]Sheet1'!$I$28</c:f>
              <c:strCache>
                <c:ptCount val="1"/>
                <c:pt idx="0">
                  <c:v>Without Dependent Chidlren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'[3ddd038c.xls]Sheet1'!$H$29:$H$37</c:f>
              <c:strCache>
                <c:ptCount val="9"/>
                <c:pt idx="0">
                  <c:v>Married couple family1</c:v>
                </c:pt>
                <c:pt idx="1">
                  <c:v>   Opposite sex married couple family </c:v>
                </c:pt>
                <c:pt idx="2">
                  <c:v>   Same sex married couple family</c:v>
                </c:pt>
                <c:pt idx="3">
                  <c:v>Civil partner couple family3</c:v>
                </c:pt>
                <c:pt idx="4">
                  <c:v>Cohabiting couple family1</c:v>
                </c:pt>
                <c:pt idx="5">
                  <c:v>   Opposite sex cohabiting couple family</c:v>
                </c:pt>
                <c:pt idx="6">
                  <c:v>   Same sex cohabiting couple family</c:v>
                </c:pt>
                <c:pt idx="7">
                  <c:v>Lone parent family</c:v>
                </c:pt>
                <c:pt idx="8">
                  <c:v>All families</c:v>
                </c:pt>
              </c:strCache>
            </c:strRef>
          </c:cat>
          <c:val>
            <c:numRef>
              <c:f>'[3ddd038c.xls]Sheet1'!$I$29:$I$37</c:f>
              <c:numCache>
                <c:formatCode>#,##0</c:formatCode>
                <c:ptCount val="9"/>
                <c:pt idx="0">
                  <c:v>4944</c:v>
                </c:pt>
                <c:pt idx="1">
                  <c:v>4938</c:v>
                </c:pt>
                <c:pt idx="2" formatCode="General">
                  <c:v>6</c:v>
                </c:pt>
                <c:pt idx="3" formatCode="General">
                  <c:v>8</c:v>
                </c:pt>
                <c:pt idx="4">
                  <c:v>1251</c:v>
                </c:pt>
                <c:pt idx="5">
                  <c:v>1246</c:v>
                </c:pt>
                <c:pt idx="6" formatCode="General">
                  <c:v>4</c:v>
                </c:pt>
                <c:pt idx="7">
                  <c:v>1781</c:v>
                </c:pt>
                <c:pt idx="8">
                  <c:v>7983</c:v>
                </c:pt>
              </c:numCache>
            </c:numRef>
          </c:val>
        </c:ser>
        <c:ser>
          <c:idx val="1"/>
          <c:order val="1"/>
          <c:tx>
            <c:strRef>
              <c:f>'[3ddd038c.xls]Sheet1'!$J$28</c:f>
              <c:strCache>
                <c:ptCount val="1"/>
                <c:pt idx="0">
                  <c:v>Without Dependent Chidlren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'[3ddd038c.xls]Sheet1'!$H$29:$H$37</c:f>
              <c:strCache>
                <c:ptCount val="9"/>
                <c:pt idx="0">
                  <c:v>Married couple family1</c:v>
                </c:pt>
                <c:pt idx="1">
                  <c:v>   Opposite sex married couple family </c:v>
                </c:pt>
                <c:pt idx="2">
                  <c:v>   Same sex married couple family</c:v>
                </c:pt>
                <c:pt idx="3">
                  <c:v>Civil partner couple family3</c:v>
                </c:pt>
                <c:pt idx="4">
                  <c:v>Cohabiting couple family1</c:v>
                </c:pt>
                <c:pt idx="5">
                  <c:v>   Opposite sex cohabiting couple family</c:v>
                </c:pt>
                <c:pt idx="6">
                  <c:v>   Same sex cohabiting couple family</c:v>
                </c:pt>
                <c:pt idx="7">
                  <c:v>Lone parent family</c:v>
                </c:pt>
                <c:pt idx="8">
                  <c:v>All families</c:v>
                </c:pt>
              </c:strCache>
            </c:strRef>
          </c:cat>
          <c:val>
            <c:numRef>
              <c:f>'[3ddd038c.xls]Sheet1'!$J$29:$J$37</c:f>
              <c:numCache>
                <c:formatCode>#,##0</c:formatCode>
                <c:ptCount val="9"/>
                <c:pt idx="0">
                  <c:v>7890</c:v>
                </c:pt>
                <c:pt idx="1">
                  <c:v>7862</c:v>
                </c:pt>
                <c:pt idx="2" formatCode="General">
                  <c:v>28</c:v>
                </c:pt>
                <c:pt idx="3" formatCode="General">
                  <c:v>47</c:v>
                </c:pt>
                <c:pt idx="4">
                  <c:v>2040</c:v>
                </c:pt>
                <c:pt idx="5">
                  <c:v>1943</c:v>
                </c:pt>
                <c:pt idx="6" formatCode="General">
                  <c:v>97</c:v>
                </c:pt>
                <c:pt idx="7">
                  <c:v>1037</c:v>
                </c:pt>
                <c:pt idx="8">
                  <c:v>11014</c:v>
                </c:pt>
              </c:numCache>
            </c:numRef>
          </c:val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294769528"/>
        <c:axId val="294769920"/>
      </c:barChart>
      <c:catAx>
        <c:axId val="2947695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4769920"/>
        <c:crosses val="autoZero"/>
        <c:auto val="1"/>
        <c:lblAlgn val="ctr"/>
        <c:lblOffset val="100"/>
        <c:noMultiLvlLbl val="0"/>
      </c:catAx>
      <c:valAx>
        <c:axId val="2947699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47695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c.Lohmann-Hancock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Our%20analysis%20of%20the%202015%20Conservative%20manifesto.docx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hyperlink" Target="Our%20analysis%20of%20the%202015%20Labour%20manifesto.docx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wsocialtrends.org/files/2012/03/PewSocialTrends-2012-BoomerangGeneration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peoplepopulationandcommunity/birthsdeathsandmarriages/families/bulletins/familiesandhouseholds/2017#statisticians-comment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ebarchive.nationalarchives.gov.uk/20160105160709/http:/www.ons.gov.uk/ons/rel/family-demography/focus-on-families/2007/index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10/15/pdfs/ukpga_20100015_en.pdf" TargetMode="External"/><Relationship Id="rId2" Type="http://schemas.openxmlformats.org/officeDocument/2006/relationships/hyperlink" Target="http://www.thefreedictionary.comn/famil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ewsocialtrends.org/files/2012/03/PewSocialTrends-2012-BoomerangGenera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 smtClean="0"/>
              <a:t>SJSI6022 Individuals and Families: Living in a Contemporary World             </a:t>
            </a:r>
            <a:r>
              <a:rPr lang="en-US" sz="3600" b="1" dirty="0" smtClean="0"/>
              <a:t>Families &amp; Households (continued)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Dr Caroline Lohmann-Hancock </a:t>
            </a:r>
          </a:p>
          <a:p>
            <a:r>
              <a:rPr lang="en-GB" sz="2000" b="1" dirty="0" smtClean="0">
                <a:hlinkClick r:id="rId2"/>
              </a:rPr>
              <a:t>c.Lohmann-Hancock@uwtsd.ac.uk</a:t>
            </a:r>
            <a:endParaRPr lang="en-GB" sz="2000" b="1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5779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Guided Learning Task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052736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You were asked to analyse the 2015 election manifestos of the two main UK political parties in order to understand their view of the family. </a:t>
            </a:r>
            <a:endParaRPr lang="en-GB" sz="2400" b="1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348880"/>
            <a:ext cx="2448272" cy="3457748"/>
          </a:xfrm>
          <a:prstGeom prst="rect">
            <a:avLst/>
          </a:prstGeom>
        </p:spPr>
      </p:pic>
      <p:pic>
        <p:nvPicPr>
          <p:cNvPr id="7" name="Picture 6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788" y="2348880"/>
            <a:ext cx="2371564" cy="345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23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Family Characteristics:</a:t>
            </a:r>
            <a:br>
              <a:rPr lang="en-GB" dirty="0" smtClean="0"/>
            </a:br>
            <a:r>
              <a:rPr lang="en-GB" dirty="0" smtClean="0"/>
              <a:t>Common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Separate but part of a family group</a:t>
            </a:r>
          </a:p>
          <a:p>
            <a:r>
              <a:rPr lang="en-GB" dirty="0" smtClean="0"/>
              <a:t>Continues despite distance and time</a:t>
            </a:r>
          </a:p>
          <a:p>
            <a:r>
              <a:rPr lang="en-GB" dirty="0" smtClean="0"/>
              <a:t>Participation in family gatherings and family focused celebrations</a:t>
            </a:r>
          </a:p>
          <a:p>
            <a:r>
              <a:rPr lang="en-GB" dirty="0" smtClean="0"/>
              <a:t>Family memories recalled, discussed and forged through new experiences, such memories are critical to identities</a:t>
            </a:r>
          </a:p>
          <a:p>
            <a:pPr marL="82296" indent="0" algn="r">
              <a:buNone/>
            </a:pPr>
            <a:r>
              <a:rPr lang="en-GB" sz="2400" dirty="0" smtClean="0"/>
              <a:t>(McKie &amp; Callan, 2012, p. 21)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0075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Common Family Characteristics:</a:t>
            </a:r>
            <a:br>
              <a:rPr lang="en-GB" sz="3200" dirty="0" smtClean="0"/>
            </a:br>
            <a:r>
              <a:rPr lang="en-GB" sz="3200" dirty="0" smtClean="0"/>
              <a:t>Economic Co-operation and Ownership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Creation and allocation of resources across families</a:t>
            </a:r>
          </a:p>
          <a:p>
            <a:pPr lvl="1"/>
            <a:r>
              <a:rPr lang="en-GB" dirty="0" smtClean="0"/>
              <a:t>Money earned income</a:t>
            </a:r>
          </a:p>
          <a:p>
            <a:pPr lvl="1"/>
            <a:r>
              <a:rPr lang="en-GB" dirty="0" smtClean="0"/>
              <a:t>Money from investment,</a:t>
            </a:r>
          </a:p>
          <a:p>
            <a:pPr lvl="1"/>
            <a:r>
              <a:rPr lang="en-GB" dirty="0" smtClean="0"/>
              <a:t>Benefits from governments</a:t>
            </a:r>
          </a:p>
          <a:p>
            <a:pPr lvl="1"/>
            <a:r>
              <a:rPr lang="en-GB" dirty="0" smtClean="0"/>
              <a:t>Goods, services, gifts of furniture, no cost care</a:t>
            </a:r>
          </a:p>
          <a:p>
            <a:r>
              <a:rPr lang="en-GB" dirty="0" smtClean="0"/>
              <a:t>Economic cooperation is core to most families and interweaves members across generations and locations through everyday exchanges and legacies on the death of members</a:t>
            </a:r>
          </a:p>
          <a:p>
            <a:pPr marL="402336" lvl="1" indent="0" algn="r">
              <a:buNone/>
            </a:pPr>
            <a:r>
              <a:rPr lang="en-GB" sz="1900" dirty="0"/>
              <a:t>(McKie &amp; Callan, 2012, p. 21)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74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Common Family Characteristics:</a:t>
            </a:r>
            <a:br>
              <a:rPr lang="en-GB" sz="3600" dirty="0" smtClean="0"/>
            </a:br>
            <a:r>
              <a:rPr lang="en-GB" sz="3600" dirty="0" smtClean="0"/>
              <a:t>Reproduction of the Next Generation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Birth of children – usually a celebration</a:t>
            </a:r>
          </a:p>
          <a:p>
            <a:r>
              <a:rPr lang="en-GB" dirty="0" smtClean="0"/>
              <a:t>Health and well-being of children</a:t>
            </a:r>
          </a:p>
          <a:p>
            <a:r>
              <a:rPr lang="en-GB" dirty="0" smtClean="0"/>
              <a:t>Major investment in the development and futures of children whether born, adopted or the joining of two families through marriage</a:t>
            </a:r>
          </a:p>
          <a:p>
            <a:r>
              <a:rPr lang="en-GB" dirty="0" smtClean="0"/>
              <a:t>Relatives and friends play their part, child care etc.</a:t>
            </a:r>
          </a:p>
          <a:p>
            <a:pPr lvl="1"/>
            <a:r>
              <a:rPr lang="en-GB" dirty="0" smtClean="0"/>
              <a:t>Babysitting, transportation, support with homework, sports activities, listening ear</a:t>
            </a:r>
          </a:p>
          <a:p>
            <a:r>
              <a:rPr lang="en-GB" dirty="0" smtClean="0"/>
              <a:t>Today, many more people are childless out of choice in comparison with a century ago. </a:t>
            </a:r>
          </a:p>
          <a:p>
            <a:r>
              <a:rPr lang="en-GB" dirty="0" smtClean="0"/>
              <a:t>Households are also becoming childless as a result of children growing up, moving away or being estranged</a:t>
            </a:r>
          </a:p>
          <a:p>
            <a:endParaRPr lang="en-GB" dirty="0" smtClean="0"/>
          </a:p>
          <a:p>
            <a:pPr marL="402336" lvl="1" indent="0" algn="r">
              <a:buNone/>
            </a:pPr>
            <a:r>
              <a:rPr lang="en-GB" sz="2600" dirty="0"/>
              <a:t>(McKie &amp; Callan, 2012, p. 21)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Family Characteristics:</a:t>
            </a:r>
            <a:br>
              <a:rPr lang="en-GB" dirty="0" smtClean="0"/>
            </a:br>
            <a:r>
              <a:rPr lang="en-GB" dirty="0" smtClean="0"/>
              <a:t>Care Work and Domestic Labour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Individuals need provision of food, accommodation, place to sleep and basic hygiene</a:t>
            </a:r>
          </a:p>
          <a:p>
            <a:pPr lvl="1"/>
            <a:r>
              <a:rPr lang="en-GB" dirty="0" smtClean="0"/>
              <a:t>Illness and wellbeing supported through interdependency</a:t>
            </a:r>
          </a:p>
          <a:p>
            <a:r>
              <a:rPr lang="en-GB" dirty="0" smtClean="0"/>
              <a:t>Predominately, even in the 21st century</a:t>
            </a:r>
          </a:p>
          <a:p>
            <a:pPr lvl="1"/>
            <a:r>
              <a:rPr lang="en-GB" dirty="0" smtClean="0"/>
              <a:t>Still considered to be adult women and female children’s work</a:t>
            </a:r>
          </a:p>
          <a:p>
            <a:pPr lvl="1"/>
            <a:r>
              <a:rPr lang="en-GB" dirty="0" smtClean="0"/>
              <a:t>Men may feel that they are being ‘edged out’ of the care of their families/children</a:t>
            </a:r>
          </a:p>
          <a:p>
            <a:endParaRPr lang="en-GB" dirty="0" smtClean="0"/>
          </a:p>
          <a:p>
            <a:r>
              <a:rPr lang="en-GB" dirty="0" smtClean="0"/>
              <a:t>The sometimes blurred identities of, for example, man/father and of women/mother lead to tensions and struggles between the individual and the myriad of roles they can inhabit</a:t>
            </a:r>
          </a:p>
          <a:p>
            <a:pPr marL="82296" indent="0" algn="r">
              <a:buNone/>
            </a:pPr>
            <a:r>
              <a:rPr lang="en-GB" sz="2600" dirty="0"/>
              <a:t>(McKie &amp; Callan, 2012, p. 21)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Family Characteristics:</a:t>
            </a:r>
            <a:br>
              <a:rPr lang="en-GB" dirty="0" smtClean="0"/>
            </a:br>
            <a:r>
              <a:rPr lang="en-GB" dirty="0" smtClean="0"/>
              <a:t>Co-residence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4216"/>
            <a:ext cx="8229600" cy="290892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Living under the same roof is a qualification for immediate family membership, but the next generation of family members grow up and move out</a:t>
            </a:r>
          </a:p>
          <a:p>
            <a:r>
              <a:rPr lang="en-GB" sz="2800" dirty="0" smtClean="0"/>
              <a:t>However, in contemporary, ‘industrialised’ society more and more are returning to the family home.</a:t>
            </a:r>
          </a:p>
          <a:p>
            <a:pPr marL="402336" lvl="1" indent="0" algn="r">
              <a:buNone/>
            </a:pPr>
            <a:r>
              <a:rPr lang="en-GB" dirty="0" smtClean="0"/>
              <a:t>(Parker, 2012)</a:t>
            </a:r>
          </a:p>
          <a:p>
            <a:pPr marL="402336" lvl="1" indent="0" algn="r">
              <a:buNone/>
            </a:pP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23528" y="4653136"/>
            <a:ext cx="856895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000" dirty="0"/>
              <a:t>See: Parker, K (2012) </a:t>
            </a:r>
            <a:r>
              <a:rPr lang="en-GB" sz="2000" i="1" dirty="0"/>
              <a:t>The Boomerang Generation: Feeling OK about Living with Mom and Dad </a:t>
            </a:r>
            <a:r>
              <a:rPr lang="en-GB" sz="2000" u="sng" dirty="0">
                <a:hlinkClick r:id="rId2"/>
              </a:rPr>
              <a:t>http://www.pewsocialtrends.org/files/2012/03/PewSocialTrends-2012-BoomerangGeneration.pdf</a:t>
            </a:r>
            <a:r>
              <a:rPr lang="en-GB" sz="20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Group Task – The Boomerang Generation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126876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small groups, discuss the following;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11560" y="2186861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are the factors that cause children to return to live in the family home as adults?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3474054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are the potential benefits of this arrangement?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611560" y="4770198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are the potential disadvantages of this arrangement?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2099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Changing Nature of Family:</a:t>
            </a:r>
            <a:br>
              <a:rPr lang="en-GB" dirty="0" smtClean="0"/>
            </a:br>
            <a:r>
              <a:rPr lang="en-GB" dirty="0" smtClean="0"/>
              <a:t>A Few 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83357"/>
            <a:ext cx="8640960" cy="3877891"/>
          </a:xfrm>
        </p:spPr>
        <p:txBody>
          <a:bodyPr>
            <a:noAutofit/>
          </a:bodyPr>
          <a:lstStyle/>
          <a:p>
            <a:r>
              <a:rPr lang="en-GB" sz="2800" dirty="0" smtClean="0"/>
              <a:t>The transition to parenthood being postponed as women pursue careers;</a:t>
            </a:r>
          </a:p>
          <a:p>
            <a:r>
              <a:rPr lang="en-GB" sz="2800" dirty="0" smtClean="0"/>
              <a:t>Child-bearing more likely to be compressed into a small number of years and at a later age, especially among well-educated women;</a:t>
            </a:r>
          </a:p>
          <a:p>
            <a:r>
              <a:rPr lang="en-GB" sz="2800" dirty="0" smtClean="0"/>
              <a:t>First births occurring as women approach the age of 30, and increasingly among middle-class women aged 40;</a:t>
            </a:r>
          </a:p>
          <a:p>
            <a:pPr marL="82296" indent="0" algn="r">
              <a:buNone/>
            </a:pPr>
            <a:r>
              <a:rPr lang="en-GB" sz="2800" dirty="0" smtClean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31729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Changing Nature of Family:</a:t>
            </a:r>
            <a:br>
              <a:rPr lang="en-GB" dirty="0" smtClean="0"/>
            </a:br>
            <a:r>
              <a:rPr lang="en-GB" dirty="0" smtClean="0"/>
              <a:t>A Few 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83357"/>
            <a:ext cx="8640960" cy="3877891"/>
          </a:xfrm>
        </p:spPr>
        <p:txBody>
          <a:bodyPr>
            <a:noAutofit/>
          </a:bodyPr>
          <a:lstStyle/>
          <a:p>
            <a:r>
              <a:rPr lang="en-GB" sz="2800" dirty="0"/>
              <a:t>Fertility rates declining in several countries;</a:t>
            </a:r>
          </a:p>
          <a:p>
            <a:r>
              <a:rPr lang="en-GB" sz="2800" dirty="0"/>
              <a:t>Cohabitation rates increasing;</a:t>
            </a:r>
          </a:p>
          <a:p>
            <a:r>
              <a:rPr lang="en-GB" sz="2800" dirty="0"/>
              <a:t>Children increasingly experience transitions between different family living arrangements living with one parent or step-parents;</a:t>
            </a:r>
          </a:p>
          <a:p>
            <a:r>
              <a:rPr lang="en-GB" sz="2800" dirty="0"/>
              <a:t>More people are living alone </a:t>
            </a:r>
          </a:p>
          <a:p>
            <a:pPr marL="82296" indent="0" algn="r">
              <a:buNone/>
            </a:pPr>
            <a:r>
              <a:rPr lang="en-GB" sz="2800" dirty="0" smtClean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44228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Challenges to the Ideal Family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‘The Case against perfection’ (Sandel, 2004).</a:t>
            </a:r>
          </a:p>
          <a:p>
            <a:pPr lvl="1"/>
            <a:r>
              <a:rPr lang="en-GB" dirty="0" smtClean="0"/>
              <a:t>Not just referring to beauty but also our lives</a:t>
            </a:r>
          </a:p>
          <a:p>
            <a:r>
              <a:rPr lang="en-GB" dirty="0" smtClean="0"/>
              <a:t>Each era ‘legitimises’ a particular ‘version’ of family</a:t>
            </a:r>
          </a:p>
          <a:p>
            <a:pPr lvl="1"/>
            <a:r>
              <a:rPr lang="en-GB" dirty="0" smtClean="0"/>
              <a:t>Identity of members</a:t>
            </a:r>
          </a:p>
          <a:p>
            <a:pPr lvl="1"/>
            <a:r>
              <a:rPr lang="en-GB" dirty="0" smtClean="0"/>
              <a:t>Rights and responsibilities </a:t>
            </a:r>
          </a:p>
          <a:p>
            <a:pPr lvl="2"/>
            <a:r>
              <a:rPr lang="en-GB" dirty="0" smtClean="0"/>
              <a:t>Towards children</a:t>
            </a:r>
          </a:p>
          <a:p>
            <a:pPr lvl="2"/>
            <a:r>
              <a:rPr lang="en-GB" dirty="0" smtClean="0"/>
              <a:t>Towards each other (Coltrane &amp; Collins, 2001)</a:t>
            </a:r>
          </a:p>
        </p:txBody>
      </p:sp>
    </p:spTree>
    <p:extLst>
      <p:ext uri="{BB962C8B-B14F-4D97-AF65-F5344CB8AC3E}">
        <p14:creationId xmlns:p14="http://schemas.microsoft.com/office/powerpoint/2010/main" val="133871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The changing nature of families in the UK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2204864"/>
            <a:ext cx="8229600" cy="2952328"/>
          </a:xfrm>
        </p:spPr>
        <p:txBody>
          <a:bodyPr>
            <a:normAutofit fontScale="92500" lnSpcReduction="10000"/>
          </a:bodyPr>
          <a:lstStyle/>
          <a:p>
            <a:pPr marL="514350" indent="-457200"/>
            <a:r>
              <a:rPr lang="en-GB" dirty="0" smtClean="0"/>
              <a:t>a </a:t>
            </a:r>
            <a:r>
              <a:rPr lang="en-GB" dirty="0"/>
              <a:t>massive feminisation of the workforce since the second world </a:t>
            </a:r>
            <a:r>
              <a:rPr lang="en-GB" dirty="0" smtClean="0"/>
              <a:t>war;</a:t>
            </a:r>
          </a:p>
          <a:p>
            <a:pPr marL="514350" indent="-457200"/>
            <a:r>
              <a:rPr lang="en-GB" dirty="0" smtClean="0"/>
              <a:t>widespread </a:t>
            </a:r>
            <a:r>
              <a:rPr lang="en-GB" dirty="0"/>
              <a:t>contraception leading to deferred decisions about the start of families; </a:t>
            </a:r>
            <a:r>
              <a:rPr lang="en-GB" dirty="0" smtClean="0"/>
              <a:t>and,</a:t>
            </a:r>
          </a:p>
          <a:p>
            <a:pPr marL="514350" indent="-457200"/>
            <a:r>
              <a:rPr lang="en-GB" dirty="0" smtClean="0"/>
              <a:t>divorce</a:t>
            </a:r>
            <a:r>
              <a:rPr lang="en-GB" dirty="0"/>
              <a:t>, remarriage and cohabitation becoming much more acceptable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627784" y="562611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Based on </a:t>
            </a:r>
            <a:r>
              <a:rPr lang="en-GB" dirty="0" err="1" smtClean="0"/>
              <a:t>Ipsos</a:t>
            </a:r>
            <a:r>
              <a:rPr lang="en-GB" dirty="0" smtClean="0"/>
              <a:t> Mori (2008) </a:t>
            </a:r>
            <a:r>
              <a:rPr lang="en-GB" i="1" dirty="0" smtClean="0"/>
              <a:t>Families in Britain: The impact of changing family structures and what people think.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052736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last 100 years have seen changes in legislation, technology, attitudes and </a:t>
            </a:r>
            <a:r>
              <a:rPr lang="en-GB" sz="2800" dirty="0" smtClean="0"/>
              <a:t>expectations that </a:t>
            </a:r>
            <a:r>
              <a:rPr lang="en-GB" sz="2800" dirty="0"/>
              <a:t>have led </a:t>
            </a:r>
            <a:r>
              <a:rPr lang="en-GB" sz="2800" dirty="0" smtClean="0"/>
              <a:t>to: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187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relaxation of societal </a:t>
            </a:r>
            <a:r>
              <a:rPr lang="en-GB" dirty="0" smtClean="0"/>
              <a:t>attitudes so that it is no </a:t>
            </a:r>
            <a:r>
              <a:rPr lang="en-GB" dirty="0"/>
              <a:t>longer seen as </a:t>
            </a:r>
            <a:r>
              <a:rPr lang="en-GB" dirty="0" smtClean="0"/>
              <a:t>unusual to </a:t>
            </a:r>
            <a:r>
              <a:rPr lang="en-GB" dirty="0"/>
              <a:t>be involved in a ‘complicated’ family </a:t>
            </a:r>
            <a:r>
              <a:rPr lang="en-GB" dirty="0" smtClean="0"/>
              <a:t>structure</a:t>
            </a:r>
          </a:p>
          <a:p>
            <a:r>
              <a:rPr lang="en-GB" dirty="0" smtClean="0"/>
              <a:t>7 in 10 </a:t>
            </a:r>
            <a:r>
              <a:rPr lang="en-GB" dirty="0"/>
              <a:t>households are still </a:t>
            </a:r>
            <a:r>
              <a:rPr lang="en-GB" dirty="0" smtClean="0"/>
              <a:t>headed up </a:t>
            </a:r>
            <a:r>
              <a:rPr lang="en-GB" dirty="0"/>
              <a:t>by married </a:t>
            </a:r>
            <a:r>
              <a:rPr lang="en-GB" dirty="0" smtClean="0"/>
              <a:t>couples but this number is declining</a:t>
            </a:r>
          </a:p>
          <a:p>
            <a:r>
              <a:rPr lang="en-GB" dirty="0"/>
              <a:t>Families are </a:t>
            </a:r>
            <a:r>
              <a:rPr lang="en-GB" dirty="0" smtClean="0"/>
              <a:t>now a </a:t>
            </a:r>
            <a:r>
              <a:rPr lang="en-GB" dirty="0"/>
              <a:t>mix of cohabiting parents, stepfamilies, single parent families, those living apart </a:t>
            </a:r>
            <a:r>
              <a:rPr lang="en-GB" dirty="0" smtClean="0"/>
              <a:t>together and </a:t>
            </a:r>
            <a:r>
              <a:rPr lang="en-GB" dirty="0"/>
              <a:t>civil partnerships, as well as the traditional nuclear family</a:t>
            </a:r>
            <a:endParaRPr lang="en-GB" dirty="0" smtClean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The changing nature of families in the UK</a:t>
            </a:r>
            <a:endParaRPr lang="en-GB" sz="36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627784" y="562611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Based on </a:t>
            </a:r>
            <a:r>
              <a:rPr lang="en-GB" dirty="0" err="1" smtClean="0"/>
              <a:t>Ipsos</a:t>
            </a:r>
            <a:r>
              <a:rPr lang="en-GB" dirty="0" smtClean="0"/>
              <a:t> Mori (2008) </a:t>
            </a:r>
            <a:r>
              <a:rPr lang="en-GB" i="1" dirty="0" smtClean="0"/>
              <a:t>Families in Britain: The impact of changing family structures and what people think.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0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ONS Family Structures 2017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hlinkClick r:id="rId2"/>
              </a:rPr>
              <a:t>https://</a:t>
            </a:r>
            <a:r>
              <a:rPr lang="en-GB" sz="2800" dirty="0" smtClean="0">
                <a:hlinkClick r:id="rId2"/>
              </a:rPr>
              <a:t>www.ons.gov.uk/peoplepopulationandcommunity/birthsdeathsandmarriages/families/bulletins/familiesandhouseholds/2017#statisticians-comment</a:t>
            </a:r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4521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53863941"/>
              </p:ext>
            </p:extLst>
          </p:nvPr>
        </p:nvGraphicFramePr>
        <p:xfrm>
          <a:off x="0" y="0"/>
          <a:ext cx="9144000" cy="5949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47608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13843548"/>
              </p:ext>
            </p:extLst>
          </p:nvPr>
        </p:nvGraphicFramePr>
        <p:xfrm>
          <a:off x="0" y="0"/>
          <a:ext cx="9144000" cy="60932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487816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1760" y="61653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Study Skills: Why is this data for 2007?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2989" y="6047752"/>
            <a:ext cx="604435" cy="604435"/>
          </a:xfrm>
          <a:prstGeom prst="rect">
            <a:avLst/>
          </a:prstGeom>
        </p:spPr>
      </p:pic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6085394"/>
            <a:ext cx="566793" cy="56679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250" y="180975"/>
            <a:ext cx="6667500" cy="649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91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Group Task</a:t>
            </a:r>
            <a:endParaRPr lang="en-GB" sz="4000" b="1" dirty="0"/>
          </a:p>
        </p:txBody>
      </p:sp>
      <p:sp>
        <p:nvSpPr>
          <p:cNvPr id="4" name="Rectangle 3"/>
          <p:cNvSpPr/>
          <p:nvPr/>
        </p:nvSpPr>
        <p:spPr>
          <a:xfrm>
            <a:off x="755576" y="980728"/>
            <a:ext cx="757671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Traditional vs </a:t>
            </a:r>
            <a:r>
              <a:rPr lang="en-GB" sz="2800" b="1" dirty="0" smtClean="0"/>
              <a:t>Contemporary views of the family 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177281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 discuss alternative family arrangements to the following ‘traditional’ models;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297778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Two parents 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323528" y="360669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Married parents </a:t>
            </a:r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323528" y="4273931"/>
            <a:ext cx="3453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Heterosexual parents </a:t>
            </a:r>
            <a:endParaRPr lang="en-GB" sz="2800" dirty="0"/>
          </a:p>
        </p:txBody>
      </p:sp>
      <p:sp>
        <p:nvSpPr>
          <p:cNvPr id="12" name="TextBox 11"/>
          <p:cNvSpPr txBox="1"/>
          <p:nvPr/>
        </p:nvSpPr>
        <p:spPr>
          <a:xfrm>
            <a:off x="323528" y="4922003"/>
            <a:ext cx="3453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Biological parents </a:t>
            </a:r>
            <a:endParaRPr lang="en-GB" sz="2800" dirty="0"/>
          </a:p>
        </p:txBody>
      </p:sp>
      <p:sp>
        <p:nvSpPr>
          <p:cNvPr id="14" name="TextBox 13"/>
          <p:cNvSpPr txBox="1"/>
          <p:nvPr/>
        </p:nvSpPr>
        <p:spPr>
          <a:xfrm>
            <a:off x="4427985" y="2977787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Co-resident parents </a:t>
            </a:r>
            <a:endParaRPr lang="en-GB" sz="2800" dirty="0"/>
          </a:p>
        </p:txBody>
      </p:sp>
      <p:sp>
        <p:nvSpPr>
          <p:cNvPr id="16" name="TextBox 15"/>
          <p:cNvSpPr txBox="1"/>
          <p:nvPr/>
        </p:nvSpPr>
        <p:spPr>
          <a:xfrm>
            <a:off x="4427984" y="3553851"/>
            <a:ext cx="3813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One (male) breadwinner</a:t>
            </a:r>
            <a:endParaRPr lang="en-GB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4427984" y="4273931"/>
            <a:ext cx="3813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Childcare by parents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0983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2" grpId="0"/>
      <p:bldP spid="14" grpId="0"/>
      <p:bldP spid="16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Future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Changing Parental Roles</a:t>
            </a:r>
          </a:p>
          <a:p>
            <a:r>
              <a:rPr lang="en-GB" dirty="0" smtClean="0"/>
              <a:t>Divorce, Remarriage, Single parenthood and Cohabitation</a:t>
            </a:r>
          </a:p>
          <a:p>
            <a:r>
              <a:rPr lang="en-GB" dirty="0" smtClean="0"/>
              <a:t>Same-Gender Families</a:t>
            </a:r>
          </a:p>
          <a:p>
            <a:r>
              <a:rPr lang="en-GB" dirty="0" smtClean="0"/>
              <a:t>How Many ‘Parents’ are Too Many? </a:t>
            </a:r>
          </a:p>
          <a:p>
            <a:r>
              <a:rPr lang="en-GB" dirty="0" smtClean="0"/>
              <a:t>Many Mothers, Many Fathers, Many Others: Insight into Other Cultures</a:t>
            </a:r>
          </a:p>
          <a:p>
            <a:r>
              <a:rPr lang="en-GB" dirty="0" smtClean="0"/>
              <a:t>All About Relatives and Fictive Relatives</a:t>
            </a:r>
          </a:p>
          <a:p>
            <a:r>
              <a:rPr lang="en-GB" dirty="0" smtClean="0"/>
              <a:t>Multiple Caregivers</a:t>
            </a:r>
          </a:p>
          <a:p>
            <a:r>
              <a:rPr lang="en-GB" dirty="0" smtClean="0"/>
              <a:t>Depictions of Family in the Media: Beyond the ‘Ideal’ Family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00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25963"/>
          </a:xfrm>
        </p:spPr>
        <p:txBody>
          <a:bodyPr>
            <a:noAutofit/>
          </a:bodyPr>
          <a:lstStyle/>
          <a:p>
            <a:r>
              <a:rPr lang="en-GB" sz="1400" dirty="0"/>
              <a:t>Conservative Party (2015) </a:t>
            </a:r>
            <a:r>
              <a:rPr lang="en-GB" sz="1400" i="1" dirty="0"/>
              <a:t>The Conservative Manifesto 2015,</a:t>
            </a:r>
            <a:r>
              <a:rPr lang="en-GB" sz="1400" dirty="0"/>
              <a:t> Millbank, London: Conservative Party </a:t>
            </a:r>
            <a:endParaRPr lang="en-GB" sz="1400" dirty="0" smtClean="0"/>
          </a:p>
          <a:p>
            <a:r>
              <a:rPr lang="en-GB" sz="1400" dirty="0" err="1" smtClean="0"/>
              <a:t>Farlax</a:t>
            </a:r>
            <a:r>
              <a:rPr lang="en-GB" sz="1400" dirty="0" smtClean="0"/>
              <a:t> </a:t>
            </a:r>
            <a:r>
              <a:rPr lang="en-GB" sz="1400" dirty="0"/>
              <a:t>(2011) </a:t>
            </a:r>
            <a:r>
              <a:rPr lang="en-GB" sz="1400" i="1" dirty="0"/>
              <a:t>The Free Dictionary Online: </a:t>
            </a:r>
            <a:r>
              <a:rPr lang="en-GB" sz="1400" i="1" u="sng" dirty="0">
                <a:hlinkClick r:id="rId2"/>
              </a:rPr>
              <a:t>http://www.thefreedictionary.comn/family</a:t>
            </a:r>
            <a:r>
              <a:rPr lang="en-GB" sz="1400" i="1" dirty="0"/>
              <a:t>.</a:t>
            </a:r>
            <a:endParaRPr lang="en-GB" sz="1400" dirty="0"/>
          </a:p>
          <a:p>
            <a:r>
              <a:rPr lang="en-GB" sz="1400" dirty="0" err="1"/>
              <a:t>Gittens</a:t>
            </a:r>
            <a:r>
              <a:rPr lang="en-GB" sz="1400" dirty="0"/>
              <a:t>, D (1993) </a:t>
            </a:r>
            <a:r>
              <a:rPr lang="en-GB" sz="1400" i="1" dirty="0"/>
              <a:t>The Family in Question: Changing Households and Familiar Ideologies, </a:t>
            </a:r>
            <a:r>
              <a:rPr lang="en-GB" sz="1400" dirty="0"/>
              <a:t>Basingstoke: Macmillan.</a:t>
            </a:r>
          </a:p>
          <a:p>
            <a:r>
              <a:rPr lang="en-GB" sz="1400" dirty="0"/>
              <a:t>Goldthorpe, JH (1987) </a:t>
            </a:r>
            <a:r>
              <a:rPr lang="en-GB" sz="1400" i="1" dirty="0"/>
              <a:t>Social Mobility and Class Structure in Modern Britain, </a:t>
            </a:r>
            <a:r>
              <a:rPr lang="en-GB" sz="1400" dirty="0"/>
              <a:t>Oxford: Clarendon Press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HMSO (2010) The Equalities Act 2010, </a:t>
            </a:r>
            <a:r>
              <a:rPr lang="en-GB" sz="1400" dirty="0">
                <a:hlinkClick r:id="rId3"/>
              </a:rPr>
              <a:t>http://</a:t>
            </a:r>
            <a:r>
              <a:rPr lang="en-GB" sz="1400" dirty="0" smtClean="0">
                <a:hlinkClick r:id="rId3"/>
              </a:rPr>
              <a:t>www.legislation.gov.uk/ukpga/2010/15/pdfs/ukpga_20100015_en.pdf</a:t>
            </a:r>
            <a:endParaRPr lang="en-GB" sz="1400" dirty="0" smtClean="0"/>
          </a:p>
          <a:p>
            <a:r>
              <a:rPr lang="en-GB" sz="1400" dirty="0" err="1"/>
              <a:t>Ipsos</a:t>
            </a:r>
            <a:r>
              <a:rPr lang="en-GB" sz="1400" dirty="0"/>
              <a:t> Mori (2008) </a:t>
            </a:r>
            <a:r>
              <a:rPr lang="en-GB" sz="1400" i="1" dirty="0"/>
              <a:t>Families in Britain: The impact of changing family structures and what people think</a:t>
            </a:r>
            <a:r>
              <a:rPr lang="en-GB" sz="1400" i="1" dirty="0" smtClean="0"/>
              <a:t>.</a:t>
            </a:r>
            <a:endParaRPr lang="en-GB" sz="1400" dirty="0"/>
          </a:p>
          <a:p>
            <a:r>
              <a:rPr lang="en-GB" sz="1400" dirty="0"/>
              <a:t>Labour Party (2015) </a:t>
            </a:r>
            <a:r>
              <a:rPr lang="en-GB" sz="1400" i="1" dirty="0"/>
              <a:t>The Labour Party Manifesto 2015, </a:t>
            </a:r>
            <a:r>
              <a:rPr lang="en-GB" sz="1400" dirty="0"/>
              <a:t>Brewery Road, London: Labour Party.</a:t>
            </a:r>
          </a:p>
          <a:p>
            <a:r>
              <a:rPr lang="en-GB" sz="1400" dirty="0" smtClean="0"/>
              <a:t>Lawson</a:t>
            </a:r>
            <a:r>
              <a:rPr lang="en-GB" sz="1400" dirty="0"/>
              <a:t>, T &amp; Garrod, J (2001)</a:t>
            </a:r>
            <a:r>
              <a:rPr lang="en-GB" sz="1400" i="1" dirty="0"/>
              <a:t> Dictionary of Sociology, </a:t>
            </a:r>
            <a:r>
              <a:rPr lang="en-GB" sz="1400" dirty="0"/>
              <a:t>Chicago, Illinois: Hodder &amp; Stoughton Educational.</a:t>
            </a:r>
            <a:r>
              <a:rPr lang="en-GB" sz="1400" i="1" dirty="0"/>
              <a:t> </a:t>
            </a:r>
            <a:endParaRPr lang="en-GB" sz="1400" dirty="0"/>
          </a:p>
          <a:p>
            <a:r>
              <a:rPr lang="en-GB" sz="1400" dirty="0"/>
              <a:t>Lawson, T &amp; Garrod, J (2009) </a:t>
            </a:r>
            <a:r>
              <a:rPr lang="en-GB" sz="1400" i="1" dirty="0"/>
              <a:t>A-Z Sociology Handbook, </a:t>
            </a:r>
            <a:r>
              <a:rPr lang="en-GB" sz="1400" dirty="0" err="1"/>
              <a:t>Deddington</a:t>
            </a:r>
            <a:r>
              <a:rPr lang="en-GB" sz="1400" dirty="0"/>
              <a:t>, Oxon: Philip Allan Updates.</a:t>
            </a:r>
          </a:p>
          <a:p>
            <a:r>
              <a:rPr lang="en-GB" sz="1400" dirty="0" err="1"/>
              <a:t>McKie</a:t>
            </a:r>
            <a:r>
              <a:rPr lang="en-GB" sz="1400" dirty="0"/>
              <a:t>, L &amp; </a:t>
            </a:r>
            <a:r>
              <a:rPr lang="en-GB" sz="1400" dirty="0" err="1"/>
              <a:t>Callan</a:t>
            </a:r>
            <a:r>
              <a:rPr lang="en-GB" sz="1400" dirty="0"/>
              <a:t>, S (2012) </a:t>
            </a:r>
            <a:r>
              <a:rPr lang="en-GB" sz="1400" i="1" dirty="0"/>
              <a:t>Understanding Families: A Global Introduction, </a:t>
            </a:r>
            <a:r>
              <a:rPr lang="en-GB" sz="1400" dirty="0"/>
              <a:t>London: Sage.</a:t>
            </a:r>
          </a:p>
          <a:p>
            <a:r>
              <a:rPr lang="en-GB" sz="1400" dirty="0"/>
              <a:t>Murdock, GP (1949)</a:t>
            </a:r>
            <a:r>
              <a:rPr lang="en-GB" sz="1400" i="1" dirty="0"/>
              <a:t> Social Structure, </a:t>
            </a:r>
            <a:r>
              <a:rPr lang="en-GB" sz="1400" dirty="0"/>
              <a:t>New York: Macmillan.</a:t>
            </a:r>
          </a:p>
          <a:p>
            <a:r>
              <a:rPr lang="en-GB" sz="1400" dirty="0"/>
              <a:t>OUP (2011) </a:t>
            </a:r>
            <a:r>
              <a:rPr lang="en-GB" sz="1400" i="1" dirty="0"/>
              <a:t>Concise Oxford Dictionary, </a:t>
            </a:r>
            <a:r>
              <a:rPr lang="en-GB" sz="1400" dirty="0"/>
              <a:t>Oxford: OUP.</a:t>
            </a:r>
          </a:p>
          <a:p>
            <a:r>
              <a:rPr lang="en-GB" sz="1400" dirty="0" err="1" smtClean="0"/>
              <a:t>Parke</a:t>
            </a:r>
            <a:r>
              <a:rPr lang="en-GB" sz="1400" dirty="0" smtClean="0"/>
              <a:t>, R.D. (2013) </a:t>
            </a:r>
            <a:r>
              <a:rPr lang="en-GB" sz="1400" i="1" dirty="0" smtClean="0"/>
              <a:t>Future Families: Diverse Forms, Rich Possibilities, </a:t>
            </a:r>
            <a:r>
              <a:rPr lang="en-GB" sz="1400" dirty="0" smtClean="0"/>
              <a:t>Chichester, Sussex: Wiley Blackwell.</a:t>
            </a:r>
          </a:p>
          <a:p>
            <a:r>
              <a:rPr lang="en-GB" sz="1400" dirty="0" smtClean="0"/>
              <a:t>Parker</a:t>
            </a:r>
            <a:r>
              <a:rPr lang="en-GB" sz="1400" dirty="0"/>
              <a:t>, K (2012) </a:t>
            </a:r>
            <a:r>
              <a:rPr lang="en-GB" sz="1400" i="1" dirty="0"/>
              <a:t>The Boomerang Generation: Feeling OK about Living with Mom and Dad </a:t>
            </a:r>
            <a:r>
              <a:rPr lang="en-GB" sz="1400" u="sng" dirty="0">
                <a:hlinkClick r:id="rId4"/>
              </a:rPr>
              <a:t>http://www.pewsocialtrends.org/files/2012/03/PewSocialTrends-2012-BoomerangGeneration.pdf</a:t>
            </a:r>
            <a:r>
              <a:rPr lang="en-GB" sz="1400" dirty="0"/>
              <a:t> </a:t>
            </a:r>
          </a:p>
          <a:p>
            <a:r>
              <a:rPr lang="en-GB" sz="1400" dirty="0"/>
              <a:t>Ribbens McCarthy, J &amp; Edwards, R (2011) </a:t>
            </a:r>
            <a:r>
              <a:rPr lang="en-GB" sz="1400" i="1" dirty="0"/>
              <a:t>Key concepts in Family Studies, </a:t>
            </a:r>
            <a:r>
              <a:rPr lang="en-GB" sz="1400" dirty="0"/>
              <a:t>London: Sage.</a:t>
            </a:r>
          </a:p>
          <a:p>
            <a:r>
              <a:rPr lang="en-GB" sz="1400" dirty="0"/>
              <a:t>Steel, L, Kidd, W &amp; Brown, A (2012) </a:t>
            </a:r>
            <a:r>
              <a:rPr lang="en-GB" sz="1400" i="1" dirty="0"/>
              <a:t>The Family, </a:t>
            </a:r>
            <a:r>
              <a:rPr lang="en-GB" sz="1400" dirty="0"/>
              <a:t>Basingstoke, Hampshire: Palgrave Macmillan.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4777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521</TotalTime>
  <Words>1322</Words>
  <Application>Microsoft Office PowerPoint</Application>
  <PresentationFormat>On-screen Show (4:3)</PresentationFormat>
  <Paragraphs>124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UWTSD PPT Template</vt:lpstr>
      <vt:lpstr>SJSI6022 Individuals and Families: Living in a Contemporary World             Families &amp; Households (continued)</vt:lpstr>
      <vt:lpstr>Recap of last session</vt:lpstr>
      <vt:lpstr>Guided Learning Task</vt:lpstr>
      <vt:lpstr>Common Family Characteristics: Common Identity</vt:lpstr>
      <vt:lpstr>Common Family Characteristics: Economic Co-operation and Ownership</vt:lpstr>
      <vt:lpstr>Common Family Characteristics: Reproduction of the Next Generation</vt:lpstr>
      <vt:lpstr>Common Family Characteristics: Care Work and Domestic Labour</vt:lpstr>
      <vt:lpstr>Common Family Characteristics: Co-residence</vt:lpstr>
      <vt:lpstr>Group Task – The Boomerang Generation</vt:lpstr>
      <vt:lpstr>Changing Nature of Family: A Few Challenges</vt:lpstr>
      <vt:lpstr>Changing Nature of Family: A Few Challenges</vt:lpstr>
      <vt:lpstr>Challenges to the Ideal Family Form</vt:lpstr>
      <vt:lpstr>The changing nature of families in the UK</vt:lpstr>
      <vt:lpstr>The changing nature of families in the UK</vt:lpstr>
      <vt:lpstr>ONS Family Structures 2017</vt:lpstr>
      <vt:lpstr>PowerPoint Presentation</vt:lpstr>
      <vt:lpstr>PowerPoint Presentation</vt:lpstr>
      <vt:lpstr>PowerPoint Presentation</vt:lpstr>
      <vt:lpstr>Group Task</vt:lpstr>
      <vt:lpstr>Future Sessions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Caroline Lohmann-Hancock</cp:lastModifiedBy>
  <cp:revision>47</cp:revision>
  <dcterms:created xsi:type="dcterms:W3CDTF">2016-09-29T11:33:04Z</dcterms:created>
  <dcterms:modified xsi:type="dcterms:W3CDTF">2017-12-21T16:29:28Z</dcterms:modified>
</cp:coreProperties>
</file>