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</p:sldIdLst>
  <p:sldSz cx="10693400" cy="7556500"/>
  <p:notesSz cx="6858000" cy="9144000"/>
  <p:embeddedFontLst>
    <p:embeddedFont>
      <p:font typeface="Arial Bold" panose="020B0704020202020204" pitchFamily="34" charset="0"/>
      <p:regular r:id="rId3"/>
      <p:bold r:id="rId4"/>
    </p:embeddedFont>
    <p:embeddedFont>
      <p:font typeface="Arial Bold Italics" panose="020B0604020202020204" charset="0"/>
      <p:regular r:id="rId5"/>
    </p:embeddedFont>
    <p:embeddedFont>
      <p:font typeface="Arial Italics" panose="020B0604020202020204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101" d="100"/>
          <a:sy n="101" d="100"/>
        </p:scale>
        <p:origin x="456" y="-8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font" Target="fonts/font1.fntdata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4.fntdata"/><Relationship Id="rId5" Type="http://schemas.openxmlformats.org/officeDocument/2006/relationships/font" Target="fonts/font3.fntdata"/><Relationship Id="rId10" Type="http://schemas.openxmlformats.org/officeDocument/2006/relationships/tableStyles" Target="tableStyles.xml"/><Relationship Id="rId4" Type="http://schemas.openxmlformats.org/officeDocument/2006/relationships/font" Target="fonts/font2.fntdata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0692000" cy="7560000"/>
          </a:xfrm>
          <a:custGeom>
            <a:avLst/>
            <a:gdLst/>
            <a:ahLst/>
            <a:cxnLst/>
            <a:rect l="l" t="t" r="r" b="b"/>
            <a:pathLst>
              <a:path w="10692000" h="7560000">
                <a:moveTo>
                  <a:pt x="0" y="0"/>
                </a:moveTo>
                <a:lnTo>
                  <a:pt x="10692000" y="0"/>
                </a:lnTo>
                <a:lnTo>
                  <a:pt x="10692000" y="7560000"/>
                </a:lnTo>
                <a:lnTo>
                  <a:pt x="0" y="7560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1069" t="-22226" r="-1069" b="-2222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2656675" y="237575"/>
            <a:ext cx="5307488" cy="1519394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0" y="0"/>
            <a:ext cx="10692000" cy="1896986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0" y="1896986"/>
            <a:ext cx="10692000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6" name="AutoShape 6"/>
          <p:cNvSpPr/>
          <p:nvPr/>
        </p:nvSpPr>
        <p:spPr>
          <a:xfrm>
            <a:off x="5346000" y="4878204"/>
            <a:ext cx="2528750" cy="2681796"/>
          </a:xfrm>
          <a:prstGeom prst="rect">
            <a:avLst/>
          </a:prstGeom>
          <a:solidFill>
            <a:srgbClr val="FFFFFF"/>
          </a:solid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3665897" y="1922074"/>
            <a:ext cx="0" cy="294738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5346000" y="1896986"/>
            <a:ext cx="0" cy="2976842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7874750" y="1922074"/>
            <a:ext cx="12630" cy="5616548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2611501" y="4856825"/>
            <a:ext cx="28273" cy="2716303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0" y="4873829"/>
            <a:ext cx="3665897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3665897" y="4878204"/>
            <a:ext cx="6995004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3" name="Group 13"/>
          <p:cNvGrpSpPr/>
          <p:nvPr/>
        </p:nvGrpSpPr>
        <p:grpSpPr>
          <a:xfrm>
            <a:off x="395460" y="411223"/>
            <a:ext cx="1893309" cy="1230086"/>
            <a:chOff x="0" y="0"/>
            <a:chExt cx="2524412" cy="1640115"/>
          </a:xfrm>
        </p:grpSpPr>
        <p:sp>
          <p:nvSpPr>
            <p:cNvPr id="14" name="AutoShape 14"/>
            <p:cNvSpPr/>
            <p:nvPr/>
          </p:nvSpPr>
          <p:spPr>
            <a:xfrm>
              <a:off x="0" y="7753"/>
              <a:ext cx="2524412" cy="0"/>
            </a:xfrm>
            <a:prstGeom prst="line">
              <a:avLst/>
            </a:prstGeom>
            <a:ln w="15506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0" y="462028"/>
              <a:ext cx="2524412" cy="0"/>
            </a:xfrm>
            <a:prstGeom prst="line">
              <a:avLst/>
            </a:prstGeom>
            <a:ln w="15506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0" y="1632362"/>
              <a:ext cx="2524412" cy="0"/>
            </a:xfrm>
            <a:prstGeom prst="line">
              <a:avLst/>
            </a:prstGeom>
            <a:ln w="15506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5608" y="583616"/>
              <a:ext cx="2513197" cy="88905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123"/>
                </a:lnSpc>
                <a:spcBef>
                  <a:spcPct val="0"/>
                </a:spcBef>
              </a:pPr>
              <a:r>
                <a:rPr lang="en-US" sz="702" b="1" spc="7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</a:t>
              </a:r>
              <a:r>
                <a:rPr lang="en-US" sz="702" b="1" u="none" spc="7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odule Name: Developing Emotional Intelligence Skills</a:t>
              </a:r>
            </a:p>
            <a:p>
              <a:pPr marL="0" lvl="0" indent="0" algn="ctr">
                <a:lnSpc>
                  <a:spcPts val="1123"/>
                </a:lnSpc>
                <a:spcBef>
                  <a:spcPct val="0"/>
                </a:spcBef>
              </a:pPr>
              <a:r>
                <a:rPr lang="en-US" sz="702" b="1" u="none" spc="7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Module Code: LCLM5006</a:t>
              </a:r>
            </a:p>
            <a:p>
              <a:pPr marL="0" lvl="0" indent="0" algn="ctr">
                <a:lnSpc>
                  <a:spcPts val="976"/>
                </a:lnSpc>
                <a:spcBef>
                  <a:spcPct val="0"/>
                </a:spcBef>
              </a:pPr>
              <a:endParaRPr lang="en-US" sz="702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  <a:p>
              <a:pPr marL="0" lvl="0" indent="0" algn="ctr">
                <a:lnSpc>
                  <a:spcPts val="976"/>
                </a:lnSpc>
                <a:spcBef>
                  <a:spcPct val="0"/>
                </a:spcBef>
              </a:pPr>
              <a:endParaRPr lang="en-US" sz="702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023158" y="474774"/>
            <a:ext cx="1977778" cy="1200324"/>
            <a:chOff x="0" y="0"/>
            <a:chExt cx="2637038" cy="1600432"/>
          </a:xfrm>
        </p:grpSpPr>
        <p:sp>
          <p:nvSpPr>
            <p:cNvPr id="19" name="AutoShape 19"/>
            <p:cNvSpPr/>
            <p:nvPr/>
          </p:nvSpPr>
          <p:spPr>
            <a:xfrm>
              <a:off x="0" y="7810"/>
              <a:ext cx="2637038" cy="0"/>
            </a:xfrm>
            <a:prstGeom prst="line">
              <a:avLst/>
            </a:prstGeom>
            <a:ln w="15621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0" y="496617"/>
              <a:ext cx="2637038" cy="0"/>
            </a:xfrm>
            <a:prstGeom prst="line">
              <a:avLst/>
            </a:prstGeom>
            <a:ln w="15621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0" y="1592622"/>
              <a:ext cx="2637038" cy="0"/>
            </a:xfrm>
            <a:prstGeom prst="line">
              <a:avLst/>
            </a:prstGeom>
            <a:ln w="15621" cap="flat">
              <a:solidFill>
                <a:srgbClr val="00000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3905" y="168684"/>
              <a:ext cx="2629228" cy="1670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877"/>
                </a:lnSpc>
                <a:spcBef>
                  <a:spcPct val="0"/>
                </a:spcBef>
              </a:pPr>
              <a:r>
                <a:rPr lang="en-US" sz="835" b="1" spc="33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Lecturer’s Name:  Abdallah Naser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5858" y="628916"/>
              <a:ext cx="2625323" cy="802832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983"/>
                </a:lnSpc>
              </a:pPr>
              <a:endParaRPr/>
            </a:p>
            <a:p>
              <a:pPr algn="ctr">
                <a:lnSpc>
                  <a:spcPts val="1295"/>
                </a:lnSpc>
              </a:pPr>
              <a:r>
                <a:rPr lang="en-US" sz="809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Student Name: Pletea Bianca Mihaela</a:t>
              </a:r>
            </a:p>
            <a:p>
              <a:pPr algn="ctr">
                <a:lnSpc>
                  <a:spcPts val="1295"/>
                </a:lnSpc>
              </a:pPr>
              <a:r>
                <a:rPr lang="en-US" sz="809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Student ID Number: 2323235</a:t>
              </a:r>
            </a:p>
            <a:p>
              <a:pPr marL="0" lvl="0" indent="0" algn="ctr">
                <a:lnSpc>
                  <a:spcPts val="1295"/>
                </a:lnSpc>
                <a:spcBef>
                  <a:spcPct val="0"/>
                </a:spcBef>
              </a:pPr>
              <a:endParaRPr lang="en-US" sz="809" b="1" spc="8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endParaRPr>
            </a:p>
          </p:txBody>
        </p:sp>
      </p:grpSp>
      <p:sp>
        <p:nvSpPr>
          <p:cNvPr id="24" name="AutoShape 24"/>
          <p:cNvSpPr/>
          <p:nvPr/>
        </p:nvSpPr>
        <p:spPr>
          <a:xfrm>
            <a:off x="3773933" y="2739618"/>
            <a:ext cx="1400013" cy="2005520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25" name="Freeform 25"/>
          <p:cNvSpPr/>
          <p:nvPr/>
        </p:nvSpPr>
        <p:spPr>
          <a:xfrm>
            <a:off x="741011" y="448326"/>
            <a:ext cx="1138132" cy="307674"/>
          </a:xfrm>
          <a:custGeom>
            <a:avLst/>
            <a:gdLst/>
            <a:ahLst/>
            <a:cxnLst/>
            <a:rect l="l" t="t" r="r" b="b"/>
            <a:pathLst>
              <a:path w="1138132" h="307674">
                <a:moveTo>
                  <a:pt x="0" y="0"/>
                </a:moveTo>
                <a:lnTo>
                  <a:pt x="1138132" y="0"/>
                </a:lnTo>
                <a:lnTo>
                  <a:pt x="1138132" y="307674"/>
                </a:lnTo>
                <a:lnTo>
                  <a:pt x="0" y="30767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79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6683211" y="4964292"/>
            <a:ext cx="929413" cy="882097"/>
          </a:xfrm>
          <a:custGeom>
            <a:avLst/>
            <a:gdLst/>
            <a:ahLst/>
            <a:cxnLst/>
            <a:rect l="l" t="t" r="r" b="b"/>
            <a:pathLst>
              <a:path w="929413" h="882097">
                <a:moveTo>
                  <a:pt x="0" y="0"/>
                </a:moveTo>
                <a:lnTo>
                  <a:pt x="929413" y="0"/>
                </a:lnTo>
                <a:lnTo>
                  <a:pt x="929413" y="882097"/>
                </a:lnTo>
                <a:lnTo>
                  <a:pt x="0" y="8820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0" y="1896986"/>
            <a:ext cx="3665897" cy="1316454"/>
          </a:xfrm>
          <a:custGeom>
            <a:avLst/>
            <a:gdLst/>
            <a:ahLst/>
            <a:cxnLst/>
            <a:rect l="l" t="t" r="r" b="b"/>
            <a:pathLst>
              <a:path w="3665897" h="1316454">
                <a:moveTo>
                  <a:pt x="0" y="0"/>
                </a:moveTo>
                <a:lnTo>
                  <a:pt x="3665897" y="0"/>
                </a:lnTo>
                <a:lnTo>
                  <a:pt x="3665897" y="1316454"/>
                </a:lnTo>
                <a:lnTo>
                  <a:pt x="0" y="131645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26129" b="-3031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7896101" y="1922074"/>
            <a:ext cx="2795899" cy="2941842"/>
          </a:xfrm>
          <a:custGeom>
            <a:avLst/>
            <a:gdLst/>
            <a:ahLst/>
            <a:cxnLst/>
            <a:rect l="l" t="t" r="r" b="b"/>
            <a:pathLst>
              <a:path w="2795899" h="2941842">
                <a:moveTo>
                  <a:pt x="0" y="0"/>
                </a:moveTo>
                <a:lnTo>
                  <a:pt x="2795899" y="0"/>
                </a:lnTo>
                <a:lnTo>
                  <a:pt x="2795899" y="2941842"/>
                </a:lnTo>
                <a:lnTo>
                  <a:pt x="0" y="2941842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2695" r="-252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9" name="AutoShape 29"/>
          <p:cNvSpPr/>
          <p:nvPr/>
        </p:nvSpPr>
        <p:spPr>
          <a:xfrm>
            <a:off x="7904281" y="5118829"/>
            <a:ext cx="2756620" cy="1588731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7874750" y="6776148"/>
            <a:ext cx="2812875" cy="783852"/>
          </a:xfrm>
          <a:custGeom>
            <a:avLst/>
            <a:gdLst/>
            <a:ahLst/>
            <a:cxnLst/>
            <a:rect l="l" t="t" r="r" b="b"/>
            <a:pathLst>
              <a:path w="2812875" h="783852">
                <a:moveTo>
                  <a:pt x="0" y="0"/>
                </a:moveTo>
                <a:lnTo>
                  <a:pt x="2812875" y="0"/>
                </a:lnTo>
                <a:lnTo>
                  <a:pt x="2812875" y="783852"/>
                </a:lnTo>
                <a:lnTo>
                  <a:pt x="0" y="78385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 t="-74089" b="-336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AutoShape 31"/>
          <p:cNvSpPr/>
          <p:nvPr/>
        </p:nvSpPr>
        <p:spPr>
          <a:xfrm>
            <a:off x="71964" y="3529196"/>
            <a:ext cx="3441520" cy="1215942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2" name="AutoShape 32"/>
          <p:cNvSpPr/>
          <p:nvPr/>
        </p:nvSpPr>
        <p:spPr>
          <a:xfrm>
            <a:off x="71964" y="5714062"/>
            <a:ext cx="2437277" cy="1364066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3" name="AutoShape 33"/>
          <p:cNvSpPr/>
          <p:nvPr/>
        </p:nvSpPr>
        <p:spPr>
          <a:xfrm>
            <a:off x="5396651" y="2754191"/>
            <a:ext cx="2387094" cy="1990948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4" name="AutoShape 34"/>
          <p:cNvSpPr/>
          <p:nvPr/>
        </p:nvSpPr>
        <p:spPr>
          <a:xfrm>
            <a:off x="2656675" y="5714062"/>
            <a:ext cx="2653744" cy="1364066"/>
          </a:xfrm>
          <a:prstGeom prst="rect">
            <a:avLst/>
          </a:prstGeom>
          <a:solidFill>
            <a:srgbClr val="FFFFFF">
              <a:alpha val="29804"/>
            </a:srgbClr>
          </a:solid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1919942" y="984046"/>
            <a:ext cx="446913" cy="633511"/>
          </a:xfrm>
          <a:custGeom>
            <a:avLst/>
            <a:gdLst/>
            <a:ahLst/>
            <a:cxnLst/>
            <a:rect l="l" t="t" r="r" b="b"/>
            <a:pathLst>
              <a:path w="446913" h="633511">
                <a:moveTo>
                  <a:pt x="0" y="0"/>
                </a:moveTo>
                <a:lnTo>
                  <a:pt x="446913" y="0"/>
                </a:lnTo>
                <a:lnTo>
                  <a:pt x="446913" y="633511"/>
                </a:lnTo>
                <a:lnTo>
                  <a:pt x="0" y="63351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6" name="Group 36"/>
          <p:cNvGrpSpPr/>
          <p:nvPr/>
        </p:nvGrpSpPr>
        <p:grpSpPr>
          <a:xfrm>
            <a:off x="2727838" y="343585"/>
            <a:ext cx="5236325" cy="1468428"/>
            <a:chOff x="0" y="0"/>
            <a:chExt cx="6981766" cy="1957904"/>
          </a:xfrm>
        </p:grpSpPr>
        <p:sp>
          <p:nvSpPr>
            <p:cNvPr id="37" name="TextBox 37"/>
            <p:cNvSpPr txBox="1"/>
            <p:nvPr/>
          </p:nvSpPr>
          <p:spPr>
            <a:xfrm>
              <a:off x="0" y="19050"/>
              <a:ext cx="6981766" cy="8437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387"/>
                </a:lnSpc>
              </a:pPr>
              <a:r>
                <a:rPr lang="en-US" sz="2273" b="1" spc="-45">
                  <a:solidFill>
                    <a:srgbClr val="D7B0B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Developing Emotional Intelligence as a Student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0" y="975774"/>
              <a:ext cx="6981766" cy="98213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1522"/>
                </a:lnSpc>
              </a:pPr>
              <a:r>
                <a:rPr lang="en-US" sz="1171" b="1" i="1">
                  <a:solidFill>
                    <a:srgbClr val="25D1A4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"If you are tuned out of your own emotions, you will be poor at reading them in other people."</a:t>
              </a:r>
            </a:p>
            <a:p>
              <a:pPr algn="ctr">
                <a:lnSpc>
                  <a:spcPts val="1522"/>
                </a:lnSpc>
              </a:pPr>
              <a:r>
                <a:rPr lang="en-US" sz="1171" b="1" i="1">
                  <a:solidFill>
                    <a:srgbClr val="25D1A4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 - Daniel Goleman</a:t>
              </a:r>
            </a:p>
            <a:p>
              <a:pPr algn="ctr">
                <a:lnSpc>
                  <a:spcPts val="1194"/>
                </a:lnSpc>
              </a:pPr>
              <a:endParaRPr lang="en-US" sz="1171" b="1" i="1">
                <a:solidFill>
                  <a:srgbClr val="25D1A4"/>
                </a:solidFill>
                <a:latin typeface="Arial Bold Italics"/>
                <a:ea typeface="Arial Bold Italics"/>
                <a:cs typeface="Arial Bold Italics"/>
                <a:sym typeface="Arial Bold Italics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35728" y="3213440"/>
            <a:ext cx="3230132" cy="1435373"/>
            <a:chOff x="0" y="0"/>
            <a:chExt cx="4306843" cy="1913832"/>
          </a:xfrm>
        </p:grpSpPr>
        <p:sp>
          <p:nvSpPr>
            <p:cNvPr id="40" name="TextBox 40"/>
            <p:cNvSpPr txBox="1"/>
            <p:nvPr/>
          </p:nvSpPr>
          <p:spPr>
            <a:xfrm>
              <a:off x="0" y="0"/>
              <a:ext cx="4306843" cy="29020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07"/>
                </a:lnSpc>
                <a:spcBef>
                  <a:spcPct val="0"/>
                </a:spcBef>
              </a:pPr>
              <a:r>
                <a:rPr lang="en-US" sz="1435" b="1" i="1" spc="5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1. </a:t>
              </a:r>
              <a:r>
                <a:rPr lang="en-US" sz="1435" b="1" i="1" u="none" spc="5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Introduction</a:t>
              </a:r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0" y="403503"/>
              <a:ext cx="4306843" cy="151032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60"/>
                </a:lnSpc>
              </a:pPr>
              <a:r>
                <a:rPr lang="en-US" sz="912" spc="9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Em</a:t>
              </a:r>
              <a:r>
                <a:rPr lang="en-US" sz="912" u="none" spc="9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otional intelligence (EI) means </a:t>
              </a:r>
              <a:r>
                <a:rPr lang="en-US" sz="912" u="none" spc="9" dirty="0" err="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recognising</a:t>
              </a:r>
              <a:r>
                <a:rPr lang="en-US" sz="912" u="none" spc="9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, understanding and managing emotions in myself and others. It helps me stay calm under pressure, build positive relationships, and maintain motivation. When I understand my emotions, I also respond better to those around me (Goleman, 1995; Salovey &amp; Mayer,1990).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71964" y="4891329"/>
            <a:ext cx="2424992" cy="3049928"/>
            <a:chOff x="0" y="0"/>
            <a:chExt cx="3108994" cy="3515478"/>
          </a:xfrm>
        </p:grpSpPr>
        <p:sp>
          <p:nvSpPr>
            <p:cNvPr id="43" name="TextBox 43"/>
            <p:cNvSpPr txBox="1"/>
            <p:nvPr/>
          </p:nvSpPr>
          <p:spPr>
            <a:xfrm>
              <a:off x="0" y="0"/>
              <a:ext cx="3108994" cy="44940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255"/>
                </a:lnSpc>
                <a:spcBef>
                  <a:spcPct val="0"/>
                </a:spcBef>
              </a:pPr>
              <a:r>
                <a:rPr lang="en-US" sz="1195" b="1" i="1" spc="4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4. Controlling Emotions and Mindfulness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3194" y="596777"/>
              <a:ext cx="3095800" cy="291870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250"/>
                </a:lnSpc>
              </a:pPr>
              <a:r>
                <a:rPr lang="en-US" sz="892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 often notice how stress affects my focus. To manage this, I:</a:t>
              </a:r>
            </a:p>
            <a:p>
              <a:pPr algn="l">
                <a:lnSpc>
                  <a:spcPts val="1250"/>
                </a:lnSpc>
              </a:pPr>
              <a:endParaRPr lang="en-US" sz="89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92776" lvl="1" indent="-96388" algn="l">
                <a:lnSpc>
                  <a:spcPts val="1250"/>
                </a:lnSpc>
                <a:buFont typeface="Arial"/>
                <a:buChar char="•"/>
              </a:pPr>
              <a:r>
                <a:rPr lang="en-US" sz="892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Use deep breathing to calm anxiety before presentations (Boyatzis, 2018).</a:t>
              </a:r>
            </a:p>
            <a:p>
              <a:pPr marL="192776" lvl="1" indent="-96388" algn="l">
                <a:lnSpc>
                  <a:spcPts val="1250"/>
                </a:lnSpc>
                <a:buFont typeface="Arial"/>
                <a:buChar char="•"/>
              </a:pPr>
              <a:r>
                <a:rPr lang="en-US" sz="892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Write short journal entries to process strong emotions.</a:t>
              </a:r>
            </a:p>
            <a:p>
              <a:pPr marL="192776" lvl="1" indent="-96388" algn="l">
                <a:lnSpc>
                  <a:spcPts val="1250"/>
                </a:lnSpc>
                <a:buFont typeface="Arial"/>
                <a:buChar char="•"/>
              </a:pPr>
              <a:r>
                <a:rPr lang="en-US" sz="892" dirty="0" err="1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Practise</a:t>
              </a:r>
              <a:r>
                <a:rPr lang="en-US" sz="892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five minutes of mindfulness daily to regain concentration (Kabat-Zinn, 2013).</a:t>
              </a:r>
            </a:p>
            <a:p>
              <a:pPr algn="l">
                <a:lnSpc>
                  <a:spcPts val="1250"/>
                </a:lnSpc>
              </a:pPr>
              <a:endParaRPr lang="en-US" sz="892" dirty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1183"/>
                </a:lnSpc>
              </a:pPr>
              <a:r>
                <a:rPr lang="en-US" sz="845" dirty="0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These small habits help me think clearly, control impulsive reactions, and recover faster after challenges.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773933" y="2017870"/>
            <a:ext cx="1486754" cy="651816"/>
            <a:chOff x="0" y="0"/>
            <a:chExt cx="1982339" cy="869089"/>
          </a:xfrm>
        </p:grpSpPr>
        <p:sp>
          <p:nvSpPr>
            <p:cNvPr id="46" name="TextBox 46"/>
            <p:cNvSpPr txBox="1"/>
            <p:nvPr/>
          </p:nvSpPr>
          <p:spPr>
            <a:xfrm>
              <a:off x="0" y="0"/>
              <a:ext cx="1982339" cy="29038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04"/>
                </a:lnSpc>
                <a:spcBef>
                  <a:spcPct val="0"/>
                </a:spcBef>
              </a:pPr>
              <a:r>
                <a:rPr lang="en-US" sz="1432" b="1" i="1" spc="5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2. </a:t>
              </a:r>
              <a:r>
                <a:rPr lang="en-US" sz="1432" b="1" i="1" u="none" spc="5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Methodology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423468"/>
              <a:ext cx="1982339" cy="445621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359"/>
                </a:lnSpc>
                <a:spcBef>
                  <a:spcPct val="0"/>
                </a:spcBef>
              </a:pPr>
              <a:r>
                <a:rPr lang="en-US" sz="849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Th</a:t>
              </a:r>
              <a:r>
                <a:rPr lang="en-US" sz="849" u="none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 content of this poster was developed by:</a:t>
              </a:r>
            </a:p>
          </p:txBody>
        </p:sp>
      </p:grpSp>
      <p:sp>
        <p:nvSpPr>
          <p:cNvPr id="48" name="TextBox 48"/>
          <p:cNvSpPr txBox="1"/>
          <p:nvPr/>
        </p:nvSpPr>
        <p:spPr>
          <a:xfrm>
            <a:off x="3773933" y="2777306"/>
            <a:ext cx="1380389" cy="1967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62181" lvl="1" indent="-81091" algn="l">
              <a:lnSpc>
                <a:spcPts val="1201"/>
              </a:lnSpc>
              <a:buFont typeface="Arial"/>
              <a:buChar char="•"/>
            </a:pPr>
            <a:r>
              <a:rPr lang="en-US" sz="751" b="1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Combined research with perso</a:t>
            </a:r>
            <a:r>
              <a:rPr lang="en-US" sz="751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nal experience.</a:t>
            </a:r>
          </a:p>
          <a:p>
            <a:pPr algn="l">
              <a:lnSpc>
                <a:spcPts val="1201"/>
              </a:lnSpc>
            </a:pPr>
            <a:endParaRPr lang="en-US" sz="751" b="1" u="none" spc="7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162181" lvl="1" indent="-81091" algn="l">
              <a:lnSpc>
                <a:spcPts val="1201"/>
              </a:lnSpc>
              <a:buFont typeface="Arial"/>
              <a:buChar char="•"/>
            </a:pPr>
            <a:r>
              <a:rPr lang="en-US" sz="751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Explored sources on EI and mindfulness.</a:t>
            </a:r>
          </a:p>
          <a:p>
            <a:pPr algn="l">
              <a:lnSpc>
                <a:spcPts val="1201"/>
              </a:lnSpc>
            </a:pPr>
            <a:endParaRPr lang="en-US" sz="751" b="1" u="none" spc="7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162181" lvl="1" indent="-81091" algn="l">
              <a:lnSpc>
                <a:spcPts val="1201"/>
              </a:lnSpc>
              <a:buFont typeface="Arial"/>
              <a:buChar char="•"/>
            </a:pPr>
            <a:r>
              <a:rPr lang="en-US" sz="751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Reflected on managing emotions in stressful moments.</a:t>
            </a:r>
          </a:p>
          <a:p>
            <a:pPr algn="l">
              <a:lnSpc>
                <a:spcPts val="1201"/>
              </a:lnSpc>
            </a:pPr>
            <a:endParaRPr lang="en-US" sz="751" b="1" u="none" spc="7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marL="162181" lvl="1" indent="-81091" algn="l">
              <a:lnSpc>
                <a:spcPts val="1201"/>
              </a:lnSpc>
              <a:buFont typeface="Arial"/>
              <a:buChar char="•"/>
            </a:pPr>
            <a:r>
              <a:rPr lang="en-US" sz="751" b="1" u="none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Applied techniques from Boyatzis (2018).</a:t>
            </a:r>
          </a:p>
          <a:p>
            <a:pPr algn="l">
              <a:lnSpc>
                <a:spcPts val="1201"/>
              </a:lnSpc>
            </a:pPr>
            <a:endParaRPr lang="en-US" sz="751" b="1" u="none" spc="7">
              <a:solidFill>
                <a:srgbClr val="000000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grpSp>
        <p:nvGrpSpPr>
          <p:cNvPr id="49" name="Group 49"/>
          <p:cNvGrpSpPr/>
          <p:nvPr/>
        </p:nvGrpSpPr>
        <p:grpSpPr>
          <a:xfrm>
            <a:off x="5379338" y="1959787"/>
            <a:ext cx="2404408" cy="2937830"/>
            <a:chOff x="0" y="0"/>
            <a:chExt cx="3205877" cy="3917106"/>
          </a:xfrm>
        </p:grpSpPr>
        <p:sp>
          <p:nvSpPr>
            <p:cNvPr id="50" name="TextBox 50"/>
            <p:cNvSpPr txBox="1"/>
            <p:nvPr/>
          </p:nvSpPr>
          <p:spPr>
            <a:xfrm>
              <a:off x="0" y="9525"/>
              <a:ext cx="3205877" cy="53511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14"/>
                </a:lnSpc>
                <a:spcBef>
                  <a:spcPct val="0"/>
                </a:spcBef>
              </a:pPr>
              <a:r>
                <a:rPr lang="en-US" sz="1442" b="1" i="1" spc="57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3. Developing Emotional Intelligence</a:t>
              </a:r>
            </a:p>
          </p:txBody>
        </p:sp>
        <p:sp>
          <p:nvSpPr>
            <p:cNvPr id="51" name="TextBox 51"/>
            <p:cNvSpPr txBox="1"/>
            <p:nvPr/>
          </p:nvSpPr>
          <p:spPr>
            <a:xfrm>
              <a:off x="0" y="632328"/>
              <a:ext cx="3205877" cy="328477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1374"/>
                </a:lnSpc>
              </a:pPr>
              <a:r>
                <a:rPr lang="en-US" sz="859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EI can be strengthened through five key skills:</a:t>
              </a:r>
            </a:p>
            <a:p>
              <a:pPr algn="l">
                <a:lnSpc>
                  <a:spcPts val="1225"/>
                </a:lnSpc>
              </a:pPr>
              <a:endParaRPr lang="en-US" sz="859" spc="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marL="186974" lvl="1" indent="-93487" algn="l">
                <a:lnSpc>
                  <a:spcPts val="1385"/>
                </a:lnSpc>
                <a:buFont typeface="Arial"/>
                <a:buChar char="•"/>
              </a:pPr>
              <a:r>
                <a:rPr lang="en-US" sz="866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Self-awareness</a:t>
              </a:r>
              <a:r>
                <a:rPr lang="en-US" sz="866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recognising emotions and understanding triggers.</a:t>
              </a:r>
            </a:p>
            <a:p>
              <a:pPr marL="186974" lvl="1" indent="-93487" algn="l">
                <a:lnSpc>
                  <a:spcPts val="1385"/>
                </a:lnSpc>
                <a:buFont typeface="Arial"/>
                <a:buChar char="•"/>
              </a:pPr>
              <a:r>
                <a:rPr lang="en-US" sz="866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Self-regulation</a:t>
              </a:r>
              <a:r>
                <a:rPr lang="en-US" sz="866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pausing, breathing, and choosing calm responses (Boyatzis, 2018).</a:t>
              </a:r>
            </a:p>
            <a:p>
              <a:pPr marL="186974" lvl="1" indent="-93487" algn="l">
                <a:lnSpc>
                  <a:spcPts val="1385"/>
                </a:lnSpc>
                <a:buFont typeface="Arial"/>
                <a:buChar char="•"/>
              </a:pPr>
              <a:r>
                <a:rPr lang="en-US" sz="866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Empathy</a:t>
              </a:r>
              <a:r>
                <a:rPr lang="en-US" sz="866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valuing and understanding the feelings of others.</a:t>
              </a:r>
            </a:p>
            <a:p>
              <a:pPr marL="186974" lvl="1" indent="-93487" algn="l">
                <a:lnSpc>
                  <a:spcPts val="1385"/>
                </a:lnSpc>
                <a:buFont typeface="Arial"/>
                <a:buChar char="•"/>
              </a:pPr>
              <a:r>
                <a:rPr lang="en-US" sz="866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Social skills</a:t>
              </a:r>
              <a:r>
                <a:rPr lang="en-US" sz="866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: practising active listening and clear communication.</a:t>
              </a:r>
            </a:p>
            <a:p>
              <a:pPr marL="186974" lvl="1" indent="-93487" algn="l">
                <a:lnSpc>
                  <a:spcPts val="1385"/>
                </a:lnSpc>
                <a:buFont typeface="Arial"/>
                <a:buChar char="•"/>
              </a:pPr>
              <a:r>
                <a:rPr lang="en-US" sz="866" b="1" spc="8">
                  <a:solidFill>
                    <a:srgbClr val="000000"/>
                  </a:solidFill>
                  <a:latin typeface="Arial Bold"/>
                  <a:ea typeface="Arial Bold"/>
                  <a:cs typeface="Arial Bold"/>
                  <a:sym typeface="Arial Bold"/>
                </a:rPr>
                <a:t>Motivation:</a:t>
              </a:r>
              <a:r>
                <a:rPr lang="en-US" sz="866" spc="8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setting achievable goals and maintaining focus (Goleman, 1995).</a:t>
              </a:r>
            </a:p>
            <a:p>
              <a:pPr algn="l">
                <a:lnSpc>
                  <a:spcPts val="1021"/>
                </a:lnSpc>
              </a:pPr>
              <a:endParaRPr lang="en-US" sz="866" spc="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1021"/>
                </a:lnSpc>
              </a:pPr>
              <a:endParaRPr lang="en-US" sz="866" spc="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1021"/>
                </a:lnSpc>
              </a:pPr>
              <a:endParaRPr lang="en-US" sz="866" spc="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5453294" y="5754867"/>
            <a:ext cx="2330452" cy="1657304"/>
            <a:chOff x="0" y="0"/>
            <a:chExt cx="3107269" cy="2209738"/>
          </a:xfrm>
        </p:grpSpPr>
        <p:sp>
          <p:nvSpPr>
            <p:cNvPr id="53" name="TextBox 53"/>
            <p:cNvSpPr txBox="1"/>
            <p:nvPr/>
          </p:nvSpPr>
          <p:spPr>
            <a:xfrm>
              <a:off x="0" y="0"/>
              <a:ext cx="3092065" cy="2712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417"/>
                </a:lnSpc>
                <a:spcBef>
                  <a:spcPct val="0"/>
                </a:spcBef>
              </a:pPr>
              <a:r>
                <a:rPr lang="en-US" sz="1350" b="1" i="1" spc="54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Co</a:t>
              </a:r>
              <a:r>
                <a:rPr lang="en-US" sz="1350" b="1" i="1" u="none" spc="54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nclusion</a:t>
              </a:r>
            </a:p>
          </p:txBody>
        </p:sp>
        <p:sp>
          <p:nvSpPr>
            <p:cNvPr id="54" name="TextBox 54"/>
            <p:cNvSpPr txBox="1"/>
            <p:nvPr/>
          </p:nvSpPr>
          <p:spPr>
            <a:xfrm>
              <a:off x="0" y="373198"/>
              <a:ext cx="3107269" cy="183654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l">
                <a:lnSpc>
                  <a:spcPts val="1571"/>
                </a:lnSpc>
                <a:spcBef>
                  <a:spcPct val="0"/>
                </a:spcBef>
              </a:pPr>
              <a:r>
                <a:rPr lang="en-US" sz="982" spc="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Understand</a:t>
              </a:r>
              <a:r>
                <a:rPr lang="en-US" sz="982" u="none" spc="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ing emotions has helped me study more effectively, collaborate better, and stay motivated even in difficult times.</a:t>
              </a:r>
            </a:p>
            <a:p>
              <a:pPr marL="0" lvl="0" indent="0" algn="l">
                <a:lnSpc>
                  <a:spcPts val="1571"/>
                </a:lnSpc>
                <a:spcBef>
                  <a:spcPct val="0"/>
                </a:spcBef>
              </a:pPr>
              <a:r>
                <a:rPr lang="en-US" sz="982" u="none" spc="9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Developing emotional intelligence continues to support both my academic progress and my professional growth.</a:t>
              </a:r>
            </a:p>
            <a:p>
              <a:pPr marL="0" lvl="0" indent="0" algn="l">
                <a:lnSpc>
                  <a:spcPts val="1571"/>
                </a:lnSpc>
                <a:spcBef>
                  <a:spcPct val="0"/>
                </a:spcBef>
              </a:pPr>
              <a:endParaRPr lang="en-US" sz="982" u="none" spc="9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18500" y="4891329"/>
            <a:ext cx="2742401" cy="1697253"/>
            <a:chOff x="0" y="0"/>
            <a:chExt cx="3656535" cy="2263004"/>
          </a:xfrm>
        </p:grpSpPr>
        <p:sp>
          <p:nvSpPr>
            <p:cNvPr id="56" name="TextBox 56"/>
            <p:cNvSpPr txBox="1"/>
            <p:nvPr/>
          </p:nvSpPr>
          <p:spPr>
            <a:xfrm>
              <a:off x="0" y="9525"/>
              <a:ext cx="3656535" cy="316368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lvl="0" indent="0" algn="ctr">
                <a:lnSpc>
                  <a:spcPts val="1663"/>
                </a:lnSpc>
              </a:pPr>
              <a:r>
                <a:rPr lang="en-US" sz="1615" b="1" i="1" spc="64">
                  <a:solidFill>
                    <a:srgbClr val="000000"/>
                  </a:solidFill>
                  <a:latin typeface="Arial Bold Italics"/>
                  <a:ea typeface="Arial Bold Italics"/>
                  <a:cs typeface="Arial Bold Italics"/>
                  <a:sym typeface="Arial Bold Italics"/>
                </a:rPr>
                <a:t>References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0" y="416467"/>
              <a:ext cx="3656535" cy="1846537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565"/>
                </a:lnSpc>
              </a:pP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Boyatzis, R. E. (2018). The behavioral level of emotional intelligence and its measurement. </a:t>
              </a:r>
              <a:r>
                <a:rPr lang="en-US" sz="548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Frontiers in psychology</a:t>
              </a: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, 9, 1438.</a:t>
              </a:r>
            </a:p>
            <a:p>
              <a:pPr algn="l">
                <a:lnSpc>
                  <a:spcPts val="565"/>
                </a:lnSpc>
              </a:pPr>
              <a:endParaRPr lang="en-US" sz="548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565"/>
                </a:lnSpc>
              </a:pP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Goleman, D. (1995) Emotional Intelligence: </a:t>
              </a:r>
              <a:r>
                <a:rPr lang="en-US" sz="548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Why It Can Matter More Than IQ.</a:t>
              </a: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New York: Bantam Books.</a:t>
              </a:r>
            </a:p>
            <a:p>
              <a:pPr algn="l">
                <a:lnSpc>
                  <a:spcPts val="565"/>
                </a:lnSpc>
              </a:pPr>
              <a:endParaRPr lang="en-US" sz="548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517"/>
                </a:lnSpc>
              </a:pPr>
              <a:r>
                <a:rPr lang="en-US" sz="502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Kabat-Zinn, J. (2013). </a:t>
              </a:r>
              <a:r>
                <a:rPr lang="en-US" sz="502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Full catastrophe living, revised edition: how to cope with stress, pain and illness using mindfulness meditation.</a:t>
              </a:r>
              <a:r>
                <a:rPr lang="en-US" sz="502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Hachette uK.</a:t>
              </a:r>
            </a:p>
            <a:p>
              <a:pPr algn="l">
                <a:lnSpc>
                  <a:spcPts val="565"/>
                </a:lnSpc>
              </a:pPr>
              <a:endParaRPr lang="en-US" sz="502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565"/>
                </a:lnSpc>
              </a:pP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Salovey, P., &amp; Mayer, J. D. (1990). Emotional intelligence. </a:t>
              </a:r>
              <a:r>
                <a:rPr lang="en-US" sz="548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Imagination, cognition and personality,</a:t>
              </a: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9(3), 185-211.</a:t>
              </a:r>
            </a:p>
            <a:p>
              <a:pPr algn="l">
                <a:lnSpc>
                  <a:spcPts val="565"/>
                </a:lnSpc>
              </a:pPr>
              <a:endParaRPr lang="en-US" sz="548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565"/>
                </a:lnSpc>
              </a:pP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Sánchez-Álvarez, N., Berrios Martos, M. P., &amp; Extremera, N. (2020). A meta-analysis of the relationship between emotional intelligence and academic performance in secondary education: A multi-stream comparison. </a:t>
              </a:r>
              <a:r>
                <a:rPr lang="en-US" sz="548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Frontiers in psychology,</a:t>
              </a: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 11, 1517.</a:t>
              </a:r>
            </a:p>
            <a:p>
              <a:pPr algn="l">
                <a:lnSpc>
                  <a:spcPts val="565"/>
                </a:lnSpc>
              </a:pPr>
              <a:endParaRPr lang="en-US" sz="548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  <a:p>
              <a:pPr algn="l">
                <a:lnSpc>
                  <a:spcPts val="565"/>
                </a:lnSpc>
              </a:pP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Schutte, N. S., Malouff, J. M., Hall, L. E., Haggerty, D. J., Cooper, J. T., Golden, C. J., &amp; Dornheim, L. (1998). Development and validation of a measure of emotional intelligence. P</a:t>
              </a:r>
              <a:r>
                <a:rPr lang="en-US" sz="548" i="1" spc="5">
                  <a:solidFill>
                    <a:srgbClr val="000000"/>
                  </a:solidFill>
                  <a:latin typeface="Arial Italics"/>
                  <a:ea typeface="Arial Italics"/>
                  <a:cs typeface="Arial Italics"/>
                  <a:sym typeface="Arial Italics"/>
                </a:rPr>
                <a:t>ersonality and individual differences</a:t>
              </a:r>
              <a:r>
                <a:rPr lang="en-US" sz="548" spc="5">
                  <a:solidFill>
                    <a:srgbClr val="000000"/>
                  </a:solidFill>
                  <a:latin typeface="Arial"/>
                  <a:ea typeface="Arial"/>
                  <a:cs typeface="Arial"/>
                  <a:sym typeface="Arial"/>
                </a:rPr>
                <a:t>, 25(2), 167-177.</a:t>
              </a:r>
            </a:p>
            <a:p>
              <a:pPr algn="l">
                <a:lnSpc>
                  <a:spcPts val="565"/>
                </a:lnSpc>
              </a:pPr>
              <a:endParaRPr lang="en-US" sz="548" spc="5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sp>
        <p:nvSpPr>
          <p:cNvPr id="58" name="TextBox 58"/>
          <p:cNvSpPr txBox="1"/>
          <p:nvPr/>
        </p:nvSpPr>
        <p:spPr>
          <a:xfrm>
            <a:off x="2656675" y="4900854"/>
            <a:ext cx="2653744" cy="458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12"/>
              </a:lnSpc>
            </a:pPr>
            <a:r>
              <a:rPr lang="en-US" sz="1250" b="1" i="1" spc="5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5.</a:t>
            </a:r>
            <a:r>
              <a:rPr lang="en-US" sz="1250" b="1" i="1" u="none" spc="50">
                <a:solidFill>
                  <a:srgbClr val="000000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Achieving Success and Managing Challenges</a:t>
            </a:r>
          </a:p>
          <a:p>
            <a:pPr marL="0" lvl="0" indent="0" algn="l">
              <a:lnSpc>
                <a:spcPts val="1043"/>
              </a:lnSpc>
            </a:pPr>
            <a:endParaRPr lang="en-US" sz="1250" b="1" i="1" u="none" spc="50">
              <a:solidFill>
                <a:srgbClr val="000000"/>
              </a:solidFill>
              <a:latin typeface="Arial Bold Italics"/>
              <a:ea typeface="Arial Bold Italics"/>
              <a:cs typeface="Arial Bold Italics"/>
              <a:sym typeface="Arial Bold Italics"/>
            </a:endParaRPr>
          </a:p>
        </p:txBody>
      </p:sp>
      <p:sp>
        <p:nvSpPr>
          <p:cNvPr id="59" name="TextBox 59"/>
          <p:cNvSpPr txBox="1"/>
          <p:nvPr/>
        </p:nvSpPr>
        <p:spPr>
          <a:xfrm>
            <a:off x="2662696" y="5321587"/>
            <a:ext cx="2641700" cy="21236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1307"/>
              </a:lnSpc>
            </a:pPr>
            <a:r>
              <a:rPr lang="en-US" sz="849" spc="8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Balancing studies and emotions is not easy. I have learned that:</a:t>
            </a:r>
          </a:p>
          <a:p>
            <a:pPr algn="just">
              <a:lnSpc>
                <a:spcPts val="1307"/>
              </a:lnSpc>
            </a:pPr>
            <a:endParaRPr lang="en-US" sz="849" spc="8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163554" lvl="1" indent="-81777" algn="just">
              <a:lnSpc>
                <a:spcPts val="1234"/>
              </a:lnSpc>
              <a:buFont typeface="Arial"/>
              <a:buChar char="•"/>
            </a:pPr>
            <a:r>
              <a:rPr lang="en-US" sz="757" b="1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Time management</a:t>
            </a:r>
            <a:r>
              <a:rPr lang="en-US" sz="757" spc="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helps reduce stress and confusion.</a:t>
            </a:r>
          </a:p>
          <a:p>
            <a:pPr marL="163554" lvl="1" indent="-81777" algn="just">
              <a:lnSpc>
                <a:spcPts val="1234"/>
              </a:lnSpc>
              <a:buFont typeface="Arial"/>
              <a:buChar char="•"/>
            </a:pPr>
            <a:r>
              <a:rPr lang="en-US" sz="757" b="1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Resilience</a:t>
            </a:r>
            <a:r>
              <a:rPr lang="en-US" sz="757" spc="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grows when I treat mistakes as learning opportunities.</a:t>
            </a:r>
          </a:p>
          <a:p>
            <a:pPr marL="163554" lvl="1" indent="-81777" algn="just">
              <a:lnSpc>
                <a:spcPts val="1234"/>
              </a:lnSpc>
              <a:buFont typeface="Arial"/>
              <a:buChar char="•"/>
            </a:pPr>
            <a:r>
              <a:rPr lang="en-US" sz="757" b="1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Support</a:t>
            </a:r>
            <a:r>
              <a:rPr lang="en-US" sz="757" spc="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from tutors and peers encourages me to stay positive.</a:t>
            </a:r>
          </a:p>
          <a:p>
            <a:pPr marL="163554" lvl="1" indent="-81777" algn="just">
              <a:lnSpc>
                <a:spcPts val="1234"/>
              </a:lnSpc>
              <a:buFont typeface="Arial"/>
              <a:buChar char="•"/>
            </a:pPr>
            <a:r>
              <a:rPr lang="en-US" sz="757" b="1" spc="7">
                <a:solidFill>
                  <a:srgbClr val="000000"/>
                </a:solidFill>
                <a:latin typeface="Arial Bold"/>
                <a:ea typeface="Arial Bold"/>
                <a:cs typeface="Arial Bold"/>
                <a:sym typeface="Arial Bold"/>
              </a:rPr>
              <a:t>Self-control and empathy</a:t>
            </a:r>
            <a:r>
              <a:rPr lang="en-US" sz="757" spc="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prevent conflict and improve teamwork (Schutte et al., 1998).</a:t>
            </a:r>
          </a:p>
          <a:p>
            <a:pPr algn="just">
              <a:lnSpc>
                <a:spcPts val="1173"/>
              </a:lnSpc>
            </a:pPr>
            <a:endParaRPr lang="en-US" sz="757" spc="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algn="just">
              <a:lnSpc>
                <a:spcPts val="1173"/>
              </a:lnSpc>
            </a:pPr>
            <a:r>
              <a:rPr lang="en-US" sz="761" spc="7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Through these actions, I’ve developed more confidence and a stronger sense of emotional stability.</a:t>
            </a:r>
          </a:p>
          <a:p>
            <a:pPr marL="0" lvl="0" indent="0" algn="just">
              <a:lnSpc>
                <a:spcPts val="837"/>
              </a:lnSpc>
            </a:pPr>
            <a:endParaRPr lang="en-US" sz="761" spc="7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640</Words>
  <Application>Microsoft Office PowerPoint</Application>
  <PresentationFormat>Custom</PresentationFormat>
  <Paragraphs>61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 Italics</vt:lpstr>
      <vt:lpstr>Arial Bold Italics</vt:lpstr>
      <vt:lpstr>Arial Bold</vt:lpstr>
      <vt:lpstr>Calibri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Beige and White Contemporary Editorial Landscape University Research Poster (297 x 210 mm)</dc:title>
  <dc:creator>bianca pletea</dc:creator>
  <cp:lastModifiedBy>Bianca-Mihaela Pletea (2323235)</cp:lastModifiedBy>
  <cp:revision>2</cp:revision>
  <dcterms:created xsi:type="dcterms:W3CDTF">2006-08-16T00:00:00Z</dcterms:created>
  <dcterms:modified xsi:type="dcterms:W3CDTF">2025-10-11T19:21:53Z</dcterms:modified>
  <dc:identifier>DAG1IcfiJfM</dc:identifier>
</cp:coreProperties>
</file>