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256" r:id="rId5"/>
    <p:sldId id="277" r:id="rId6"/>
    <p:sldId id="258" r:id="rId7"/>
    <p:sldId id="264" r:id="rId8"/>
    <p:sldId id="290" r:id="rId9"/>
    <p:sldId id="291" r:id="rId10"/>
    <p:sldId id="27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7" userDrawn="1">
          <p15:clr>
            <a:srgbClr val="A4A3A4"/>
          </p15:clr>
        </p15:guide>
        <p15:guide id="2" pos="3144" userDrawn="1">
          <p15:clr>
            <a:srgbClr val="A4A3A4"/>
          </p15:clr>
        </p15:guide>
        <p15:guide id="3" orient="horz" pos="95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A5A372-5F19-4E2C-ADB6-F7EC4E3E11CC}" v="181" dt="2026-07-11T13:55:50.206"/>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187" autoAdjust="0"/>
  </p:normalViewPr>
  <p:slideViewPr>
    <p:cSldViewPr snapToGrid="0">
      <p:cViewPr varScale="1">
        <p:scale>
          <a:sx n="66" d="100"/>
          <a:sy n="66" d="100"/>
        </p:scale>
        <p:origin x="600" y="-56"/>
      </p:cViewPr>
      <p:guideLst>
        <p:guide orient="horz" pos="777"/>
        <p:guide pos="3144"/>
        <p:guide orient="horz" pos="958"/>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lvanus Godoga (2537881)" userId="6c4d1624-8f12-44f1-86e3-0d0db0e2b8b4" providerId="ADAL" clId="{C99B58C3-3E7B-4C5F-8510-D63664987BA5}"/>
    <pc:docChg chg="undo custSel delSld modSld sldOrd modMainMaster">
      <pc:chgData name="Sulvanus Godoga (2537881)" userId="6c4d1624-8f12-44f1-86e3-0d0db0e2b8b4" providerId="ADAL" clId="{C99B58C3-3E7B-4C5F-8510-D63664987BA5}" dt="2026-07-11T15:58:24.146" v="3922" actId="20577"/>
      <pc:docMkLst>
        <pc:docMk/>
      </pc:docMkLst>
      <pc:sldChg chg="modTransition">
        <pc:chgData name="Sulvanus Godoga (2537881)" userId="6c4d1624-8f12-44f1-86e3-0d0db0e2b8b4" providerId="ADAL" clId="{C99B58C3-3E7B-4C5F-8510-D63664987BA5}" dt="2026-07-11T13:55:50.206" v="3877"/>
        <pc:sldMkLst>
          <pc:docMk/>
          <pc:sldMk cId="1642425379" sldId="256"/>
        </pc:sldMkLst>
      </pc:sldChg>
      <pc:sldChg chg="addSp modSp mod modTransition">
        <pc:chgData name="Sulvanus Godoga (2537881)" userId="6c4d1624-8f12-44f1-86e3-0d0db0e2b8b4" providerId="ADAL" clId="{C99B58C3-3E7B-4C5F-8510-D63664987BA5}" dt="2026-07-11T15:58:24.146" v="3922" actId="20577"/>
        <pc:sldMkLst>
          <pc:docMk/>
          <pc:sldMk cId="707789176" sldId="258"/>
        </pc:sldMkLst>
        <pc:spChg chg="mod">
          <ac:chgData name="Sulvanus Godoga (2537881)" userId="6c4d1624-8f12-44f1-86e3-0d0db0e2b8b4" providerId="ADAL" clId="{C99B58C3-3E7B-4C5F-8510-D63664987BA5}" dt="2026-07-09T18:39:26.464" v="1869" actId="14100"/>
          <ac:spMkLst>
            <pc:docMk/>
            <pc:sldMk cId="707789176" sldId="258"/>
            <ac:spMk id="2" creationId="{A29DE7F2-E890-4744-88DD-A75F5E300513}"/>
          </ac:spMkLst>
        </pc:spChg>
        <pc:spChg chg="add">
          <ac:chgData name="Sulvanus Godoga (2537881)" userId="6c4d1624-8f12-44f1-86e3-0d0db0e2b8b4" providerId="ADAL" clId="{C99B58C3-3E7B-4C5F-8510-D63664987BA5}" dt="2026-07-09T18:40:40.934" v="1874" actId="767"/>
          <ac:spMkLst>
            <pc:docMk/>
            <pc:sldMk cId="707789176" sldId="258"/>
            <ac:spMk id="5" creationId="{52F60909-6E0F-87A3-CD29-68ACFB2CA376}"/>
          </ac:spMkLst>
        </pc:spChg>
        <pc:spChg chg="add mod">
          <ac:chgData name="Sulvanus Godoga (2537881)" userId="6c4d1624-8f12-44f1-86e3-0d0db0e2b8b4" providerId="ADAL" clId="{C99B58C3-3E7B-4C5F-8510-D63664987BA5}" dt="2026-07-09T18:42:39.853" v="1888" actId="13926"/>
          <ac:spMkLst>
            <pc:docMk/>
            <pc:sldMk cId="707789176" sldId="258"/>
            <ac:spMk id="7" creationId="{9B0FC529-700A-A22F-228F-817539834C2E}"/>
          </ac:spMkLst>
        </pc:spChg>
        <pc:spChg chg="add mod">
          <ac:chgData name="Sulvanus Godoga (2537881)" userId="6c4d1624-8f12-44f1-86e3-0d0db0e2b8b4" providerId="ADAL" clId="{C99B58C3-3E7B-4C5F-8510-D63664987BA5}" dt="2026-07-09T18:50:39.598" v="1977" actId="20577"/>
          <ac:spMkLst>
            <pc:docMk/>
            <pc:sldMk cId="707789176" sldId="258"/>
            <ac:spMk id="8" creationId="{59086FBE-7BAC-FC03-47C8-EFF4F1140F88}"/>
          </ac:spMkLst>
        </pc:spChg>
        <pc:graphicFrameChg chg="add mod modGraphic">
          <ac:chgData name="Sulvanus Godoga (2537881)" userId="6c4d1624-8f12-44f1-86e3-0d0db0e2b8b4" providerId="ADAL" clId="{C99B58C3-3E7B-4C5F-8510-D63664987BA5}" dt="2026-07-11T15:58:24.146" v="3922" actId="20577"/>
          <ac:graphicFrameMkLst>
            <pc:docMk/>
            <pc:sldMk cId="707789176" sldId="258"/>
            <ac:graphicFrameMk id="4" creationId="{A9A1DFF5-1A6B-78DA-01A2-0FE028A98772}"/>
          </ac:graphicFrameMkLst>
        </pc:graphicFrameChg>
      </pc:sldChg>
      <pc:sldChg chg="del">
        <pc:chgData name="Sulvanus Godoga (2537881)" userId="6c4d1624-8f12-44f1-86e3-0d0db0e2b8b4" providerId="ADAL" clId="{C99B58C3-3E7B-4C5F-8510-D63664987BA5}" dt="2026-07-10T08:55:46.078" v="3763" actId="47"/>
        <pc:sldMkLst>
          <pc:docMk/>
          <pc:sldMk cId="566997565" sldId="260"/>
        </pc:sldMkLst>
      </pc:sldChg>
      <pc:sldChg chg="del">
        <pc:chgData name="Sulvanus Godoga (2537881)" userId="6c4d1624-8f12-44f1-86e3-0d0db0e2b8b4" providerId="ADAL" clId="{C99B58C3-3E7B-4C5F-8510-D63664987BA5}" dt="2026-07-10T08:55:27.878" v="3760" actId="47"/>
        <pc:sldMkLst>
          <pc:docMk/>
          <pc:sldMk cId="1593920805" sldId="262"/>
        </pc:sldMkLst>
      </pc:sldChg>
      <pc:sldChg chg="modSp mod ord modTransition">
        <pc:chgData name="Sulvanus Godoga (2537881)" userId="6c4d1624-8f12-44f1-86e3-0d0db0e2b8b4" providerId="ADAL" clId="{C99B58C3-3E7B-4C5F-8510-D63664987BA5}" dt="2026-07-11T13:53:02.677" v="3819"/>
        <pc:sldMkLst>
          <pc:docMk/>
          <pc:sldMk cId="1346372204" sldId="264"/>
        </pc:sldMkLst>
        <pc:spChg chg="mod">
          <ac:chgData name="Sulvanus Godoga (2537881)" userId="6c4d1624-8f12-44f1-86e3-0d0db0e2b8b4" providerId="ADAL" clId="{C99B58C3-3E7B-4C5F-8510-D63664987BA5}" dt="2026-07-10T08:24:15.220" v="2686" actId="14100"/>
          <ac:spMkLst>
            <pc:docMk/>
            <pc:sldMk cId="1346372204" sldId="264"/>
            <ac:spMk id="2" creationId="{537E1C88-627C-4655-A4FB-0BB02EDB078A}"/>
          </ac:spMkLst>
        </pc:spChg>
        <pc:spChg chg="mod">
          <ac:chgData name="Sulvanus Godoga (2537881)" userId="6c4d1624-8f12-44f1-86e3-0d0db0e2b8b4" providerId="ADAL" clId="{C99B58C3-3E7B-4C5F-8510-D63664987BA5}" dt="2026-07-10T08:44:12.865" v="3673" actId="255"/>
          <ac:spMkLst>
            <pc:docMk/>
            <pc:sldMk cId="1346372204" sldId="264"/>
            <ac:spMk id="3" creationId="{033634FE-ADF0-4BC3-A0A9-447EA9DD096B}"/>
          </ac:spMkLst>
        </pc:spChg>
      </pc:sldChg>
      <pc:sldChg chg="del">
        <pc:chgData name="Sulvanus Godoga (2537881)" userId="6c4d1624-8f12-44f1-86e3-0d0db0e2b8b4" providerId="ADAL" clId="{C99B58C3-3E7B-4C5F-8510-D63664987BA5}" dt="2026-07-10T08:56:28.606" v="3766" actId="47"/>
        <pc:sldMkLst>
          <pc:docMk/>
          <pc:sldMk cId="4151694508" sldId="268"/>
        </pc:sldMkLst>
      </pc:sldChg>
      <pc:sldChg chg="addSp delSp modSp mod modTransition">
        <pc:chgData name="Sulvanus Godoga (2537881)" userId="6c4d1624-8f12-44f1-86e3-0d0db0e2b8b4" providerId="ADAL" clId="{C99B58C3-3E7B-4C5F-8510-D63664987BA5}" dt="2026-07-11T13:53:02.677" v="3819"/>
        <pc:sldMkLst>
          <pc:docMk/>
          <pc:sldMk cId="2436493926" sldId="276"/>
        </pc:sldMkLst>
        <pc:spChg chg="del">
          <ac:chgData name="Sulvanus Godoga (2537881)" userId="6c4d1624-8f12-44f1-86e3-0d0db0e2b8b4" providerId="ADAL" clId="{C99B58C3-3E7B-4C5F-8510-D63664987BA5}" dt="2026-07-10T08:56:09.353" v="3764" actId="478"/>
          <ac:spMkLst>
            <pc:docMk/>
            <pc:sldMk cId="2436493926" sldId="276"/>
            <ac:spMk id="3" creationId="{24AFFC60-19C3-4901-93F7-7AAF4C09F8C6}"/>
          </ac:spMkLst>
        </pc:spChg>
        <pc:spChg chg="add del mod">
          <ac:chgData name="Sulvanus Godoga (2537881)" userId="6c4d1624-8f12-44f1-86e3-0d0db0e2b8b4" providerId="ADAL" clId="{C99B58C3-3E7B-4C5F-8510-D63664987BA5}" dt="2026-07-10T08:56:16.333" v="3765" actId="478"/>
          <ac:spMkLst>
            <pc:docMk/>
            <pc:sldMk cId="2436493926" sldId="276"/>
            <ac:spMk id="5" creationId="{EF06CBD3-8EA8-4E8C-B9A9-0F54BD374752}"/>
          </ac:spMkLst>
        </pc:spChg>
      </pc:sldChg>
      <pc:sldChg chg="modSp mod modTransition">
        <pc:chgData name="Sulvanus Godoga (2537881)" userId="6c4d1624-8f12-44f1-86e3-0d0db0e2b8b4" providerId="ADAL" clId="{C99B58C3-3E7B-4C5F-8510-D63664987BA5}" dt="2026-07-11T13:53:02.677" v="3819"/>
        <pc:sldMkLst>
          <pc:docMk/>
          <pc:sldMk cId="2243494996" sldId="277"/>
        </pc:sldMkLst>
        <pc:spChg chg="mod">
          <ac:chgData name="Sulvanus Godoga (2537881)" userId="6c4d1624-8f12-44f1-86e3-0d0db0e2b8b4" providerId="ADAL" clId="{C99B58C3-3E7B-4C5F-8510-D63664987BA5}" dt="2026-07-09T18:16:12.371" v="1812" actId="14100"/>
          <ac:spMkLst>
            <pc:docMk/>
            <pc:sldMk cId="2243494996" sldId="277"/>
            <ac:spMk id="2" creationId="{6719F29B-F233-48AF-8261-F33A4E079E3E}"/>
          </ac:spMkLst>
        </pc:spChg>
        <pc:spChg chg="mod">
          <ac:chgData name="Sulvanus Godoga (2537881)" userId="6c4d1624-8f12-44f1-86e3-0d0db0e2b8b4" providerId="ADAL" clId="{C99B58C3-3E7B-4C5F-8510-D63664987BA5}" dt="2026-07-11T13:45:43.352" v="3784" actId="14100"/>
          <ac:spMkLst>
            <pc:docMk/>
            <pc:sldMk cId="2243494996" sldId="277"/>
            <ac:spMk id="3" creationId="{35E3EA69-4E0E-41BD-8095-A124225A2647}"/>
          </ac:spMkLst>
        </pc:spChg>
      </pc:sldChg>
      <pc:sldChg chg="del">
        <pc:chgData name="Sulvanus Godoga (2537881)" userId="6c4d1624-8f12-44f1-86e3-0d0db0e2b8b4" providerId="ADAL" clId="{C99B58C3-3E7B-4C5F-8510-D63664987BA5}" dt="2026-07-10T08:55:37.223" v="3762" actId="47"/>
        <pc:sldMkLst>
          <pc:docMk/>
          <pc:sldMk cId="4252466045" sldId="279"/>
        </pc:sldMkLst>
      </pc:sldChg>
      <pc:sldChg chg="del">
        <pc:chgData name="Sulvanus Godoga (2537881)" userId="6c4d1624-8f12-44f1-86e3-0d0db0e2b8b4" providerId="ADAL" clId="{C99B58C3-3E7B-4C5F-8510-D63664987BA5}" dt="2026-07-10T08:55:21.231" v="3759" actId="47"/>
        <pc:sldMkLst>
          <pc:docMk/>
          <pc:sldMk cId="1418789964" sldId="286"/>
        </pc:sldMkLst>
      </pc:sldChg>
      <pc:sldChg chg="addSp delSp modSp mod modTransition">
        <pc:chgData name="Sulvanus Godoga (2537881)" userId="6c4d1624-8f12-44f1-86e3-0d0db0e2b8b4" providerId="ADAL" clId="{C99B58C3-3E7B-4C5F-8510-D63664987BA5}" dt="2026-07-11T13:53:02.677" v="3819"/>
        <pc:sldMkLst>
          <pc:docMk/>
          <pc:sldMk cId="1329539271" sldId="290"/>
        </pc:sldMkLst>
        <pc:spChg chg="mod">
          <ac:chgData name="Sulvanus Godoga (2537881)" userId="6c4d1624-8f12-44f1-86e3-0d0db0e2b8b4" providerId="ADAL" clId="{C99B58C3-3E7B-4C5F-8510-D63664987BA5}" dt="2026-07-09T18:52:01.656" v="1988" actId="14100"/>
          <ac:spMkLst>
            <pc:docMk/>
            <pc:sldMk cId="1329539271" sldId="290"/>
            <ac:spMk id="2" creationId="{216815C6-3AD0-46E6-A74A-1967BD91AF50}"/>
          </ac:spMkLst>
        </pc:spChg>
        <pc:spChg chg="mod">
          <ac:chgData name="Sulvanus Godoga (2537881)" userId="6c4d1624-8f12-44f1-86e3-0d0db0e2b8b4" providerId="ADAL" clId="{C99B58C3-3E7B-4C5F-8510-D63664987BA5}" dt="2026-07-09T18:14:31.978" v="1807" actId="20577"/>
          <ac:spMkLst>
            <pc:docMk/>
            <pc:sldMk cId="1329539271" sldId="290"/>
            <ac:spMk id="3" creationId="{1901B20D-4C28-4DA3-ABBD-718C22A5E58B}"/>
          </ac:spMkLst>
        </pc:spChg>
        <pc:spChg chg="add mod">
          <ac:chgData name="Sulvanus Godoga (2537881)" userId="6c4d1624-8f12-44f1-86e3-0d0db0e2b8b4" providerId="ADAL" clId="{C99B58C3-3E7B-4C5F-8510-D63664987BA5}" dt="2026-07-09T18:57:30.207" v="2031" actId="14100"/>
          <ac:spMkLst>
            <pc:docMk/>
            <pc:sldMk cId="1329539271" sldId="290"/>
            <ac:spMk id="8" creationId="{0E311A2D-ACFD-818A-CCB5-B075BE9DD1CC}"/>
          </ac:spMkLst>
        </pc:spChg>
        <pc:spChg chg="add del mod">
          <ac:chgData name="Sulvanus Godoga (2537881)" userId="6c4d1624-8f12-44f1-86e3-0d0db0e2b8b4" providerId="ADAL" clId="{C99B58C3-3E7B-4C5F-8510-D63664987BA5}" dt="2026-07-09T18:58:27.910" v="2035" actId="47"/>
          <ac:spMkLst>
            <pc:docMk/>
            <pc:sldMk cId="1329539271" sldId="290"/>
            <ac:spMk id="9" creationId="{5993F091-C6E6-09EE-29E9-D805E0E0091B}"/>
          </ac:spMkLst>
        </pc:spChg>
        <pc:spChg chg="add del mod">
          <ac:chgData name="Sulvanus Godoga (2537881)" userId="6c4d1624-8f12-44f1-86e3-0d0db0e2b8b4" providerId="ADAL" clId="{C99B58C3-3E7B-4C5F-8510-D63664987BA5}" dt="2026-07-11T08:34:44.791" v="3781"/>
          <ac:spMkLst>
            <pc:docMk/>
            <pc:sldMk cId="1329539271" sldId="290"/>
            <ac:spMk id="19" creationId="{8EF39905-6317-DD96-318F-5B01440E5EF2}"/>
          </ac:spMkLst>
        </pc:spChg>
        <pc:picChg chg="add mod">
          <ac:chgData name="Sulvanus Godoga (2537881)" userId="6c4d1624-8f12-44f1-86e3-0d0db0e2b8b4" providerId="ADAL" clId="{C99B58C3-3E7B-4C5F-8510-D63664987BA5}" dt="2026-07-11T08:33:43.397" v="3768" actId="14100"/>
          <ac:picMkLst>
            <pc:docMk/>
            <pc:sldMk cId="1329539271" sldId="290"/>
            <ac:picMk id="11" creationId="{DF63B304-CE7F-0439-0DF3-DAE6BB8A7AD3}"/>
          </ac:picMkLst>
        </pc:picChg>
        <pc:picChg chg="add mod">
          <ac:chgData name="Sulvanus Godoga (2537881)" userId="6c4d1624-8f12-44f1-86e3-0d0db0e2b8b4" providerId="ADAL" clId="{C99B58C3-3E7B-4C5F-8510-D63664987BA5}" dt="2026-07-11T08:33:49.274" v="3769" actId="14100"/>
          <ac:picMkLst>
            <pc:docMk/>
            <pc:sldMk cId="1329539271" sldId="290"/>
            <ac:picMk id="15" creationId="{C519F0C0-A0E2-97E5-A814-6C7CC48586D1}"/>
          </ac:picMkLst>
        </pc:picChg>
        <pc:picChg chg="add mod">
          <ac:chgData name="Sulvanus Godoga (2537881)" userId="6c4d1624-8f12-44f1-86e3-0d0db0e2b8b4" providerId="ADAL" clId="{C99B58C3-3E7B-4C5F-8510-D63664987BA5}" dt="2026-07-11T08:34:04.532" v="3771" actId="14100"/>
          <ac:picMkLst>
            <pc:docMk/>
            <pc:sldMk cId="1329539271" sldId="290"/>
            <ac:picMk id="18" creationId="{F4F2C373-091F-7F2B-6E85-4F4E8D862ACA}"/>
          </ac:picMkLst>
        </pc:picChg>
        <pc:picChg chg="add mod">
          <ac:chgData name="Sulvanus Godoga (2537881)" userId="6c4d1624-8f12-44f1-86e3-0d0db0e2b8b4" providerId="ADAL" clId="{C99B58C3-3E7B-4C5F-8510-D63664987BA5}" dt="2026-07-11T08:34:59.167" v="3782" actId="14100"/>
          <ac:picMkLst>
            <pc:docMk/>
            <pc:sldMk cId="1329539271" sldId="290"/>
            <ac:picMk id="21" creationId="{F5DCD2B8-B03A-5228-D639-05D20BC4F947}"/>
          </ac:picMkLst>
        </pc:picChg>
      </pc:sldChg>
      <pc:sldChg chg="modSp mod modTransition">
        <pc:chgData name="Sulvanus Godoga (2537881)" userId="6c4d1624-8f12-44f1-86e3-0d0db0e2b8b4" providerId="ADAL" clId="{C99B58C3-3E7B-4C5F-8510-D63664987BA5}" dt="2026-07-11T13:53:02.677" v="3819"/>
        <pc:sldMkLst>
          <pc:docMk/>
          <pc:sldMk cId="3003251909" sldId="291"/>
        </pc:sldMkLst>
        <pc:spChg chg="mod">
          <ac:chgData name="Sulvanus Godoga (2537881)" userId="6c4d1624-8f12-44f1-86e3-0d0db0e2b8b4" providerId="ADAL" clId="{C99B58C3-3E7B-4C5F-8510-D63664987BA5}" dt="2026-07-10T08:51:55.328" v="3751" actId="1076"/>
          <ac:spMkLst>
            <pc:docMk/>
            <pc:sldMk cId="3003251909" sldId="291"/>
            <ac:spMk id="2" creationId="{216815C6-3AD0-46E6-A74A-1967BD91AF50}"/>
          </ac:spMkLst>
        </pc:spChg>
        <pc:spChg chg="mod">
          <ac:chgData name="Sulvanus Godoga (2537881)" userId="6c4d1624-8f12-44f1-86e3-0d0db0e2b8b4" providerId="ADAL" clId="{C99B58C3-3E7B-4C5F-8510-D63664987BA5}" dt="2026-07-10T08:54:34.869" v="3758" actId="20577"/>
          <ac:spMkLst>
            <pc:docMk/>
            <pc:sldMk cId="3003251909" sldId="291"/>
            <ac:spMk id="3" creationId="{1901B20D-4C28-4DA3-ABBD-718C22A5E58B}"/>
          </ac:spMkLst>
        </pc:spChg>
      </pc:sldChg>
      <pc:sldChg chg="del">
        <pc:chgData name="Sulvanus Godoga (2537881)" userId="6c4d1624-8f12-44f1-86e3-0d0db0e2b8b4" providerId="ADAL" clId="{C99B58C3-3E7B-4C5F-8510-D63664987BA5}" dt="2026-07-10T08:55:33.767" v="3761" actId="47"/>
        <pc:sldMkLst>
          <pc:docMk/>
          <pc:sldMk cId="2390678392" sldId="292"/>
        </pc:sldMkLst>
      </pc:sldChg>
      <pc:sldMasterChg chg="modTransition modSldLayout">
        <pc:chgData name="Sulvanus Godoga (2537881)" userId="6c4d1624-8f12-44f1-86e3-0d0db0e2b8b4" providerId="ADAL" clId="{C99B58C3-3E7B-4C5F-8510-D63664987BA5}" dt="2026-07-11T13:53:02.677" v="3819"/>
        <pc:sldMasterMkLst>
          <pc:docMk/>
          <pc:sldMasterMk cId="2464305198" sldId="2147483648"/>
        </pc:sldMasterMkLst>
        <pc:sldLayoutChg chg="modTransition">
          <pc:chgData name="Sulvanus Godoga (2537881)" userId="6c4d1624-8f12-44f1-86e3-0d0db0e2b8b4" providerId="ADAL" clId="{C99B58C3-3E7B-4C5F-8510-D63664987BA5}" dt="2026-07-11T13:53:02.677" v="3819"/>
          <pc:sldLayoutMkLst>
            <pc:docMk/>
            <pc:sldMasterMk cId="2464305198" sldId="2147483648"/>
            <pc:sldLayoutMk cId="3839583478" sldId="2147483649"/>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193739902" sldId="2147483666"/>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3523748004" sldId="2147483676"/>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202555004" sldId="2147483677"/>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2780696027" sldId="2147483678"/>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64770521" sldId="2147483681"/>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1807368846" sldId="2147483685"/>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3921514593" sldId="2147483691"/>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988813763" sldId="2147483696"/>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4081890653" sldId="2147483699"/>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670392170" sldId="2147483700"/>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17235676" sldId="2147483702"/>
          </pc:sldLayoutMkLst>
        </pc:sldLayoutChg>
        <pc:sldLayoutChg chg="modTransition">
          <pc:chgData name="Sulvanus Godoga (2537881)" userId="6c4d1624-8f12-44f1-86e3-0d0db0e2b8b4" providerId="ADAL" clId="{C99B58C3-3E7B-4C5F-8510-D63664987BA5}" dt="2026-07-11T13:53:02.677" v="3819"/>
          <pc:sldLayoutMkLst>
            <pc:docMk/>
            <pc:sldMasterMk cId="2464305198" sldId="2147483648"/>
            <pc:sldLayoutMk cId="1506966382" sldId="2147483704"/>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7/11/2026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7/11/2026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76956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1.svg"/><Relationship Id="rId4" Type="http://schemas.openxmlformats.org/officeDocument/2006/relationships/image" Target="../media/image9.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svg"/><Relationship Id="rId1" Type="http://schemas.openxmlformats.org/officeDocument/2006/relationships/slideMaster" Target="../slideMasters/slideMaster1.xml"/><Relationship Id="rId4" Type="http://schemas.openxmlformats.org/officeDocument/2006/relationships/image" Target="../media/image13.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4.sv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6"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714772" y="677918"/>
            <a:ext cx="6856292" cy="3590596"/>
          </a:xfrm>
        </p:spPr>
        <p:txBody>
          <a:bodyPr>
            <a:normAutofit/>
          </a:bodyPr>
          <a:lstStyle/>
          <a:p>
            <a:pPr algn="ctr"/>
            <a:r>
              <a:rPr lang="en-GB" sz="1300" dirty="0">
                <a:latin typeface="Arial" panose="020B0604020202020204" pitchFamily="34" charset="0"/>
                <a:cs typeface="Arial" panose="020B0604020202020204" pitchFamily="34" charset="0"/>
              </a:rPr>
              <a:t>Learning in the Digital Era - ACCA4025</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Assignment 2: Professional Development Plan (PDP)</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SULVANUS GODOGA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ID: 2537881</a:t>
            </a:r>
            <a:br>
              <a:rPr lang="en-GB" sz="28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r>
              <a:rPr lang="en-GB" sz="1200" dirty="0" err="1">
                <a:latin typeface="Arial" panose="020B0604020202020204" pitchFamily="34" charset="0"/>
                <a:cs typeface="Arial" panose="020B0604020202020204" pitchFamily="34" charset="0"/>
              </a:rPr>
              <a:t>CertHE</a:t>
            </a:r>
            <a:r>
              <a:rPr lang="en-GB" sz="1200" dirty="0">
                <a:latin typeface="Arial" panose="020B0604020202020204" pitchFamily="34" charset="0"/>
                <a:cs typeface="Arial" panose="020B0604020202020204" pitchFamily="34" charset="0"/>
              </a:rPr>
              <a:t> Computing Skills for Workplace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12/07/2026</a:t>
            </a:r>
            <a:br>
              <a:rPr lang="en-GB" sz="1200" dirty="0">
                <a:latin typeface="Arial" panose="020B0604020202020204" pitchFamily="34" charset="0"/>
                <a:ea typeface="Times New Roman" panose="02020603050405020304" pitchFamily="18" charset="0"/>
                <a:cs typeface="Times New Roman" panose="02020603050405020304" pitchFamily="18" charset="0"/>
              </a:rPr>
            </a:b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Click="0" advTm="57000">
        <p15:prstTrans prst="fracture"/>
      </p:transition>
    </mc:Choice>
    <mc:Fallback xmlns="">
      <p:transition spd="slow" advClick="0" advTm="57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3950" y="429461"/>
            <a:ext cx="6343650" cy="804027"/>
          </a:xfrm>
        </p:spPr>
        <p:txBody>
          <a:bodyPr>
            <a:normAutofit/>
          </a:bodyPr>
          <a:lstStyle/>
          <a:p>
            <a:r>
              <a:rPr lang="en-GB" sz="2800" dirty="0">
                <a:latin typeface="Arial" panose="020B0604020202020204" pitchFamily="34" charset="0"/>
                <a:cs typeface="Arial" panose="020B0604020202020204" pitchFamily="34" charset="0"/>
              </a:rPr>
              <a:t>Self-evaluation</a:t>
            </a:r>
            <a:endParaRPr lang="en-ZA"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991100" y="1335087"/>
            <a:ext cx="7015864" cy="5093452"/>
          </a:xfrm>
        </p:spPr>
        <p:txBody>
          <a:bodyPr>
            <a:noAutofit/>
          </a:bodyPr>
          <a:lstStyle/>
          <a:p>
            <a:r>
              <a:rPr lang="en-GB" sz="1600" dirty="0">
                <a:latin typeface="Arial" panose="020B0604020202020204" pitchFamily="34" charset="0"/>
                <a:cs typeface="Arial" panose="020B0604020202020204" pitchFamily="34" charset="0"/>
              </a:rPr>
              <a:t>I deduced the following about my self-reflection using the assessment tool.</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Strength:</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Team Player</a:t>
            </a:r>
          </a:p>
          <a:p>
            <a:pPr marL="342900" indent="-342900">
              <a:buFont typeface="Arial" panose="020B0604020202020204" pitchFamily="34" charset="0"/>
              <a:buChar char="•"/>
            </a:pPr>
            <a:r>
              <a:rPr lang="en-US"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Good Communicator</a:t>
            </a:r>
          </a:p>
          <a:p>
            <a:r>
              <a:rPr lang="en-GB" sz="1600" dirty="0">
                <a:latin typeface="Arial" panose="020B0604020202020204" pitchFamily="34" charset="0"/>
                <a:cs typeface="Arial" panose="020B0604020202020204" pitchFamily="34" charset="0"/>
              </a:rPr>
              <a:t>Weaknesses:</a:t>
            </a:r>
          </a:p>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Prefers intuition over logic</a:t>
            </a:r>
          </a:p>
          <a:p>
            <a:r>
              <a:rPr lang="en-GB" sz="1600" dirty="0">
                <a:latin typeface="Arial" panose="020B0604020202020204" pitchFamily="34" charset="0"/>
                <a:cs typeface="Arial" panose="020B0604020202020204" pitchFamily="34" charset="0"/>
              </a:rPr>
              <a:t>Traits:  </a:t>
            </a:r>
          </a:p>
          <a:p>
            <a:r>
              <a:rPr lang="en-GB" sz="1600" dirty="0">
                <a:latin typeface="Arial" panose="020B0604020202020204" pitchFamily="34" charset="0"/>
                <a:cs typeface="Arial" panose="020B0604020202020204" pitchFamily="34" charset="0"/>
              </a:rPr>
              <a:t>Introverted:</a:t>
            </a:r>
          </a:p>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Moderate Stress Handler</a:t>
            </a:r>
          </a:p>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Reflective and Thoughtful</a:t>
            </a:r>
          </a:p>
          <a:p>
            <a:r>
              <a:rPr lang="en-GB" sz="1600" dirty="0">
                <a:latin typeface="Arial" panose="020B0604020202020204" pitchFamily="34" charset="0"/>
                <a:cs typeface="Arial" panose="020B0604020202020204" pitchFamily="34" charset="0"/>
              </a:rPr>
              <a:t>Preferred Learning Style:</a:t>
            </a:r>
          </a:p>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Visual</a:t>
            </a:r>
          </a:p>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Prefer group study</a:t>
            </a:r>
          </a:p>
          <a:p>
            <a:pPr marL="171450" indent="-1714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22434949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4833694" y="660358"/>
            <a:ext cx="6594768" cy="5537284"/>
          </a:xfrm>
        </p:spPr>
        <p:txBody>
          <a:bodyPr>
            <a:normAutofit/>
          </a:bodyPr>
          <a:lstStyle/>
          <a:p>
            <a:r>
              <a:rPr lang="en-US" dirty="0"/>
              <a:t>The power of communication</a:t>
            </a:r>
          </a:p>
        </p:txBody>
      </p:sp>
      <p:pic>
        <p:nvPicPr>
          <p:cNvPr id="34" name="Picture Placeholder 33" descr="Aerial view of a neon highway intersection">
            <a:extLst>
              <a:ext uri="{FF2B5EF4-FFF2-40B4-BE49-F238E27FC236}">
                <a16:creationId xmlns:a16="http://schemas.microsoft.com/office/drawing/2014/main" id="{9289CE93-EC50-55DB-CFE0-1266AEC87B19}"/>
              </a:ext>
            </a:extLst>
          </p:cNvPr>
          <p:cNvPicPr>
            <a:picLocks noGrp="1" noChangeAspect="1"/>
          </p:cNvPicPr>
          <p:nvPr>
            <p:ph type="pic" sz="quarter" idx="13"/>
          </p:nvPr>
        </p:nvPicPr>
        <p:blipFill>
          <a:blip r:embed="rId3"/>
          <a:srcRect l="24936" r="24936"/>
          <a:stretch/>
        </p:blipFill>
        <p:spPr>
          <a:xfrm rot="10800000">
            <a:off x="1" y="761322"/>
            <a:ext cx="4076118" cy="6096678"/>
          </a:xfrm>
        </p:spPr>
      </p:pic>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06186C3A-548E-AD87-3029-964123530768}"/>
              </a:ext>
              <a:ext uri="{C183D7F6-B498-43B3-948B-1728B52AA6E4}">
                <adec:decorative xmlns:adec="http://schemas.microsoft.com/office/drawing/2017/decorative" val="1"/>
              </a:ext>
            </a:extLst>
          </p:cNvPr>
          <p:cNvCxnSpPr>
            <a:cxnSpLocks/>
          </p:cNvCxnSpPr>
          <p:nvPr/>
        </p:nvCxnSpPr>
        <p:spPr>
          <a:xfrm>
            <a:off x="-97971" y="660400"/>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A9A1DFF5-1A6B-78DA-01A2-0FE028A98772}"/>
              </a:ext>
            </a:extLst>
          </p:cNvPr>
          <p:cNvGraphicFramePr>
            <a:graphicFrameLocks noGrp="1"/>
          </p:cNvGraphicFramePr>
          <p:nvPr>
            <p:extLst>
              <p:ext uri="{D42A27DB-BD31-4B8C-83A1-F6EECF244321}">
                <p14:modId xmlns:p14="http://schemas.microsoft.com/office/powerpoint/2010/main" val="3433743635"/>
              </p:ext>
            </p:extLst>
          </p:nvPr>
        </p:nvGraphicFramePr>
        <p:xfrm>
          <a:off x="0" y="89116"/>
          <a:ext cx="11858325" cy="6912069"/>
        </p:xfrm>
        <a:graphic>
          <a:graphicData uri="http://schemas.openxmlformats.org/drawingml/2006/table">
            <a:tbl>
              <a:tblPr firstRow="1" bandRow="1">
                <a:tableStyleId>{F5AB1C69-6EDB-4FF4-983F-18BD219EF322}</a:tableStyleId>
              </a:tblPr>
              <a:tblGrid>
                <a:gridCol w="2703501">
                  <a:extLst>
                    <a:ext uri="{9D8B030D-6E8A-4147-A177-3AD203B41FA5}">
                      <a16:colId xmlns:a16="http://schemas.microsoft.com/office/drawing/2014/main" val="4227390396"/>
                    </a:ext>
                  </a:extLst>
                </a:gridCol>
                <a:gridCol w="1999930">
                  <a:extLst>
                    <a:ext uri="{9D8B030D-6E8A-4147-A177-3AD203B41FA5}">
                      <a16:colId xmlns:a16="http://schemas.microsoft.com/office/drawing/2014/main" val="4196001913"/>
                    </a:ext>
                  </a:extLst>
                </a:gridCol>
                <a:gridCol w="2330016">
                  <a:extLst>
                    <a:ext uri="{9D8B030D-6E8A-4147-A177-3AD203B41FA5}">
                      <a16:colId xmlns:a16="http://schemas.microsoft.com/office/drawing/2014/main" val="232522430"/>
                    </a:ext>
                  </a:extLst>
                </a:gridCol>
                <a:gridCol w="1513409">
                  <a:extLst>
                    <a:ext uri="{9D8B030D-6E8A-4147-A177-3AD203B41FA5}">
                      <a16:colId xmlns:a16="http://schemas.microsoft.com/office/drawing/2014/main" val="1164623800"/>
                    </a:ext>
                  </a:extLst>
                </a:gridCol>
                <a:gridCol w="2107185">
                  <a:extLst>
                    <a:ext uri="{9D8B030D-6E8A-4147-A177-3AD203B41FA5}">
                      <a16:colId xmlns:a16="http://schemas.microsoft.com/office/drawing/2014/main" val="485981499"/>
                    </a:ext>
                  </a:extLst>
                </a:gridCol>
                <a:gridCol w="1204284">
                  <a:extLst>
                    <a:ext uri="{9D8B030D-6E8A-4147-A177-3AD203B41FA5}">
                      <a16:colId xmlns:a16="http://schemas.microsoft.com/office/drawing/2014/main" val="1990222692"/>
                    </a:ext>
                  </a:extLst>
                </a:gridCol>
              </a:tblGrid>
              <a:tr h="1691376">
                <a:tc>
                  <a:txBody>
                    <a:bodyPr/>
                    <a:lstStyle/>
                    <a:p>
                      <a:pPr algn="ctr"/>
                      <a:r>
                        <a:rPr lang="en-GB" sz="1600" b="0" cap="none" spc="0" dirty="0">
                          <a:solidFill>
                            <a:schemeClr val="tx1"/>
                          </a:solidFill>
                        </a:rPr>
                        <a:t>Long –term goals</a:t>
                      </a:r>
                    </a:p>
                  </a:txBody>
                  <a:tcPr marL="44657" marR="44657" marT="76370" marB="89314" anchor="b"/>
                </a:tc>
                <a:tc>
                  <a:txBody>
                    <a:bodyPr/>
                    <a:lstStyle/>
                    <a:p>
                      <a:pPr algn="ctr"/>
                      <a:r>
                        <a:rPr lang="en-GB" sz="1600" b="0" cap="none" spc="0" dirty="0">
                          <a:solidFill>
                            <a:schemeClr val="tx1"/>
                          </a:solidFill>
                        </a:rPr>
                        <a:t>Development  goals</a:t>
                      </a:r>
                    </a:p>
                  </a:txBody>
                  <a:tcPr marL="44657" marR="44657" marT="76370" marB="89314" anchor="b"/>
                </a:tc>
                <a:tc>
                  <a:txBody>
                    <a:bodyPr/>
                    <a:lstStyle/>
                    <a:p>
                      <a:pPr algn="ctr"/>
                      <a:r>
                        <a:rPr lang="en-GB" sz="1600" b="0" cap="none" spc="0" dirty="0">
                          <a:solidFill>
                            <a:schemeClr val="tx1"/>
                          </a:solidFill>
                        </a:rPr>
                        <a:t>Skills needed</a:t>
                      </a:r>
                    </a:p>
                  </a:txBody>
                  <a:tcPr marL="44657" marR="44657" marT="76370" marB="89314" anchor="b"/>
                </a:tc>
                <a:tc>
                  <a:txBody>
                    <a:bodyPr/>
                    <a:lstStyle/>
                    <a:p>
                      <a:pPr algn="ctr"/>
                      <a:r>
                        <a:rPr lang="en-GB" sz="1600" b="0" cap="none" spc="0" dirty="0">
                          <a:solidFill>
                            <a:schemeClr val="tx1"/>
                          </a:solidFill>
                        </a:rPr>
                        <a:t> Skills to improve </a:t>
                      </a:r>
                    </a:p>
                  </a:txBody>
                  <a:tcPr marL="44657" marR="44657" marT="76370" marB="89314" anchor="b"/>
                </a:tc>
                <a:tc>
                  <a:txBody>
                    <a:bodyPr/>
                    <a:lstStyle/>
                    <a:p>
                      <a:pPr algn="ctr"/>
                      <a:r>
                        <a:rPr lang="en-GB" sz="1600" b="0" cap="none" spc="0" dirty="0">
                          <a:solidFill>
                            <a:schemeClr val="tx1"/>
                          </a:solidFill>
                        </a:rPr>
                        <a:t>Action plan</a:t>
                      </a:r>
                    </a:p>
                  </a:txBody>
                  <a:tcPr marL="44657" marR="44657" marT="76370" marB="89314" anchor="b"/>
                </a:tc>
                <a:tc>
                  <a:txBody>
                    <a:bodyPr/>
                    <a:lstStyle/>
                    <a:p>
                      <a:pPr algn="ctr"/>
                      <a:r>
                        <a:rPr lang="en-GB" sz="1600" b="0" cap="none" spc="0" dirty="0">
                          <a:solidFill>
                            <a:schemeClr val="tx1"/>
                          </a:solidFill>
                        </a:rPr>
                        <a:t>Target date </a:t>
                      </a:r>
                    </a:p>
                  </a:txBody>
                  <a:tcPr marL="44657" marR="44657" marT="76370" marB="89314" anchor="b"/>
                </a:tc>
                <a:extLst>
                  <a:ext uri="{0D108BD9-81ED-4DB2-BD59-A6C34878D82A}">
                    <a16:rowId xmlns:a16="http://schemas.microsoft.com/office/drawing/2014/main" val="3903260562"/>
                  </a:ext>
                </a:extLst>
              </a:tr>
              <a:tr h="931717">
                <a:tc rowSpan="5">
                  <a:txBody>
                    <a:bodyPr/>
                    <a:lstStyle/>
                    <a:p>
                      <a:pPr algn="ctr"/>
                      <a:endParaRPr lang="en-GB" sz="1800" b="1" cap="none" spc="0" dirty="0">
                        <a:solidFill>
                          <a:schemeClr val="tx1"/>
                        </a:solidFill>
                      </a:endParaRPr>
                    </a:p>
                    <a:p>
                      <a:pPr algn="ctr"/>
                      <a:endParaRPr lang="en-GB" sz="1800" b="1" cap="none" spc="0" dirty="0">
                        <a:solidFill>
                          <a:schemeClr val="tx1"/>
                        </a:solidFill>
                      </a:endParaRPr>
                    </a:p>
                    <a:p>
                      <a:pPr algn="ctr"/>
                      <a:endParaRPr lang="en-GB" sz="1800" b="1" cap="none" spc="0" dirty="0">
                        <a:solidFill>
                          <a:schemeClr val="tx1"/>
                        </a:solidFill>
                      </a:endParaRPr>
                    </a:p>
                    <a:p>
                      <a:pPr algn="ctr"/>
                      <a:endParaRPr lang="en-GB" sz="1800" b="1" cap="none" spc="0" dirty="0">
                        <a:solidFill>
                          <a:schemeClr val="tx1"/>
                        </a:solidFill>
                      </a:endParaRPr>
                    </a:p>
                    <a:p>
                      <a:pPr algn="ctr"/>
                      <a:endParaRPr lang="en-GB" sz="1800" b="1" cap="none" spc="0" dirty="0">
                        <a:solidFill>
                          <a:schemeClr val="tx1"/>
                        </a:solidFill>
                      </a:endParaRPr>
                    </a:p>
                    <a:p>
                      <a:pPr algn="ctr"/>
                      <a:endParaRPr lang="en-GB" sz="1800" b="1" cap="none" spc="0" dirty="0">
                        <a:solidFill>
                          <a:schemeClr val="tx1"/>
                        </a:solidFill>
                      </a:endParaRPr>
                    </a:p>
                    <a:p>
                      <a:pPr algn="ctr"/>
                      <a:r>
                        <a:rPr lang="en-GB" sz="1800" b="1" dirty="0">
                          <a:latin typeface="Arial" panose="020B0604020202020204" pitchFamily="34" charset="0"/>
                          <a:cs typeface="Arial" panose="020B0604020202020204" pitchFamily="34" charset="0"/>
                        </a:rPr>
                        <a:t>Business Solutions Analyst</a:t>
                      </a:r>
                      <a:endParaRPr lang="en-GB" sz="1800" b="1" cap="none" spc="0" dirty="0">
                        <a:solidFill>
                          <a:schemeClr val="tx1"/>
                        </a:solidFill>
                        <a:latin typeface="Arial" panose="020B0604020202020204" pitchFamily="34" charset="0"/>
                        <a:cs typeface="Arial" panose="020B0604020202020204" pitchFamily="34" charset="0"/>
                      </a:endParaRPr>
                    </a:p>
                  </a:txBody>
                  <a:tcPr marL="44657" marR="44657" marT="76370" marB="89314"/>
                </a:tc>
                <a:tc>
                  <a:txBody>
                    <a:bodyPr/>
                    <a:lstStyle/>
                    <a:p>
                      <a:r>
                        <a:rPr lang="en-GB" sz="1200" dirty="0"/>
                        <a:t>Improve Business Analysis Skills</a:t>
                      </a:r>
                      <a:endParaRPr lang="en-GB" sz="1200" cap="none" spc="0" dirty="0">
                        <a:solidFill>
                          <a:schemeClr val="tx1"/>
                        </a:solidFill>
                      </a:endParaRPr>
                    </a:p>
                  </a:txBody>
                  <a:tcPr marL="44657" marR="44657" marT="76370" marB="89314"/>
                </a:tc>
                <a:tc>
                  <a:txBody>
                    <a:bodyPr/>
                    <a:lstStyle/>
                    <a:p>
                      <a:r>
                        <a:rPr lang="en-GB" sz="1200" cap="none" spc="0" dirty="0">
                          <a:solidFill>
                            <a:schemeClr val="tx1"/>
                          </a:solidFill>
                        </a:rPr>
                        <a:t> Professional training in business analysis techniques like Agile [1].</a:t>
                      </a:r>
                    </a:p>
                  </a:txBody>
                  <a:tcPr marL="44657" marR="44657" marT="76370" marB="89314"/>
                </a:tc>
                <a:tc>
                  <a:txBody>
                    <a:bodyPr/>
                    <a:lstStyle/>
                    <a:p>
                      <a:r>
                        <a:rPr lang="en-GB" sz="1200" cap="none" spc="0" dirty="0">
                          <a:solidFill>
                            <a:schemeClr val="tx1"/>
                          </a:solidFill>
                        </a:rPr>
                        <a:t>Analytical abilities, critical thinking, and problem-solving.</a:t>
                      </a:r>
                    </a:p>
                  </a:txBody>
                  <a:tcPr marL="44657" marR="44657" marT="76370" marB="89314"/>
                </a:tc>
                <a:tc>
                  <a:txBody>
                    <a:bodyPr/>
                    <a:lstStyle/>
                    <a:p>
                      <a:r>
                        <a:rPr lang="en-GB" sz="1200" dirty="0"/>
                        <a:t>Finish my course on business analysis and get experience evaluating company case studies.</a:t>
                      </a:r>
                      <a:endParaRPr lang="en-GB" sz="1200" cap="none" spc="0" dirty="0">
                        <a:solidFill>
                          <a:schemeClr val="tx1"/>
                        </a:solidFill>
                      </a:endParaRPr>
                    </a:p>
                  </a:txBody>
                  <a:tcPr marL="44657" marR="44657" marT="76370" marB="89314"/>
                </a:tc>
                <a:tc>
                  <a:txBody>
                    <a:bodyPr/>
                    <a:lstStyle/>
                    <a:p>
                      <a:r>
                        <a:rPr lang="en-GB" sz="1200" cap="none" spc="0" dirty="0">
                          <a:solidFill>
                            <a:schemeClr val="tx1"/>
                          </a:solidFill>
                        </a:rPr>
                        <a:t>6 months</a:t>
                      </a:r>
                    </a:p>
                  </a:txBody>
                  <a:tcPr marL="44657" marR="44657" marT="76370" marB="89314"/>
                </a:tc>
                <a:extLst>
                  <a:ext uri="{0D108BD9-81ED-4DB2-BD59-A6C34878D82A}">
                    <a16:rowId xmlns:a16="http://schemas.microsoft.com/office/drawing/2014/main" val="2640747298"/>
                  </a:ext>
                </a:extLst>
              </a:tr>
              <a:tr h="1501461">
                <a:tc vMerge="1">
                  <a:txBody>
                    <a:bodyPr/>
                    <a:lstStyle/>
                    <a:p>
                      <a:endParaRPr lang="en-GB" sz="1200"/>
                    </a:p>
                  </a:txBody>
                  <a:tcPr/>
                </a:tc>
                <a:tc>
                  <a:txBody>
                    <a:bodyPr/>
                    <a:lstStyle/>
                    <a:p>
                      <a:r>
                        <a:rPr lang="en-GB" sz="1200" dirty="0"/>
                        <a:t>Strengthen Digital and Technical Skills</a:t>
                      </a:r>
                      <a:endParaRPr lang="en-GB" sz="1200" cap="none" spc="0" dirty="0">
                        <a:solidFill>
                          <a:schemeClr val="tx1"/>
                        </a:solidFill>
                      </a:endParaRPr>
                    </a:p>
                  </a:txBody>
                  <a:tcPr marL="44657" marR="44657" marT="76370" marB="893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Microsoft Excel, Power BI, SQL, database management </a:t>
                      </a:r>
                      <a:r>
                        <a:rPr lang="en-GB" sz="1200" cap="none" spc="0" dirty="0">
                          <a:solidFill>
                            <a:schemeClr val="tx1"/>
                          </a:solidFill>
                        </a:rPr>
                        <a:t>[2].</a:t>
                      </a:r>
                    </a:p>
                  </a:txBody>
                  <a:tcPr marL="44657" marR="44657" marT="76370" marB="89314"/>
                </a:tc>
                <a:tc>
                  <a:txBody>
                    <a:bodyPr/>
                    <a:lstStyle/>
                    <a:p>
                      <a:r>
                        <a:rPr lang="en-GB" sz="1200" cap="none" spc="0" dirty="0">
                          <a:solidFill>
                            <a:schemeClr val="tx1"/>
                          </a:solidFill>
                        </a:rPr>
                        <a:t> Improve my proficiency with Microsoft Power BI, SQL, Microsoft Excel, and project management software. </a:t>
                      </a:r>
                    </a:p>
                  </a:txBody>
                  <a:tcPr marL="44657" marR="44657" marT="76370" marB="89314"/>
                </a:tc>
                <a:tc>
                  <a:txBody>
                    <a:bodyPr/>
                    <a:lstStyle/>
                    <a:p>
                      <a:r>
                        <a:rPr lang="en-GB" sz="1200" cap="none" spc="0" dirty="0">
                          <a:solidFill>
                            <a:schemeClr val="tx1"/>
                          </a:solidFill>
                        </a:rPr>
                        <a:t>I will get certified in LinkedIn Learning and Microsoft and practise with business software. </a:t>
                      </a:r>
                    </a:p>
                  </a:txBody>
                  <a:tcPr marL="44657" marR="44657" marT="76370" marB="89314"/>
                </a:tc>
                <a:tc>
                  <a:txBody>
                    <a:bodyPr/>
                    <a:lstStyle/>
                    <a:p>
                      <a:r>
                        <a:rPr lang="en-GB" sz="1200" cap="none" spc="0" dirty="0">
                          <a:solidFill>
                            <a:schemeClr val="tx1"/>
                          </a:solidFill>
                        </a:rPr>
                        <a:t>12 months </a:t>
                      </a:r>
                    </a:p>
                  </a:txBody>
                  <a:tcPr marL="44657" marR="44657" marT="76370" marB="89314"/>
                </a:tc>
                <a:extLst>
                  <a:ext uri="{0D108BD9-81ED-4DB2-BD59-A6C34878D82A}">
                    <a16:rowId xmlns:a16="http://schemas.microsoft.com/office/drawing/2014/main" val="3596186249"/>
                  </a:ext>
                </a:extLst>
              </a:tr>
              <a:tr h="1121631">
                <a:tc vMerge="1">
                  <a:txBody>
                    <a:bodyPr/>
                    <a:lstStyle/>
                    <a:p>
                      <a:endParaRPr lang="en-GB" sz="1200"/>
                    </a:p>
                  </a:txBody>
                  <a:tcPr/>
                </a:tc>
                <a:tc>
                  <a:txBody>
                    <a:bodyPr/>
                    <a:lstStyle/>
                    <a:p>
                      <a:r>
                        <a:rPr lang="en-GB" sz="1200" dirty="0"/>
                        <a:t>Develop Communication  Skills</a:t>
                      </a:r>
                      <a:endParaRPr lang="en-GB" sz="1200" cap="none" spc="0" dirty="0">
                        <a:solidFill>
                          <a:schemeClr val="tx1"/>
                        </a:solidFill>
                      </a:endParaRPr>
                    </a:p>
                  </a:txBody>
                  <a:tcPr marL="44657" marR="44657" marT="76370" marB="893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Participate in communication seminars and provide presentations throughout university modules [3].</a:t>
                      </a:r>
                    </a:p>
                  </a:txBody>
                  <a:tcPr marL="44657" marR="44657" marT="76370" marB="89314"/>
                </a:tc>
                <a:tc>
                  <a:txBody>
                    <a:bodyPr/>
                    <a:lstStyle/>
                    <a:p>
                      <a:r>
                        <a:rPr lang="en-GB" sz="1200" dirty="0"/>
                        <a:t>Report writing, presentations, and verbal communication.</a:t>
                      </a:r>
                      <a:endParaRPr lang="en-GB" sz="1200" cap="none" spc="0" dirty="0">
                        <a:solidFill>
                          <a:schemeClr val="tx1"/>
                        </a:solidFill>
                      </a:endParaRPr>
                    </a:p>
                  </a:txBody>
                  <a:tcPr marL="44657" marR="44657" marT="76370" marB="89314"/>
                </a:tc>
                <a:tc>
                  <a:txBody>
                    <a:bodyPr/>
                    <a:lstStyle/>
                    <a:p>
                      <a:r>
                        <a:rPr lang="en-GB" sz="1200" dirty="0"/>
                        <a:t>I will deliver presentations confidently and receive positive feedback from lecturers and peers.</a:t>
                      </a:r>
                      <a:endParaRPr lang="en-GB" sz="1200" cap="none" spc="0" dirty="0">
                        <a:solidFill>
                          <a:schemeClr val="tx1"/>
                        </a:solidFill>
                      </a:endParaRPr>
                    </a:p>
                  </a:txBody>
                  <a:tcPr marL="44657" marR="44657" marT="76370" marB="89314"/>
                </a:tc>
                <a:tc>
                  <a:txBody>
                    <a:bodyPr/>
                    <a:lstStyle/>
                    <a:p>
                      <a:r>
                        <a:rPr lang="en-GB" sz="1200" cap="none" spc="0" dirty="0">
                          <a:solidFill>
                            <a:schemeClr val="tx1"/>
                          </a:solidFill>
                        </a:rPr>
                        <a:t>6 months</a:t>
                      </a:r>
                    </a:p>
                  </a:txBody>
                  <a:tcPr marL="44657" marR="44657" marT="76370" marB="89314"/>
                </a:tc>
                <a:extLst>
                  <a:ext uri="{0D108BD9-81ED-4DB2-BD59-A6C34878D82A}">
                    <a16:rowId xmlns:a16="http://schemas.microsoft.com/office/drawing/2014/main" val="3311170691"/>
                  </a:ext>
                </a:extLst>
              </a:tr>
              <a:tr h="1119779">
                <a:tc vMerge="1">
                  <a:txBody>
                    <a:bodyPr/>
                    <a:lstStyle/>
                    <a:p>
                      <a:endParaRPr lang="en-GB" sz="1200"/>
                    </a:p>
                  </a:txBody>
                  <a:tcPr/>
                </a:tc>
                <a:tc>
                  <a:txBody>
                    <a:bodyPr/>
                    <a:lstStyle/>
                    <a:p>
                      <a:r>
                        <a:rPr lang="en-GB" sz="1200" dirty="0"/>
                        <a:t>Acquire Experience in the Field</a:t>
                      </a:r>
                      <a:endParaRPr lang="en-GB" sz="1200" cap="none" spc="0" dirty="0">
                        <a:solidFill>
                          <a:schemeClr val="tx1"/>
                        </a:solidFill>
                      </a:endParaRPr>
                    </a:p>
                  </a:txBody>
                  <a:tcPr marL="44657" marR="44657" marT="76370" marB="893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CV writing, interview techniques, and professional networking [4].</a:t>
                      </a:r>
                    </a:p>
                  </a:txBody>
                  <a:tcPr marL="44657" marR="44657" marT="76370" marB="89314"/>
                </a:tc>
                <a:tc>
                  <a:txBody>
                    <a:bodyPr/>
                    <a:lstStyle/>
                    <a:p>
                      <a:r>
                        <a:rPr lang="en-GB" sz="1200"/>
                        <a:t>I will apply </a:t>
                      </a:r>
                      <a:r>
                        <a:rPr lang="en-GB" sz="1200" dirty="0"/>
                        <a:t>for internships, enhance my LinkedIn profile, and attend university career fairs.</a:t>
                      </a:r>
                      <a:endParaRPr lang="en-GB" sz="1200" cap="none" spc="0" dirty="0">
                        <a:solidFill>
                          <a:schemeClr val="tx1"/>
                        </a:solidFill>
                      </a:endParaRPr>
                    </a:p>
                  </a:txBody>
                  <a:tcPr marL="44657" marR="44657" marT="76370" marB="89314"/>
                </a:tc>
                <a:tc>
                  <a:txBody>
                    <a:bodyPr/>
                    <a:lstStyle/>
                    <a:p>
                      <a:r>
                        <a:rPr lang="en-GB" sz="1200" dirty="0"/>
                        <a:t>I will attend university career fairs, improve my LinkedIn profile, and apply for internships.</a:t>
                      </a:r>
                      <a:endParaRPr lang="en-GB" sz="1200" cap="none" spc="0" dirty="0">
                        <a:solidFill>
                          <a:schemeClr val="tx1"/>
                        </a:solidFill>
                      </a:endParaRPr>
                    </a:p>
                  </a:txBody>
                  <a:tcPr marL="44657" marR="44657" marT="76370" marB="89314"/>
                </a:tc>
                <a:tc>
                  <a:txBody>
                    <a:bodyPr/>
                    <a:lstStyle/>
                    <a:p>
                      <a:r>
                        <a:rPr lang="en-GB" sz="1200" cap="none" spc="0" dirty="0">
                          <a:solidFill>
                            <a:schemeClr val="tx1"/>
                          </a:solidFill>
                        </a:rPr>
                        <a:t>Before graduation</a:t>
                      </a:r>
                    </a:p>
                  </a:txBody>
                  <a:tcPr marL="44657" marR="44657" marT="76370" marB="89314"/>
                </a:tc>
                <a:extLst>
                  <a:ext uri="{0D108BD9-81ED-4DB2-BD59-A6C34878D82A}">
                    <a16:rowId xmlns:a16="http://schemas.microsoft.com/office/drawing/2014/main" val="4030520642"/>
                  </a:ext>
                </a:extLst>
              </a:tr>
              <a:tr h="402920">
                <a:tc vMerge="1">
                  <a:txBody>
                    <a:bodyPr/>
                    <a:lstStyle/>
                    <a:p>
                      <a:endParaRPr lang="en-GB" sz="1200"/>
                    </a:p>
                  </a:txBody>
                  <a:tcPr/>
                </a:tc>
                <a:tc>
                  <a:txBody>
                    <a:bodyPr/>
                    <a:lstStyle/>
                    <a:p>
                      <a:endParaRPr lang="en-GB" sz="1200" cap="none" spc="0">
                        <a:solidFill>
                          <a:schemeClr val="tx1"/>
                        </a:solidFill>
                      </a:endParaRPr>
                    </a:p>
                  </a:txBody>
                  <a:tcPr marL="44657" marR="44657" marT="76370" marB="89314"/>
                </a:tc>
                <a:tc>
                  <a:txBody>
                    <a:bodyPr/>
                    <a:lstStyle/>
                    <a:p>
                      <a:endParaRPr lang="en-GB" sz="1200" cap="none" spc="0" dirty="0">
                        <a:solidFill>
                          <a:schemeClr val="tx1"/>
                        </a:solidFill>
                      </a:endParaRPr>
                    </a:p>
                  </a:txBody>
                  <a:tcPr marL="44657" marR="44657" marT="76370" marB="89314"/>
                </a:tc>
                <a:tc>
                  <a:txBody>
                    <a:bodyPr/>
                    <a:lstStyle/>
                    <a:p>
                      <a:endParaRPr lang="en-GB" sz="1200" cap="none" spc="0">
                        <a:solidFill>
                          <a:schemeClr val="tx1"/>
                        </a:solidFill>
                      </a:endParaRPr>
                    </a:p>
                  </a:txBody>
                  <a:tcPr marL="44657" marR="44657" marT="76370" marB="89314"/>
                </a:tc>
                <a:tc>
                  <a:txBody>
                    <a:bodyPr/>
                    <a:lstStyle/>
                    <a:p>
                      <a:endParaRPr lang="en-GB" sz="1200" cap="none" spc="0" dirty="0">
                        <a:solidFill>
                          <a:schemeClr val="tx1"/>
                        </a:solidFill>
                      </a:endParaRPr>
                    </a:p>
                  </a:txBody>
                  <a:tcPr marL="44657" marR="44657" marT="76370" marB="89314"/>
                </a:tc>
                <a:tc>
                  <a:txBody>
                    <a:bodyPr/>
                    <a:lstStyle/>
                    <a:p>
                      <a:endParaRPr lang="en-GB" sz="1200" cap="none" spc="0" dirty="0">
                        <a:solidFill>
                          <a:schemeClr val="tx1"/>
                        </a:solidFill>
                      </a:endParaRPr>
                    </a:p>
                  </a:txBody>
                  <a:tcPr marL="44657" marR="44657" marT="76370" marB="89314"/>
                </a:tc>
                <a:extLst>
                  <a:ext uri="{0D108BD9-81ED-4DB2-BD59-A6C34878D82A}">
                    <a16:rowId xmlns:a16="http://schemas.microsoft.com/office/drawing/2014/main" val="72767663"/>
                  </a:ext>
                </a:extLst>
              </a:tr>
            </a:tbl>
          </a:graphicData>
        </a:graphic>
      </p:graphicFrame>
      <p:sp>
        <p:nvSpPr>
          <p:cNvPr id="5" name="TextBox 4">
            <a:extLst>
              <a:ext uri="{FF2B5EF4-FFF2-40B4-BE49-F238E27FC236}">
                <a16:creationId xmlns:a16="http://schemas.microsoft.com/office/drawing/2014/main" id="{52F60909-6E0F-87A3-CD29-68ACFB2CA376}"/>
              </a:ext>
            </a:extLst>
          </p:cNvPr>
          <p:cNvSpPr txBox="1"/>
          <p:nvPr/>
        </p:nvSpPr>
        <p:spPr>
          <a:xfrm>
            <a:off x="5573268" y="3090672"/>
            <a:ext cx="914400" cy="914400"/>
          </a:xfrm>
          <a:prstGeom prst="rect">
            <a:avLst/>
          </a:prstGeom>
          <a:noFill/>
        </p:spPr>
        <p:txBody>
          <a:bodyPr wrap="square" rtlCol="0">
            <a:spAutoFit/>
          </a:bodyPr>
          <a:lstStyle/>
          <a:p>
            <a:endParaRPr lang="en-GB"/>
          </a:p>
        </p:txBody>
      </p:sp>
      <p:sp>
        <p:nvSpPr>
          <p:cNvPr id="7" name="TextBox 6">
            <a:extLst>
              <a:ext uri="{FF2B5EF4-FFF2-40B4-BE49-F238E27FC236}">
                <a16:creationId xmlns:a16="http://schemas.microsoft.com/office/drawing/2014/main" id="{9B0FC529-700A-A22F-228F-817539834C2E}"/>
              </a:ext>
            </a:extLst>
          </p:cNvPr>
          <p:cNvSpPr txBox="1"/>
          <p:nvPr/>
        </p:nvSpPr>
        <p:spPr>
          <a:xfrm>
            <a:off x="914400" y="364693"/>
            <a:ext cx="1307592" cy="584775"/>
          </a:xfrm>
          <a:prstGeom prst="rect">
            <a:avLst/>
          </a:prstGeom>
          <a:noFill/>
        </p:spPr>
        <p:txBody>
          <a:bodyPr wrap="square" rtlCol="0">
            <a:spAutoFit/>
          </a:bodyPr>
          <a:lstStyle/>
          <a:p>
            <a:r>
              <a:rPr lang="en-GB" sz="3200" dirty="0">
                <a:highlight>
                  <a:srgbClr val="C0C0C0"/>
                </a:highlight>
                <a:latin typeface="Arial" panose="020B0604020202020204" pitchFamily="34" charset="0"/>
                <a:cs typeface="Arial" panose="020B0604020202020204" pitchFamily="34" charset="0"/>
              </a:rPr>
              <a:t>PLAN</a:t>
            </a:r>
          </a:p>
        </p:txBody>
      </p:sp>
      <p:sp>
        <p:nvSpPr>
          <p:cNvPr id="8" name="TextBox 7">
            <a:extLst>
              <a:ext uri="{FF2B5EF4-FFF2-40B4-BE49-F238E27FC236}">
                <a16:creationId xmlns:a16="http://schemas.microsoft.com/office/drawing/2014/main" id="{59086FBE-7BAC-FC03-47C8-EFF4F1140F88}"/>
              </a:ext>
            </a:extLst>
          </p:cNvPr>
          <p:cNvSpPr txBox="1"/>
          <p:nvPr/>
        </p:nvSpPr>
        <p:spPr>
          <a:xfrm>
            <a:off x="914400" y="836395"/>
            <a:ext cx="5573268" cy="307777"/>
          </a:xfrm>
          <a:prstGeom prst="rect">
            <a:avLst/>
          </a:prstGeom>
          <a:noFill/>
        </p:spPr>
        <p:txBody>
          <a:bodyPr wrap="square" rtlCol="0">
            <a:spAutoFit/>
          </a:bodyPr>
          <a:lstStyle/>
          <a:p>
            <a:r>
              <a:rPr lang="en-GB" sz="1400" dirty="0">
                <a:highlight>
                  <a:srgbClr val="C0C0C0"/>
                </a:highlight>
                <a:latin typeface="Arial" panose="020B0604020202020204" pitchFamily="34" charset="0"/>
                <a:cs typeface="Arial" panose="020B0604020202020204" pitchFamily="34" charset="0"/>
              </a:rPr>
              <a:t>Tab. 1: Smart development goals in the table below</a:t>
            </a:r>
          </a:p>
        </p:txBody>
      </p:sp>
    </p:spTree>
    <p:extLst>
      <p:ext uri="{BB962C8B-B14F-4D97-AF65-F5344CB8AC3E}">
        <p14:creationId xmlns:p14="http://schemas.microsoft.com/office/powerpoint/2010/main" val="7077891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42450" y="43543"/>
            <a:ext cx="6589150" cy="544286"/>
          </a:xfrm>
        </p:spPr>
        <p:txBody>
          <a:bodyPr>
            <a:normAutofit/>
          </a:bodyPr>
          <a:lstStyle/>
          <a:p>
            <a:r>
              <a:rPr lang="en-US" sz="3200" dirty="0" err="1">
                <a:latin typeface="Arial" panose="020B0604020202020204" pitchFamily="34" charset="0"/>
                <a:cs typeface="Arial" panose="020B0604020202020204" pitchFamily="34" charset="0"/>
              </a:rPr>
              <a:t>Relection</a:t>
            </a:r>
            <a:r>
              <a:rPr lang="en-US" sz="3200" dirty="0">
                <a:latin typeface="Arial" panose="020B0604020202020204" pitchFamily="34" charset="0"/>
                <a:cs typeface="Arial" panose="020B0604020202020204" pitchFamily="34" charset="0"/>
              </a:rPr>
              <a:t> and Goals</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914400" y="587829"/>
            <a:ext cx="6517200" cy="6226629"/>
          </a:xfrm>
        </p:spPr>
        <p:txBody>
          <a:bodyPr vert="horz" lIns="91440" tIns="45720" rIns="91440" bIns="45720" rtlCol="0" anchor="t">
            <a:noAutofit/>
          </a:bodyPr>
          <a:lstStyle/>
          <a:p>
            <a:r>
              <a:rPr lang="en-GB" sz="1200" dirty="0">
                <a:latin typeface="Arial" panose="020B0604020202020204" pitchFamily="34" charset="0"/>
                <a:cs typeface="Arial" panose="020B0604020202020204" pitchFamily="34" charset="0"/>
              </a:rPr>
              <a:t>To succeed academically and professionally, people can enhance their knowledge, abilities, and behaviours through the ongoing process of professional development. I have used Gibbs' Reflective Cycle [1]. </a:t>
            </a:r>
          </a:p>
          <a:p>
            <a:r>
              <a:rPr lang="en-GB" sz="1200" dirty="0">
                <a:latin typeface="Arial" panose="020B0604020202020204" pitchFamily="34" charset="0"/>
                <a:cs typeface="Arial" panose="020B0604020202020204" pitchFamily="34" charset="0"/>
              </a:rPr>
              <a:t>Description: I have completed modules such as critical thinking and Reading, critical  writing , Time management and E-portfolio and Academic Poster in my first year at the University.</a:t>
            </a:r>
          </a:p>
          <a:p>
            <a:r>
              <a:rPr lang="en-GB" sz="1200" dirty="0">
                <a:latin typeface="Arial" panose="020B0604020202020204" pitchFamily="34" charset="0"/>
                <a:cs typeface="Arial" panose="020B0604020202020204" pitchFamily="34" charset="0"/>
              </a:rPr>
              <a:t>Feelings: I enjoy learning about Software solution for business, so at first, I felt comfortable doing Assessment on my own. However, I became aware that I needed to strengthen my leadership, presenting, and communication abilities during group assignments and presentations.</a:t>
            </a:r>
          </a:p>
          <a:p>
            <a:r>
              <a:rPr lang="en-GB" sz="1200" dirty="0">
                <a:latin typeface="Arial" panose="020B0604020202020204" pitchFamily="34" charset="0"/>
                <a:cs typeface="Arial" panose="020B0604020202020204" pitchFamily="34" charset="0"/>
              </a:rPr>
              <a:t>Evaluation: My time at university has been beneficial since it has improved my technical knowledge and exposed me to professional abilities like teamwork and communication. However, I discovered that I  depended too much on my technical skills and needed to gain more self-assurance when outlining concepts, facilitating group discussions, and offering answers to others.</a:t>
            </a:r>
          </a:p>
          <a:p>
            <a:r>
              <a:rPr lang="en-GB" sz="1200" dirty="0">
                <a:latin typeface="Arial" panose="020B0604020202020204" pitchFamily="34" charset="0"/>
                <a:cs typeface="Arial" panose="020B0604020202020204" pitchFamily="34" charset="0"/>
              </a:rPr>
              <a:t>Analysis: I've learned from thinking back on these experiences that businesses want graduates to have both transferable skills and technical expertise. The World Economic Forum states that among the most crucial abilities needed in today's job are analytical thinking, problem-solving, communication, teamwork, and digital literacy [2]..</a:t>
            </a:r>
          </a:p>
          <a:p>
            <a:r>
              <a:rPr lang="en-GB" sz="1200" dirty="0">
                <a:latin typeface="Arial" panose="020B0604020202020204" pitchFamily="34" charset="0"/>
                <a:cs typeface="Arial" panose="020B0604020202020204" pitchFamily="34" charset="0"/>
              </a:rPr>
              <a:t>Conclusion</a:t>
            </a:r>
          </a:p>
          <a:p>
            <a:r>
              <a:rPr lang="en-GB" sz="1200" dirty="0">
                <a:latin typeface="Arial" panose="020B0604020202020204" pitchFamily="34" charset="0"/>
                <a:cs typeface="Arial" panose="020B0604020202020204" pitchFamily="34" charset="0"/>
              </a:rPr>
              <a:t>My understanding of my strengths and areas that need improvement has grown.</a:t>
            </a:r>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4</a:t>
            </a:fld>
            <a:endParaRPr lang="en-US" dirty="0"/>
          </a:p>
        </p:txBody>
      </p:sp>
    </p:spTree>
    <p:extLst>
      <p:ext uri="{BB962C8B-B14F-4D97-AF65-F5344CB8AC3E}">
        <p14:creationId xmlns:p14="http://schemas.microsoft.com/office/powerpoint/2010/main" val="13463722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833694" y="544285"/>
            <a:ext cx="3589870" cy="610260"/>
          </a:xfrm>
        </p:spPr>
        <p:txBody>
          <a:bodyPr>
            <a:normAutofit fontScale="90000"/>
          </a:bodyPr>
          <a:lstStyle/>
          <a:p>
            <a:r>
              <a:rPr lang="en-US" sz="3200" dirty="0">
                <a:latin typeface="Arial" panose="020B0604020202020204" pitchFamily="34" charset="0"/>
                <a:cs typeface="Arial" panose="020B0604020202020204" pitchFamily="34" charset="0"/>
              </a:rPr>
              <a:t>Goal progress </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829789" y="4130045"/>
            <a:ext cx="6594768" cy="1951523"/>
          </a:xfrm>
        </p:spPr>
        <p:txBody>
          <a:bodyPr/>
          <a:lstStyle/>
          <a:p>
            <a:endParaRPr lang="en-US" dirty="0"/>
          </a:p>
          <a:p>
            <a:endParaRPr lang="en-US" dirty="0"/>
          </a:p>
        </p:txBody>
      </p:sp>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3"/>
          <a:srcRect l="43" r="43"/>
          <a:stretch/>
        </p:blipFill>
        <p:spPr>
          <a:xfrm>
            <a:off x="0" y="-1"/>
            <a:ext cx="4076118" cy="6096678"/>
          </a:xfrm>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E311A2D-ACFD-818A-CCB5-B075BE9DD1CC}"/>
              </a:ext>
            </a:extLst>
          </p:cNvPr>
          <p:cNvSpPr txBox="1"/>
          <p:nvPr/>
        </p:nvSpPr>
        <p:spPr>
          <a:xfrm>
            <a:off x="4498109" y="1233488"/>
            <a:ext cx="2678546" cy="307777"/>
          </a:xfrm>
          <a:prstGeom prst="rect">
            <a:avLst/>
          </a:prstGeom>
          <a:noFill/>
        </p:spPr>
        <p:txBody>
          <a:bodyPr wrap="square" rtlCol="0">
            <a:spAutoFit/>
          </a:bodyPr>
          <a:lstStyle/>
          <a:p>
            <a:r>
              <a:rPr lang="en-GB" sz="1400" dirty="0">
                <a:highlight>
                  <a:srgbClr val="C0C0C0"/>
                </a:highlight>
                <a:latin typeface="Arial" panose="020B0604020202020204" pitchFamily="34" charset="0"/>
                <a:cs typeface="Arial" panose="020B0604020202020204" pitchFamily="34" charset="0"/>
              </a:rPr>
              <a:t>Blow are the certificate I obtain:</a:t>
            </a:r>
          </a:p>
        </p:txBody>
      </p:sp>
      <p:sp>
        <p:nvSpPr>
          <p:cNvPr id="9" name="TextBox 8">
            <a:extLst>
              <a:ext uri="{FF2B5EF4-FFF2-40B4-BE49-F238E27FC236}">
                <a16:creationId xmlns:a16="http://schemas.microsoft.com/office/drawing/2014/main" id="{5993F091-C6E6-09EE-29E9-D805E0E0091B}"/>
              </a:ext>
            </a:extLst>
          </p:cNvPr>
          <p:cNvSpPr txBox="1"/>
          <p:nvPr/>
        </p:nvSpPr>
        <p:spPr>
          <a:xfrm>
            <a:off x="4498109" y="1714500"/>
            <a:ext cx="1948873" cy="2488045"/>
          </a:xfrm>
          <a:prstGeom prst="rect">
            <a:avLst/>
          </a:prstGeom>
          <a:noFill/>
        </p:spPr>
        <p:txBody>
          <a:bodyPr wrap="square" rtlCol="0">
            <a:spAutoFit/>
          </a:bodyPr>
          <a:lstStyle/>
          <a:p>
            <a:endParaRPr lang="en-GB" dirty="0"/>
          </a:p>
        </p:txBody>
      </p:sp>
      <p:pic>
        <p:nvPicPr>
          <p:cNvPr id="11" name="Picture 10" descr="The image depicts a ceremonial graduation cap with a ribbon and a shield, enclosing a message about the importance of academic integrity and plagiarism avoidance.&#10;&#10;AI-generated content may be incorrect.">
            <a:extLst>
              <a:ext uri="{FF2B5EF4-FFF2-40B4-BE49-F238E27FC236}">
                <a16:creationId xmlns:a16="http://schemas.microsoft.com/office/drawing/2014/main" id="{DF63B304-CE7F-0439-0DF3-DAE6BB8A7AD3}"/>
              </a:ext>
            </a:extLst>
          </p:cNvPr>
          <p:cNvPicPr>
            <a:picLocks noChangeAspect="1"/>
          </p:cNvPicPr>
          <p:nvPr/>
        </p:nvPicPr>
        <p:blipFill>
          <a:blip r:embed="rId4"/>
          <a:stretch>
            <a:fillRect/>
          </a:stretch>
        </p:blipFill>
        <p:spPr>
          <a:xfrm>
            <a:off x="4038600" y="1641378"/>
            <a:ext cx="2127506" cy="1711570"/>
          </a:xfrm>
          <a:prstGeom prst="rect">
            <a:avLst/>
          </a:prstGeom>
        </p:spPr>
      </p:pic>
      <p:pic>
        <p:nvPicPr>
          <p:cNvPr id="15" name="Picture 14" descr="THE BASICS&#10;&#10;AI-generated content may be incorrect.">
            <a:extLst>
              <a:ext uri="{FF2B5EF4-FFF2-40B4-BE49-F238E27FC236}">
                <a16:creationId xmlns:a16="http://schemas.microsoft.com/office/drawing/2014/main" id="{C519F0C0-A0E2-97E5-A814-6C7CC48586D1}"/>
              </a:ext>
            </a:extLst>
          </p:cNvPr>
          <p:cNvPicPr>
            <a:picLocks noChangeAspect="1"/>
          </p:cNvPicPr>
          <p:nvPr/>
        </p:nvPicPr>
        <p:blipFill>
          <a:blip r:embed="rId5"/>
          <a:stretch>
            <a:fillRect/>
          </a:stretch>
        </p:blipFill>
        <p:spPr>
          <a:xfrm>
            <a:off x="6293396" y="1691115"/>
            <a:ext cx="2089988" cy="1618916"/>
          </a:xfrm>
          <a:prstGeom prst="rect">
            <a:avLst/>
          </a:prstGeom>
        </p:spPr>
      </p:pic>
      <p:pic>
        <p:nvPicPr>
          <p:cNvPr id="18" name="Picture 17" descr="The image depicts a rectangular box with a black circle containing a magnifying glass, symbolizing the theme of research and data management.&#10;&#10;AI-generated content may be incorrect.">
            <a:extLst>
              <a:ext uri="{FF2B5EF4-FFF2-40B4-BE49-F238E27FC236}">
                <a16:creationId xmlns:a16="http://schemas.microsoft.com/office/drawing/2014/main" id="{F4F2C373-091F-7F2B-6E85-4F4E8D862ACA}"/>
              </a:ext>
            </a:extLst>
          </p:cNvPr>
          <p:cNvPicPr>
            <a:picLocks noChangeAspect="1"/>
          </p:cNvPicPr>
          <p:nvPr/>
        </p:nvPicPr>
        <p:blipFill>
          <a:blip r:embed="rId6"/>
          <a:stretch>
            <a:fillRect/>
          </a:stretch>
        </p:blipFill>
        <p:spPr>
          <a:xfrm flipV="1">
            <a:off x="8423564" y="1666744"/>
            <a:ext cx="2059709" cy="1686204"/>
          </a:xfrm>
          <a:prstGeom prst="rect">
            <a:avLst/>
          </a:prstGeom>
        </p:spPr>
      </p:pic>
      <p:pic>
        <p:nvPicPr>
          <p:cNvPr id="21" name="Picture 20" descr="The image depicts a banner with a drawing of a pen and a ribbon, symbolizing the concepts of finding and using information, as well as critical awareness.&#10;&#10;AI-generated content may be incorrect.">
            <a:extLst>
              <a:ext uri="{FF2B5EF4-FFF2-40B4-BE49-F238E27FC236}">
                <a16:creationId xmlns:a16="http://schemas.microsoft.com/office/drawing/2014/main" id="{F5DCD2B8-B03A-5228-D639-05D20BC4F947}"/>
              </a:ext>
            </a:extLst>
          </p:cNvPr>
          <p:cNvPicPr>
            <a:picLocks noChangeAspect="1"/>
          </p:cNvPicPr>
          <p:nvPr/>
        </p:nvPicPr>
        <p:blipFill>
          <a:blip r:embed="rId7"/>
          <a:stretch>
            <a:fillRect/>
          </a:stretch>
        </p:blipFill>
        <p:spPr>
          <a:xfrm>
            <a:off x="4174089" y="3479114"/>
            <a:ext cx="2375614" cy="1737508"/>
          </a:xfrm>
          <a:prstGeom prst="rect">
            <a:avLst/>
          </a:prstGeom>
        </p:spPr>
      </p:pic>
    </p:spTree>
    <p:extLst>
      <p:ext uri="{BB962C8B-B14F-4D97-AF65-F5344CB8AC3E}">
        <p14:creationId xmlns:p14="http://schemas.microsoft.com/office/powerpoint/2010/main" val="13295392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070764" y="178913"/>
            <a:ext cx="6370122" cy="1298039"/>
          </a:xfrm>
        </p:spPr>
        <p:txBody>
          <a:bodyPr>
            <a:normAutofit/>
          </a:bodyPr>
          <a:lstStyle/>
          <a:p>
            <a:pPr algn="ctr"/>
            <a:r>
              <a:rPr lang="en-US" sz="2400" dirty="0">
                <a:latin typeface="Arial" panose="020B0604020202020204" pitchFamily="34" charset="0"/>
                <a:cs typeface="Arial" panose="020B0604020202020204" pitchFamily="34" charset="0"/>
              </a:rPr>
              <a:t>References</a:t>
            </a:r>
            <a:br>
              <a:rPr lang="en-US" dirty="0"/>
            </a:br>
            <a:endParaRPr lang="en-US" dirty="0"/>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5070764" y="1476952"/>
            <a:ext cx="6449785" cy="3150466"/>
          </a:xfrm>
        </p:spPr>
        <p:txBody>
          <a:bodyPr>
            <a:noAutofit/>
          </a:bodyPr>
          <a:lstStyle/>
          <a:p>
            <a:pPr algn="ctr"/>
            <a:r>
              <a:rPr lang="en-GB" sz="1400" dirty="0">
                <a:latin typeface="Arial" panose="020B0604020202020204" pitchFamily="34" charset="0"/>
                <a:cs typeface="Arial" panose="020B0604020202020204" pitchFamily="34" charset="0"/>
              </a:rPr>
              <a:t>[1] V. A. Segarra and W. A. Gentry, "Taking ownership of your career: Professional development through experiential learning," BMC Proceedings, vol. 15, Suppl. 2, 2021.</a:t>
            </a:r>
          </a:p>
          <a:p>
            <a:pPr algn="ctr"/>
            <a:r>
              <a:rPr lang="en-GB" sz="1400" dirty="0">
                <a:latin typeface="Arial" panose="020B0604020202020204" pitchFamily="34" charset="0"/>
                <a:cs typeface="Arial" panose="020B0604020202020204" pitchFamily="34" charset="0"/>
              </a:rPr>
              <a:t>[2] World Economic Forum, </a:t>
            </a:r>
            <a:r>
              <a:rPr lang="en-GB" sz="1400" i="1" dirty="0">
                <a:latin typeface="Arial" panose="020B0604020202020204" pitchFamily="34" charset="0"/>
                <a:cs typeface="Arial" panose="020B0604020202020204" pitchFamily="34" charset="0"/>
              </a:rPr>
              <a:t>The Future of Jobs Report 2023</a:t>
            </a:r>
            <a:r>
              <a:rPr lang="en-GB" sz="1400" dirty="0">
                <a:latin typeface="Arial" panose="020B0604020202020204" pitchFamily="34" charset="0"/>
                <a:cs typeface="Arial" panose="020B0604020202020204" pitchFamily="34" charset="0"/>
              </a:rPr>
              <a:t>. Geneva, Switzerland: World Economic Forum, 2023.</a:t>
            </a:r>
          </a:p>
          <a:p>
            <a:pPr algn="ctr"/>
            <a:r>
              <a:rPr lang="en-GB" sz="1400" dirty="0">
                <a:latin typeface="Arial" panose="020B0604020202020204" pitchFamily="34" charset="0"/>
                <a:cs typeface="Arial" panose="020B0604020202020204" pitchFamily="34" charset="0"/>
              </a:rPr>
              <a:t>[3] Chartered Institute of Personnel and Development (CIPD), </a:t>
            </a:r>
            <a:r>
              <a:rPr lang="en-GB" sz="1400" i="1" dirty="0">
                <a:latin typeface="Arial" panose="020B0604020202020204" pitchFamily="34" charset="0"/>
                <a:cs typeface="Arial" panose="020B0604020202020204" pitchFamily="34" charset="0"/>
              </a:rPr>
              <a:t>Learning at Work Survey 2021</a:t>
            </a:r>
            <a:r>
              <a:rPr lang="en-GB" sz="1400" dirty="0">
                <a:latin typeface="Arial" panose="020B0604020202020204" pitchFamily="34" charset="0"/>
                <a:cs typeface="Arial" panose="020B0604020202020204" pitchFamily="34" charset="0"/>
              </a:rPr>
              <a:t>. London, U.K.: CIPD, 2021.</a:t>
            </a:r>
          </a:p>
          <a:p>
            <a:pPr algn="ctr"/>
            <a:r>
              <a:rPr lang="en-GB" sz="1400" dirty="0">
                <a:latin typeface="Arial" panose="020B0604020202020204" pitchFamily="34" charset="0"/>
                <a:cs typeface="Arial" panose="020B0604020202020204" pitchFamily="34" charset="0"/>
              </a:rPr>
              <a:t>[4] M. </a:t>
            </a:r>
            <a:r>
              <a:rPr lang="en-GB" sz="1400" dirty="0" err="1">
                <a:latin typeface="Arial" panose="020B0604020202020204" pitchFamily="34" charset="0"/>
                <a:cs typeface="Arial" panose="020B0604020202020204" pitchFamily="34" charset="0"/>
              </a:rPr>
              <a:t>Milosheva</a:t>
            </a:r>
            <a:r>
              <a:rPr lang="en-GB" sz="1400" dirty="0">
                <a:latin typeface="Arial" panose="020B0604020202020204" pitchFamily="34" charset="0"/>
                <a:cs typeface="Arial" panose="020B0604020202020204" pitchFamily="34" charset="0"/>
              </a:rPr>
              <a:t>, P. Robertson, P. Cruickshank, and H. Hall, "The role of information in career development," Journal of the National Institute for Career Education and Counselling, vol. 47, no. 1, pp. 12–20, 2021.</a:t>
            </a:r>
          </a:p>
          <a:p>
            <a:pPr algn="ctr"/>
            <a:endParaRPr lang="en-GB" sz="1400" dirty="0">
              <a:latin typeface="Arial" panose="020B0604020202020204" pitchFamily="34" charset="0"/>
              <a:cs typeface="Arial" panose="020B0604020202020204" pitchFamily="34" charset="0"/>
            </a:endParaRPr>
          </a:p>
          <a:p>
            <a:pPr algn="ctr"/>
            <a:endParaRPr lang="en-GB" sz="1400" dirty="0">
              <a:latin typeface="Arial" panose="020B0604020202020204" pitchFamily="34" charset="0"/>
              <a:cs typeface="Arial" panose="020B0604020202020204" pitchFamily="34" charset="0"/>
            </a:endParaRPr>
          </a:p>
          <a:p>
            <a:pPr algn="ctr"/>
            <a:endParaRPr lang="en-US" sz="1400" dirty="0">
              <a:latin typeface="Arial" panose="020B0604020202020204" pitchFamily="34" charset="0"/>
              <a:cs typeface="Arial" panose="020B0604020202020204" pitchFamily="34" charset="0"/>
            </a:endParaRPr>
          </a:p>
          <a:p>
            <a:pPr algn="ctr"/>
            <a:endParaRPr lang="en-US" sz="1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6</a:t>
            </a:fld>
            <a:endParaRPr lang="en-US" dirty="0"/>
          </a:p>
        </p:txBody>
      </p:sp>
    </p:spTree>
    <p:extLst>
      <p:ext uri="{BB962C8B-B14F-4D97-AF65-F5344CB8AC3E}">
        <p14:creationId xmlns:p14="http://schemas.microsoft.com/office/powerpoint/2010/main" val="30032519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900245" y="544285"/>
            <a:ext cx="5528217" cy="2685383"/>
          </a:xfrm>
        </p:spPr>
        <p:txBody>
          <a:bodyPr/>
          <a:lstStyle/>
          <a:p>
            <a:r>
              <a:rPr lang="en-US" dirty="0"/>
              <a:t>THANK YOU</a:t>
            </a:r>
          </a:p>
        </p:txBody>
      </p:sp>
    </p:spTree>
    <p:extLst>
      <p:ext uri="{BB962C8B-B14F-4D97-AF65-F5344CB8AC3E}">
        <p14:creationId xmlns:p14="http://schemas.microsoft.com/office/powerpoint/2010/main" val="24364939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51406B-581B-4C29-A833-E33D8A6AB075}">
  <ds:schemaRefs>
    <ds:schemaRef ds:uri="http://schemas.microsoft.com/sharepoint/v3/contenttype/forms"/>
  </ds:schemaRefs>
</ds:datastoreItem>
</file>

<file path=customXml/itemProps3.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Colorful abstract pitch deck</Template>
  <TotalTime>4580</TotalTime>
  <Words>719</Words>
  <Application>Microsoft Office PowerPoint</Application>
  <PresentationFormat>Widescreen</PresentationFormat>
  <Paragraphs>81</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Avenir Next LT Pro</vt:lpstr>
      <vt:lpstr>Calibri</vt:lpstr>
      <vt:lpstr>Custom</vt:lpstr>
      <vt:lpstr>Learning in the Digital Era - ACCA4025  Assignment 2: Professional Development Plan (PDP)  SULVANUS GODOGA  ID: 2537881  CertHE Computing Skills for Workplace  12/07/2026 </vt:lpstr>
      <vt:lpstr>Self-evaluation</vt:lpstr>
      <vt:lpstr>The power of communication</vt:lpstr>
      <vt:lpstr>Relection and Goals</vt:lpstr>
      <vt:lpstr>Goal progress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Sulvanus Godoga (2537881)</dc:creator>
  <cp:lastModifiedBy>Sulvanus Godoga (2537881)</cp:lastModifiedBy>
  <cp:revision>1</cp:revision>
  <dcterms:created xsi:type="dcterms:W3CDTF">2026-07-08T09:41:34Z</dcterms:created>
  <dcterms:modified xsi:type="dcterms:W3CDTF">2026-07-11T15:58:31Z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