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66" r:id="rId5"/>
    <p:sldId id="332" r:id="rId6"/>
    <p:sldId id="330" r:id="rId7"/>
    <p:sldId id="323" r:id="rId8"/>
    <p:sldId id="334" r:id="rId9"/>
    <p:sldId id="309" r:id="rId10"/>
    <p:sldId id="335" r:id="rId11"/>
    <p:sldId id="308" r:id="rId12"/>
    <p:sldId id="310" r:id="rId13"/>
    <p:sldId id="315" r:id="rId14"/>
    <p:sldId id="316" r:id="rId15"/>
    <p:sldId id="317" r:id="rId16"/>
    <p:sldId id="318" r:id="rId17"/>
    <p:sldId id="319" r:id="rId18"/>
    <p:sldId id="320" r:id="rId19"/>
    <p:sldId id="324" r:id="rId20"/>
    <p:sldId id="325" r:id="rId21"/>
    <p:sldId id="326" r:id="rId22"/>
    <p:sldId id="333" r:id="rId23"/>
    <p:sldId id="327" r:id="rId24"/>
    <p:sldId id="329" r:id="rId25"/>
    <p:sldId id="322" r:id="rId26"/>
    <p:sldId id="336"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64BC"/>
    <a:srgbClr val="004960"/>
    <a:srgbClr val="06165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56" autoAdjust="0"/>
    <p:restoredTop sz="94619" autoAdjust="0"/>
  </p:normalViewPr>
  <p:slideViewPr>
    <p:cSldViewPr snapToGrid="0">
      <p:cViewPr varScale="1">
        <p:scale>
          <a:sx n="82" d="100"/>
          <a:sy n="82" d="100"/>
        </p:scale>
        <p:origin x="706" y="10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11/17/22</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87293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11/17/22</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38980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11/17/22</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22331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11/17/22</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57611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11/17/22</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02808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11/17/22</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01771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11/17/22</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0701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11/17/22</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01302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11/17/22</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58826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11/17/22</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60147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en.wikipedia.org/wiki/Communication" TargetMode="External"/><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researchleap.com/analysis-b-2-c-social-media-communication-germany/" TargetMode="External"/><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http://climb.pcc.edu/blog/the-7-benefits-of-effective-communication-in-personal-and-professional-settings" TargetMode="External"/><Relationship Id="rId2" Type="http://schemas.openxmlformats.org/officeDocument/2006/relationships/hyperlink" Target="https://www.coursera.org/articles/strategies-in-communication" TargetMode="External"/><Relationship Id="rId1" Type="http://schemas.openxmlformats.org/officeDocument/2006/relationships/slideLayout" Target="../slideLayouts/slideLayout2.xml"/><Relationship Id="rId4" Type="http://schemas.openxmlformats.org/officeDocument/2006/relationships/hyperlink" Target="https://www.indeed.com/career-advice/career-development/effective-communication#:~:text=Effective%20communication%20is%20important%20because%20it%20offers%20the,employee%20engagement%20among%20team%20members.%20...%20More%20items"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F452A527-3631-41ED-858D-3777A7D149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Speak Pro" panose="020F0502020204030204"/>
              <a:ea typeface="+mn-ea"/>
              <a:cs typeface="+mn-cs"/>
            </a:endParaRPr>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6659494" y="3249300"/>
            <a:ext cx="5716555" cy="1087394"/>
          </a:xfrm>
        </p:spPr>
        <p:txBody>
          <a:bodyPr>
            <a:normAutofit fontScale="90000"/>
          </a:bodyPr>
          <a:lstStyle/>
          <a:p>
            <a:r>
              <a:rPr lang="en-US" sz="4000" dirty="0"/>
              <a:t>Strategies for Effective communication in a Business Setting </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8804222" y="4918397"/>
            <a:ext cx="3387779" cy="2521306"/>
          </a:xfrm>
        </p:spPr>
        <p:txBody>
          <a:bodyPr>
            <a:normAutofit/>
          </a:bodyPr>
          <a:lstStyle/>
          <a:p>
            <a:pPr algn="r"/>
            <a:r>
              <a:rPr lang="en-US" sz="1200" b="1" dirty="0"/>
              <a:t>Esther </a:t>
            </a:r>
            <a:r>
              <a:rPr lang="en-US" sz="1200" b="1" dirty="0" err="1"/>
              <a:t>Akpanmkpuk</a:t>
            </a:r>
            <a:r>
              <a:rPr lang="en-US" sz="1200" b="1" dirty="0"/>
              <a:t> -2108030</a:t>
            </a:r>
          </a:p>
          <a:p>
            <a:pPr algn="r"/>
            <a:r>
              <a:rPr lang="en-US" sz="1200" b="1" dirty="0"/>
              <a:t>Sarah </a:t>
            </a:r>
            <a:r>
              <a:rPr lang="en-US" sz="1200" b="1" dirty="0" err="1"/>
              <a:t>N’guessan</a:t>
            </a:r>
            <a:r>
              <a:rPr lang="en-US" sz="1200" b="1" dirty="0"/>
              <a:t> - 2127140</a:t>
            </a:r>
          </a:p>
          <a:p>
            <a:pPr algn="r"/>
            <a:r>
              <a:rPr lang="en-US" sz="1200" b="1" dirty="0"/>
              <a:t>Andrew  </a:t>
            </a:r>
            <a:r>
              <a:rPr lang="en-US" sz="1200" b="1" dirty="0" err="1"/>
              <a:t>Tolise</a:t>
            </a:r>
            <a:r>
              <a:rPr lang="en-US" sz="1200" b="1" dirty="0"/>
              <a:t> -2129059</a:t>
            </a:r>
          </a:p>
          <a:p>
            <a:pPr algn="r"/>
            <a:r>
              <a:rPr lang="en-US" sz="1200" b="1" dirty="0"/>
              <a:t>Marie </a:t>
            </a:r>
            <a:r>
              <a:rPr lang="en-US" sz="1200" b="1" dirty="0" err="1"/>
              <a:t>Mudijike</a:t>
            </a:r>
            <a:r>
              <a:rPr lang="en-US" sz="1200" b="1" dirty="0"/>
              <a:t> -2126589</a:t>
            </a:r>
          </a:p>
          <a:p>
            <a:pPr algn="r"/>
            <a:r>
              <a:rPr lang="en-US" sz="1200" b="1" dirty="0" err="1"/>
              <a:t>Nimra</a:t>
            </a:r>
            <a:r>
              <a:rPr lang="en-US" sz="1200" b="1" dirty="0"/>
              <a:t> Malik -2123954</a:t>
            </a:r>
          </a:p>
          <a:p>
            <a:endParaRPr lang="en-US" dirty="0"/>
          </a:p>
        </p:txBody>
      </p:sp>
      <p:pic>
        <p:nvPicPr>
          <p:cNvPr id="6" name="Picture 5">
            <a:extLst>
              <a:ext uri="{FF2B5EF4-FFF2-40B4-BE49-F238E27FC236}">
                <a16:creationId xmlns:a16="http://schemas.microsoft.com/office/drawing/2014/main" id="{8940CBE3-3F91-419A-A649-32AB388ECA8B}"/>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 y="10"/>
            <a:ext cx="5807224" cy="6857990"/>
          </a:xfrm>
          <a:prstGeom prst="rect">
            <a:avLst/>
          </a:prstGeom>
        </p:spPr>
      </p:pic>
      <p:cxnSp>
        <p:nvCxnSpPr>
          <p:cNvPr id="26" name="Straight Connector 25">
            <a:extLst>
              <a:ext uri="{FF2B5EF4-FFF2-40B4-BE49-F238E27FC236}">
                <a16:creationId xmlns:a16="http://schemas.microsoft.com/office/drawing/2014/main" id="{D28A9C89-B313-458F-9C85-515930A51A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05053" y="4294754"/>
            <a:ext cx="43891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1D912FEF-76CA-9E31-8A4B-073D445D9A80}"/>
              </a:ext>
            </a:extLst>
          </p:cNvPr>
          <p:cNvSpPr txBox="1"/>
          <p:nvPr/>
        </p:nvSpPr>
        <p:spPr>
          <a:xfrm>
            <a:off x="5807225" y="1955264"/>
            <a:ext cx="3710547" cy="707886"/>
          </a:xfrm>
          <a:prstGeom prst="rect">
            <a:avLst/>
          </a:prstGeom>
          <a:noFill/>
        </p:spPr>
        <p:txBody>
          <a:bodyPr wrap="square" rtlCol="0">
            <a:spAutoFit/>
          </a:bodyPr>
          <a:lstStyle/>
          <a:p>
            <a:r>
              <a:rPr lang="en-GB" sz="4000" dirty="0"/>
              <a:t> </a:t>
            </a:r>
          </a:p>
        </p:txBody>
      </p:sp>
      <p:sp>
        <p:nvSpPr>
          <p:cNvPr id="5" name="TextBox 4">
            <a:extLst>
              <a:ext uri="{FF2B5EF4-FFF2-40B4-BE49-F238E27FC236}">
                <a16:creationId xmlns:a16="http://schemas.microsoft.com/office/drawing/2014/main" id="{031B63A8-9AE0-05FA-B4A4-0BAF83AE7DAF}"/>
              </a:ext>
            </a:extLst>
          </p:cNvPr>
          <p:cNvSpPr txBox="1"/>
          <p:nvPr/>
        </p:nvSpPr>
        <p:spPr>
          <a:xfrm>
            <a:off x="5927004" y="5786952"/>
            <a:ext cx="3470988" cy="923330"/>
          </a:xfrm>
          <a:prstGeom prst="rect">
            <a:avLst/>
          </a:prstGeom>
          <a:noFill/>
        </p:spPr>
        <p:txBody>
          <a:bodyPr wrap="square" rtlCol="0">
            <a:spAutoFit/>
          </a:bodyPr>
          <a:lstStyle/>
          <a:p>
            <a:r>
              <a:rPr lang="en-GB" dirty="0"/>
              <a:t>MODULE – BMSW4002 </a:t>
            </a:r>
          </a:p>
          <a:p>
            <a:endParaRPr lang="en-GB" dirty="0"/>
          </a:p>
          <a:p>
            <a:r>
              <a:rPr lang="en-GB" dirty="0"/>
              <a:t>TUTOR – </a:t>
            </a:r>
            <a:r>
              <a:rPr lang="en-GB" dirty="0" err="1"/>
              <a:t>Daminabo</a:t>
            </a:r>
            <a:r>
              <a:rPr lang="en-GB" dirty="0"/>
              <a:t> </a:t>
            </a:r>
            <a:r>
              <a:rPr lang="en-GB" dirty="0" err="1"/>
              <a:t>Pokubo</a:t>
            </a:r>
            <a:endParaRPr lang="en-GB" dirty="0"/>
          </a:p>
        </p:txBody>
      </p:sp>
    </p:spTree>
    <p:extLst>
      <p:ext uri="{BB962C8B-B14F-4D97-AF65-F5344CB8AC3E}">
        <p14:creationId xmlns:p14="http://schemas.microsoft.com/office/powerpoint/2010/main" val="895915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325107" y="615584"/>
            <a:ext cx="8008882" cy="5201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2800" b="1" i="0" u="sng"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Table of Contents</a:t>
            </a: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2400" b="0" i="0" u="none" strike="noStrike" cap="none" normalizeH="0" baseline="0" dirty="0">
              <a:ln>
                <a:noFill/>
              </a:ln>
              <a:solidFill>
                <a:schemeClr val="tx1"/>
              </a:solidFill>
              <a:effectLst/>
            </a:endParaRPr>
          </a:p>
          <a:p>
            <a:pPr marL="457200" marR="0" lvl="0" indent="-457200" defTabSz="914400" rtl="0" eaLnBrk="0" fontAlgn="base" latinLnBrk="0" hangingPunct="0">
              <a:lnSpc>
                <a:spcPct val="100000"/>
              </a:lnSpc>
              <a:spcBef>
                <a:spcPct val="0"/>
              </a:spcBef>
              <a:spcAft>
                <a:spcPct val="0"/>
              </a:spcAft>
              <a:buClrTx/>
              <a:buSzTx/>
              <a:buFont typeface="+mj-lt"/>
              <a:buAutoNum type="arabicPeriod"/>
              <a:tabLst/>
            </a:pPr>
            <a:r>
              <a:rPr kumimoji="0" lang="en-GB" altLang="en-US" sz="2400" b="1" i="0" strike="noStrike" cap="none" normalizeH="0" baseline="0" dirty="0">
                <a:ln>
                  <a:noFill/>
                </a:ln>
                <a:solidFill>
                  <a:schemeClr val="tx1"/>
                </a:solidFill>
                <a:effectLst/>
                <a:ea typeface="Times New Roman" panose="02020603050405020304" pitchFamily="18" charset="0"/>
                <a:cs typeface="Arial" panose="020B0604020202020204" pitchFamily="34" charset="0"/>
              </a:rPr>
              <a:t>Brief Overview. </a:t>
            </a:r>
          </a:p>
          <a:p>
            <a:pPr marL="457200" marR="0" lvl="0" indent="-457200" defTabSz="914400" rtl="0" eaLnBrk="0" fontAlgn="base" latinLnBrk="0" hangingPunct="0">
              <a:lnSpc>
                <a:spcPct val="100000"/>
              </a:lnSpc>
              <a:spcBef>
                <a:spcPct val="0"/>
              </a:spcBef>
              <a:spcAft>
                <a:spcPct val="0"/>
              </a:spcAft>
              <a:buClrTx/>
              <a:buSzTx/>
              <a:buFont typeface="+mj-lt"/>
              <a:buAutoNum type="arabicPeriod"/>
              <a:tabLst/>
            </a:pPr>
            <a:r>
              <a:rPr lang="en-GB" altLang="en-US" sz="2400" b="1" dirty="0">
                <a:ea typeface="Times New Roman" panose="02020603050405020304" pitchFamily="18" charset="0"/>
                <a:cs typeface="Arial" panose="020B0604020202020204" pitchFamily="34" charset="0"/>
              </a:rPr>
              <a:t>Introduction</a:t>
            </a:r>
            <a:endParaRPr kumimoji="0" lang="en-GB" altLang="en-US" sz="2400" b="1" i="0" strike="noStrike" cap="none" normalizeH="0" baseline="0" dirty="0">
              <a:ln>
                <a:noFill/>
              </a:ln>
              <a:solidFill>
                <a:schemeClr val="tx1"/>
              </a:solidFill>
              <a:effectLst/>
              <a:ea typeface="Times New Roman" panose="02020603050405020304" pitchFamily="18" charset="0"/>
              <a:cs typeface="Arial" panose="020B0604020202020204" pitchFamily="34" charset="0"/>
            </a:endParaRPr>
          </a:p>
          <a:p>
            <a:pPr marL="457200" marR="0" lvl="0" indent="-457200" defTabSz="914400" rtl="0" eaLnBrk="0" fontAlgn="base" latinLnBrk="0" hangingPunct="0">
              <a:lnSpc>
                <a:spcPct val="100000"/>
              </a:lnSpc>
              <a:spcBef>
                <a:spcPct val="0"/>
              </a:spcBef>
              <a:spcAft>
                <a:spcPct val="0"/>
              </a:spcAft>
              <a:buClrTx/>
              <a:buSzTx/>
              <a:buFont typeface="+mj-lt"/>
              <a:buAutoNum type="arabicPeriod"/>
              <a:tabLst/>
            </a:pPr>
            <a:r>
              <a:rPr lang="en-GB" altLang="en-US" sz="2400" b="1" dirty="0">
                <a:ea typeface="Times New Roman" panose="02020603050405020304" pitchFamily="18" charset="0"/>
                <a:cs typeface="Arial" panose="020B0604020202020204" pitchFamily="34" charset="0"/>
              </a:rPr>
              <a:t>Types of </a:t>
            </a:r>
            <a:r>
              <a:rPr kumimoji="0" lang="en-GB" altLang="en-US" sz="2400" b="1" i="0" strike="noStrike" cap="none" normalizeH="0" baseline="0" dirty="0">
                <a:ln>
                  <a:noFill/>
                </a:ln>
                <a:solidFill>
                  <a:schemeClr val="tx1"/>
                </a:solidFill>
                <a:effectLst/>
                <a:ea typeface="Times New Roman" panose="02020603050405020304" pitchFamily="18" charset="0"/>
                <a:cs typeface="Arial" panose="020B0604020202020204" pitchFamily="34" charset="0"/>
              </a:rPr>
              <a:t>communication (Non-verba</a:t>
            </a:r>
            <a:r>
              <a:rPr lang="en-GB" altLang="en-US" sz="2400" b="1" dirty="0">
                <a:ea typeface="Times New Roman" panose="02020603050405020304" pitchFamily="18" charset="0"/>
                <a:cs typeface="Arial" panose="020B0604020202020204" pitchFamily="34" charset="0"/>
              </a:rPr>
              <a:t>l &amp; Verbal)</a:t>
            </a:r>
            <a:endParaRPr kumimoji="0" lang="en-GB" altLang="en-US" sz="2400" b="0" i="0" strike="noStrike" cap="none" normalizeH="0" baseline="0" dirty="0">
              <a:ln>
                <a:noFill/>
              </a:ln>
              <a:solidFill>
                <a:schemeClr val="tx1"/>
              </a:solidFill>
              <a:effectLst/>
            </a:endParaRPr>
          </a:p>
          <a:p>
            <a:pPr marL="457200" marR="0" lvl="0" indent="-457200" defTabSz="914400" rtl="0" eaLnBrk="0" fontAlgn="base" latinLnBrk="0" hangingPunct="0">
              <a:lnSpc>
                <a:spcPct val="100000"/>
              </a:lnSpc>
              <a:spcBef>
                <a:spcPct val="0"/>
              </a:spcBef>
              <a:spcAft>
                <a:spcPct val="0"/>
              </a:spcAft>
              <a:buClrTx/>
              <a:buSzTx/>
              <a:buFont typeface="+mj-lt"/>
              <a:buAutoNum type="arabicPeriod"/>
              <a:tabLst/>
            </a:pPr>
            <a:r>
              <a:rPr kumimoji="0" lang="en-GB" altLang="en-US" sz="2400" b="1" i="0" strike="noStrike" cap="none" normalizeH="0" baseline="0" dirty="0">
                <a:ln>
                  <a:noFill/>
                </a:ln>
                <a:solidFill>
                  <a:schemeClr val="tx1"/>
                </a:solidFill>
                <a:effectLst/>
                <a:ea typeface="Times New Roman" panose="02020603050405020304" pitchFamily="18" charset="0"/>
                <a:cs typeface="Arial" panose="020B0604020202020204" pitchFamily="34" charset="0"/>
              </a:rPr>
              <a:t>What is effective communication? </a:t>
            </a:r>
            <a:endParaRPr kumimoji="0" lang="en-GB" altLang="en-US" sz="2400" b="0" i="0" strike="noStrike" cap="none" normalizeH="0" baseline="0" dirty="0">
              <a:ln>
                <a:noFill/>
              </a:ln>
              <a:solidFill>
                <a:schemeClr val="tx1"/>
              </a:solidFill>
              <a:effectLst/>
            </a:endParaRPr>
          </a:p>
          <a:p>
            <a:pPr marL="457200" marR="0" lvl="0" indent="-457200" defTabSz="914400" rtl="0" eaLnBrk="0" fontAlgn="base" latinLnBrk="0" hangingPunct="0">
              <a:lnSpc>
                <a:spcPct val="100000"/>
              </a:lnSpc>
              <a:spcBef>
                <a:spcPct val="0"/>
              </a:spcBef>
              <a:spcAft>
                <a:spcPct val="0"/>
              </a:spcAft>
              <a:buClrTx/>
              <a:buSzTx/>
              <a:buFont typeface="+mj-lt"/>
              <a:buAutoNum type="arabicPeriod"/>
              <a:tabLst/>
            </a:pPr>
            <a:r>
              <a:rPr kumimoji="0" lang="en-GB" altLang="en-US" sz="2400" b="1" i="0" strike="noStrike" cap="none" normalizeH="0" baseline="0" dirty="0">
                <a:ln>
                  <a:noFill/>
                </a:ln>
                <a:solidFill>
                  <a:schemeClr val="tx1"/>
                </a:solidFill>
                <a:effectLst/>
                <a:ea typeface="Times New Roman" panose="02020603050405020304" pitchFamily="18" charset="0"/>
                <a:cs typeface="Arial" panose="020B0604020202020204" pitchFamily="34" charset="0"/>
              </a:rPr>
              <a:t>Model of communication.</a:t>
            </a:r>
            <a:r>
              <a:rPr kumimoji="0" lang="en-US" altLang="en-US" sz="2400" b="0" i="0" strike="noStrike" cap="none" normalizeH="0" baseline="0" dirty="0">
                <a:ln>
                  <a:noFill/>
                </a:ln>
                <a:solidFill>
                  <a:schemeClr val="tx1"/>
                </a:solidFill>
                <a:effectLst/>
                <a:ea typeface="Times New Roman" panose="02020603050405020304" pitchFamily="18" charset="0"/>
                <a:cs typeface="Arial" panose="020B0604020202020204" pitchFamily="34" charset="0"/>
              </a:rPr>
              <a:t> </a:t>
            </a:r>
            <a:endParaRPr kumimoji="0" lang="en-GB" altLang="en-US" sz="2400" b="1" i="0" strike="noStrike" cap="none" normalizeH="0" baseline="0" dirty="0">
              <a:ln>
                <a:noFill/>
              </a:ln>
              <a:solidFill>
                <a:schemeClr val="tx1"/>
              </a:solidFill>
              <a:effectLst/>
            </a:endParaRPr>
          </a:p>
          <a:p>
            <a:pPr marL="457200" marR="0" lvl="0" indent="-457200" defTabSz="914400" rtl="0" eaLnBrk="0" fontAlgn="base" latinLnBrk="0" hangingPunct="0">
              <a:lnSpc>
                <a:spcPct val="100000"/>
              </a:lnSpc>
              <a:spcBef>
                <a:spcPct val="0"/>
              </a:spcBef>
              <a:spcAft>
                <a:spcPct val="0"/>
              </a:spcAft>
              <a:buClrTx/>
              <a:buSzTx/>
              <a:buFont typeface="+mj-lt"/>
              <a:buAutoNum type="arabicPeriod"/>
              <a:tabLst/>
            </a:pPr>
            <a:r>
              <a:rPr kumimoji="0" lang="en-GB" altLang="en-US" sz="2400" b="1" i="0" strike="noStrike" cap="none" normalizeH="0" baseline="0" dirty="0">
                <a:ln>
                  <a:noFill/>
                </a:ln>
                <a:solidFill>
                  <a:schemeClr val="tx1"/>
                </a:solidFill>
                <a:effectLst/>
                <a:ea typeface="Times New Roman" panose="02020603050405020304" pitchFamily="18" charset="0"/>
                <a:cs typeface="Arial" panose="020B0604020202020204" pitchFamily="34" charset="0"/>
              </a:rPr>
              <a:t>What are the barriers of communication in project management</a:t>
            </a:r>
            <a:r>
              <a:rPr lang="en-GB" altLang="en-US" sz="2400" b="1" dirty="0">
                <a:ea typeface="Times New Roman" panose="02020603050405020304" pitchFamily="18" charset="0"/>
                <a:cs typeface="Arial" panose="020B0604020202020204" pitchFamily="34" charset="0"/>
              </a:rPr>
              <a:t>.</a:t>
            </a:r>
            <a:endParaRPr kumimoji="0" lang="en-GB" altLang="en-US" sz="2400" b="0" i="0" strike="noStrike" cap="none" normalizeH="0" baseline="0" dirty="0">
              <a:ln>
                <a:noFill/>
              </a:ln>
              <a:solidFill>
                <a:schemeClr val="tx1"/>
              </a:solidFill>
              <a:effectLst/>
            </a:endParaRPr>
          </a:p>
          <a:p>
            <a:pPr marL="457200" marR="0" lvl="0" indent="-457200" defTabSz="914400" rtl="0" eaLnBrk="0" fontAlgn="base" latinLnBrk="0" hangingPunct="0">
              <a:lnSpc>
                <a:spcPct val="100000"/>
              </a:lnSpc>
              <a:spcBef>
                <a:spcPct val="0"/>
              </a:spcBef>
              <a:spcAft>
                <a:spcPct val="0"/>
              </a:spcAft>
              <a:buClrTx/>
              <a:buSzTx/>
              <a:buFont typeface="+mj-lt"/>
              <a:buAutoNum type="arabicPeriod"/>
              <a:tabLst/>
            </a:pPr>
            <a:r>
              <a:rPr kumimoji="0" lang="en-GB" altLang="en-US" sz="2400" b="1" i="0" strike="noStrike" cap="none" normalizeH="0" baseline="0" dirty="0">
                <a:ln>
                  <a:noFill/>
                </a:ln>
                <a:solidFill>
                  <a:schemeClr val="tx1"/>
                </a:solidFill>
                <a:effectLst/>
                <a:ea typeface="Times New Roman" panose="02020603050405020304" pitchFamily="18" charset="0"/>
                <a:cs typeface="Arial" panose="020B0604020202020204" pitchFamily="34" charset="0"/>
              </a:rPr>
              <a:t>What is channel of communication.</a:t>
            </a:r>
            <a:endParaRPr kumimoji="0" lang="en-GB" altLang="en-US" sz="2400" b="0" i="0" strike="noStrike" cap="none" normalizeH="0" baseline="0" dirty="0">
              <a:ln>
                <a:noFill/>
              </a:ln>
              <a:solidFill>
                <a:schemeClr val="tx1"/>
              </a:solidFill>
              <a:effectLst/>
            </a:endParaRPr>
          </a:p>
          <a:p>
            <a:pPr marL="457200" marR="0" lvl="0" indent="-457200" defTabSz="914400" rtl="0" eaLnBrk="0" fontAlgn="base" latinLnBrk="0" hangingPunct="0">
              <a:lnSpc>
                <a:spcPct val="100000"/>
              </a:lnSpc>
              <a:spcBef>
                <a:spcPct val="0"/>
              </a:spcBef>
              <a:spcAft>
                <a:spcPct val="0"/>
              </a:spcAft>
              <a:buClrTx/>
              <a:buSzTx/>
              <a:buFont typeface="+mj-lt"/>
              <a:buAutoNum type="arabicPeriod"/>
              <a:tabLst/>
            </a:pPr>
            <a:r>
              <a:rPr kumimoji="0" lang="en-GB" altLang="en-US" sz="2400" b="1" i="0" strike="noStrike" cap="none" normalizeH="0" baseline="0" dirty="0">
                <a:ln>
                  <a:noFill/>
                </a:ln>
                <a:solidFill>
                  <a:schemeClr val="tx1"/>
                </a:solidFill>
                <a:effectLst/>
                <a:ea typeface="Times New Roman" panose="02020603050405020304" pitchFamily="18" charset="0"/>
                <a:cs typeface="Arial" panose="020B0604020202020204" pitchFamily="34" charset="0"/>
              </a:rPr>
              <a:t>Conclusion</a:t>
            </a:r>
            <a:r>
              <a:rPr lang="en-US" altLang="en-US" sz="2400" b="1" dirty="0">
                <a:ea typeface="Times New Roman" panose="02020603050405020304" pitchFamily="18" charset="0"/>
                <a:cs typeface="Arial" panose="020B0604020202020204" pitchFamily="34" charset="0"/>
              </a:rPr>
              <a:t>.</a:t>
            </a:r>
            <a:endParaRPr kumimoji="0" lang="en-GB" altLang="en-US" sz="2400" b="1" i="0" strike="noStrike" cap="none" normalizeH="0" baseline="0" dirty="0">
              <a:ln>
                <a:noFill/>
              </a:ln>
              <a:solidFill>
                <a:schemeClr val="tx1"/>
              </a:solidFill>
              <a:effectLst/>
            </a:endParaRPr>
          </a:p>
          <a:p>
            <a:pPr marL="457200" marR="0" lvl="0" indent="-457200" defTabSz="914400" rtl="0" eaLnBrk="0" fontAlgn="base" latinLnBrk="0" hangingPunct="0">
              <a:lnSpc>
                <a:spcPct val="100000"/>
              </a:lnSpc>
              <a:spcBef>
                <a:spcPct val="0"/>
              </a:spcBef>
              <a:spcAft>
                <a:spcPct val="0"/>
              </a:spcAft>
              <a:buClrTx/>
              <a:buSzTx/>
              <a:buFont typeface="+mj-lt"/>
              <a:buAutoNum type="arabicPeriod"/>
              <a:tabLst/>
            </a:pPr>
            <a:r>
              <a:rPr kumimoji="0" lang="en-US" altLang="en-US" sz="2400" b="1" i="0" strike="noStrike" cap="none" normalizeH="0" baseline="0" dirty="0">
                <a:ln>
                  <a:noFill/>
                </a:ln>
                <a:solidFill>
                  <a:schemeClr val="tx1"/>
                </a:solidFill>
                <a:effectLst/>
                <a:ea typeface="Calibri" panose="020F0502020204030204" pitchFamily="34" charset="0"/>
                <a:cs typeface="Arial" panose="020B0604020202020204" pitchFamily="34" charset="0"/>
              </a:rPr>
              <a:t>References.</a:t>
            </a:r>
            <a:endParaRPr kumimoji="0" lang="en-GB" altLang="en-US" sz="2400" b="0" i="0" strike="noStrike" cap="none" normalizeH="0" baseline="0" dirty="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040204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5627" y="951722"/>
            <a:ext cx="9900745" cy="4047968"/>
          </a:xfrm>
          <a:prstGeom prst="rect">
            <a:avLst/>
          </a:prstGeom>
        </p:spPr>
        <p:txBody>
          <a:bodyPr wrap="square">
            <a:spAutoFit/>
          </a:bodyPr>
          <a:lstStyle/>
          <a:p>
            <a:pPr algn="ctr">
              <a:lnSpc>
                <a:spcPct val="107000"/>
              </a:lnSpc>
              <a:spcAft>
                <a:spcPts val="800"/>
              </a:spcAft>
            </a:pPr>
            <a:endParaRPr lang="en-GB" sz="2400" b="1" dirty="0">
              <a:latin typeface="Arial" panose="020B0604020202020204" pitchFamily="34" charset="0"/>
              <a:ea typeface="Calibri" panose="020F0502020204030204" pitchFamily="34" charset="0"/>
              <a:cs typeface="Times New Roman" panose="02020603050405020304" pitchFamily="18" charset="0"/>
            </a:endParaRPr>
          </a:p>
          <a:p>
            <a:pPr algn="ct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Arial" panose="020B0604020202020204" pitchFamily="34" charset="0"/>
                <a:ea typeface="Calibri" panose="020F0502020204030204" pitchFamily="34" charset="0"/>
                <a:cs typeface="Times New Roman" panose="02020603050405020304" pitchFamily="18" charset="0"/>
              </a:rPr>
              <a:t>Amazon a global e-commerce giant, founded by Jeff Bezos in 1995 has tasked Tom Jackson to take charge of an ambitious project, aimed to foster fast and reliable delivery services across Europe. However, conflict and disagreement have surfaced within the team due to differences and lack of an effective channel of communication.</a:t>
            </a:r>
          </a:p>
          <a:p>
            <a:pPr>
              <a:lnSpc>
                <a:spcPct val="107000"/>
              </a:lnSpc>
              <a:spcAft>
                <a:spcPts val="800"/>
              </a:spcAft>
            </a:pPr>
            <a:endParaRPr lang="en-GB" dirty="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Arial" panose="020B0604020202020204" pitchFamily="34" charset="0"/>
                <a:ea typeface="Calibri" panose="020F0502020204030204" pitchFamily="34" charset="0"/>
                <a:cs typeface="Times New Roman" panose="02020603050405020304" pitchFamily="18" charset="0"/>
              </a:rPr>
              <a:t>In this presentation, we shall examine the strategies to use in improving communication within the project team members to further help Tom establish the most appropriate communication strategy for his team, and how he can overcome barriers that may come his way.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49F06C0E-2741-5374-4932-6B01FEC258F3}"/>
              </a:ext>
            </a:extLst>
          </p:cNvPr>
          <p:cNvSpPr txBox="1"/>
          <p:nvPr/>
        </p:nvSpPr>
        <p:spPr>
          <a:xfrm>
            <a:off x="3834882" y="1054359"/>
            <a:ext cx="3387012"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BRIEF OVERVIEW </a:t>
            </a:r>
          </a:p>
        </p:txBody>
      </p:sp>
    </p:spTree>
    <p:extLst>
      <p:ext uri="{BB962C8B-B14F-4D97-AF65-F5344CB8AC3E}">
        <p14:creationId xmlns:p14="http://schemas.microsoft.com/office/powerpoint/2010/main" val="157452127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3898" y="161471"/>
            <a:ext cx="4042275" cy="922535"/>
          </a:xfrm>
        </p:spPr>
        <p:txBody>
          <a:bodyPr/>
          <a:lstStyle/>
          <a:p>
            <a:r>
              <a:rPr lang="en-GB" dirty="0"/>
              <a:t>Introduction </a:t>
            </a:r>
          </a:p>
        </p:txBody>
      </p:sp>
      <p:sp>
        <p:nvSpPr>
          <p:cNvPr id="3" name="Content Placeholder 2"/>
          <p:cNvSpPr>
            <a:spLocks noGrp="1"/>
          </p:cNvSpPr>
          <p:nvPr>
            <p:ph idx="1"/>
          </p:nvPr>
        </p:nvSpPr>
        <p:spPr>
          <a:xfrm>
            <a:off x="466531" y="2550475"/>
            <a:ext cx="6934952" cy="3036801"/>
          </a:xfrm>
          <a:ln>
            <a:solidFill>
              <a:schemeClr val="tx1"/>
            </a:solidFill>
          </a:ln>
        </p:spPr>
        <p:txBody>
          <a:bodyPr>
            <a:normAutofit lnSpcReduction="10000"/>
          </a:bodyPr>
          <a:lstStyle/>
          <a:p>
            <a:pPr marL="0" indent="0">
              <a:buClrTx/>
              <a:buNone/>
            </a:pPr>
            <a:r>
              <a:rPr lang="en-GB" sz="1600" dirty="0">
                <a:latin typeface="Arial" panose="020B0604020202020204" pitchFamily="34" charset="0"/>
                <a:cs typeface="Arial" panose="020B0604020202020204" pitchFamily="34" charset="0"/>
              </a:rPr>
              <a:t>When team members can communicate, they can collaborate; good communication is essential for improving teamwork and teambuilding. Employees who understand each other's communication styles can collaborate more effectively and reduce the risk of misunderstandings or conflict.</a:t>
            </a:r>
          </a:p>
          <a:p>
            <a:pPr marL="0" indent="0">
              <a:buClrTx/>
              <a:buNone/>
            </a:pPr>
            <a:r>
              <a:rPr lang="en-GB" sz="1600" dirty="0">
                <a:latin typeface="Arial" panose="020B0604020202020204" pitchFamily="34" charset="0"/>
                <a:cs typeface="Arial" panose="020B0604020202020204" pitchFamily="34" charset="0"/>
              </a:rPr>
              <a:t>There are a variety of ways to improve communication in teams. The slides will examine the models and channels that can be used by Tom to improve communication.</a:t>
            </a:r>
          </a:p>
          <a:p>
            <a:pPr marL="0" indent="0">
              <a:buClrTx/>
              <a:buNone/>
            </a:pPr>
            <a:r>
              <a:rPr lang="en-GB" sz="1600" dirty="0">
                <a:latin typeface="Arial" panose="020B0604020202020204" pitchFamily="34" charset="0"/>
                <a:cs typeface="Arial" panose="020B0604020202020204" pitchFamily="34" charset="0"/>
              </a:rPr>
              <a:t>We will also share our recommendations on what we think is the best model of communication for this project.</a:t>
            </a:r>
          </a:p>
        </p:txBody>
      </p:sp>
      <p:sp>
        <p:nvSpPr>
          <p:cNvPr id="4" name="Rectangle 3"/>
          <p:cNvSpPr/>
          <p:nvPr/>
        </p:nvSpPr>
        <p:spPr>
          <a:xfrm>
            <a:off x="8559711" y="2016809"/>
            <a:ext cx="2309648" cy="953814"/>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Communication</a:t>
            </a:r>
          </a:p>
        </p:txBody>
      </p:sp>
      <p:sp>
        <p:nvSpPr>
          <p:cNvPr id="5" name="Rectangle 4"/>
          <p:cNvSpPr/>
          <p:nvPr/>
        </p:nvSpPr>
        <p:spPr>
          <a:xfrm>
            <a:off x="8559711" y="3261909"/>
            <a:ext cx="2266294" cy="906459"/>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Theories of communications</a:t>
            </a:r>
          </a:p>
        </p:txBody>
      </p:sp>
      <p:sp>
        <p:nvSpPr>
          <p:cNvPr id="6" name="Rectangle 5"/>
          <p:cNvSpPr/>
          <p:nvPr/>
        </p:nvSpPr>
        <p:spPr>
          <a:xfrm>
            <a:off x="7680782" y="4837596"/>
            <a:ext cx="1757857" cy="9144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Models of communication</a:t>
            </a:r>
          </a:p>
        </p:txBody>
      </p:sp>
      <p:sp>
        <p:nvSpPr>
          <p:cNvPr id="7" name="Rectangle 6"/>
          <p:cNvSpPr/>
          <p:nvPr/>
        </p:nvSpPr>
        <p:spPr>
          <a:xfrm>
            <a:off x="9940922" y="4869769"/>
            <a:ext cx="2155932" cy="938224"/>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Channels of communication</a:t>
            </a:r>
          </a:p>
        </p:txBody>
      </p:sp>
      <p:cxnSp>
        <p:nvCxnSpPr>
          <p:cNvPr id="9" name="Straight Connector 8"/>
          <p:cNvCxnSpPr/>
          <p:nvPr/>
        </p:nvCxnSpPr>
        <p:spPr>
          <a:xfrm>
            <a:off x="10516607" y="4401470"/>
            <a:ext cx="352752" cy="220717"/>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H="1">
            <a:off x="8898637" y="4383777"/>
            <a:ext cx="307428" cy="238410"/>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FEAC7CBA-A08F-3372-EEA5-F99A79191C81}"/>
              </a:ext>
            </a:extLst>
          </p:cNvPr>
          <p:cNvSpPr txBox="1"/>
          <p:nvPr/>
        </p:nvSpPr>
        <p:spPr>
          <a:xfrm>
            <a:off x="1986242" y="1455698"/>
            <a:ext cx="8894406" cy="369332"/>
          </a:xfrm>
          <a:prstGeom prst="rect">
            <a:avLst/>
          </a:prstGeom>
          <a:noFill/>
        </p:spPr>
        <p:txBody>
          <a:bodyPr wrap="square">
            <a:spAutoFit/>
          </a:bodyPr>
          <a:lstStyle/>
          <a:p>
            <a:r>
              <a:rPr lang="en-GB" dirty="0"/>
              <a:t>“Communication is defined  as the exchange of information between two or more parties.” </a:t>
            </a:r>
          </a:p>
        </p:txBody>
      </p:sp>
    </p:spTree>
    <p:extLst>
      <p:ext uri="{BB962C8B-B14F-4D97-AF65-F5344CB8AC3E}">
        <p14:creationId xmlns:p14="http://schemas.microsoft.com/office/powerpoint/2010/main" val="382526237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70DE50F4-819A-40E4-219E-66299216B062}"/>
              </a:ext>
            </a:extLst>
          </p:cNvPr>
          <p:cNvSpPr/>
          <p:nvPr/>
        </p:nvSpPr>
        <p:spPr>
          <a:xfrm>
            <a:off x="1884784" y="1679511"/>
            <a:ext cx="2071396" cy="1903445"/>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VERBAL</a:t>
            </a:r>
          </a:p>
        </p:txBody>
      </p:sp>
      <p:sp>
        <p:nvSpPr>
          <p:cNvPr id="4" name="Oval 3">
            <a:extLst>
              <a:ext uri="{FF2B5EF4-FFF2-40B4-BE49-F238E27FC236}">
                <a16:creationId xmlns:a16="http://schemas.microsoft.com/office/drawing/2014/main" id="{A79CDCB7-2824-66BB-BCF4-8649E5DFAF7B}"/>
              </a:ext>
            </a:extLst>
          </p:cNvPr>
          <p:cNvSpPr/>
          <p:nvPr/>
        </p:nvSpPr>
        <p:spPr>
          <a:xfrm>
            <a:off x="5150498" y="3974841"/>
            <a:ext cx="1698171" cy="1614196"/>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NON VERBAL</a:t>
            </a:r>
          </a:p>
        </p:txBody>
      </p:sp>
      <p:sp>
        <p:nvSpPr>
          <p:cNvPr id="5" name="TextBox 4">
            <a:extLst>
              <a:ext uri="{FF2B5EF4-FFF2-40B4-BE49-F238E27FC236}">
                <a16:creationId xmlns:a16="http://schemas.microsoft.com/office/drawing/2014/main" id="{51D86D10-1E8D-64DD-40CC-C2EC99EDE432}"/>
              </a:ext>
            </a:extLst>
          </p:cNvPr>
          <p:cNvSpPr txBox="1"/>
          <p:nvPr/>
        </p:nvSpPr>
        <p:spPr>
          <a:xfrm>
            <a:off x="387221" y="3834711"/>
            <a:ext cx="2981130" cy="2031325"/>
          </a:xfrm>
          <a:prstGeom prst="rect">
            <a:avLst/>
          </a:prstGeom>
          <a:noFill/>
        </p:spPr>
        <p:txBody>
          <a:bodyPr wrap="square" rtlCol="0">
            <a:spAutoFit/>
          </a:bodyPr>
          <a:lstStyle/>
          <a:p>
            <a:r>
              <a:rPr lang="en-GB" dirty="0"/>
              <a:t>Verbal communication is a form of communication in which you use words to interchange the information with other people either in the form of speech or writing. Surbhi S 2018</a:t>
            </a:r>
          </a:p>
        </p:txBody>
      </p:sp>
      <p:sp>
        <p:nvSpPr>
          <p:cNvPr id="6" name="TextBox 5">
            <a:extLst>
              <a:ext uri="{FF2B5EF4-FFF2-40B4-BE49-F238E27FC236}">
                <a16:creationId xmlns:a16="http://schemas.microsoft.com/office/drawing/2014/main" id="{82207F68-2A3E-024A-1531-6BAF18D3DE71}"/>
              </a:ext>
            </a:extLst>
          </p:cNvPr>
          <p:cNvSpPr txBox="1"/>
          <p:nvPr/>
        </p:nvSpPr>
        <p:spPr>
          <a:xfrm>
            <a:off x="9313506" y="4515855"/>
            <a:ext cx="2696547" cy="923330"/>
          </a:xfrm>
          <a:prstGeom prst="rect">
            <a:avLst/>
          </a:prstGeom>
          <a:noFill/>
        </p:spPr>
        <p:txBody>
          <a:bodyPr wrap="square" rtlCol="0">
            <a:spAutoFit/>
          </a:bodyPr>
          <a:lstStyle/>
          <a:p>
            <a:r>
              <a:rPr lang="en-GB" dirty="0"/>
              <a:t> Nonverbal communication does not use words for communicating</a:t>
            </a:r>
          </a:p>
        </p:txBody>
      </p:sp>
      <p:cxnSp>
        <p:nvCxnSpPr>
          <p:cNvPr id="8" name="Straight Connector 7">
            <a:extLst>
              <a:ext uri="{FF2B5EF4-FFF2-40B4-BE49-F238E27FC236}">
                <a16:creationId xmlns:a16="http://schemas.microsoft.com/office/drawing/2014/main" id="{6E7F6F3C-D9A6-E23E-E349-452885D61D1D}"/>
              </a:ext>
            </a:extLst>
          </p:cNvPr>
          <p:cNvCxnSpPr>
            <a:cxnSpLocks/>
          </p:cNvCxnSpPr>
          <p:nvPr/>
        </p:nvCxnSpPr>
        <p:spPr>
          <a:xfrm>
            <a:off x="3956179" y="2425959"/>
            <a:ext cx="108857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65C82AAB-1583-B415-84BF-5C34579E8E49}"/>
              </a:ext>
            </a:extLst>
          </p:cNvPr>
          <p:cNvCxnSpPr>
            <a:stCxn id="3" idx="0"/>
          </p:cNvCxnSpPr>
          <p:nvPr/>
        </p:nvCxnSpPr>
        <p:spPr>
          <a:xfrm flipV="1">
            <a:off x="2920482" y="1017037"/>
            <a:ext cx="0" cy="6624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88455348-29D6-333E-AABF-042F2833A4A8}"/>
              </a:ext>
            </a:extLst>
          </p:cNvPr>
          <p:cNvCxnSpPr>
            <a:stCxn id="4" idx="7"/>
          </p:cNvCxnSpPr>
          <p:nvPr/>
        </p:nvCxnSpPr>
        <p:spPr>
          <a:xfrm flipV="1">
            <a:off x="6599978" y="3293706"/>
            <a:ext cx="808528" cy="9175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27E0D55F-4F5F-17A3-EC50-088A28AB62D4}"/>
              </a:ext>
            </a:extLst>
          </p:cNvPr>
          <p:cNvCxnSpPr/>
          <p:nvPr/>
        </p:nvCxnSpPr>
        <p:spPr>
          <a:xfrm>
            <a:off x="6802016" y="5094114"/>
            <a:ext cx="992093" cy="5784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C7D1310D-1F37-B6B1-86B4-1E2A2608263B}"/>
              </a:ext>
            </a:extLst>
          </p:cNvPr>
          <p:cNvCxnSpPr>
            <a:cxnSpLocks/>
          </p:cNvCxnSpPr>
          <p:nvPr/>
        </p:nvCxnSpPr>
        <p:spPr>
          <a:xfrm flipH="1" flipV="1">
            <a:off x="4963886" y="3582956"/>
            <a:ext cx="524319" cy="5645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24" name="Picture 23">
            <a:extLst>
              <a:ext uri="{FF2B5EF4-FFF2-40B4-BE49-F238E27FC236}">
                <a16:creationId xmlns:a16="http://schemas.microsoft.com/office/drawing/2014/main" id="{9C4415BE-6469-2163-B9D8-A3D972343E60}"/>
              </a:ext>
            </a:extLst>
          </p:cNvPr>
          <p:cNvPicPr>
            <a:picLocks noChangeAspect="1"/>
          </p:cNvPicPr>
          <p:nvPr/>
        </p:nvPicPr>
        <p:blipFill>
          <a:blip r:embed="rId2"/>
          <a:stretch>
            <a:fillRect/>
          </a:stretch>
        </p:blipFill>
        <p:spPr>
          <a:xfrm>
            <a:off x="8706044" y="1074834"/>
            <a:ext cx="3371850" cy="2571750"/>
          </a:xfrm>
          <a:prstGeom prst="rect">
            <a:avLst/>
          </a:prstGeom>
        </p:spPr>
      </p:pic>
      <p:sp>
        <p:nvSpPr>
          <p:cNvPr id="25" name="TextBox 24">
            <a:extLst>
              <a:ext uri="{FF2B5EF4-FFF2-40B4-BE49-F238E27FC236}">
                <a16:creationId xmlns:a16="http://schemas.microsoft.com/office/drawing/2014/main" id="{57DDC19B-1420-1572-10D7-D2A9C06FA465}"/>
              </a:ext>
            </a:extLst>
          </p:cNvPr>
          <p:cNvSpPr txBox="1"/>
          <p:nvPr/>
        </p:nvSpPr>
        <p:spPr>
          <a:xfrm>
            <a:off x="10041293" y="3571776"/>
            <a:ext cx="1240971" cy="261610"/>
          </a:xfrm>
          <a:prstGeom prst="rect">
            <a:avLst/>
          </a:prstGeom>
          <a:noFill/>
        </p:spPr>
        <p:txBody>
          <a:bodyPr wrap="square" rtlCol="0">
            <a:spAutoFit/>
          </a:bodyPr>
          <a:lstStyle/>
          <a:p>
            <a:r>
              <a:rPr lang="en-GB" sz="1100" dirty="0"/>
              <a:t>By Surbhi S 2018</a:t>
            </a:r>
          </a:p>
        </p:txBody>
      </p:sp>
      <p:sp>
        <p:nvSpPr>
          <p:cNvPr id="26" name="TextBox 25">
            <a:extLst>
              <a:ext uri="{FF2B5EF4-FFF2-40B4-BE49-F238E27FC236}">
                <a16:creationId xmlns:a16="http://schemas.microsoft.com/office/drawing/2014/main" id="{E6C14E03-2701-AC11-7C9C-63F42A983E63}"/>
              </a:ext>
            </a:extLst>
          </p:cNvPr>
          <p:cNvSpPr txBox="1"/>
          <p:nvPr/>
        </p:nvSpPr>
        <p:spPr>
          <a:xfrm>
            <a:off x="6620069" y="2949351"/>
            <a:ext cx="1698172" cy="338554"/>
          </a:xfrm>
          <a:prstGeom prst="rect">
            <a:avLst/>
          </a:prstGeom>
          <a:noFill/>
        </p:spPr>
        <p:txBody>
          <a:bodyPr wrap="square" rtlCol="0">
            <a:spAutoFit/>
          </a:bodyPr>
          <a:lstStyle/>
          <a:p>
            <a:r>
              <a:rPr lang="en-GB" sz="1600" dirty="0"/>
              <a:t>Facial expressions </a:t>
            </a:r>
          </a:p>
        </p:txBody>
      </p:sp>
      <p:sp>
        <p:nvSpPr>
          <p:cNvPr id="27" name="TextBox 26">
            <a:extLst>
              <a:ext uri="{FF2B5EF4-FFF2-40B4-BE49-F238E27FC236}">
                <a16:creationId xmlns:a16="http://schemas.microsoft.com/office/drawing/2014/main" id="{00660E01-26EE-6482-1342-C91A85480CD8}"/>
              </a:ext>
            </a:extLst>
          </p:cNvPr>
          <p:cNvSpPr txBox="1"/>
          <p:nvPr/>
        </p:nvSpPr>
        <p:spPr>
          <a:xfrm>
            <a:off x="6939643" y="5709582"/>
            <a:ext cx="2757196" cy="338554"/>
          </a:xfrm>
          <a:prstGeom prst="rect">
            <a:avLst/>
          </a:prstGeom>
          <a:noFill/>
        </p:spPr>
        <p:txBody>
          <a:bodyPr wrap="square" rtlCol="0">
            <a:spAutoFit/>
          </a:bodyPr>
          <a:lstStyle/>
          <a:p>
            <a:r>
              <a:rPr lang="en-GB" sz="1600" dirty="0"/>
              <a:t>Body movement and posture</a:t>
            </a:r>
          </a:p>
        </p:txBody>
      </p:sp>
      <p:sp>
        <p:nvSpPr>
          <p:cNvPr id="28" name="TextBox 27">
            <a:extLst>
              <a:ext uri="{FF2B5EF4-FFF2-40B4-BE49-F238E27FC236}">
                <a16:creationId xmlns:a16="http://schemas.microsoft.com/office/drawing/2014/main" id="{388FAA1F-2D39-B1EA-3500-446610FDFCBA}"/>
              </a:ext>
            </a:extLst>
          </p:cNvPr>
          <p:cNvSpPr txBox="1"/>
          <p:nvPr/>
        </p:nvSpPr>
        <p:spPr>
          <a:xfrm>
            <a:off x="4413380" y="3244402"/>
            <a:ext cx="2071396" cy="338554"/>
          </a:xfrm>
          <a:prstGeom prst="rect">
            <a:avLst/>
          </a:prstGeom>
          <a:noFill/>
        </p:spPr>
        <p:txBody>
          <a:bodyPr wrap="square" rtlCol="0">
            <a:spAutoFit/>
          </a:bodyPr>
          <a:lstStyle/>
          <a:p>
            <a:r>
              <a:rPr lang="en-GB" sz="1600" dirty="0"/>
              <a:t>Gestures</a:t>
            </a:r>
          </a:p>
        </p:txBody>
      </p:sp>
      <p:cxnSp>
        <p:nvCxnSpPr>
          <p:cNvPr id="30" name="Straight Arrow Connector 29">
            <a:extLst>
              <a:ext uri="{FF2B5EF4-FFF2-40B4-BE49-F238E27FC236}">
                <a16:creationId xmlns:a16="http://schemas.microsoft.com/office/drawing/2014/main" id="{AFBF5470-38B3-378E-B30D-C7A3F636ACD9}"/>
              </a:ext>
            </a:extLst>
          </p:cNvPr>
          <p:cNvCxnSpPr>
            <a:cxnSpLocks/>
          </p:cNvCxnSpPr>
          <p:nvPr/>
        </p:nvCxnSpPr>
        <p:spPr>
          <a:xfrm>
            <a:off x="6848669" y="4627983"/>
            <a:ext cx="94544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7D260995-7BCB-D817-AC35-B4EB5DC3A410}"/>
              </a:ext>
            </a:extLst>
          </p:cNvPr>
          <p:cNvSpPr txBox="1"/>
          <p:nvPr/>
        </p:nvSpPr>
        <p:spPr>
          <a:xfrm>
            <a:off x="7844068" y="4458706"/>
            <a:ext cx="2034073" cy="338554"/>
          </a:xfrm>
          <a:prstGeom prst="rect">
            <a:avLst/>
          </a:prstGeom>
          <a:noFill/>
        </p:spPr>
        <p:txBody>
          <a:bodyPr wrap="square" rtlCol="0">
            <a:spAutoFit/>
          </a:bodyPr>
          <a:lstStyle/>
          <a:p>
            <a:r>
              <a:rPr lang="en-GB" sz="1600" dirty="0"/>
              <a:t>Eye contact </a:t>
            </a:r>
          </a:p>
        </p:txBody>
      </p:sp>
      <p:sp>
        <p:nvSpPr>
          <p:cNvPr id="36" name="TextBox 35">
            <a:extLst>
              <a:ext uri="{FF2B5EF4-FFF2-40B4-BE49-F238E27FC236}">
                <a16:creationId xmlns:a16="http://schemas.microsoft.com/office/drawing/2014/main" id="{CBF9F521-336F-EC00-943D-D66F4324D97A}"/>
              </a:ext>
            </a:extLst>
          </p:cNvPr>
          <p:cNvSpPr txBox="1"/>
          <p:nvPr/>
        </p:nvSpPr>
        <p:spPr>
          <a:xfrm>
            <a:off x="2593910" y="647705"/>
            <a:ext cx="2556588" cy="369332"/>
          </a:xfrm>
          <a:prstGeom prst="rect">
            <a:avLst/>
          </a:prstGeom>
          <a:noFill/>
        </p:spPr>
        <p:txBody>
          <a:bodyPr wrap="square" rtlCol="0">
            <a:spAutoFit/>
          </a:bodyPr>
          <a:lstStyle/>
          <a:p>
            <a:r>
              <a:rPr lang="en-GB" dirty="0"/>
              <a:t>Oral</a:t>
            </a:r>
          </a:p>
        </p:txBody>
      </p:sp>
      <p:sp>
        <p:nvSpPr>
          <p:cNvPr id="37" name="TextBox 36">
            <a:extLst>
              <a:ext uri="{FF2B5EF4-FFF2-40B4-BE49-F238E27FC236}">
                <a16:creationId xmlns:a16="http://schemas.microsoft.com/office/drawing/2014/main" id="{F49DE854-C7C3-F549-C005-13EC800A10EA}"/>
              </a:ext>
            </a:extLst>
          </p:cNvPr>
          <p:cNvSpPr txBox="1"/>
          <p:nvPr/>
        </p:nvSpPr>
        <p:spPr>
          <a:xfrm>
            <a:off x="5052139" y="2235800"/>
            <a:ext cx="1789145" cy="338554"/>
          </a:xfrm>
          <a:prstGeom prst="rect">
            <a:avLst/>
          </a:prstGeom>
          <a:noFill/>
        </p:spPr>
        <p:txBody>
          <a:bodyPr wrap="square" rtlCol="0">
            <a:spAutoFit/>
          </a:bodyPr>
          <a:lstStyle/>
          <a:p>
            <a:r>
              <a:rPr lang="en-GB" sz="1600" dirty="0"/>
              <a:t>Written</a:t>
            </a:r>
          </a:p>
        </p:txBody>
      </p:sp>
      <p:sp>
        <p:nvSpPr>
          <p:cNvPr id="38" name="TextBox 37">
            <a:extLst>
              <a:ext uri="{FF2B5EF4-FFF2-40B4-BE49-F238E27FC236}">
                <a16:creationId xmlns:a16="http://schemas.microsoft.com/office/drawing/2014/main" id="{2FD308D0-C970-FA3E-FF86-BDEE223AC84D}"/>
              </a:ext>
            </a:extLst>
          </p:cNvPr>
          <p:cNvSpPr txBox="1"/>
          <p:nvPr/>
        </p:nvSpPr>
        <p:spPr>
          <a:xfrm>
            <a:off x="3487316" y="315222"/>
            <a:ext cx="6904653" cy="523220"/>
          </a:xfrm>
          <a:prstGeom prst="rect">
            <a:avLst/>
          </a:prstGeom>
          <a:noFill/>
        </p:spPr>
        <p:txBody>
          <a:bodyPr wrap="square" rtlCol="0">
            <a:spAutoFit/>
          </a:bodyPr>
          <a:lstStyle/>
          <a:p>
            <a:r>
              <a:rPr lang="en-GB" sz="2800" b="1" dirty="0"/>
              <a:t>VERBAL &amp; NON-VERBAL COMMUNICATION</a:t>
            </a:r>
          </a:p>
        </p:txBody>
      </p:sp>
    </p:spTree>
    <p:extLst>
      <p:ext uri="{BB962C8B-B14F-4D97-AF65-F5344CB8AC3E}">
        <p14:creationId xmlns:p14="http://schemas.microsoft.com/office/powerpoint/2010/main" val="40226834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9B285C-D9FE-8037-2BD9-6B01DF5A9DC7}"/>
              </a:ext>
            </a:extLst>
          </p:cNvPr>
          <p:cNvSpPr>
            <a:spLocks noGrp="1"/>
          </p:cNvSpPr>
          <p:nvPr>
            <p:ph type="title"/>
          </p:nvPr>
        </p:nvSpPr>
        <p:spPr/>
        <p:txBody>
          <a:bodyPr>
            <a:normAutofit/>
          </a:bodyPr>
          <a:lstStyle/>
          <a:p>
            <a:r>
              <a:rPr lang="en-GB" sz="4400" dirty="0">
                <a:latin typeface="Abadi" panose="020B0604020104020204" pitchFamily="34" charset="0"/>
              </a:rPr>
              <a:t>What is effective communication?</a:t>
            </a:r>
          </a:p>
        </p:txBody>
      </p:sp>
      <p:sp>
        <p:nvSpPr>
          <p:cNvPr id="3" name="Content Placeholder 2">
            <a:extLst>
              <a:ext uri="{FF2B5EF4-FFF2-40B4-BE49-F238E27FC236}">
                <a16:creationId xmlns:a16="http://schemas.microsoft.com/office/drawing/2014/main" id="{B30C6EE8-70E9-F11F-6A7E-C2AD93B9AD7D}"/>
              </a:ext>
            </a:extLst>
          </p:cNvPr>
          <p:cNvSpPr>
            <a:spLocks noGrp="1"/>
          </p:cNvSpPr>
          <p:nvPr>
            <p:ph idx="1"/>
          </p:nvPr>
        </p:nvSpPr>
        <p:spPr>
          <a:xfrm>
            <a:off x="914400" y="2108201"/>
            <a:ext cx="10241280" cy="3760754"/>
          </a:xfrm>
        </p:spPr>
        <p:txBody>
          <a:bodyPr>
            <a:normAutofit/>
          </a:bodyPr>
          <a:lstStyle/>
          <a:p>
            <a:endParaRPr lang="en-GB" dirty="0"/>
          </a:p>
          <a:p>
            <a:pPr marL="0" indent="0">
              <a:buNone/>
            </a:pPr>
            <a:r>
              <a:rPr lang="en-GB" dirty="0"/>
              <a:t>(CLIMB 2019) Describes effective communication as “knowing how to listen attentively. It’s the ability to offer empathy, open-mindedness, and helpful feedback based on what you hear.”</a:t>
            </a:r>
          </a:p>
          <a:p>
            <a:pPr marL="0" indent="0">
              <a:buNone/>
            </a:pPr>
            <a:endParaRPr lang="en-GB" dirty="0"/>
          </a:p>
          <a:p>
            <a:pPr marL="0" indent="0">
              <a:buNone/>
            </a:pPr>
            <a:r>
              <a:rPr lang="en-GB" dirty="0"/>
              <a:t>It is however very easy for information to be ineffective. This happens when messages may be received but not understood, therefore leaving the recipient confused and the message not acted upon. This is an example of poor communication and is noted as a communication barrier.</a:t>
            </a:r>
          </a:p>
          <a:p>
            <a:endParaRPr lang="en-GB" dirty="0"/>
          </a:p>
          <a:p>
            <a:endParaRPr lang="en-GB" dirty="0"/>
          </a:p>
        </p:txBody>
      </p:sp>
    </p:spTree>
    <p:extLst>
      <p:ext uri="{BB962C8B-B14F-4D97-AF65-F5344CB8AC3E}">
        <p14:creationId xmlns:p14="http://schemas.microsoft.com/office/powerpoint/2010/main" val="367173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B3CF12-440B-09FE-C4EA-A9220F328301}"/>
              </a:ext>
            </a:extLst>
          </p:cNvPr>
          <p:cNvSpPr>
            <a:spLocks noGrp="1"/>
          </p:cNvSpPr>
          <p:nvPr>
            <p:ph idx="1"/>
          </p:nvPr>
        </p:nvSpPr>
        <p:spPr>
          <a:xfrm>
            <a:off x="391886" y="3214083"/>
            <a:ext cx="10241280" cy="2258526"/>
          </a:xfrm>
        </p:spPr>
        <p:txBody>
          <a:bodyPr>
            <a:normAutofit/>
          </a:bodyPr>
          <a:lstStyle/>
          <a:p>
            <a:pPr>
              <a:buFont typeface="Arial" panose="020B0604020202020204" pitchFamily="34" charset="0"/>
              <a:buChar char="•"/>
            </a:pPr>
            <a:r>
              <a:rPr lang="en-GB" sz="1800" dirty="0">
                <a:latin typeface="Abadi Extra Light" panose="020B0204020104020204" pitchFamily="34" charset="0"/>
              </a:rPr>
              <a:t>I start by speaking clearly with an even tone (Not too relaxed not too firm)</a:t>
            </a:r>
          </a:p>
          <a:p>
            <a:pPr>
              <a:buFont typeface="Arial" panose="020B0604020202020204" pitchFamily="34" charset="0"/>
              <a:buChar char="•"/>
            </a:pPr>
            <a:r>
              <a:rPr lang="en-GB" sz="1800" dirty="0">
                <a:latin typeface="Abadi Extra Light" panose="020B0204020104020204" pitchFamily="34" charset="0"/>
              </a:rPr>
              <a:t>Maintaining eye contact in order to keep the focus of whom I speak with</a:t>
            </a:r>
          </a:p>
          <a:p>
            <a:pPr>
              <a:buFont typeface="Arial" panose="020B0604020202020204" pitchFamily="34" charset="0"/>
              <a:buChar char="•"/>
            </a:pPr>
            <a:r>
              <a:rPr lang="en-GB" sz="1800" dirty="0">
                <a:latin typeface="Abadi Extra Light" panose="020B0204020104020204" pitchFamily="34" charset="0"/>
              </a:rPr>
              <a:t>A relaxed and direct body language that emphasises my interest in the conversation </a:t>
            </a:r>
          </a:p>
          <a:p>
            <a:pPr>
              <a:buFont typeface="Arial" panose="020B0604020202020204" pitchFamily="34" charset="0"/>
              <a:buChar char="•"/>
            </a:pPr>
            <a:r>
              <a:rPr lang="en-GB" sz="1800" dirty="0">
                <a:latin typeface="Abadi Extra Light" panose="020B0204020104020204" pitchFamily="34" charset="0"/>
              </a:rPr>
              <a:t>And lastly, a smile. The most effective non verbal communication there is!</a:t>
            </a:r>
          </a:p>
        </p:txBody>
      </p:sp>
      <p:sp>
        <p:nvSpPr>
          <p:cNvPr id="6" name="Speech Bubble: Oval 5">
            <a:extLst>
              <a:ext uri="{FF2B5EF4-FFF2-40B4-BE49-F238E27FC236}">
                <a16:creationId xmlns:a16="http://schemas.microsoft.com/office/drawing/2014/main" id="{3EDCC496-40D2-5573-EA38-D1009B4CB1B6}"/>
              </a:ext>
            </a:extLst>
          </p:cNvPr>
          <p:cNvSpPr/>
          <p:nvPr/>
        </p:nvSpPr>
        <p:spPr>
          <a:xfrm>
            <a:off x="7035282" y="379393"/>
            <a:ext cx="5035420" cy="3552317"/>
          </a:xfrm>
          <a:prstGeom prst="wedgeEllipseCallout">
            <a:avLst/>
          </a:prstGeom>
          <a:ln>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“Having a job that is majorly based on excellent customer service and customer satisfaction, means I most integrate effective communication on a daily basis. With everyone, from my colleagues to my clients. My personal strategy is simple!”</a:t>
            </a:r>
          </a:p>
          <a:p>
            <a:pPr algn="ctr"/>
            <a:r>
              <a:rPr lang="en-GB" sz="1200" dirty="0"/>
              <a:t>Esther</a:t>
            </a:r>
            <a:br>
              <a:rPr lang="en-GB" dirty="0"/>
            </a:br>
            <a:br>
              <a:rPr lang="en-GB" dirty="0"/>
            </a:br>
            <a:endParaRPr lang="en-GB" dirty="0"/>
          </a:p>
        </p:txBody>
      </p:sp>
      <p:sp>
        <p:nvSpPr>
          <p:cNvPr id="8" name="Title 7">
            <a:extLst>
              <a:ext uri="{FF2B5EF4-FFF2-40B4-BE49-F238E27FC236}">
                <a16:creationId xmlns:a16="http://schemas.microsoft.com/office/drawing/2014/main" id="{F45D7062-F5B8-163E-5EFF-91186191A6EF}"/>
              </a:ext>
            </a:extLst>
          </p:cNvPr>
          <p:cNvSpPr>
            <a:spLocks noGrp="1"/>
          </p:cNvSpPr>
          <p:nvPr>
            <p:ph type="title"/>
          </p:nvPr>
        </p:nvSpPr>
        <p:spPr>
          <a:xfrm>
            <a:off x="195942" y="379393"/>
            <a:ext cx="9690774" cy="1408921"/>
          </a:xfrm>
        </p:spPr>
        <p:txBody>
          <a:bodyPr>
            <a:normAutofit/>
          </a:bodyPr>
          <a:lstStyle/>
          <a:p>
            <a:r>
              <a:rPr lang="en-GB" sz="3600" dirty="0">
                <a:latin typeface="Abadi" panose="020B0604020104020204" pitchFamily="34" charset="0"/>
              </a:rPr>
              <a:t>Example of effective communication</a:t>
            </a:r>
          </a:p>
        </p:txBody>
      </p:sp>
      <p:pic>
        <p:nvPicPr>
          <p:cNvPr id="9" name="Picture 8">
            <a:extLst>
              <a:ext uri="{FF2B5EF4-FFF2-40B4-BE49-F238E27FC236}">
                <a16:creationId xmlns:a16="http://schemas.microsoft.com/office/drawing/2014/main" id="{9F853780-2ECA-DB46-3B92-FF899DDFB2FA}"/>
              </a:ext>
            </a:extLst>
          </p:cNvPr>
          <p:cNvPicPr>
            <a:picLocks noChangeAspect="1"/>
          </p:cNvPicPr>
          <p:nvPr/>
        </p:nvPicPr>
        <p:blipFill>
          <a:blip r:embed="rId2"/>
          <a:stretch>
            <a:fillRect/>
          </a:stretch>
        </p:blipFill>
        <p:spPr>
          <a:xfrm>
            <a:off x="9098902" y="4155645"/>
            <a:ext cx="2971800" cy="2228850"/>
          </a:xfrm>
          <a:prstGeom prst="rect">
            <a:avLst/>
          </a:prstGeom>
        </p:spPr>
      </p:pic>
    </p:spTree>
    <p:extLst>
      <p:ext uri="{BB962C8B-B14F-4D97-AF65-F5344CB8AC3E}">
        <p14:creationId xmlns:p14="http://schemas.microsoft.com/office/powerpoint/2010/main" val="25527327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47F5C-50EC-416A-AE8C-6F6BB4225673}"/>
              </a:ext>
            </a:extLst>
          </p:cNvPr>
          <p:cNvSpPr>
            <a:spLocks noGrp="1"/>
          </p:cNvSpPr>
          <p:nvPr>
            <p:ph type="title"/>
          </p:nvPr>
        </p:nvSpPr>
        <p:spPr>
          <a:xfrm>
            <a:off x="406815" y="195943"/>
            <a:ext cx="10058400" cy="869613"/>
          </a:xfrm>
        </p:spPr>
        <p:txBody>
          <a:bodyPr>
            <a:normAutofit/>
          </a:bodyPr>
          <a:lstStyle/>
          <a:p>
            <a:r>
              <a:rPr lang="en-GB" sz="2000"/>
              <a:t>. </a:t>
            </a:r>
            <a:endParaRPr lang="en-US" sz="2000" dirty="0"/>
          </a:p>
        </p:txBody>
      </p:sp>
      <p:sp>
        <p:nvSpPr>
          <p:cNvPr id="3" name="TextBox 2">
            <a:extLst>
              <a:ext uri="{FF2B5EF4-FFF2-40B4-BE49-F238E27FC236}">
                <a16:creationId xmlns:a16="http://schemas.microsoft.com/office/drawing/2014/main" id="{F665EA36-76DF-F00F-E27E-3C1A0511D8B2}"/>
              </a:ext>
            </a:extLst>
          </p:cNvPr>
          <p:cNvSpPr txBox="1"/>
          <p:nvPr/>
        </p:nvSpPr>
        <p:spPr>
          <a:xfrm>
            <a:off x="886407" y="1093243"/>
            <a:ext cx="10776857" cy="707886"/>
          </a:xfrm>
          <a:prstGeom prst="rect">
            <a:avLst/>
          </a:prstGeom>
          <a:noFill/>
        </p:spPr>
        <p:txBody>
          <a:bodyPr wrap="square" rtlCol="0">
            <a:spAutoFit/>
          </a:bodyPr>
          <a:lstStyle/>
          <a:p>
            <a:r>
              <a:rPr lang="en-GB" sz="4000" b="1"/>
              <a:t>THE BENEFITS OF EFFECTIVE COMMUNICATION</a:t>
            </a:r>
            <a:endParaRPr lang="en-GB" sz="4000" b="1" dirty="0"/>
          </a:p>
        </p:txBody>
      </p:sp>
      <p:sp>
        <p:nvSpPr>
          <p:cNvPr id="8" name="Rectangle: Rounded Corners 7">
            <a:extLst>
              <a:ext uri="{FF2B5EF4-FFF2-40B4-BE49-F238E27FC236}">
                <a16:creationId xmlns:a16="http://schemas.microsoft.com/office/drawing/2014/main" id="{908896C8-610D-8D2D-A95C-EEA564F6AA43}"/>
              </a:ext>
            </a:extLst>
          </p:cNvPr>
          <p:cNvSpPr/>
          <p:nvPr/>
        </p:nvSpPr>
        <p:spPr>
          <a:xfrm>
            <a:off x="1433181" y="3293248"/>
            <a:ext cx="1707502" cy="1119675"/>
          </a:xfrm>
          <a:prstGeom prst="roundRect">
            <a:avLst/>
          </a:prstGeom>
          <a:solidFill>
            <a:schemeClr val="accent3">
              <a:lumMod val="75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BUILDS TRUST</a:t>
            </a:r>
          </a:p>
        </p:txBody>
      </p:sp>
      <p:sp>
        <p:nvSpPr>
          <p:cNvPr id="9" name="Rectangle: Rounded Corners 8">
            <a:extLst>
              <a:ext uri="{FF2B5EF4-FFF2-40B4-BE49-F238E27FC236}">
                <a16:creationId xmlns:a16="http://schemas.microsoft.com/office/drawing/2014/main" id="{83DC4CF9-FDEF-F380-AE5F-A3E4A132136B}"/>
              </a:ext>
            </a:extLst>
          </p:cNvPr>
          <p:cNvSpPr/>
          <p:nvPr/>
        </p:nvSpPr>
        <p:spPr>
          <a:xfrm>
            <a:off x="6678382" y="3282952"/>
            <a:ext cx="1814806" cy="1148067"/>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n w="0"/>
                <a:solidFill>
                  <a:schemeClr val="tx1"/>
                </a:solidFill>
                <a:effectLst>
                  <a:outerShdw blurRad="38100" dist="19050" dir="2700000" algn="tl" rotWithShape="0">
                    <a:schemeClr val="dk1">
                      <a:alpha val="40000"/>
                    </a:schemeClr>
                  </a:outerShdw>
                </a:effectLst>
              </a:rPr>
              <a:t>PREVENTS &amp; RESOLVES PROBLEMS</a:t>
            </a:r>
          </a:p>
        </p:txBody>
      </p:sp>
      <p:sp>
        <p:nvSpPr>
          <p:cNvPr id="11" name="Rectangle: Rounded Corners 10">
            <a:extLst>
              <a:ext uri="{FF2B5EF4-FFF2-40B4-BE49-F238E27FC236}">
                <a16:creationId xmlns:a16="http://schemas.microsoft.com/office/drawing/2014/main" id="{906CDD49-E41B-DF6B-0176-4D2B7E4B23A1}"/>
              </a:ext>
            </a:extLst>
          </p:cNvPr>
          <p:cNvSpPr/>
          <p:nvPr/>
        </p:nvSpPr>
        <p:spPr>
          <a:xfrm>
            <a:off x="4007495" y="3282952"/>
            <a:ext cx="1814805" cy="1131738"/>
          </a:xfrm>
          <a:prstGeom prst="round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BETTER RELATIONSHIPS</a:t>
            </a:r>
          </a:p>
        </p:txBody>
      </p:sp>
      <p:sp>
        <p:nvSpPr>
          <p:cNvPr id="13" name="Rectangle: Rounded Corners 12">
            <a:extLst>
              <a:ext uri="{FF2B5EF4-FFF2-40B4-BE49-F238E27FC236}">
                <a16:creationId xmlns:a16="http://schemas.microsoft.com/office/drawing/2014/main" id="{CE424A5A-4286-746D-5073-16580CB36209}"/>
              </a:ext>
            </a:extLst>
          </p:cNvPr>
          <p:cNvSpPr/>
          <p:nvPr/>
        </p:nvSpPr>
        <p:spPr>
          <a:xfrm>
            <a:off x="9272294" y="3242626"/>
            <a:ext cx="1933768" cy="1200329"/>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IMPROVED PRODUCTIVITY &amp; ENGAGEMENT</a:t>
            </a:r>
          </a:p>
        </p:txBody>
      </p:sp>
      <p:sp>
        <p:nvSpPr>
          <p:cNvPr id="21" name="TextBox 20">
            <a:extLst>
              <a:ext uri="{FF2B5EF4-FFF2-40B4-BE49-F238E27FC236}">
                <a16:creationId xmlns:a16="http://schemas.microsoft.com/office/drawing/2014/main" id="{5FC970B9-68E1-03CF-CBCF-54C285FA5707}"/>
              </a:ext>
            </a:extLst>
          </p:cNvPr>
          <p:cNvSpPr txBox="1"/>
          <p:nvPr/>
        </p:nvSpPr>
        <p:spPr>
          <a:xfrm>
            <a:off x="462563" y="2574565"/>
            <a:ext cx="2857736" cy="923330"/>
          </a:xfrm>
          <a:prstGeom prst="rect">
            <a:avLst/>
          </a:prstGeom>
          <a:noFill/>
        </p:spPr>
        <p:txBody>
          <a:bodyPr wrap="square" rtlCol="0">
            <a:spAutoFit/>
          </a:bodyPr>
          <a:lstStyle/>
          <a:p>
            <a:r>
              <a:rPr lang="en-GB" dirty="0"/>
              <a:t>“Actively listening and embracing different points of views”</a:t>
            </a:r>
          </a:p>
        </p:txBody>
      </p:sp>
      <p:sp>
        <p:nvSpPr>
          <p:cNvPr id="22" name="TextBox 21">
            <a:extLst>
              <a:ext uri="{FF2B5EF4-FFF2-40B4-BE49-F238E27FC236}">
                <a16:creationId xmlns:a16="http://schemas.microsoft.com/office/drawing/2014/main" id="{65BB475F-EB29-CA10-55BE-DB5E7DB0EE52}"/>
              </a:ext>
            </a:extLst>
          </p:cNvPr>
          <p:cNvSpPr txBox="1"/>
          <p:nvPr/>
        </p:nvSpPr>
        <p:spPr>
          <a:xfrm>
            <a:off x="6274835" y="2082623"/>
            <a:ext cx="2857735" cy="1200329"/>
          </a:xfrm>
          <a:prstGeom prst="rect">
            <a:avLst/>
          </a:prstGeom>
          <a:noFill/>
        </p:spPr>
        <p:txBody>
          <a:bodyPr wrap="square" rtlCol="0">
            <a:spAutoFit/>
          </a:bodyPr>
          <a:lstStyle/>
          <a:p>
            <a:r>
              <a:rPr lang="en-GB" dirty="0"/>
              <a:t>“By making sure all parties are heard, in order to find a solution that is ideal for everyone involved”</a:t>
            </a:r>
          </a:p>
        </p:txBody>
      </p:sp>
      <p:sp>
        <p:nvSpPr>
          <p:cNvPr id="23" name="TextBox 22">
            <a:extLst>
              <a:ext uri="{FF2B5EF4-FFF2-40B4-BE49-F238E27FC236}">
                <a16:creationId xmlns:a16="http://schemas.microsoft.com/office/drawing/2014/main" id="{A340D656-9686-27DD-0074-6D9D8CB34129}"/>
              </a:ext>
            </a:extLst>
          </p:cNvPr>
          <p:cNvSpPr txBox="1"/>
          <p:nvPr/>
        </p:nvSpPr>
        <p:spPr>
          <a:xfrm>
            <a:off x="8943158" y="4565089"/>
            <a:ext cx="3044114" cy="1477328"/>
          </a:xfrm>
          <a:prstGeom prst="rect">
            <a:avLst/>
          </a:prstGeom>
          <a:noFill/>
        </p:spPr>
        <p:txBody>
          <a:bodyPr wrap="square" rtlCol="0">
            <a:spAutoFit/>
          </a:bodyPr>
          <a:lstStyle/>
          <a:p>
            <a:r>
              <a:rPr lang="en-GB" dirty="0"/>
              <a:t>“Tom’s team will be more likely to be interested in their work and grasp their roles and responsibilities, through clear expectations and objectives”</a:t>
            </a:r>
          </a:p>
        </p:txBody>
      </p:sp>
      <p:sp>
        <p:nvSpPr>
          <p:cNvPr id="24" name="TextBox 23">
            <a:extLst>
              <a:ext uri="{FF2B5EF4-FFF2-40B4-BE49-F238E27FC236}">
                <a16:creationId xmlns:a16="http://schemas.microsoft.com/office/drawing/2014/main" id="{A481A688-3D0E-9AA5-D8AA-89B251AD49DA}"/>
              </a:ext>
            </a:extLst>
          </p:cNvPr>
          <p:cNvSpPr txBox="1"/>
          <p:nvPr/>
        </p:nvSpPr>
        <p:spPr>
          <a:xfrm>
            <a:off x="3277959" y="4504986"/>
            <a:ext cx="3273876" cy="1477328"/>
          </a:xfrm>
          <a:prstGeom prst="rect">
            <a:avLst/>
          </a:prstGeom>
          <a:noFill/>
        </p:spPr>
        <p:txBody>
          <a:bodyPr wrap="square" rtlCol="0">
            <a:spAutoFit/>
          </a:bodyPr>
          <a:lstStyle/>
          <a:p>
            <a:r>
              <a:rPr lang="en-GB" dirty="0"/>
              <a:t>“Listening carefully and offering quality feedback to his team will make them feel heard and understood. This in turn nurtures respect”</a:t>
            </a:r>
          </a:p>
        </p:txBody>
      </p:sp>
    </p:spTree>
    <p:extLst>
      <p:ext uri="{BB962C8B-B14F-4D97-AF65-F5344CB8AC3E}">
        <p14:creationId xmlns:p14="http://schemas.microsoft.com/office/powerpoint/2010/main" val="265522590"/>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tint val="90000"/>
            <a:shade val="97000"/>
            <a:satMod val="130000"/>
          </a:schemeClr>
        </a:solidFill>
        <a:effectLst/>
      </p:bgPr>
    </p:bg>
    <p:spTree>
      <p:nvGrpSpPr>
        <p:cNvPr id="1" name=""/>
        <p:cNvGrpSpPr/>
        <p:nvPr/>
      </p:nvGrpSpPr>
      <p:grpSpPr>
        <a:xfrm>
          <a:off x="0" y="0"/>
          <a:ext cx="0" cy="0"/>
          <a:chOff x="0" y="0"/>
          <a:chExt cx="0" cy="0"/>
        </a:xfrm>
      </p:grpSpPr>
      <p:sp>
        <p:nvSpPr>
          <p:cNvPr id="14" name="Rectangle 7">
            <a:extLst>
              <a:ext uri="{FF2B5EF4-FFF2-40B4-BE49-F238E27FC236}">
                <a16:creationId xmlns:a16="http://schemas.microsoft.com/office/drawing/2014/main" id="{F5FE1B2C-7BC1-4AE2-9A50-2A4A70A9D6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9">
            <a:extLst>
              <a:ext uri="{FF2B5EF4-FFF2-40B4-BE49-F238E27FC236}">
                <a16:creationId xmlns:a16="http://schemas.microsoft.com/office/drawing/2014/main" id="{97E8244A-2C81-4C0E-A929-3EC8EFF355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58724" y="457200"/>
            <a:ext cx="11274552" cy="59436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6BE421-B146-0963-F71F-D5AB4479DF25}"/>
              </a:ext>
            </a:extLst>
          </p:cNvPr>
          <p:cNvSpPr>
            <a:spLocks noGrp="1"/>
          </p:cNvSpPr>
          <p:nvPr>
            <p:ph type="title"/>
          </p:nvPr>
        </p:nvSpPr>
        <p:spPr>
          <a:xfrm>
            <a:off x="858749" y="963997"/>
            <a:ext cx="3787457" cy="4938361"/>
          </a:xfrm>
        </p:spPr>
        <p:txBody>
          <a:bodyPr anchor="ctr">
            <a:normAutofit/>
          </a:bodyPr>
          <a:lstStyle/>
          <a:p>
            <a:pPr algn="r"/>
            <a:r>
              <a:rPr lang="en-GB"/>
              <a:t>How does this benefit amazon</a:t>
            </a:r>
          </a:p>
        </p:txBody>
      </p:sp>
      <p:cxnSp>
        <p:nvCxnSpPr>
          <p:cNvPr id="16" name="Straight Connector 11">
            <a:extLst>
              <a:ext uri="{FF2B5EF4-FFF2-40B4-BE49-F238E27FC236}">
                <a16:creationId xmlns:a16="http://schemas.microsoft.com/office/drawing/2014/main" id="{02CC3441-26B3-4381-B3DF-8AE3C288BC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974" y="2057399"/>
            <a:ext cx="0" cy="27432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4F2ED9E-25DA-9320-D4FB-A89238A7FBD0}"/>
              </a:ext>
            </a:extLst>
          </p:cNvPr>
          <p:cNvSpPr>
            <a:spLocks noGrp="1"/>
          </p:cNvSpPr>
          <p:nvPr>
            <p:ph idx="1"/>
          </p:nvPr>
        </p:nvSpPr>
        <p:spPr>
          <a:xfrm>
            <a:off x="5301798" y="963507"/>
            <a:ext cx="5968181" cy="4938851"/>
          </a:xfrm>
        </p:spPr>
        <p:txBody>
          <a:bodyPr anchor="ctr">
            <a:normAutofit/>
          </a:bodyPr>
          <a:lstStyle/>
          <a:p>
            <a:r>
              <a:rPr lang="en-GB" dirty="0"/>
              <a:t>Effective communication in the workplace is an integral part of an efficient and successful business. The main benefit to Amazon is increased productivity, which in turn generates higher profit for the company.</a:t>
            </a:r>
          </a:p>
          <a:p>
            <a:r>
              <a:rPr lang="en-GB" dirty="0"/>
              <a:t>This is possible through team motivation and well-communicated and shared goals. Indeed editorial (2021) acknowledges this as "it ensures everyone understands their jobs and obligations, helps establish strong client and employee connections, and keeps people motivated and productive."</a:t>
            </a:r>
          </a:p>
        </p:txBody>
      </p:sp>
    </p:spTree>
    <p:extLst>
      <p:ext uri="{BB962C8B-B14F-4D97-AF65-F5344CB8AC3E}">
        <p14:creationId xmlns:p14="http://schemas.microsoft.com/office/powerpoint/2010/main" val="280479882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2CBD493-90C2-2596-21C8-6D9BD0A1477D}"/>
              </a:ext>
            </a:extLst>
          </p:cNvPr>
          <p:cNvPicPr>
            <a:picLocks noGrp="1" noChangeAspect="1"/>
          </p:cNvPicPr>
          <p:nvPr>
            <p:ph idx="1"/>
          </p:nvPr>
        </p:nvPicPr>
        <p:blipFill>
          <a:blip r:embed="rId2"/>
          <a:stretch>
            <a:fillRect/>
          </a:stretch>
        </p:blipFill>
        <p:spPr>
          <a:xfrm>
            <a:off x="756746" y="740979"/>
            <a:ext cx="10499834" cy="5061332"/>
          </a:xfrm>
          <a:prstGeom prst="rect">
            <a:avLst/>
          </a:prstGeom>
        </p:spPr>
      </p:pic>
    </p:spTree>
    <p:extLst>
      <p:ext uri="{BB962C8B-B14F-4D97-AF65-F5344CB8AC3E}">
        <p14:creationId xmlns:p14="http://schemas.microsoft.com/office/powerpoint/2010/main" val="219148969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Shannon-Weaver model of communication</a:t>
            </a:r>
            <a:endParaRPr lang="en-GB" dirty="0"/>
          </a:p>
        </p:txBody>
      </p:sp>
      <p:pic>
        <p:nvPicPr>
          <p:cNvPr id="4" name="Content Placeholder 3">
            <a:extLst>
              <a:ext uri="{FF2B5EF4-FFF2-40B4-BE49-F238E27FC236}">
                <a16:creationId xmlns:a16="http://schemas.microsoft.com/office/drawing/2014/main" id="{923DE3F7-A27F-4896-DAC2-94392CF08F77}"/>
              </a:ext>
            </a:extLst>
          </p:cNvPr>
          <p:cNvPicPr>
            <a:picLocks noGrp="1" noChangeAspect="1"/>
          </p:cNvPicPr>
          <p:nvPr>
            <p:ph idx="1"/>
          </p:nvPr>
        </p:nvPicPr>
        <p:blipFill>
          <a:blip r:embed="rId2"/>
          <a:stretch>
            <a:fillRect/>
          </a:stretch>
        </p:blipFill>
        <p:spPr>
          <a:xfrm>
            <a:off x="6992007" y="2081048"/>
            <a:ext cx="4422227" cy="3420247"/>
          </a:xfrm>
          <a:prstGeom prst="rect">
            <a:avLst/>
          </a:prstGeom>
        </p:spPr>
      </p:pic>
      <p:sp>
        <p:nvSpPr>
          <p:cNvPr id="5" name="Rectangle 4"/>
          <p:cNvSpPr/>
          <p:nvPr/>
        </p:nvSpPr>
        <p:spPr>
          <a:xfrm>
            <a:off x="959069" y="2012126"/>
            <a:ext cx="6096000" cy="3385542"/>
          </a:xfrm>
          <a:prstGeom prst="rect">
            <a:avLst/>
          </a:prstGeom>
        </p:spPr>
        <p:txBody>
          <a:bodyPr>
            <a:spAutoFit/>
          </a:bodyPr>
          <a:lstStyle/>
          <a:p>
            <a:endParaRPr lang="en-US" sz="1600" dirty="0"/>
          </a:p>
          <a:p>
            <a:pPr algn="ctr"/>
            <a:r>
              <a:rPr lang="en-US" sz="1600" b="1" u="sng" dirty="0">
                <a:solidFill>
                  <a:schemeClr val="accent6">
                    <a:lumMod val="50000"/>
                  </a:schemeClr>
                </a:solidFill>
              </a:rPr>
              <a:t>Components </a:t>
            </a:r>
          </a:p>
          <a:p>
            <a:pPr lvl="1"/>
            <a:r>
              <a:rPr lang="en-US" sz="1400" b="1" i="1" dirty="0"/>
              <a:t>Source of information:</a:t>
            </a:r>
            <a:r>
              <a:rPr lang="en-US" sz="1400" dirty="0"/>
              <a:t> Generates messages</a:t>
            </a:r>
          </a:p>
          <a:p>
            <a:pPr lvl="1"/>
            <a:endParaRPr lang="en-US" sz="1400" dirty="0"/>
          </a:p>
          <a:p>
            <a:pPr lvl="1"/>
            <a:r>
              <a:rPr lang="en-US" sz="1400" b="1" i="1" dirty="0"/>
              <a:t>Transmitter</a:t>
            </a:r>
            <a:r>
              <a:rPr lang="en-US" sz="1400" dirty="0"/>
              <a:t>: Creates signals from the message through encoding process </a:t>
            </a:r>
          </a:p>
          <a:p>
            <a:pPr lvl="1"/>
            <a:endParaRPr lang="en-US" sz="1400" dirty="0"/>
          </a:p>
          <a:p>
            <a:pPr lvl="1"/>
            <a:r>
              <a:rPr lang="en-US" sz="1400" b="1" i="1" dirty="0"/>
              <a:t>Channel: </a:t>
            </a:r>
            <a:r>
              <a:rPr lang="en-US" sz="1400" dirty="0"/>
              <a:t>The medium over which signals are transmitted.</a:t>
            </a:r>
          </a:p>
          <a:p>
            <a:pPr lvl="1"/>
            <a:endParaRPr lang="en-US" sz="1400" dirty="0"/>
          </a:p>
          <a:p>
            <a:pPr lvl="1"/>
            <a:r>
              <a:rPr lang="en-US" sz="1400" b="1" i="1" dirty="0"/>
              <a:t>Receiver:</a:t>
            </a:r>
            <a:r>
              <a:rPr lang="en-US" sz="1400" dirty="0"/>
              <a:t> “Decodes" (reconstructs) the message received from the signal</a:t>
            </a:r>
          </a:p>
          <a:p>
            <a:pPr lvl="1"/>
            <a:endParaRPr lang="en-US" sz="1400" dirty="0"/>
          </a:p>
          <a:p>
            <a:pPr lvl="1"/>
            <a:r>
              <a:rPr lang="en-US" sz="1400" b="1" i="1" dirty="0"/>
              <a:t>Destination: </a:t>
            </a:r>
            <a:r>
              <a:rPr lang="en-US" sz="1400" dirty="0"/>
              <a:t>The place the message is delivered</a:t>
            </a:r>
          </a:p>
          <a:p>
            <a:pPr lvl="1"/>
            <a:endParaRPr lang="en-US" sz="1400" dirty="0"/>
          </a:p>
          <a:p>
            <a:pPr lvl="1"/>
            <a:r>
              <a:rPr lang="en-US" sz="1400" b="1" i="1" dirty="0"/>
              <a:t>Noise: </a:t>
            </a:r>
            <a:r>
              <a:rPr lang="en-US" sz="1400" dirty="0"/>
              <a:t>This component, is a dysfunctional factor. It is the disruption to the message's path through the medium that could cause the signal received to deviate from the signal sent.</a:t>
            </a:r>
          </a:p>
        </p:txBody>
      </p:sp>
    </p:spTree>
    <p:extLst>
      <p:ext uri="{BB962C8B-B14F-4D97-AF65-F5344CB8AC3E}">
        <p14:creationId xmlns:p14="http://schemas.microsoft.com/office/powerpoint/2010/main" val="19376860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Berlo’s</a:t>
            </a:r>
            <a:r>
              <a:rPr lang="en-US" b="1" dirty="0"/>
              <a:t> model of communication</a:t>
            </a:r>
            <a:endParaRPr lang="en-GB" dirty="0"/>
          </a:p>
        </p:txBody>
      </p:sp>
      <p:pic>
        <p:nvPicPr>
          <p:cNvPr id="4" name="Content Placeholder 3">
            <a:extLst>
              <a:ext uri="{FF2B5EF4-FFF2-40B4-BE49-F238E27FC236}">
                <a16:creationId xmlns:a16="http://schemas.microsoft.com/office/drawing/2014/main" id="{3F6F0960-929F-3D24-788B-34067623ECEA}"/>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82056" y="2248968"/>
            <a:ext cx="4191000" cy="2028825"/>
          </a:xfrm>
          <a:prstGeom prst="rect">
            <a:avLst/>
          </a:prstGeom>
        </p:spPr>
      </p:pic>
      <p:sp>
        <p:nvSpPr>
          <p:cNvPr id="5" name="Rectangle 4"/>
          <p:cNvSpPr/>
          <p:nvPr/>
        </p:nvSpPr>
        <p:spPr>
          <a:xfrm>
            <a:off x="7169161" y="2065447"/>
            <a:ext cx="4343400" cy="4059060"/>
          </a:xfrm>
          <a:prstGeom prst="rect">
            <a:avLst/>
          </a:prstGeom>
        </p:spPr>
        <p:txBody>
          <a:bodyPr wrap="square">
            <a:spAutoFit/>
          </a:bodyPr>
          <a:lstStyle/>
          <a:p>
            <a:pPr marL="285750" indent="-285750">
              <a:lnSpc>
                <a:spcPct val="107000"/>
              </a:lnSpc>
              <a:spcAft>
                <a:spcPts val="800"/>
              </a:spcAft>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Postulates the Sender-Message-Channel-Receiver (SMCR) model of communication.</a:t>
            </a:r>
          </a:p>
          <a:p>
            <a:pPr marL="285750" indent="-285750">
              <a:lnSpc>
                <a:spcPct val="107000"/>
              </a:lnSpc>
              <a:spcAft>
                <a:spcPts val="800"/>
              </a:spcAft>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The factors that affect communication are described at every stage</a:t>
            </a:r>
          </a:p>
          <a:p>
            <a:pPr marL="285750" indent="-285750">
              <a:lnSpc>
                <a:spcPct val="107000"/>
              </a:lnSpc>
              <a:spcAft>
                <a:spcPts val="800"/>
              </a:spcAft>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The model emphasizes encoding and decoding </a:t>
            </a:r>
          </a:p>
          <a:p>
            <a:pPr marL="285750" indent="-285750">
              <a:lnSpc>
                <a:spcPct val="107000"/>
              </a:lnSpc>
              <a:spcAft>
                <a:spcPts val="800"/>
              </a:spcAft>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The 4 components that affect communication are sender, message, channels and receiver.</a:t>
            </a:r>
          </a:p>
          <a:p>
            <a:pPr marL="285750" indent="-285750">
              <a:lnSpc>
                <a:spcPct val="107000"/>
              </a:lnSpc>
              <a:spcAft>
                <a:spcPts val="800"/>
              </a:spcAft>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As indicated, each component is influenced by several factors </a:t>
            </a:r>
          </a:p>
        </p:txBody>
      </p:sp>
      <p:sp>
        <p:nvSpPr>
          <p:cNvPr id="6" name="Rectangle 5"/>
          <p:cNvSpPr/>
          <p:nvPr/>
        </p:nvSpPr>
        <p:spPr>
          <a:xfrm>
            <a:off x="2997491" y="5305467"/>
            <a:ext cx="2813591" cy="369332"/>
          </a:xfrm>
          <a:prstGeom prst="rect">
            <a:avLst/>
          </a:prstGeom>
        </p:spPr>
        <p:txBody>
          <a:bodyPr wrap="none">
            <a:spAutoFit/>
          </a:bodyPr>
          <a:lstStyle/>
          <a:p>
            <a:r>
              <a:rPr lang="en-US" b="0" i="0" dirty="0" err="1">
                <a:solidFill>
                  <a:srgbClr val="222222"/>
                </a:solidFill>
                <a:effectLst/>
                <a:latin typeface="Arial" panose="020B0604020202020204" pitchFamily="34" charset="0"/>
              </a:rPr>
              <a:t>Muyanga</a:t>
            </a:r>
            <a:r>
              <a:rPr lang="en-US" b="0" i="0" dirty="0">
                <a:solidFill>
                  <a:srgbClr val="222222"/>
                </a:solidFill>
                <a:effectLst/>
                <a:latin typeface="Arial" panose="020B0604020202020204" pitchFamily="34" charset="0"/>
              </a:rPr>
              <a:t> and </a:t>
            </a:r>
            <a:r>
              <a:rPr lang="en-US" b="0" i="0" dirty="0" err="1">
                <a:solidFill>
                  <a:srgbClr val="222222"/>
                </a:solidFill>
                <a:effectLst/>
                <a:latin typeface="Arial" panose="020B0604020202020204" pitchFamily="34" charset="0"/>
              </a:rPr>
              <a:t>Phiri</a:t>
            </a:r>
            <a:r>
              <a:rPr lang="en-US" b="0" i="0" dirty="0">
                <a:solidFill>
                  <a:srgbClr val="222222"/>
                </a:solidFill>
                <a:effectLst/>
                <a:latin typeface="Arial" panose="020B0604020202020204" pitchFamily="34" charset="0"/>
              </a:rPr>
              <a:t>, 2020</a:t>
            </a:r>
            <a:endParaRPr lang="en-US" dirty="0"/>
          </a:p>
        </p:txBody>
      </p:sp>
    </p:spTree>
    <p:extLst>
      <p:ext uri="{BB962C8B-B14F-4D97-AF65-F5344CB8AC3E}">
        <p14:creationId xmlns:p14="http://schemas.microsoft.com/office/powerpoint/2010/main" val="568422933"/>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Schramm’s interactive model</a:t>
            </a:r>
            <a:endParaRPr lang="en-GB" dirty="0"/>
          </a:p>
        </p:txBody>
      </p:sp>
      <p:pic>
        <p:nvPicPr>
          <p:cNvPr id="4" name="Picture 4" descr="https://pltfrmrsrcscdn.sagepub.com/sk/images/key-concepts-in-marketing/9781847874993-p178-1.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448174" y="1962807"/>
            <a:ext cx="4209316" cy="374431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097280" y="2265073"/>
            <a:ext cx="4741681" cy="2372060"/>
          </a:xfrm>
          <a:prstGeom prst="rect">
            <a:avLst/>
          </a:prstGeom>
        </p:spPr>
        <p:txBody>
          <a:bodyPr wrap="square">
            <a:spAutoFit/>
          </a:bodyPr>
          <a:lstStyle/>
          <a:p>
            <a:pPr marL="285750" indent="-285750">
              <a:lnSpc>
                <a:spcPct val="107000"/>
              </a:lnSpc>
              <a:spcAft>
                <a:spcPts val="800"/>
              </a:spcAft>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The model puts more emphasis on encoding and decoding of the message </a:t>
            </a:r>
          </a:p>
          <a:p>
            <a:pPr marL="285750" indent="-285750">
              <a:lnSpc>
                <a:spcPct val="107000"/>
              </a:lnSpc>
              <a:spcAft>
                <a:spcPts val="800"/>
              </a:spcAft>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The model envisions communication as a 2-way circular communication between the source and receiver</a:t>
            </a:r>
          </a:p>
          <a:p>
            <a:pPr marL="285750" indent="-285750">
              <a:lnSpc>
                <a:spcPct val="107000"/>
              </a:lnSpc>
              <a:spcAft>
                <a:spcPts val="800"/>
              </a:spcAft>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The model expands more on Shannon-Weaver communication model.</a:t>
            </a:r>
          </a:p>
        </p:txBody>
      </p:sp>
      <p:sp>
        <p:nvSpPr>
          <p:cNvPr id="6" name="Rectangle 5"/>
          <p:cNvSpPr/>
          <p:nvPr/>
        </p:nvSpPr>
        <p:spPr>
          <a:xfrm>
            <a:off x="4527607" y="5286233"/>
            <a:ext cx="3009350" cy="646331"/>
          </a:xfrm>
          <a:prstGeom prst="rect">
            <a:avLst/>
          </a:prstGeom>
        </p:spPr>
        <p:txBody>
          <a:bodyPr wrap="square">
            <a:spAutoFit/>
          </a:bodyPr>
          <a:lstStyle/>
          <a:p>
            <a:r>
              <a:rPr lang="en-US" dirty="0" err="1"/>
              <a:t>Rubtcova</a:t>
            </a:r>
            <a:r>
              <a:rPr lang="en-US" dirty="0"/>
              <a:t> and </a:t>
            </a:r>
            <a:r>
              <a:rPr lang="en-US" dirty="0" err="1"/>
              <a:t>Pavenkov</a:t>
            </a:r>
            <a:r>
              <a:rPr lang="en-US" dirty="0"/>
              <a:t>, 2021</a:t>
            </a:r>
          </a:p>
        </p:txBody>
      </p:sp>
    </p:spTree>
    <p:extLst>
      <p:ext uri="{BB962C8B-B14F-4D97-AF65-F5344CB8AC3E}">
        <p14:creationId xmlns:p14="http://schemas.microsoft.com/office/powerpoint/2010/main" val="26432036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Tom should use the Schramm’s Interactive and </a:t>
            </a:r>
            <a:r>
              <a:rPr lang="en-US" b="1" dirty="0" err="1"/>
              <a:t>Berlo’s</a:t>
            </a:r>
            <a:r>
              <a:rPr lang="en-US" b="1" dirty="0"/>
              <a:t> SMCR model for the Amazon Project </a:t>
            </a:r>
            <a:endParaRPr lang="en-GB" dirty="0"/>
          </a:p>
        </p:txBody>
      </p:sp>
      <p:pic>
        <p:nvPicPr>
          <p:cNvPr id="4" name="Picture 4" descr="https://www.alert-software.com/hs-fs/hubfs/how%20to%20improve%20communication%20between%20managers%20and%20employees.png?width=1280&amp;name=how%20to%20improve%20communication%20between%20managers%20and%20employees.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765452" y="2013607"/>
            <a:ext cx="6505146" cy="376078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839998" y="2093950"/>
            <a:ext cx="3569368" cy="4524315"/>
          </a:xfrm>
          <a:prstGeom prst="rect">
            <a:avLst/>
          </a:prstGeom>
        </p:spPr>
        <p:txBody>
          <a:bodyPr wrap="square">
            <a:spAutoFit/>
          </a:bodyPr>
          <a:lstStyle/>
          <a:p>
            <a:pPr marL="285750" indent="-285750">
              <a:buFont typeface="Arial" panose="020B0604020202020204" pitchFamily="34" charset="0"/>
              <a:buChar char="•"/>
            </a:pPr>
            <a:r>
              <a:rPr lang="en-US" sz="1600" dirty="0" err="1"/>
              <a:t>Berlo’s</a:t>
            </a:r>
            <a:r>
              <a:rPr lang="en-US" sz="1600" dirty="0"/>
              <a:t> model: </a:t>
            </a:r>
            <a:r>
              <a:rPr lang="en-US" sz="1600" dirty="0">
                <a:latin typeface="Calibri" panose="020F0502020204030204" pitchFamily="34" charset="0"/>
                <a:ea typeface="Calibri" panose="020F0502020204030204" pitchFamily="34" charset="0"/>
                <a:cs typeface="Times New Roman" panose="02020603050405020304" pitchFamily="18" charset="0"/>
              </a:rPr>
              <a:t>The factors that affect communication are described at every stage</a:t>
            </a:r>
          </a:p>
          <a:p>
            <a:pPr marL="285750"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Times New Roman" panose="02020603050405020304" pitchFamily="18" charset="0"/>
              </a:rPr>
              <a:t>Suitable for Tom’s project due to different  time zone, culture, social system and attitude</a:t>
            </a:r>
          </a:p>
          <a:p>
            <a:pPr marL="285750"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Times New Roman" panose="02020603050405020304" pitchFamily="18" charset="0"/>
              </a:rPr>
              <a:t>Schramm’s model covers the feedback loops missing from </a:t>
            </a:r>
            <a:r>
              <a:rPr lang="en-US" sz="1600" dirty="0" err="1">
                <a:latin typeface="Calibri" panose="020F0502020204030204" pitchFamily="34" charset="0"/>
                <a:ea typeface="Calibri" panose="020F0502020204030204" pitchFamily="34" charset="0"/>
                <a:cs typeface="Times New Roman" panose="02020603050405020304" pitchFamily="18" charset="0"/>
              </a:rPr>
              <a:t>Berlo’s</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Times New Roman" panose="02020603050405020304" pitchFamily="18" charset="0"/>
              </a:rPr>
              <a:t>Schramm’s model envisions communication as a 2-way circular communication between the source and receiver.</a:t>
            </a:r>
          </a:p>
          <a:p>
            <a:pPr marL="285750"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Times New Roman" panose="02020603050405020304" pitchFamily="18" charset="0"/>
              </a:rPr>
              <a:t>Shannon – Weaver and </a:t>
            </a:r>
            <a:r>
              <a:rPr lang="en-US" sz="1600" dirty="0" err="1">
                <a:latin typeface="Calibri" panose="020F0502020204030204" pitchFamily="34" charset="0"/>
                <a:ea typeface="Calibri" panose="020F0502020204030204" pitchFamily="34" charset="0"/>
                <a:cs typeface="Times New Roman" panose="02020603050405020304" pitchFamily="18" charset="0"/>
              </a:rPr>
              <a:t>Berlo’s</a:t>
            </a:r>
            <a:r>
              <a:rPr lang="en-US" sz="1600" dirty="0">
                <a:latin typeface="Calibri" panose="020F0502020204030204" pitchFamily="34" charset="0"/>
                <a:ea typeface="Calibri" panose="020F0502020204030204" pitchFamily="34" charset="0"/>
                <a:cs typeface="Times New Roman" panose="02020603050405020304" pitchFamily="18" charset="0"/>
              </a:rPr>
              <a:t> model both a one - way communication model</a:t>
            </a:r>
          </a:p>
          <a:p>
            <a:pPr marL="285750" indent="-285750">
              <a:buFont typeface="Arial" panose="020B0604020202020204" pitchFamily="34" charset="0"/>
              <a:buChar char="•"/>
            </a:pP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en-US" sz="1600" dirty="0">
              <a:latin typeface="Calibri" panose="020F0502020204030204" pitchFamily="34" charset="0"/>
              <a:ea typeface="Calibri" panose="020F0502020204030204" pitchFamily="34" charset="0"/>
              <a:cs typeface="Times New Roman" panose="02020603050405020304" pitchFamily="18" charset="0"/>
            </a:endParaRPr>
          </a:p>
          <a:p>
            <a:r>
              <a:rPr lang="en-US" sz="1600" dirty="0"/>
              <a:t> </a:t>
            </a:r>
          </a:p>
        </p:txBody>
      </p:sp>
      <p:sp>
        <p:nvSpPr>
          <p:cNvPr id="6" name="Rectangle 5"/>
          <p:cNvSpPr/>
          <p:nvPr/>
        </p:nvSpPr>
        <p:spPr>
          <a:xfrm>
            <a:off x="9326553" y="5875824"/>
            <a:ext cx="1570045" cy="369332"/>
          </a:xfrm>
          <a:prstGeom prst="rect">
            <a:avLst/>
          </a:prstGeom>
        </p:spPr>
        <p:txBody>
          <a:bodyPr wrap="none">
            <a:spAutoFit/>
          </a:bodyPr>
          <a:lstStyle/>
          <a:p>
            <a:r>
              <a:rPr lang="en-US" dirty="0" err="1"/>
              <a:t>Vdovin</a:t>
            </a:r>
            <a:r>
              <a:rPr lang="en-US" dirty="0"/>
              <a:t>, 2022. </a:t>
            </a:r>
          </a:p>
        </p:txBody>
      </p:sp>
    </p:spTree>
    <p:extLst>
      <p:ext uri="{BB962C8B-B14F-4D97-AF65-F5344CB8AC3E}">
        <p14:creationId xmlns:p14="http://schemas.microsoft.com/office/powerpoint/2010/main" val="269423821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648593"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92369" y="605896"/>
            <a:ext cx="3930341" cy="5085777"/>
          </a:xfrm>
        </p:spPr>
        <p:txBody>
          <a:bodyPr anchor="ctr">
            <a:normAutofit/>
          </a:bodyPr>
          <a:lstStyle/>
          <a:p>
            <a:r>
              <a:rPr lang="en-GB" sz="3600" dirty="0">
                <a:solidFill>
                  <a:srgbClr val="FFFFFF"/>
                </a:solidFill>
                <a:latin typeface="Arial" panose="020B0604020202020204" pitchFamily="34" charset="0"/>
                <a:cs typeface="Arial" panose="020B0604020202020204" pitchFamily="34" charset="0"/>
              </a:rPr>
              <a:t>What are the barriers of communication in project management?</a:t>
            </a:r>
          </a:p>
        </p:txBody>
      </p:sp>
      <p:sp>
        <p:nvSpPr>
          <p:cNvPr id="3" name="Content Placeholder 2"/>
          <p:cNvSpPr>
            <a:spLocks noGrp="1"/>
          </p:cNvSpPr>
          <p:nvPr>
            <p:ph idx="1"/>
          </p:nvPr>
        </p:nvSpPr>
        <p:spPr>
          <a:xfrm>
            <a:off x="5231958" y="605896"/>
            <a:ext cx="5923721" cy="5646208"/>
          </a:xfrm>
        </p:spPr>
        <p:txBody>
          <a:bodyPr anchor="ctr">
            <a:normAutofit/>
          </a:bodyPr>
          <a:lstStyle/>
          <a:p>
            <a:pPr marL="0" lvl="0" indent="0">
              <a:lnSpc>
                <a:spcPct val="100000"/>
              </a:lnSpc>
              <a:buNone/>
            </a:pPr>
            <a:r>
              <a:rPr lang="en-GB" sz="1500" dirty="0">
                <a:latin typeface="Arial" panose="020B0604020202020204" pitchFamily="34" charset="0"/>
                <a:cs typeface="Arial" panose="020B0604020202020204" pitchFamily="34" charset="0"/>
              </a:rPr>
              <a:t>Communication barriers can be defined as the aspect or condition that interfere with effective exchange of ideas or thoughts.</a:t>
            </a:r>
          </a:p>
          <a:p>
            <a:pPr marL="0" lvl="0" indent="0">
              <a:lnSpc>
                <a:spcPct val="100000"/>
              </a:lnSpc>
              <a:buNone/>
            </a:pPr>
            <a:r>
              <a:rPr lang="en-GB" sz="1500" dirty="0">
                <a:latin typeface="Arial" panose="020B0604020202020204" pitchFamily="34" charset="0"/>
                <a:cs typeface="Arial" panose="020B0604020202020204" pitchFamily="34" charset="0"/>
              </a:rPr>
              <a:t>(</a:t>
            </a:r>
            <a:r>
              <a:rPr lang="en-GB" sz="1500" dirty="0" err="1">
                <a:latin typeface="Arial" panose="020B0604020202020204" pitchFamily="34" charset="0"/>
                <a:cs typeface="Arial" panose="020B0604020202020204" pitchFamily="34" charset="0"/>
              </a:rPr>
              <a:t>Bechnk</a:t>
            </a:r>
            <a:r>
              <a:rPr lang="en-GB" sz="1500" dirty="0">
                <a:latin typeface="Arial" panose="020B0604020202020204" pitchFamily="34" charset="0"/>
                <a:cs typeface="Arial" panose="020B0604020202020204" pitchFamily="34" charset="0"/>
              </a:rPr>
              <a:t>, 2019) This tells us about different types of barriers in communication such as:</a:t>
            </a:r>
          </a:p>
          <a:p>
            <a:pPr lvl="0">
              <a:lnSpc>
                <a:spcPct val="100000"/>
              </a:lnSpc>
              <a:buFont typeface="Wingdings" panose="05000000000000000000" pitchFamily="2" charset="2"/>
              <a:buChar char="v"/>
            </a:pPr>
            <a:r>
              <a:rPr lang="en-GB" sz="1500" dirty="0">
                <a:latin typeface="Arial" panose="020B0604020202020204" pitchFamily="34" charset="0"/>
                <a:cs typeface="Arial" panose="020B0604020202020204" pitchFamily="34" charset="0"/>
              </a:rPr>
              <a:t>Emotional barriers</a:t>
            </a:r>
          </a:p>
          <a:p>
            <a:pPr lvl="0">
              <a:lnSpc>
                <a:spcPct val="100000"/>
              </a:lnSpc>
              <a:buFont typeface="Wingdings" panose="05000000000000000000" pitchFamily="2" charset="2"/>
              <a:buChar char="v"/>
            </a:pPr>
            <a:r>
              <a:rPr lang="en-GB" sz="1500" dirty="0">
                <a:latin typeface="Arial" panose="020B0604020202020204" pitchFamily="34" charset="0"/>
                <a:cs typeface="Arial" panose="020B0604020202020204" pitchFamily="34" charset="0"/>
              </a:rPr>
              <a:t>Language barriers</a:t>
            </a:r>
          </a:p>
          <a:p>
            <a:pPr lvl="0">
              <a:lnSpc>
                <a:spcPct val="100000"/>
              </a:lnSpc>
              <a:buFont typeface="Wingdings" panose="05000000000000000000" pitchFamily="2" charset="2"/>
              <a:buChar char="v"/>
            </a:pPr>
            <a:r>
              <a:rPr lang="en-GB" sz="1500" dirty="0">
                <a:latin typeface="Arial" panose="020B0604020202020204" pitchFamily="34" charset="0"/>
                <a:cs typeface="Arial" panose="020B0604020202020204" pitchFamily="34" charset="0"/>
              </a:rPr>
              <a:t>Physical barriers </a:t>
            </a:r>
          </a:p>
          <a:p>
            <a:pPr lvl="0">
              <a:lnSpc>
                <a:spcPct val="100000"/>
              </a:lnSpc>
              <a:buFont typeface="Wingdings" panose="05000000000000000000" pitchFamily="2" charset="2"/>
              <a:buChar char="v"/>
            </a:pPr>
            <a:r>
              <a:rPr lang="en-GB" sz="1500" dirty="0">
                <a:latin typeface="Arial" panose="020B0604020202020204" pitchFamily="34" charset="0"/>
                <a:cs typeface="Arial" panose="020B0604020202020204" pitchFamily="34" charset="0"/>
              </a:rPr>
              <a:t>Hybrid work barriers</a:t>
            </a:r>
          </a:p>
          <a:p>
            <a:pPr lvl="0">
              <a:lnSpc>
                <a:spcPct val="100000"/>
              </a:lnSpc>
              <a:buFont typeface="Wingdings" panose="05000000000000000000" pitchFamily="2" charset="2"/>
              <a:buChar char="v"/>
            </a:pPr>
            <a:r>
              <a:rPr lang="en-GB" sz="1500" dirty="0">
                <a:latin typeface="Arial" panose="020B0604020202020204" pitchFamily="34" charset="0"/>
                <a:cs typeface="Arial" panose="020B0604020202020204" pitchFamily="34" charset="0"/>
              </a:rPr>
              <a:t>Technological barriers</a:t>
            </a:r>
          </a:p>
          <a:p>
            <a:pPr lvl="0">
              <a:lnSpc>
                <a:spcPct val="100000"/>
              </a:lnSpc>
              <a:buFont typeface="Wingdings" panose="05000000000000000000" pitchFamily="2" charset="2"/>
              <a:buChar char="v"/>
            </a:pPr>
            <a:r>
              <a:rPr lang="en-GB" sz="1500" dirty="0">
                <a:latin typeface="Arial" panose="020B0604020202020204" pitchFamily="34" charset="0"/>
                <a:cs typeface="Arial" panose="020B0604020202020204" pitchFamily="34" charset="0"/>
              </a:rPr>
              <a:t>Organization structure</a:t>
            </a:r>
          </a:p>
          <a:p>
            <a:pPr lvl="0">
              <a:lnSpc>
                <a:spcPct val="100000"/>
              </a:lnSpc>
              <a:buFont typeface="Wingdings" panose="05000000000000000000" pitchFamily="2" charset="2"/>
              <a:buChar char="v"/>
            </a:pPr>
            <a:r>
              <a:rPr lang="en-GB" sz="1500" dirty="0">
                <a:latin typeface="Arial" panose="020B0604020202020204" pitchFamily="34" charset="0"/>
                <a:cs typeface="Arial" panose="020B0604020202020204" pitchFamily="34" charset="0"/>
              </a:rPr>
              <a:t>Lack of trust</a:t>
            </a:r>
          </a:p>
          <a:p>
            <a:pPr lvl="0">
              <a:lnSpc>
                <a:spcPct val="100000"/>
              </a:lnSpc>
              <a:buFont typeface="Wingdings" panose="05000000000000000000" pitchFamily="2" charset="2"/>
              <a:buChar char="v"/>
            </a:pPr>
            <a:r>
              <a:rPr lang="en-GB" sz="1500" dirty="0">
                <a:latin typeface="Arial" panose="020B0604020202020204" pitchFamily="34" charset="0"/>
                <a:cs typeface="Arial" panose="020B0604020202020204" pitchFamily="34" charset="0"/>
              </a:rPr>
              <a:t>Information overload                                                                                                                                                                                                                </a:t>
            </a:r>
          </a:p>
          <a:p>
            <a:pPr lvl="0">
              <a:lnSpc>
                <a:spcPct val="100000"/>
              </a:lnSpc>
              <a:buFont typeface="Wingdings" panose="05000000000000000000" pitchFamily="2" charset="2"/>
              <a:buChar char="v"/>
            </a:pPr>
            <a:r>
              <a:rPr lang="en-GB" sz="1500" dirty="0">
                <a:latin typeface="Arial" panose="020B0604020202020204" pitchFamily="34" charset="0"/>
                <a:cs typeface="Arial" panose="020B0604020202020204" pitchFamily="34" charset="0"/>
              </a:rPr>
              <a:t>Cultural differences</a:t>
            </a:r>
          </a:p>
          <a:p>
            <a:pPr>
              <a:lnSpc>
                <a:spcPct val="100000"/>
              </a:lnSpc>
              <a:buFont typeface="Wingdings" panose="05000000000000000000" pitchFamily="2" charset="2"/>
              <a:buChar char="v"/>
            </a:pPr>
            <a:r>
              <a:rPr lang="en-GB" sz="1500" dirty="0">
                <a:latin typeface="Arial" panose="020B0604020202020204" pitchFamily="34" charset="0"/>
                <a:cs typeface="Arial" panose="020B0604020202020204" pitchFamily="34" charset="0"/>
              </a:rPr>
              <a:t>Psychological</a:t>
            </a:r>
          </a:p>
        </p:txBody>
      </p:sp>
    </p:spTree>
    <p:extLst>
      <p:ext uri="{BB962C8B-B14F-4D97-AF65-F5344CB8AC3E}">
        <p14:creationId xmlns:p14="http://schemas.microsoft.com/office/powerpoint/2010/main" val="201068234"/>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4"/>
            <a:ext cx="10058400" cy="827586"/>
          </a:xfrm>
        </p:spPr>
        <p:txBody>
          <a:bodyPr>
            <a:normAutofit/>
          </a:bodyPr>
          <a:lstStyle/>
          <a:p>
            <a:r>
              <a:rPr lang="en-GB" sz="1800" dirty="0"/>
              <a:t>How communication Barriers Affect Amazon in Project Management</a:t>
            </a:r>
            <a:r>
              <a:rPr lang="en-GB" sz="4800" dirty="0"/>
              <a:t> </a:t>
            </a:r>
            <a:endParaRPr lang="en-GB" dirty="0"/>
          </a:p>
        </p:txBody>
      </p:sp>
      <p:sp>
        <p:nvSpPr>
          <p:cNvPr id="3" name="Rectangle 3"/>
          <p:cNvSpPr/>
          <p:nvPr/>
        </p:nvSpPr>
        <p:spPr>
          <a:xfrm>
            <a:off x="893551" y="1386792"/>
            <a:ext cx="2158176" cy="1021669"/>
          </a:xfrm>
          <a:prstGeom prst="rect">
            <a:avLst/>
          </a:prstGeom>
          <a:solidFill>
            <a:srgbClr val="2F5597"/>
          </a:solidFill>
          <a:ln cap="flat">
            <a:noFill/>
            <a:prstDash val="solid"/>
          </a:ln>
          <a:effectLst>
            <a:outerShdw dist="19046" dir="5400000" algn="tl">
              <a:srgbClr val="000000">
                <a:alpha val="63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a:rPr>
              <a:t>Physical Barriers</a:t>
            </a:r>
          </a:p>
        </p:txBody>
      </p:sp>
      <p:sp>
        <p:nvSpPr>
          <p:cNvPr id="4" name="Arrow: Right 8"/>
          <p:cNvSpPr/>
          <p:nvPr/>
        </p:nvSpPr>
        <p:spPr>
          <a:xfrm>
            <a:off x="3428147" y="2857139"/>
            <a:ext cx="658761" cy="280217"/>
          </a:xfrm>
          <a:custGeom>
            <a:avLst>
              <a:gd name="f0" fmla="val 17006"/>
              <a:gd name="f1" fmla="val 5400"/>
            </a:avLst>
            <a:gdLst>
              <a:gd name="f2" fmla="val 10800000"/>
              <a:gd name="f3" fmla="val 5400000"/>
              <a:gd name="f4" fmla="val 180"/>
              <a:gd name="f5" fmla="val w"/>
              <a:gd name="f6" fmla="val h"/>
              <a:gd name="f7" fmla="val 0"/>
              <a:gd name="f8" fmla="val 21600"/>
              <a:gd name="f9" fmla="val 10800"/>
              <a:gd name="f10" fmla="+- 0 0 0"/>
              <a:gd name="f11" fmla="+- 0 0 180"/>
              <a:gd name="f12" fmla="*/ f5 1 21600"/>
              <a:gd name="f13" fmla="*/ f6 1 21600"/>
              <a:gd name="f14" fmla="val f7"/>
              <a:gd name="f15" fmla="val f8"/>
              <a:gd name="f16" fmla="pin 0 f0 21600"/>
              <a:gd name="f17" fmla="pin 0 f1 10800"/>
              <a:gd name="f18" fmla="*/ f10 f2 1"/>
              <a:gd name="f19" fmla="*/ f11 f2 1"/>
              <a:gd name="f20" fmla="+- f15 0 f14"/>
              <a:gd name="f21" fmla="val f16"/>
              <a:gd name="f22" fmla="val f17"/>
              <a:gd name="f23" fmla="*/ f16 f12 1"/>
              <a:gd name="f24" fmla="*/ f17 f13 1"/>
              <a:gd name="f25" fmla="*/ f18 1 f4"/>
              <a:gd name="f26" fmla="*/ f19 1 f4"/>
              <a:gd name="f27" fmla="*/ f20 1 21600"/>
              <a:gd name="f28" fmla="+- 21600 0 f22"/>
              <a:gd name="f29" fmla="+- 21600 0 f21"/>
              <a:gd name="f30" fmla="*/ f22 f13 1"/>
              <a:gd name="f31" fmla="*/ f21 f12 1"/>
              <a:gd name="f32" fmla="+- f25 0 f3"/>
              <a:gd name="f33" fmla="+- f26 0 f3"/>
              <a:gd name="f34" fmla="*/ 0 f27 1"/>
              <a:gd name="f35" fmla="*/ 21600 f27 1"/>
              <a:gd name="f36" fmla="*/ f29 f22 1"/>
              <a:gd name="f37" fmla="*/ f28 f13 1"/>
              <a:gd name="f38" fmla="*/ f36 1 10800"/>
              <a:gd name="f39" fmla="*/ f34 1 f27"/>
              <a:gd name="f40" fmla="*/ f35 1 f27"/>
              <a:gd name="f41" fmla="+- f21 f38 0"/>
              <a:gd name="f42" fmla="*/ f39 f12 1"/>
              <a:gd name="f43" fmla="*/ f39 f13 1"/>
              <a:gd name="f44" fmla="*/ f40 f13 1"/>
              <a:gd name="f45" fmla="*/ f41 f12 1"/>
            </a:gdLst>
            <a:ahLst>
              <a:ahXY gdRefX="f0" minX="f7" maxX="f8" gdRefY="f1" minY="f7" maxY="f9">
                <a:pos x="f23" y="f24"/>
              </a:ahXY>
            </a:ahLst>
            <a:cxnLst>
              <a:cxn ang="3cd4">
                <a:pos x="hc" y="t"/>
              </a:cxn>
              <a:cxn ang="0">
                <a:pos x="r" y="vc"/>
              </a:cxn>
              <a:cxn ang="cd4">
                <a:pos x="hc" y="b"/>
              </a:cxn>
              <a:cxn ang="cd2">
                <a:pos x="l" y="vc"/>
              </a:cxn>
              <a:cxn ang="f32">
                <a:pos x="f31" y="f43"/>
              </a:cxn>
              <a:cxn ang="f33">
                <a:pos x="f31" y="f44"/>
              </a:cxn>
            </a:cxnLst>
            <a:rect l="f42" t="f30" r="f45" b="f37"/>
            <a:pathLst>
              <a:path w="21600" h="21600">
                <a:moveTo>
                  <a:pt x="f7" y="f22"/>
                </a:moveTo>
                <a:lnTo>
                  <a:pt x="f21" y="f22"/>
                </a:lnTo>
                <a:lnTo>
                  <a:pt x="f21" y="f7"/>
                </a:lnTo>
                <a:lnTo>
                  <a:pt x="f8" y="f9"/>
                </a:lnTo>
                <a:lnTo>
                  <a:pt x="f21" y="f8"/>
                </a:lnTo>
                <a:lnTo>
                  <a:pt x="f21" y="f28"/>
                </a:lnTo>
                <a:lnTo>
                  <a:pt x="f7" y="f28"/>
                </a:lnTo>
                <a:close/>
              </a:path>
            </a:pathLst>
          </a:custGeom>
          <a:gradFill>
            <a:gsLst>
              <a:gs pos="0">
                <a:srgbClr val="FFC746"/>
              </a:gs>
              <a:gs pos="100000">
                <a:srgbClr val="FFC600"/>
              </a:gs>
            </a:gsLst>
            <a:lin ang="5400000"/>
          </a:gradFill>
          <a:ln cap="flat">
            <a:noFill/>
            <a:prstDash val="solid"/>
          </a:ln>
          <a:effectLst>
            <a:outerShdw dist="19046" dir="5400000" algn="tl">
              <a:srgbClr val="000000">
                <a:alpha val="63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5" name="Arrow: Right 8"/>
          <p:cNvSpPr/>
          <p:nvPr/>
        </p:nvSpPr>
        <p:spPr>
          <a:xfrm>
            <a:off x="3378051" y="5455680"/>
            <a:ext cx="658761" cy="280217"/>
          </a:xfrm>
          <a:custGeom>
            <a:avLst>
              <a:gd name="f0" fmla="val 17006"/>
              <a:gd name="f1" fmla="val 5400"/>
            </a:avLst>
            <a:gdLst>
              <a:gd name="f2" fmla="val 10800000"/>
              <a:gd name="f3" fmla="val 5400000"/>
              <a:gd name="f4" fmla="val 180"/>
              <a:gd name="f5" fmla="val w"/>
              <a:gd name="f6" fmla="val h"/>
              <a:gd name="f7" fmla="val 0"/>
              <a:gd name="f8" fmla="val 21600"/>
              <a:gd name="f9" fmla="val 10800"/>
              <a:gd name="f10" fmla="+- 0 0 0"/>
              <a:gd name="f11" fmla="+- 0 0 180"/>
              <a:gd name="f12" fmla="*/ f5 1 21600"/>
              <a:gd name="f13" fmla="*/ f6 1 21600"/>
              <a:gd name="f14" fmla="val f7"/>
              <a:gd name="f15" fmla="val f8"/>
              <a:gd name="f16" fmla="pin 0 f0 21600"/>
              <a:gd name="f17" fmla="pin 0 f1 10800"/>
              <a:gd name="f18" fmla="*/ f10 f2 1"/>
              <a:gd name="f19" fmla="*/ f11 f2 1"/>
              <a:gd name="f20" fmla="+- f15 0 f14"/>
              <a:gd name="f21" fmla="val f16"/>
              <a:gd name="f22" fmla="val f17"/>
              <a:gd name="f23" fmla="*/ f16 f12 1"/>
              <a:gd name="f24" fmla="*/ f17 f13 1"/>
              <a:gd name="f25" fmla="*/ f18 1 f4"/>
              <a:gd name="f26" fmla="*/ f19 1 f4"/>
              <a:gd name="f27" fmla="*/ f20 1 21600"/>
              <a:gd name="f28" fmla="+- 21600 0 f22"/>
              <a:gd name="f29" fmla="+- 21600 0 f21"/>
              <a:gd name="f30" fmla="*/ f22 f13 1"/>
              <a:gd name="f31" fmla="*/ f21 f12 1"/>
              <a:gd name="f32" fmla="+- f25 0 f3"/>
              <a:gd name="f33" fmla="+- f26 0 f3"/>
              <a:gd name="f34" fmla="*/ 0 f27 1"/>
              <a:gd name="f35" fmla="*/ 21600 f27 1"/>
              <a:gd name="f36" fmla="*/ f29 f22 1"/>
              <a:gd name="f37" fmla="*/ f28 f13 1"/>
              <a:gd name="f38" fmla="*/ f36 1 10800"/>
              <a:gd name="f39" fmla="*/ f34 1 f27"/>
              <a:gd name="f40" fmla="*/ f35 1 f27"/>
              <a:gd name="f41" fmla="+- f21 f38 0"/>
              <a:gd name="f42" fmla="*/ f39 f12 1"/>
              <a:gd name="f43" fmla="*/ f39 f13 1"/>
              <a:gd name="f44" fmla="*/ f40 f13 1"/>
              <a:gd name="f45" fmla="*/ f41 f12 1"/>
            </a:gdLst>
            <a:ahLst>
              <a:ahXY gdRefX="f0" minX="f7" maxX="f8" gdRefY="f1" minY="f7" maxY="f9">
                <a:pos x="f23" y="f24"/>
              </a:ahXY>
            </a:ahLst>
            <a:cxnLst>
              <a:cxn ang="3cd4">
                <a:pos x="hc" y="t"/>
              </a:cxn>
              <a:cxn ang="0">
                <a:pos x="r" y="vc"/>
              </a:cxn>
              <a:cxn ang="cd4">
                <a:pos x="hc" y="b"/>
              </a:cxn>
              <a:cxn ang="cd2">
                <a:pos x="l" y="vc"/>
              </a:cxn>
              <a:cxn ang="f32">
                <a:pos x="f31" y="f43"/>
              </a:cxn>
              <a:cxn ang="f33">
                <a:pos x="f31" y="f44"/>
              </a:cxn>
            </a:cxnLst>
            <a:rect l="f42" t="f30" r="f45" b="f37"/>
            <a:pathLst>
              <a:path w="21600" h="21600">
                <a:moveTo>
                  <a:pt x="f7" y="f22"/>
                </a:moveTo>
                <a:lnTo>
                  <a:pt x="f21" y="f22"/>
                </a:lnTo>
                <a:lnTo>
                  <a:pt x="f21" y="f7"/>
                </a:lnTo>
                <a:lnTo>
                  <a:pt x="f8" y="f9"/>
                </a:lnTo>
                <a:lnTo>
                  <a:pt x="f21" y="f8"/>
                </a:lnTo>
                <a:lnTo>
                  <a:pt x="f21" y="f28"/>
                </a:lnTo>
                <a:lnTo>
                  <a:pt x="f7" y="f28"/>
                </a:lnTo>
                <a:close/>
              </a:path>
            </a:pathLst>
          </a:custGeom>
          <a:gradFill>
            <a:gsLst>
              <a:gs pos="0">
                <a:srgbClr val="FFC746"/>
              </a:gs>
              <a:gs pos="100000">
                <a:srgbClr val="FFC600"/>
              </a:gs>
            </a:gsLst>
            <a:lin ang="5400000"/>
          </a:gradFill>
          <a:ln cap="flat">
            <a:noFill/>
            <a:prstDash val="solid"/>
          </a:ln>
          <a:effectLst>
            <a:outerShdw dist="19046" dir="5400000" algn="tl">
              <a:srgbClr val="000000">
                <a:alpha val="63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6" name="Arrow: Right 8"/>
          <p:cNvSpPr/>
          <p:nvPr/>
        </p:nvSpPr>
        <p:spPr>
          <a:xfrm>
            <a:off x="3470785" y="1757519"/>
            <a:ext cx="658761" cy="280217"/>
          </a:xfrm>
          <a:custGeom>
            <a:avLst>
              <a:gd name="f0" fmla="val 17006"/>
              <a:gd name="f1" fmla="val 5400"/>
            </a:avLst>
            <a:gdLst>
              <a:gd name="f2" fmla="val 10800000"/>
              <a:gd name="f3" fmla="val 5400000"/>
              <a:gd name="f4" fmla="val 180"/>
              <a:gd name="f5" fmla="val w"/>
              <a:gd name="f6" fmla="val h"/>
              <a:gd name="f7" fmla="val 0"/>
              <a:gd name="f8" fmla="val 21600"/>
              <a:gd name="f9" fmla="val 10800"/>
              <a:gd name="f10" fmla="+- 0 0 0"/>
              <a:gd name="f11" fmla="+- 0 0 180"/>
              <a:gd name="f12" fmla="*/ f5 1 21600"/>
              <a:gd name="f13" fmla="*/ f6 1 21600"/>
              <a:gd name="f14" fmla="val f7"/>
              <a:gd name="f15" fmla="val f8"/>
              <a:gd name="f16" fmla="pin 0 f0 21600"/>
              <a:gd name="f17" fmla="pin 0 f1 10800"/>
              <a:gd name="f18" fmla="*/ f10 f2 1"/>
              <a:gd name="f19" fmla="*/ f11 f2 1"/>
              <a:gd name="f20" fmla="+- f15 0 f14"/>
              <a:gd name="f21" fmla="val f16"/>
              <a:gd name="f22" fmla="val f17"/>
              <a:gd name="f23" fmla="*/ f16 f12 1"/>
              <a:gd name="f24" fmla="*/ f17 f13 1"/>
              <a:gd name="f25" fmla="*/ f18 1 f4"/>
              <a:gd name="f26" fmla="*/ f19 1 f4"/>
              <a:gd name="f27" fmla="*/ f20 1 21600"/>
              <a:gd name="f28" fmla="+- 21600 0 f22"/>
              <a:gd name="f29" fmla="+- 21600 0 f21"/>
              <a:gd name="f30" fmla="*/ f22 f13 1"/>
              <a:gd name="f31" fmla="*/ f21 f12 1"/>
              <a:gd name="f32" fmla="+- f25 0 f3"/>
              <a:gd name="f33" fmla="+- f26 0 f3"/>
              <a:gd name="f34" fmla="*/ 0 f27 1"/>
              <a:gd name="f35" fmla="*/ 21600 f27 1"/>
              <a:gd name="f36" fmla="*/ f29 f22 1"/>
              <a:gd name="f37" fmla="*/ f28 f13 1"/>
              <a:gd name="f38" fmla="*/ f36 1 10800"/>
              <a:gd name="f39" fmla="*/ f34 1 f27"/>
              <a:gd name="f40" fmla="*/ f35 1 f27"/>
              <a:gd name="f41" fmla="+- f21 f38 0"/>
              <a:gd name="f42" fmla="*/ f39 f12 1"/>
              <a:gd name="f43" fmla="*/ f39 f13 1"/>
              <a:gd name="f44" fmla="*/ f40 f13 1"/>
              <a:gd name="f45" fmla="*/ f41 f12 1"/>
            </a:gdLst>
            <a:ahLst>
              <a:ahXY gdRefX="f0" minX="f7" maxX="f8" gdRefY="f1" minY="f7" maxY="f9">
                <a:pos x="f23" y="f24"/>
              </a:ahXY>
            </a:ahLst>
            <a:cxnLst>
              <a:cxn ang="3cd4">
                <a:pos x="hc" y="t"/>
              </a:cxn>
              <a:cxn ang="0">
                <a:pos x="r" y="vc"/>
              </a:cxn>
              <a:cxn ang="cd4">
                <a:pos x="hc" y="b"/>
              </a:cxn>
              <a:cxn ang="cd2">
                <a:pos x="l" y="vc"/>
              </a:cxn>
              <a:cxn ang="f32">
                <a:pos x="f31" y="f43"/>
              </a:cxn>
              <a:cxn ang="f33">
                <a:pos x="f31" y="f44"/>
              </a:cxn>
            </a:cxnLst>
            <a:rect l="f42" t="f30" r="f45" b="f37"/>
            <a:pathLst>
              <a:path w="21600" h="21600">
                <a:moveTo>
                  <a:pt x="f7" y="f22"/>
                </a:moveTo>
                <a:lnTo>
                  <a:pt x="f21" y="f22"/>
                </a:lnTo>
                <a:lnTo>
                  <a:pt x="f21" y="f7"/>
                </a:lnTo>
                <a:lnTo>
                  <a:pt x="f8" y="f9"/>
                </a:lnTo>
                <a:lnTo>
                  <a:pt x="f21" y="f8"/>
                </a:lnTo>
                <a:lnTo>
                  <a:pt x="f21" y="f28"/>
                </a:lnTo>
                <a:lnTo>
                  <a:pt x="f7" y="f28"/>
                </a:lnTo>
                <a:close/>
              </a:path>
            </a:pathLst>
          </a:custGeom>
          <a:gradFill>
            <a:gsLst>
              <a:gs pos="0">
                <a:srgbClr val="FFC746"/>
              </a:gs>
              <a:gs pos="100000">
                <a:srgbClr val="FFC600"/>
              </a:gs>
            </a:gsLst>
            <a:lin ang="5400000"/>
          </a:gradFill>
          <a:ln cap="flat">
            <a:noFill/>
            <a:prstDash val="solid"/>
          </a:ln>
          <a:effectLst>
            <a:outerShdw dist="19046" dir="5400000" algn="tl">
              <a:srgbClr val="000000">
                <a:alpha val="63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7" name="Arrow: Right 8"/>
          <p:cNvSpPr/>
          <p:nvPr/>
        </p:nvSpPr>
        <p:spPr>
          <a:xfrm>
            <a:off x="3378050" y="4075843"/>
            <a:ext cx="658761" cy="280217"/>
          </a:xfrm>
          <a:custGeom>
            <a:avLst>
              <a:gd name="f0" fmla="val 17006"/>
              <a:gd name="f1" fmla="val 5400"/>
            </a:avLst>
            <a:gdLst>
              <a:gd name="f2" fmla="val 10800000"/>
              <a:gd name="f3" fmla="val 5400000"/>
              <a:gd name="f4" fmla="val 180"/>
              <a:gd name="f5" fmla="val w"/>
              <a:gd name="f6" fmla="val h"/>
              <a:gd name="f7" fmla="val 0"/>
              <a:gd name="f8" fmla="val 21600"/>
              <a:gd name="f9" fmla="val 10800"/>
              <a:gd name="f10" fmla="+- 0 0 0"/>
              <a:gd name="f11" fmla="+- 0 0 180"/>
              <a:gd name="f12" fmla="*/ f5 1 21600"/>
              <a:gd name="f13" fmla="*/ f6 1 21600"/>
              <a:gd name="f14" fmla="val f7"/>
              <a:gd name="f15" fmla="val f8"/>
              <a:gd name="f16" fmla="pin 0 f0 21600"/>
              <a:gd name="f17" fmla="pin 0 f1 10800"/>
              <a:gd name="f18" fmla="*/ f10 f2 1"/>
              <a:gd name="f19" fmla="*/ f11 f2 1"/>
              <a:gd name="f20" fmla="+- f15 0 f14"/>
              <a:gd name="f21" fmla="val f16"/>
              <a:gd name="f22" fmla="val f17"/>
              <a:gd name="f23" fmla="*/ f16 f12 1"/>
              <a:gd name="f24" fmla="*/ f17 f13 1"/>
              <a:gd name="f25" fmla="*/ f18 1 f4"/>
              <a:gd name="f26" fmla="*/ f19 1 f4"/>
              <a:gd name="f27" fmla="*/ f20 1 21600"/>
              <a:gd name="f28" fmla="+- 21600 0 f22"/>
              <a:gd name="f29" fmla="+- 21600 0 f21"/>
              <a:gd name="f30" fmla="*/ f22 f13 1"/>
              <a:gd name="f31" fmla="*/ f21 f12 1"/>
              <a:gd name="f32" fmla="+- f25 0 f3"/>
              <a:gd name="f33" fmla="+- f26 0 f3"/>
              <a:gd name="f34" fmla="*/ 0 f27 1"/>
              <a:gd name="f35" fmla="*/ 21600 f27 1"/>
              <a:gd name="f36" fmla="*/ f29 f22 1"/>
              <a:gd name="f37" fmla="*/ f28 f13 1"/>
              <a:gd name="f38" fmla="*/ f36 1 10800"/>
              <a:gd name="f39" fmla="*/ f34 1 f27"/>
              <a:gd name="f40" fmla="*/ f35 1 f27"/>
              <a:gd name="f41" fmla="+- f21 f38 0"/>
              <a:gd name="f42" fmla="*/ f39 f12 1"/>
              <a:gd name="f43" fmla="*/ f39 f13 1"/>
              <a:gd name="f44" fmla="*/ f40 f13 1"/>
              <a:gd name="f45" fmla="*/ f41 f12 1"/>
            </a:gdLst>
            <a:ahLst>
              <a:ahXY gdRefX="f0" minX="f7" maxX="f8" gdRefY="f1" minY="f7" maxY="f9">
                <a:pos x="f23" y="f24"/>
              </a:ahXY>
            </a:ahLst>
            <a:cxnLst>
              <a:cxn ang="3cd4">
                <a:pos x="hc" y="t"/>
              </a:cxn>
              <a:cxn ang="0">
                <a:pos x="r" y="vc"/>
              </a:cxn>
              <a:cxn ang="cd4">
                <a:pos x="hc" y="b"/>
              </a:cxn>
              <a:cxn ang="cd2">
                <a:pos x="l" y="vc"/>
              </a:cxn>
              <a:cxn ang="f32">
                <a:pos x="f31" y="f43"/>
              </a:cxn>
              <a:cxn ang="f33">
                <a:pos x="f31" y="f44"/>
              </a:cxn>
            </a:cxnLst>
            <a:rect l="f42" t="f30" r="f45" b="f37"/>
            <a:pathLst>
              <a:path w="21600" h="21600">
                <a:moveTo>
                  <a:pt x="f7" y="f22"/>
                </a:moveTo>
                <a:lnTo>
                  <a:pt x="f21" y="f22"/>
                </a:lnTo>
                <a:lnTo>
                  <a:pt x="f21" y="f7"/>
                </a:lnTo>
                <a:lnTo>
                  <a:pt x="f8" y="f9"/>
                </a:lnTo>
                <a:lnTo>
                  <a:pt x="f21" y="f8"/>
                </a:lnTo>
                <a:lnTo>
                  <a:pt x="f21" y="f28"/>
                </a:lnTo>
                <a:lnTo>
                  <a:pt x="f7" y="f28"/>
                </a:lnTo>
                <a:close/>
              </a:path>
            </a:pathLst>
          </a:custGeom>
          <a:gradFill>
            <a:gsLst>
              <a:gs pos="0">
                <a:srgbClr val="FFC746"/>
              </a:gs>
              <a:gs pos="100000">
                <a:srgbClr val="FFC600"/>
              </a:gs>
            </a:gsLst>
            <a:lin ang="5400000"/>
          </a:gradFill>
          <a:ln cap="flat">
            <a:noFill/>
            <a:prstDash val="solid"/>
          </a:ln>
          <a:effectLst>
            <a:outerShdw dist="19046" dir="5400000" algn="tl">
              <a:srgbClr val="000000">
                <a:alpha val="63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8" name="Rectangle 5"/>
          <p:cNvSpPr/>
          <p:nvPr/>
        </p:nvSpPr>
        <p:spPr>
          <a:xfrm>
            <a:off x="4506815" y="1307844"/>
            <a:ext cx="7098880" cy="1100617"/>
          </a:xfrm>
          <a:prstGeom prst="rect">
            <a:avLst/>
          </a:prstGeom>
          <a:solidFill>
            <a:srgbClr val="2F5597"/>
          </a:solidFill>
          <a:ln w="6345" cap="flat">
            <a:solidFill>
              <a:srgbClr val="FFC000"/>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Calibri"/>
              </a:rPr>
              <a:t>The geographic distance between the sender for example Tom and the receiver (employees) which can consume a lot of time as in location due to time zone as well as country which can be a big factor when sending/ receiving information.</a:t>
            </a:r>
          </a:p>
        </p:txBody>
      </p:sp>
      <p:sp>
        <p:nvSpPr>
          <p:cNvPr id="9" name="Rectangle 10"/>
          <p:cNvSpPr/>
          <p:nvPr/>
        </p:nvSpPr>
        <p:spPr>
          <a:xfrm>
            <a:off x="916648" y="2579859"/>
            <a:ext cx="2170465" cy="1013264"/>
          </a:xfrm>
          <a:prstGeom prst="rect">
            <a:avLst/>
          </a:prstGeom>
          <a:solidFill>
            <a:srgbClr val="7030A0"/>
          </a:solidFill>
          <a:ln cap="flat">
            <a:noFill/>
            <a:prstDash val="solid"/>
          </a:ln>
          <a:effectLst>
            <a:outerShdw dist="19046" dir="5400000" algn="tl">
              <a:srgbClr val="000000">
                <a:alpha val="63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a:rPr>
              <a:t>Language Barriers</a:t>
            </a:r>
          </a:p>
        </p:txBody>
      </p:sp>
      <p:sp>
        <p:nvSpPr>
          <p:cNvPr id="10" name="Rectangle 12"/>
          <p:cNvSpPr/>
          <p:nvPr/>
        </p:nvSpPr>
        <p:spPr>
          <a:xfrm>
            <a:off x="4454082" y="2579859"/>
            <a:ext cx="7165256" cy="1100617"/>
          </a:xfrm>
          <a:prstGeom prst="rect">
            <a:avLst/>
          </a:prstGeom>
          <a:solidFill>
            <a:srgbClr val="7030A0"/>
          </a:solidFill>
          <a:ln cap="flat">
            <a:noFill/>
            <a:prstDash val="solid"/>
          </a:ln>
          <a:effectLst>
            <a:outerShdw dist="19046" dir="5400000" algn="tl">
              <a:srgbClr val="000000">
                <a:alpha val="63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Calibri"/>
              </a:rPr>
              <a:t>Different language barriers due to the different culture of individuals and understanding which can affect the workflow and communication of person to person within a working environment as the work area is diverse in different places London, Paris and Berlin.</a:t>
            </a:r>
          </a:p>
        </p:txBody>
      </p:sp>
      <p:sp>
        <p:nvSpPr>
          <p:cNvPr id="11" name="Rectangle 13"/>
          <p:cNvSpPr/>
          <p:nvPr/>
        </p:nvSpPr>
        <p:spPr>
          <a:xfrm>
            <a:off x="893551" y="3874130"/>
            <a:ext cx="2144661" cy="1077501"/>
          </a:xfrm>
          <a:prstGeom prst="rect">
            <a:avLst/>
          </a:prstGeom>
          <a:solidFill>
            <a:srgbClr val="C55A11"/>
          </a:solidFill>
          <a:ln cap="flat">
            <a:noFill/>
            <a:prstDash val="solid"/>
          </a:ln>
          <a:effectLst>
            <a:outerShdw dist="19046" dir="5400000" algn="tl">
              <a:srgbClr val="000000">
                <a:alpha val="63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a:rPr>
              <a:t>Organisation Barriers</a:t>
            </a:r>
          </a:p>
        </p:txBody>
      </p:sp>
      <p:sp>
        <p:nvSpPr>
          <p:cNvPr id="12" name="Rectangle 16"/>
          <p:cNvSpPr/>
          <p:nvPr/>
        </p:nvSpPr>
        <p:spPr>
          <a:xfrm>
            <a:off x="4440439" y="3879695"/>
            <a:ext cx="7165256" cy="1100617"/>
          </a:xfrm>
          <a:prstGeom prst="rect">
            <a:avLst/>
          </a:prstGeom>
          <a:solidFill>
            <a:srgbClr val="C55A11"/>
          </a:solidFill>
          <a:ln cap="flat">
            <a:noFill/>
            <a:prstDash val="solid"/>
          </a:ln>
          <a:effectLst>
            <a:outerShdw dist="19046" dir="5400000" algn="tl">
              <a:srgbClr val="000000">
                <a:alpha val="63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Calibri"/>
              </a:rPr>
              <a:t>The conflict of disagreement also the commitment of employees within the area they work which can affect the interaction between CEO and rest of the team (staff)  hence affecting the business consistency in the work area.  </a:t>
            </a:r>
          </a:p>
        </p:txBody>
      </p:sp>
      <p:sp>
        <p:nvSpPr>
          <p:cNvPr id="13" name="Rectangle 17"/>
          <p:cNvSpPr/>
          <p:nvPr/>
        </p:nvSpPr>
        <p:spPr>
          <a:xfrm>
            <a:off x="907066" y="5058792"/>
            <a:ext cx="2144661" cy="1073994"/>
          </a:xfrm>
          <a:prstGeom prst="rect">
            <a:avLst/>
          </a:prstGeom>
          <a:solidFill>
            <a:srgbClr val="70AD47"/>
          </a:solidFill>
          <a:ln cap="flat">
            <a:noFill/>
            <a:prstDash val="solid"/>
          </a:ln>
          <a:effectLst>
            <a:outerShdw dist="19046" dir="5400000" algn="tl">
              <a:srgbClr val="000000">
                <a:alpha val="63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a:rPr>
              <a:t>Psychology Barriers</a:t>
            </a:r>
          </a:p>
        </p:txBody>
      </p:sp>
      <p:sp>
        <p:nvSpPr>
          <p:cNvPr id="14" name="Rectangle 19"/>
          <p:cNvSpPr/>
          <p:nvPr/>
        </p:nvSpPr>
        <p:spPr>
          <a:xfrm>
            <a:off x="4363136" y="5081471"/>
            <a:ext cx="7256202" cy="1101211"/>
          </a:xfrm>
          <a:prstGeom prst="rect">
            <a:avLst/>
          </a:prstGeom>
          <a:gradFill>
            <a:gsLst>
              <a:gs pos="0">
                <a:srgbClr val="81B861"/>
              </a:gs>
              <a:gs pos="100000">
                <a:srgbClr val="6FB242"/>
              </a:gs>
            </a:gsLst>
            <a:lin ang="5400000"/>
          </a:gradFill>
          <a:ln cap="flat">
            <a:noFill/>
            <a:prstDash val="solid"/>
          </a:ln>
          <a:effectLst>
            <a:outerShdw dist="19046" dir="5400000" algn="tl">
              <a:srgbClr val="000000">
                <a:alpha val="63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Calibri"/>
              </a:rPr>
              <a:t>This can affect metal health censures which can be affected by late payment increasing  stress as well as anger of staff having lack of work for due lack or reduction of  payment therefore having a negative a fact in the environment of business resulting in a decreasing in working staff and higher turn over.</a:t>
            </a:r>
          </a:p>
        </p:txBody>
      </p:sp>
    </p:spTree>
    <p:extLst>
      <p:ext uri="{BB962C8B-B14F-4D97-AF65-F5344CB8AC3E}">
        <p14:creationId xmlns:p14="http://schemas.microsoft.com/office/powerpoint/2010/main" val="375154781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4602" y="-189258"/>
            <a:ext cx="10058400" cy="1450757"/>
          </a:xfrm>
        </p:spPr>
        <p:txBody>
          <a:bodyPr>
            <a:normAutofit/>
          </a:bodyPr>
          <a:lstStyle/>
          <a:p>
            <a:pPr algn="ctr"/>
            <a:r>
              <a:rPr lang="en-GB" sz="3200" dirty="0">
                <a:latin typeface="Arial" panose="020B0604020202020204" pitchFamily="34" charset="0"/>
                <a:cs typeface="Arial" panose="020B0604020202020204" pitchFamily="34" charset="0"/>
              </a:rPr>
              <a:t>How Amazon can solve the communication barriers </a:t>
            </a:r>
            <a:endParaRPr lang="en-GB" sz="2800"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7CF73862-70EA-FF9C-1328-55A1BA7E49CB}"/>
              </a:ext>
            </a:extLst>
          </p:cNvPr>
          <p:cNvPicPr>
            <a:picLocks noChangeAspect="1"/>
          </p:cNvPicPr>
          <p:nvPr/>
        </p:nvPicPr>
        <p:blipFill>
          <a:blip r:embed="rId2"/>
          <a:stretch>
            <a:fillRect/>
          </a:stretch>
        </p:blipFill>
        <p:spPr>
          <a:xfrm>
            <a:off x="1919481" y="1261499"/>
            <a:ext cx="8488641" cy="5092041"/>
          </a:xfrm>
          <a:prstGeom prst="rect">
            <a:avLst/>
          </a:prstGeom>
        </p:spPr>
      </p:pic>
      <p:sp>
        <p:nvSpPr>
          <p:cNvPr id="9" name="TextBox 8">
            <a:extLst>
              <a:ext uri="{FF2B5EF4-FFF2-40B4-BE49-F238E27FC236}">
                <a16:creationId xmlns:a16="http://schemas.microsoft.com/office/drawing/2014/main" id="{A9049C83-39D1-9D0E-F4F7-C4BCFBE28E5A}"/>
              </a:ext>
            </a:extLst>
          </p:cNvPr>
          <p:cNvSpPr txBox="1"/>
          <p:nvPr/>
        </p:nvSpPr>
        <p:spPr>
          <a:xfrm>
            <a:off x="10364822" y="5808358"/>
            <a:ext cx="1656360" cy="369332"/>
          </a:xfrm>
          <a:prstGeom prst="rect">
            <a:avLst/>
          </a:prstGeom>
          <a:noFill/>
        </p:spPr>
        <p:txBody>
          <a:bodyPr wrap="square" rtlCol="0">
            <a:spAutoFit/>
          </a:bodyPr>
          <a:lstStyle/>
          <a:p>
            <a:r>
              <a:rPr lang="en-GB" dirty="0"/>
              <a:t>Siddique 2018</a:t>
            </a:r>
          </a:p>
        </p:txBody>
      </p:sp>
      <p:sp>
        <p:nvSpPr>
          <p:cNvPr id="7" name="Rectangle 6"/>
          <p:cNvSpPr/>
          <p:nvPr/>
        </p:nvSpPr>
        <p:spPr>
          <a:xfrm>
            <a:off x="3570162" y="5830320"/>
            <a:ext cx="6096000" cy="523220"/>
          </a:xfrm>
          <a:prstGeom prst="rect">
            <a:avLst/>
          </a:prstGeom>
        </p:spPr>
        <p:txBody>
          <a:bodyPr>
            <a:spAutoFit/>
          </a:bodyPr>
          <a:lstStyle/>
          <a:p>
            <a:pPr lvl="0">
              <a:defRPr sz="1800" b="0" i="0" u="none" strike="noStrike" kern="0" cap="none" spc="0" baseline="0">
                <a:solidFill>
                  <a:srgbClr val="000000"/>
                </a:solidFill>
                <a:uFillTx/>
              </a:defRPr>
            </a:pPr>
            <a:r>
              <a:rPr lang="en-GB" sz="1400" dirty="0">
                <a:solidFill>
                  <a:srgbClr val="000000"/>
                </a:solidFill>
                <a:latin typeface="Calibri"/>
              </a:rPr>
              <a:t>The success of an organisation are the ones who implement communication affectively (Mehdi,2019).  </a:t>
            </a:r>
          </a:p>
        </p:txBody>
      </p:sp>
    </p:spTree>
    <p:extLst>
      <p:ext uri="{BB962C8B-B14F-4D97-AF65-F5344CB8AC3E}">
        <p14:creationId xmlns:p14="http://schemas.microsoft.com/office/powerpoint/2010/main" val="395506341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800" dirty="0">
                <a:latin typeface="Abadi" panose="020B0604020104020204" pitchFamily="34" charset="0"/>
              </a:rPr>
              <a:t>What is </a:t>
            </a:r>
            <a:r>
              <a:rPr lang="en-GB" sz="4800" dirty="0">
                <a:latin typeface="Abadi" panose="020B0604020104020204" pitchFamily="34" charset="0"/>
                <a:cs typeface="Arial" panose="020B0604020202020204" pitchFamily="34" charset="0"/>
              </a:rPr>
              <a:t>channel</a:t>
            </a:r>
            <a:r>
              <a:rPr lang="en-GB" sz="4800" dirty="0">
                <a:latin typeface="Abadi" panose="020B0604020104020204" pitchFamily="34" charset="0"/>
              </a:rPr>
              <a:t> of communication:</a:t>
            </a:r>
            <a:endParaRPr lang="en-GB" dirty="0"/>
          </a:p>
        </p:txBody>
      </p:sp>
      <p:sp>
        <p:nvSpPr>
          <p:cNvPr id="3" name="Content Placeholder 2"/>
          <p:cNvSpPr>
            <a:spLocks noGrp="1"/>
          </p:cNvSpPr>
          <p:nvPr>
            <p:ph idx="1"/>
          </p:nvPr>
        </p:nvSpPr>
        <p:spPr/>
        <p:txBody>
          <a:bodyPr/>
          <a:lstStyle/>
          <a:p>
            <a:br>
              <a:rPr lang="en-GB" sz="3200" dirty="0">
                <a:latin typeface="Abadi" panose="020B0604020104020204" pitchFamily="34" charset="0"/>
              </a:rPr>
            </a:br>
            <a:br>
              <a:rPr lang="en-GB" sz="3200" dirty="0">
                <a:latin typeface="Abadi" panose="020B0604020104020204" pitchFamily="34" charset="0"/>
              </a:rPr>
            </a:br>
            <a:r>
              <a:rPr lang="en-GB" dirty="0">
                <a:latin typeface="Arial" panose="020B0604020202020204" pitchFamily="34" charset="0"/>
                <a:cs typeface="Arial" panose="020B0604020202020204" pitchFamily="34" charset="0"/>
              </a:rPr>
              <a:t>It is the flow of information with the other people within the organization.</a:t>
            </a:r>
            <a:endParaRPr lang="en-GB" dirty="0"/>
          </a:p>
        </p:txBody>
      </p:sp>
    </p:spTree>
    <p:extLst>
      <p:ext uri="{BB962C8B-B14F-4D97-AF65-F5344CB8AC3E}">
        <p14:creationId xmlns:p14="http://schemas.microsoft.com/office/powerpoint/2010/main" val="82452924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rrow: Up 6">
            <a:extLst>
              <a:ext uri="{FF2B5EF4-FFF2-40B4-BE49-F238E27FC236}">
                <a16:creationId xmlns:a16="http://schemas.microsoft.com/office/drawing/2014/main" id="{0BCCF439-544B-C582-2843-24FBC63A6080}"/>
              </a:ext>
            </a:extLst>
          </p:cNvPr>
          <p:cNvSpPr/>
          <p:nvPr/>
        </p:nvSpPr>
        <p:spPr>
          <a:xfrm>
            <a:off x="7115504" y="2155928"/>
            <a:ext cx="965200" cy="1351280"/>
          </a:xfrm>
          <a:prstGeom prst="upArrow">
            <a:avLst/>
          </a:prstGeom>
          <a:solidFill>
            <a:srgbClr val="92D050"/>
          </a:solidFill>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4" name="Arrow: Down 4">
            <a:extLst>
              <a:ext uri="{FF2B5EF4-FFF2-40B4-BE49-F238E27FC236}">
                <a16:creationId xmlns:a16="http://schemas.microsoft.com/office/drawing/2014/main" id="{F251F5FA-79A4-7B11-5704-3D11E33AC580}"/>
              </a:ext>
            </a:extLst>
          </p:cNvPr>
          <p:cNvSpPr/>
          <p:nvPr/>
        </p:nvSpPr>
        <p:spPr>
          <a:xfrm>
            <a:off x="7115504" y="3507208"/>
            <a:ext cx="965200" cy="1250696"/>
          </a:xfrm>
          <a:prstGeom prst="downArrow">
            <a:avLst/>
          </a:prstGeom>
          <a:solidFill>
            <a:srgbClr val="FF0000"/>
          </a:solidFill>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sp>
        <p:nvSpPr>
          <p:cNvPr id="6" name="Rectangle 5"/>
          <p:cNvSpPr/>
          <p:nvPr/>
        </p:nvSpPr>
        <p:spPr>
          <a:xfrm>
            <a:off x="788276" y="905232"/>
            <a:ext cx="10334296" cy="4924425"/>
          </a:xfrm>
          <a:prstGeom prst="rect">
            <a:avLst/>
          </a:prstGeom>
        </p:spPr>
        <p:txBody>
          <a:bodyPr wrap="square">
            <a:spAutoFit/>
          </a:bodyPr>
          <a:lstStyle/>
          <a:p>
            <a:r>
              <a:rPr lang="en-GB" sz="2000" b="1" dirty="0"/>
              <a:t>IMPORTANCE OF CHANNEL RICHNESS</a:t>
            </a:r>
            <a:br>
              <a:rPr lang="en-GB" sz="2000" dirty="0"/>
            </a:br>
            <a:br>
              <a:rPr lang="en-GB" sz="2000" dirty="0"/>
            </a:br>
            <a:r>
              <a:rPr lang="en-GB" sz="2000" dirty="0"/>
              <a:t>                                                                                                              Richer</a:t>
            </a:r>
            <a:br>
              <a:rPr lang="en-GB" sz="2000" dirty="0"/>
            </a:br>
            <a:r>
              <a:rPr lang="en-GB" sz="2000" dirty="0" err="1"/>
              <a:t>Lendle</a:t>
            </a:r>
            <a:r>
              <a:rPr lang="en-GB" sz="2000" dirty="0"/>
              <a:t> – Daft model of information richness                 </a:t>
            </a:r>
            <a:br>
              <a:rPr lang="en-GB" sz="2000" dirty="0"/>
            </a:br>
            <a:r>
              <a:rPr lang="en-GB" sz="2000" dirty="0"/>
              <a:t> </a:t>
            </a:r>
          </a:p>
          <a:p>
            <a:pPr>
              <a:buClr>
                <a:srgbClr val="FF0000"/>
              </a:buClr>
            </a:pPr>
            <a:r>
              <a:rPr lang="en-GB" sz="2000" dirty="0"/>
              <a:t>Video Conferencing</a:t>
            </a:r>
            <a:br>
              <a:rPr lang="en-GB" sz="2000" dirty="0"/>
            </a:br>
            <a:r>
              <a:rPr lang="en-GB" sz="2000" dirty="0"/>
              <a:t>                                                                                      Radio</a:t>
            </a:r>
            <a:br>
              <a:rPr lang="en-GB" sz="2000" dirty="0"/>
            </a:br>
            <a:r>
              <a:rPr lang="en-GB" sz="2000" dirty="0"/>
              <a:t>hierarchy (daft and Lengel, 1986)                          Television</a:t>
            </a:r>
            <a:br>
              <a:rPr lang="en-GB" sz="2000" dirty="0"/>
            </a:br>
            <a:br>
              <a:rPr lang="en-GB" sz="2000" dirty="0"/>
            </a:br>
            <a:r>
              <a:rPr lang="en-GB" sz="2000" dirty="0"/>
              <a:t>                                                                                       Letters</a:t>
            </a:r>
            <a:br>
              <a:rPr lang="en-GB" sz="2000" dirty="0"/>
            </a:br>
            <a:r>
              <a:rPr lang="en-GB" sz="2000" dirty="0"/>
              <a:t>                                                                                       Emails</a:t>
            </a:r>
            <a:br>
              <a:rPr lang="en-GB" sz="2000" dirty="0"/>
            </a:br>
            <a:r>
              <a:rPr lang="en-GB" sz="2000" dirty="0"/>
              <a:t>                                                                                       Posters</a:t>
            </a:r>
            <a:br>
              <a:rPr lang="en-GB" sz="2000" dirty="0"/>
            </a:br>
            <a:br>
              <a:rPr lang="en-GB" sz="2000" dirty="0"/>
            </a:br>
            <a:r>
              <a:rPr lang="en-GB" sz="2000" dirty="0"/>
              <a:t>                                                                    </a:t>
            </a:r>
            <a:br>
              <a:rPr lang="en-GB" sz="2000" dirty="0"/>
            </a:br>
            <a:r>
              <a:rPr lang="en-GB" sz="2000" dirty="0"/>
              <a:t>                                                                                                                Weaker</a:t>
            </a:r>
            <a:br>
              <a:rPr lang="en-GB" sz="2000" dirty="0"/>
            </a:br>
            <a:r>
              <a:rPr lang="en-GB" sz="1400" dirty="0"/>
              <a:t> </a:t>
            </a:r>
            <a:endParaRPr lang="en-GB" dirty="0"/>
          </a:p>
        </p:txBody>
      </p:sp>
    </p:spTree>
    <p:extLst>
      <p:ext uri="{BB962C8B-B14F-4D97-AF65-F5344CB8AC3E}">
        <p14:creationId xmlns:p14="http://schemas.microsoft.com/office/powerpoint/2010/main" val="2839372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856E3C5A-DB85-6EF2-9D9F-44A327E75CCF}"/>
              </a:ext>
            </a:extLst>
          </p:cNvPr>
          <p:cNvSpPr txBox="1">
            <a:spLocks/>
          </p:cNvSpPr>
          <p:nvPr/>
        </p:nvSpPr>
        <p:spPr>
          <a:xfrm>
            <a:off x="809297" y="3429000"/>
            <a:ext cx="5524404" cy="2451467"/>
          </a:xfrm>
          <a:prstGeom prst="rect">
            <a:avLst/>
          </a:prstGeom>
        </p:spPr>
        <p:txBody>
          <a:bodyPr>
            <a:normAutofit fontScale="77500" lnSpcReduction="20000"/>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42900" indent="-342900">
              <a:buFont typeface="Wingdings" panose="05000000000000000000" pitchFamily="2" charset="2"/>
              <a:buChar char="§"/>
            </a:pPr>
            <a:r>
              <a:rPr lang="en-GB" sz="2400">
                <a:latin typeface="Arial" panose="020B0604020202020204" pitchFamily="34" charset="0"/>
                <a:cs typeface="Arial" panose="020B0604020202020204" pitchFamily="34" charset="0"/>
              </a:rPr>
              <a:t>Using social networking within the staff.</a:t>
            </a:r>
          </a:p>
          <a:p>
            <a:pPr marL="342900" indent="-342900">
              <a:buFont typeface="Wingdings" panose="05000000000000000000" pitchFamily="2" charset="2"/>
              <a:buChar char="§"/>
            </a:pPr>
            <a:r>
              <a:rPr lang="en-GB" sz="2400">
                <a:latin typeface="Arial" panose="020B0604020202020204" pitchFamily="34" charset="0"/>
                <a:cs typeface="Arial" panose="020B0604020202020204" pitchFamily="34" charset="0"/>
              </a:rPr>
              <a:t>Using a device for staff whilst working(Philips, 2020)</a:t>
            </a:r>
          </a:p>
          <a:p>
            <a:pPr marL="342900" indent="-342900">
              <a:buFont typeface="Wingdings" panose="05000000000000000000" pitchFamily="2" charset="2"/>
              <a:buChar char="§"/>
            </a:pPr>
            <a:r>
              <a:rPr lang="en-GB" sz="2400">
                <a:latin typeface="Arial" panose="020B0604020202020204" pitchFamily="34" charset="0"/>
                <a:cs typeface="Arial" panose="020B0604020202020204" pitchFamily="34" charset="0"/>
              </a:rPr>
              <a:t>Omni-channel marketing (Akter,Hossain and Strong,2021)</a:t>
            </a:r>
          </a:p>
          <a:p>
            <a:pPr marL="342900" indent="-342900">
              <a:buFont typeface="Wingdings" panose="05000000000000000000" pitchFamily="2" charset="2"/>
              <a:buChar char="§"/>
            </a:pPr>
            <a:r>
              <a:rPr lang="en-GB" sz="2400">
                <a:latin typeface="Arial" panose="020B0604020202020204" pitchFamily="34" charset="0"/>
                <a:cs typeface="Arial" panose="020B0604020202020204" pitchFamily="34" charset="0"/>
              </a:rPr>
              <a:t>Connecting internally by using electronic mail.</a:t>
            </a:r>
          </a:p>
          <a:p>
            <a:pPr marL="342900" indent="-342900">
              <a:buFont typeface="Wingdings" panose="05000000000000000000" pitchFamily="2" charset="2"/>
              <a:buChar char="§"/>
            </a:pPr>
            <a:endParaRPr lang="en-GB" sz="2400">
              <a:latin typeface="Arial" panose="020B0604020202020204" pitchFamily="34" charset="0"/>
              <a:cs typeface="Arial" panose="020B0604020202020204" pitchFamily="34" charset="0"/>
            </a:endParaRPr>
          </a:p>
          <a:p>
            <a:pPr marL="342900" indent="-342900">
              <a:buFont typeface="Wingdings" panose="05000000000000000000" pitchFamily="2" charset="2"/>
              <a:buChar char="§"/>
            </a:pPr>
            <a:endParaRPr lang="en-GB" sz="2400" dirty="0">
              <a:latin typeface="Arial" panose="020B0604020202020204" pitchFamily="34" charset="0"/>
              <a:cs typeface="Arial" panose="020B0604020202020204" pitchFamily="34" charset="0"/>
            </a:endParaRPr>
          </a:p>
        </p:txBody>
      </p:sp>
      <p:sp>
        <p:nvSpPr>
          <p:cNvPr id="4" name="Title 1">
            <a:extLst>
              <a:ext uri="{FF2B5EF4-FFF2-40B4-BE49-F238E27FC236}">
                <a16:creationId xmlns:a16="http://schemas.microsoft.com/office/drawing/2014/main" id="{592F255F-E3DE-5F07-8F17-D41387658FE8}"/>
              </a:ext>
            </a:extLst>
          </p:cNvPr>
          <p:cNvSpPr txBox="1">
            <a:spLocks/>
          </p:cNvSpPr>
          <p:nvPr/>
        </p:nvSpPr>
        <p:spPr>
          <a:xfrm>
            <a:off x="1276440" y="1736441"/>
            <a:ext cx="5532328" cy="1330610"/>
          </a:xfrm>
          <a:prstGeom prst="rect">
            <a:avLst/>
          </a:prstGeom>
        </p:spPr>
        <p:txBody>
          <a:bodyPr>
            <a:normAutofit/>
          </a:bodyPr>
          <a:lstStyle>
            <a:lvl1pPr algn="l" defTabSz="914400" rtl="0" eaLnBrk="1" latinLnBrk="0" hangingPunct="1">
              <a:lnSpc>
                <a:spcPct val="90000"/>
              </a:lnSpc>
              <a:spcBef>
                <a:spcPct val="0"/>
              </a:spcBef>
              <a:buNone/>
              <a:defRPr sz="4600" kern="1200" spc="-50" baseline="0">
                <a:solidFill>
                  <a:schemeClr val="tx1">
                    <a:lumMod val="75000"/>
                    <a:lumOff val="25000"/>
                  </a:schemeClr>
                </a:solidFill>
                <a:latin typeface="+mj-lt"/>
                <a:ea typeface="+mj-ea"/>
                <a:cs typeface="+mj-cs"/>
              </a:defRPr>
            </a:lvl1pPr>
          </a:lstStyle>
          <a:p>
            <a:r>
              <a:rPr lang="en-GB" sz="4000">
                <a:latin typeface="Bahnschrift Condensed" panose="020B0502040204020203" pitchFamily="34" charset="0"/>
                <a:cs typeface="Aharoni" panose="02010803020104030203" pitchFamily="2" charset="-79"/>
              </a:rPr>
              <a:t>Channels to be used by tom to improve communication</a:t>
            </a:r>
            <a:endParaRPr lang="en-GB" sz="4000" dirty="0">
              <a:latin typeface="Bahnschrift Condensed" panose="020B0502040204020203" pitchFamily="34" charset="0"/>
              <a:cs typeface="Aharoni" panose="02010803020104030203" pitchFamily="2" charset="-79"/>
            </a:endParaRPr>
          </a:p>
        </p:txBody>
      </p:sp>
      <p:pic>
        <p:nvPicPr>
          <p:cNvPr id="5" name="Picture Placeholder 6" descr="Timeline&#10;&#10;Description automatically generated">
            <a:extLst>
              <a:ext uri="{FF2B5EF4-FFF2-40B4-BE49-F238E27FC236}">
                <a16:creationId xmlns:a16="http://schemas.microsoft.com/office/drawing/2014/main" id="{A76618E8-4498-51E7-A1BB-AD76748ACD1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8530" r="28530"/>
          <a:stretch>
            <a:fillRect/>
          </a:stretch>
        </p:blipFill>
        <p:spPr>
          <a:xfrm>
            <a:off x="7173310" y="914399"/>
            <a:ext cx="4414345" cy="4665187"/>
          </a:xfrm>
          <a:prstGeom prst="rect">
            <a:avLst/>
          </a:prstGeom>
        </p:spPr>
      </p:pic>
    </p:spTree>
    <p:extLst>
      <p:ext uri="{BB962C8B-B14F-4D97-AF65-F5344CB8AC3E}">
        <p14:creationId xmlns:p14="http://schemas.microsoft.com/office/powerpoint/2010/main" val="4090731427"/>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7706" y="998376"/>
            <a:ext cx="10548418" cy="5240987"/>
          </a:xfrm>
          <a:prstGeom prst="rect">
            <a:avLst/>
          </a:prstGeom>
        </p:spPr>
        <p:txBody>
          <a:bodyPr wrap="square">
            <a:spAutoFit/>
          </a:bodyPr>
          <a:lstStyle/>
          <a:p>
            <a:pPr>
              <a:lnSpc>
                <a:spcPct val="107000"/>
              </a:lnSpc>
              <a:spcAft>
                <a:spcPts val="800"/>
              </a:spcAft>
            </a:pPr>
            <a:r>
              <a:rPr lang="en-GB" dirty="0">
                <a:latin typeface="Arial" panose="020B0604020202020204" pitchFamily="34" charset="0"/>
                <a:ea typeface="Calibri" panose="020F0502020204030204" pitchFamily="34" charset="0"/>
                <a:cs typeface="Times New Roman" panose="02020603050405020304" pitchFamily="18" charset="0"/>
              </a:rPr>
              <a:t>To conclude we were able to expand on our research after carefully reading the case study, we found out that it is crucial to know how to </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dirty="0">
                <a:latin typeface="Arial" panose="020B0604020202020204" pitchFamily="34" charset="0"/>
                <a:ea typeface="Calibri" panose="020F0502020204030204" pitchFamily="34" charset="0"/>
                <a:cs typeface="Times New Roman" panose="02020603050405020304" pitchFamily="18" charset="0"/>
              </a:rPr>
              <a:t>Communicate effectively</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Arial" panose="020B0604020202020204" pitchFamily="34" charset="0"/>
                <a:ea typeface="Calibri" panose="020F0502020204030204" pitchFamily="34" charset="0"/>
                <a:cs typeface="Times New Roman" panose="02020603050405020304" pitchFamily="18" charset="0"/>
              </a:rPr>
              <a:t>As it builds trust and ultimately prevents &amp; resolves problems. </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Arial" panose="020B0604020202020204" pitchFamily="34" charset="0"/>
                <a:ea typeface="Calibri" panose="020F0502020204030204" pitchFamily="34" charset="0"/>
                <a:cs typeface="Times New Roman" panose="02020603050405020304" pitchFamily="18" charset="0"/>
              </a:rPr>
              <a:t>We were also able to review different models of communication </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Arial" panose="020B0604020202020204" pitchFamily="34" charset="0"/>
                <a:ea typeface="Calibri" panose="020F0502020204030204" pitchFamily="34" charset="0"/>
                <a:cs typeface="Times New Roman" panose="02020603050405020304" pitchFamily="18" charset="0"/>
              </a:rPr>
              <a:t>In addition, in depth discussed the barriers of communication, which in this very case we saw that one of the key barriers was:</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dirty="0">
                <a:latin typeface="Arial" panose="020B0604020202020204" pitchFamily="34" charset="0"/>
                <a:ea typeface="Calibri" panose="020F0502020204030204" pitchFamily="34" charset="0"/>
                <a:cs typeface="Times New Roman" panose="02020603050405020304" pitchFamily="18" charset="0"/>
              </a:rPr>
              <a:t>Physical barriers </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dirty="0">
                <a:latin typeface="Arial" panose="020B0604020202020204" pitchFamily="34" charset="0"/>
                <a:ea typeface="Calibri" panose="020F0502020204030204" pitchFamily="34" charset="0"/>
                <a:cs typeface="Times New Roman" panose="02020603050405020304" pitchFamily="18" charset="0"/>
              </a:rPr>
              <a:t>Language barriers</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228600">
              <a:lnSpc>
                <a:spcPct val="107000"/>
              </a:lnSpc>
              <a:spcAft>
                <a:spcPts val="800"/>
              </a:spcAft>
            </a:pPr>
            <a:r>
              <a:rPr lang="en-GB" dirty="0">
                <a:latin typeface="Arial" panose="020B0604020202020204" pitchFamily="34" charset="0"/>
                <a:ea typeface="Calibri" panose="020F0502020204030204" pitchFamily="34" charset="0"/>
                <a:cs typeface="Times New Roman" panose="02020603050405020304" pitchFamily="18" charset="0"/>
              </a:rPr>
              <a:t>Therefore, to summarise, the channels of communication that we recommend are emails and scheduled video call meetings because we are aware of the various locations mentioned, which are China, Birmingham, and Brazil, which all have different time zones and these channels of communication will make it more convenient for them to communicate. (Podium, 2022)</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dirty="0">
                <a:latin typeface="Arial" panose="020B0604020202020204" pitchFamily="34" charset="0"/>
                <a:ea typeface="Calibri" panose="020F0502020204030204" pitchFamily="34" charset="0"/>
                <a:cs typeface="Times New Roman" panose="02020603050405020304" pitchFamily="18" charset="0"/>
              </a:rPr>
              <a:t>A significant number can be on a video call from anywhere in the world, allowing information to flow quickly to anyone who needs it.</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2447998" y="0"/>
            <a:ext cx="6243145" cy="923330"/>
          </a:xfrm>
          <a:prstGeom prst="rect">
            <a:avLst/>
          </a:prstGeom>
          <a:noFill/>
        </p:spPr>
        <p:txBody>
          <a:bodyPr wrap="square" lIns="91440" tIns="45720" rIns="91440" bIns="45720">
            <a:spAutoFit/>
          </a:bodyPr>
          <a:lstStyle/>
          <a:p>
            <a:pPr algn="ctr"/>
            <a:r>
              <a:rPr lang="en-US" sz="4000" dirty="0">
                <a:ln w="0"/>
                <a:effectLst>
                  <a:outerShdw blurRad="38100" dist="19050" dir="2700000" algn="tl" rotWithShape="0">
                    <a:schemeClr val="dk1">
                      <a:alpha val="40000"/>
                    </a:schemeClr>
                  </a:outerShdw>
                </a:effectLst>
              </a:rPr>
              <a:t>Conclusion</a:t>
            </a:r>
            <a:r>
              <a:rPr lang="en-US" sz="5400" dirty="0">
                <a:ln w="0"/>
                <a:effectLst>
                  <a:outerShdw blurRad="38100" dist="19050" dir="2700000" algn="tl" rotWithShape="0">
                    <a:schemeClr val="dk1">
                      <a:alpha val="40000"/>
                    </a:schemeClr>
                  </a:outerShdw>
                </a:effectLst>
              </a:rPr>
              <a:t> </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279573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6253" y="130115"/>
            <a:ext cx="10058400" cy="655008"/>
          </a:xfrm>
        </p:spPr>
        <p:txBody>
          <a:bodyPr>
            <a:normAutofit fontScale="90000"/>
          </a:bodyPr>
          <a:lstStyle/>
          <a:p>
            <a:pPr algn="ctr"/>
            <a:r>
              <a:rPr lang="en-GB" dirty="0"/>
              <a:t>References </a:t>
            </a:r>
          </a:p>
        </p:txBody>
      </p:sp>
      <p:sp>
        <p:nvSpPr>
          <p:cNvPr id="3" name="Content Placeholder 2"/>
          <p:cNvSpPr>
            <a:spLocks noGrp="1"/>
          </p:cNvSpPr>
          <p:nvPr>
            <p:ph idx="1"/>
          </p:nvPr>
        </p:nvSpPr>
        <p:spPr>
          <a:xfrm>
            <a:off x="378823" y="1050626"/>
            <a:ext cx="10058400" cy="4980681"/>
          </a:xfrm>
        </p:spPr>
        <p:txBody>
          <a:bodyPr>
            <a:normAutofit fontScale="92500" lnSpcReduction="10000"/>
          </a:bodyPr>
          <a:lstStyle/>
          <a:p>
            <a:pPr lvl="0"/>
            <a:r>
              <a:rPr lang="en-US" sz="1300" dirty="0">
                <a:latin typeface="Arial" panose="020B0604020202020204" pitchFamily="34" charset="0"/>
                <a:cs typeface="Arial" panose="020B0604020202020204" pitchFamily="34" charset="0"/>
              </a:rPr>
              <a:t>Kubota, M., 2019. What is “Communication”? ―Beyond the Shannon &amp; Weaver’s Model―. </a:t>
            </a:r>
            <a:r>
              <a:rPr lang="en-US" sz="1300" i="1" dirty="0">
                <a:latin typeface="Arial" panose="020B0604020202020204" pitchFamily="34" charset="0"/>
                <a:cs typeface="Arial" panose="020B0604020202020204" pitchFamily="34" charset="0"/>
              </a:rPr>
              <a:t>International Journal</a:t>
            </a:r>
            <a:r>
              <a:rPr lang="en-US" sz="1300" dirty="0">
                <a:latin typeface="Arial" panose="020B0604020202020204" pitchFamily="34" charset="0"/>
                <a:cs typeface="Arial" panose="020B0604020202020204" pitchFamily="34" charset="0"/>
              </a:rPr>
              <a:t>, </a:t>
            </a:r>
            <a:r>
              <a:rPr lang="en-US" sz="1300" i="1" dirty="0">
                <a:latin typeface="Arial" panose="020B0604020202020204" pitchFamily="34" charset="0"/>
                <a:cs typeface="Arial" panose="020B0604020202020204" pitchFamily="34" charset="0"/>
              </a:rPr>
              <a:t>13</a:t>
            </a:r>
            <a:r>
              <a:rPr lang="en-US" sz="1300" dirty="0">
                <a:latin typeface="Arial" panose="020B0604020202020204" pitchFamily="34" charset="0"/>
                <a:cs typeface="Arial" panose="020B0604020202020204" pitchFamily="34" charset="0"/>
              </a:rPr>
              <a:t>(1), pp.54-65.</a:t>
            </a:r>
            <a:endParaRPr lang="en-GB" sz="1300" dirty="0">
              <a:latin typeface="Arial" panose="020B0604020202020204" pitchFamily="34" charset="0"/>
              <a:cs typeface="Arial" panose="020B0604020202020204" pitchFamily="34" charset="0"/>
            </a:endParaRPr>
          </a:p>
          <a:p>
            <a:pPr lvl="0"/>
            <a:r>
              <a:rPr lang="en-US" sz="1300" dirty="0" err="1">
                <a:latin typeface="Arial" panose="020B0604020202020204" pitchFamily="34" charset="0"/>
                <a:cs typeface="Arial" panose="020B0604020202020204" pitchFamily="34" charset="0"/>
              </a:rPr>
              <a:t>Muyanga</a:t>
            </a:r>
            <a:r>
              <a:rPr lang="en-US" sz="1300" dirty="0">
                <a:latin typeface="Arial" panose="020B0604020202020204" pitchFamily="34" charset="0"/>
                <a:cs typeface="Arial" panose="020B0604020202020204" pitchFamily="34" charset="0"/>
              </a:rPr>
              <a:t>, C.C. and </a:t>
            </a:r>
            <a:r>
              <a:rPr lang="en-US" sz="1300" dirty="0" err="1">
                <a:latin typeface="Arial" panose="020B0604020202020204" pitchFamily="34" charset="0"/>
                <a:cs typeface="Arial" panose="020B0604020202020204" pitchFamily="34" charset="0"/>
              </a:rPr>
              <a:t>Phiri</a:t>
            </a:r>
            <a:r>
              <a:rPr lang="en-US" sz="1300" dirty="0">
                <a:latin typeface="Arial" panose="020B0604020202020204" pitchFamily="34" charset="0"/>
                <a:cs typeface="Arial" panose="020B0604020202020204" pitchFamily="34" charset="0"/>
              </a:rPr>
              <a:t>, J., 2020. Assessment of Effective Communication in International Schools in Developing Countries Based on the </a:t>
            </a:r>
            <a:r>
              <a:rPr lang="en-US" sz="1300" dirty="0" err="1">
                <a:latin typeface="Arial" panose="020B0604020202020204" pitchFamily="34" charset="0"/>
                <a:cs typeface="Arial" panose="020B0604020202020204" pitchFamily="34" charset="0"/>
              </a:rPr>
              <a:t>Berlo’s</a:t>
            </a:r>
            <a:r>
              <a:rPr lang="en-US" sz="1300" dirty="0">
                <a:latin typeface="Arial" panose="020B0604020202020204" pitchFamily="34" charset="0"/>
                <a:cs typeface="Arial" panose="020B0604020202020204" pitchFamily="34" charset="0"/>
              </a:rPr>
              <a:t> SMCR Model. </a:t>
            </a:r>
            <a:r>
              <a:rPr lang="en-US" sz="1300" i="1" dirty="0">
                <a:latin typeface="Arial" panose="020B0604020202020204" pitchFamily="34" charset="0"/>
                <a:cs typeface="Arial" panose="020B0604020202020204" pitchFamily="34" charset="0"/>
              </a:rPr>
              <a:t>Open Journal of Business and Management</a:t>
            </a:r>
            <a:r>
              <a:rPr lang="en-US" sz="1300" dirty="0">
                <a:latin typeface="Arial" panose="020B0604020202020204" pitchFamily="34" charset="0"/>
                <a:cs typeface="Arial" panose="020B0604020202020204" pitchFamily="34" charset="0"/>
              </a:rPr>
              <a:t>, </a:t>
            </a:r>
            <a:r>
              <a:rPr lang="en-US" sz="1300" i="1" dirty="0">
                <a:latin typeface="Arial" panose="020B0604020202020204" pitchFamily="34" charset="0"/>
                <a:cs typeface="Arial" panose="020B0604020202020204" pitchFamily="34" charset="0"/>
              </a:rPr>
              <a:t>9</a:t>
            </a:r>
            <a:r>
              <a:rPr lang="en-US" sz="1300" dirty="0">
                <a:latin typeface="Arial" panose="020B0604020202020204" pitchFamily="34" charset="0"/>
                <a:cs typeface="Arial" panose="020B0604020202020204" pitchFamily="34" charset="0"/>
              </a:rPr>
              <a:t>(1), pp.448-459</a:t>
            </a:r>
            <a:endParaRPr lang="en-GB" sz="1300" dirty="0">
              <a:latin typeface="Arial" panose="020B0604020202020204" pitchFamily="34" charset="0"/>
              <a:cs typeface="Arial" panose="020B0604020202020204" pitchFamily="34" charset="0"/>
            </a:endParaRPr>
          </a:p>
          <a:p>
            <a:pPr lvl="0"/>
            <a:r>
              <a:rPr lang="en-US" sz="1300" dirty="0" err="1">
                <a:latin typeface="Arial" panose="020B0604020202020204" pitchFamily="34" charset="0"/>
                <a:cs typeface="Arial" panose="020B0604020202020204" pitchFamily="34" charset="0"/>
              </a:rPr>
              <a:t>Rubtcova</a:t>
            </a:r>
            <a:r>
              <a:rPr lang="en-US" sz="1300" dirty="0">
                <a:latin typeface="Arial" panose="020B0604020202020204" pitchFamily="34" charset="0"/>
                <a:cs typeface="Arial" panose="020B0604020202020204" pitchFamily="34" charset="0"/>
              </a:rPr>
              <a:t>, M. and </a:t>
            </a:r>
            <a:r>
              <a:rPr lang="en-US" sz="1300" dirty="0" err="1">
                <a:latin typeface="Arial" panose="020B0604020202020204" pitchFamily="34" charset="0"/>
                <a:cs typeface="Arial" panose="020B0604020202020204" pitchFamily="34" charset="0"/>
              </a:rPr>
              <a:t>Pavenkov</a:t>
            </a:r>
            <a:r>
              <a:rPr lang="en-US" sz="1300" dirty="0">
                <a:latin typeface="Arial" panose="020B0604020202020204" pitchFamily="34" charset="0"/>
                <a:cs typeface="Arial" panose="020B0604020202020204" pitchFamily="34" charset="0"/>
              </a:rPr>
              <a:t>, O., 2021, August. </a:t>
            </a:r>
            <a:r>
              <a:rPr lang="en-US" sz="1300" dirty="0" err="1">
                <a:latin typeface="Arial" panose="020B0604020202020204" pitchFamily="34" charset="0"/>
                <a:cs typeface="Arial" panose="020B0604020202020204" pitchFamily="34" charset="0"/>
              </a:rPr>
              <a:t>Lasswell</a:t>
            </a:r>
            <a:r>
              <a:rPr lang="en-US" sz="1300" dirty="0">
                <a:latin typeface="Arial" panose="020B0604020202020204" pitchFamily="34" charset="0"/>
                <a:cs typeface="Arial" panose="020B0604020202020204" pitchFamily="34" charset="0"/>
              </a:rPr>
              <a:t> and Osgood-Schramm models of mass communication. In the 3rd World Conference on Social Sciences on the (pp. 3-5).</a:t>
            </a:r>
            <a:endParaRPr lang="en-GB" sz="1300" dirty="0">
              <a:latin typeface="Arial" panose="020B0604020202020204" pitchFamily="34" charset="0"/>
              <a:cs typeface="Arial" panose="020B0604020202020204" pitchFamily="34" charset="0"/>
            </a:endParaRPr>
          </a:p>
          <a:p>
            <a:pPr lvl="0"/>
            <a:r>
              <a:rPr lang="en-US" sz="1300" dirty="0" err="1">
                <a:latin typeface="Arial" panose="020B0604020202020204" pitchFamily="34" charset="0"/>
                <a:cs typeface="Arial" panose="020B0604020202020204" pitchFamily="34" charset="0"/>
              </a:rPr>
              <a:t>Vdovin</a:t>
            </a:r>
            <a:r>
              <a:rPr lang="en-US" sz="1300" dirty="0">
                <a:latin typeface="Arial" panose="020B0604020202020204" pitchFamily="34" charset="0"/>
                <a:cs typeface="Arial" panose="020B0604020202020204" pitchFamily="34" charset="0"/>
              </a:rPr>
              <a:t>, A., 2022. How to Improve Communication Between Managers and Employees | </a:t>
            </a:r>
            <a:r>
              <a:rPr lang="en-US" sz="1300" dirty="0" err="1">
                <a:latin typeface="Arial" panose="020B0604020202020204" pitchFamily="34" charset="0"/>
                <a:cs typeface="Arial" panose="020B0604020202020204" pitchFamily="34" charset="0"/>
              </a:rPr>
              <a:t>DeskAlerts</a:t>
            </a:r>
            <a:r>
              <a:rPr lang="en-US" sz="1300" dirty="0">
                <a:latin typeface="Arial" panose="020B0604020202020204" pitchFamily="34" charset="0"/>
                <a:cs typeface="Arial" panose="020B0604020202020204" pitchFamily="34" charset="0"/>
              </a:rPr>
              <a:t> Available at: https://www.alert-software.com/blog/how-to-improve-communication-between-managers-and-employees (accessed 11.11.22).</a:t>
            </a:r>
            <a:endParaRPr lang="en-GB" sz="1300" dirty="0">
              <a:latin typeface="Arial" panose="020B0604020202020204" pitchFamily="34" charset="0"/>
              <a:cs typeface="Arial" panose="020B0604020202020204" pitchFamily="34" charset="0"/>
            </a:endParaRPr>
          </a:p>
          <a:p>
            <a:pPr marL="0" lvl="0" indent="0" eaLnBrk="0" fontAlgn="base" hangingPunct="0">
              <a:lnSpc>
                <a:spcPct val="100000"/>
              </a:lnSpc>
              <a:spcBef>
                <a:spcPct val="0"/>
              </a:spcBef>
              <a:spcAft>
                <a:spcPct val="0"/>
              </a:spcAft>
              <a:buClrTx/>
              <a:buSzTx/>
              <a:buNone/>
            </a:pPr>
            <a:r>
              <a:rPr lang="en-GB" sz="1300" dirty="0">
                <a:latin typeface="Arial" panose="020B0604020202020204" pitchFamily="34" charset="0"/>
                <a:cs typeface="Arial" panose="020B0604020202020204" pitchFamily="34" charset="0"/>
              </a:rPr>
              <a:t> </a:t>
            </a:r>
            <a:r>
              <a:rPr lang="en-US" altLang="en-US" sz="1300" i="1" dirty="0">
                <a:solidFill>
                  <a:schemeClr val="tx1"/>
                </a:solidFill>
                <a:latin typeface="Arial" panose="020B0604020202020204" pitchFamily="34" charset="0"/>
                <a:ea typeface="Calibri" panose="020F0502020204030204" pitchFamily="34" charset="0"/>
                <a:cs typeface="Arial" panose="020B0604020202020204" pitchFamily="34" charset="0"/>
              </a:rPr>
              <a:t>Common sense media</a:t>
            </a:r>
            <a:r>
              <a:rPr lang="en-US" altLang="en-US" sz="1300" dirty="0">
                <a:solidFill>
                  <a:schemeClr val="tx1"/>
                </a:solidFill>
                <a:latin typeface="Arial" panose="020B0604020202020204" pitchFamily="34" charset="0"/>
                <a:ea typeface="Calibri" panose="020F0502020204030204" pitchFamily="34" charset="0"/>
                <a:cs typeface="Arial" panose="020B0604020202020204" pitchFamily="34" charset="0"/>
              </a:rPr>
              <a:t>. (2020, </a:t>
            </a:r>
            <a:r>
              <a:rPr lang="en-US" altLang="en-US" sz="1300" dirty="0" err="1">
                <a:solidFill>
                  <a:schemeClr val="tx1"/>
                </a:solidFill>
                <a:latin typeface="Arial" panose="020B0604020202020204" pitchFamily="34" charset="0"/>
                <a:ea typeface="Calibri" panose="020F0502020204030204" pitchFamily="34" charset="0"/>
                <a:cs typeface="Arial" panose="020B0604020202020204" pitchFamily="34" charset="0"/>
              </a:rPr>
              <a:t>june</a:t>
            </a:r>
            <a:r>
              <a:rPr lang="en-US" altLang="en-US" sz="1300" dirty="0">
                <a:solidFill>
                  <a:schemeClr val="tx1"/>
                </a:solidFill>
                <a:latin typeface="Arial" panose="020B0604020202020204" pitchFamily="34" charset="0"/>
                <a:ea typeface="Calibri" panose="020F0502020204030204" pitchFamily="34" charset="0"/>
                <a:cs typeface="Arial" panose="020B0604020202020204" pitchFamily="34" charset="0"/>
              </a:rPr>
              <a:t> 2). Retrieved from Common sense: https://www.commonsensemedia.org/articles/what-is-communication</a:t>
            </a:r>
            <a:endParaRPr lang="en-GB" altLang="en-US" sz="1300" dirty="0">
              <a:solidFill>
                <a:schemeClr val="tx1"/>
              </a:solidFill>
              <a:latin typeface="Arial" panose="020B0604020202020204" pitchFamily="34" charset="0"/>
              <a:cs typeface="Arial" panose="020B0604020202020204" pitchFamily="34" charset="0"/>
            </a:endParaRPr>
          </a:p>
          <a:p>
            <a:pPr marL="0" lvl="0" indent="0" eaLnBrk="0" fontAlgn="base" hangingPunct="0">
              <a:lnSpc>
                <a:spcPct val="100000"/>
              </a:lnSpc>
              <a:spcBef>
                <a:spcPct val="0"/>
              </a:spcBef>
              <a:spcAft>
                <a:spcPct val="0"/>
              </a:spcAft>
              <a:buClrTx/>
              <a:buSzTx/>
              <a:buNone/>
            </a:pPr>
            <a:r>
              <a:rPr lang="en-US" altLang="en-US" sz="1300" dirty="0">
                <a:solidFill>
                  <a:schemeClr val="tx1"/>
                </a:solidFill>
                <a:latin typeface="Arial" panose="020B0604020202020204" pitchFamily="34" charset="0"/>
                <a:ea typeface="Calibri" panose="020F0502020204030204" pitchFamily="34" charset="0"/>
                <a:cs typeface="Arial" panose="020B0604020202020204" pitchFamily="34" charset="0"/>
              </a:rPr>
              <a:t>Coursera. (2022, November 4). </a:t>
            </a:r>
            <a:r>
              <a:rPr lang="en-US" altLang="en-US" sz="1300" i="1" dirty="0">
                <a:solidFill>
                  <a:schemeClr val="tx1"/>
                </a:solidFill>
                <a:latin typeface="Arial" panose="020B0604020202020204" pitchFamily="34" charset="0"/>
                <a:ea typeface="Calibri" panose="020F0502020204030204" pitchFamily="34" charset="0"/>
                <a:cs typeface="Arial" panose="020B0604020202020204" pitchFamily="34" charset="0"/>
              </a:rPr>
              <a:t>Coursera</a:t>
            </a:r>
            <a:r>
              <a:rPr lang="en-US" altLang="en-US" sz="1300" dirty="0">
                <a:solidFill>
                  <a:schemeClr val="tx1"/>
                </a:solidFill>
                <a:latin typeface="Arial" panose="020B0604020202020204" pitchFamily="34" charset="0"/>
                <a:ea typeface="Calibri" panose="020F0502020204030204" pitchFamily="34" charset="0"/>
                <a:cs typeface="Arial" panose="020B0604020202020204" pitchFamily="34" charset="0"/>
              </a:rPr>
              <a:t>. Retrieved from Strategies in Communication:: </a:t>
            </a:r>
            <a:r>
              <a:rPr lang="en-US" altLang="en-US" sz="1300" dirty="0">
                <a:solidFill>
                  <a:schemeClr val="tx1"/>
                </a:solidFill>
                <a:latin typeface="Arial" panose="020B0604020202020204" pitchFamily="34" charset="0"/>
                <a:ea typeface="Calibri" panose="020F0502020204030204" pitchFamily="34" charset="0"/>
                <a:cs typeface="Arial" panose="020B0604020202020204" pitchFamily="34" charset="0"/>
                <a:hlinkClick r:id="rId2"/>
              </a:rPr>
              <a:t>https://www.coursera.org/articles/strategies-in-communication</a:t>
            </a:r>
            <a:endParaRPr lang="en-US" altLang="en-US" sz="13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marL="0" lvl="0" indent="0" eaLnBrk="0" fontAlgn="base" hangingPunct="0">
              <a:lnSpc>
                <a:spcPct val="100000"/>
              </a:lnSpc>
              <a:spcBef>
                <a:spcPct val="0"/>
              </a:spcBef>
              <a:spcAft>
                <a:spcPct val="0"/>
              </a:spcAft>
              <a:buClrTx/>
              <a:buSzTx/>
              <a:buNone/>
            </a:pPr>
            <a:endParaRPr lang="en-US" altLang="en-US" sz="1300" dirty="0">
              <a:solidFill>
                <a:schemeClr val="tx1"/>
              </a:solidFill>
              <a:latin typeface="Arial" panose="020B0604020202020204" pitchFamily="34" charset="0"/>
              <a:cs typeface="Arial" panose="020B0604020202020204" pitchFamily="34" charset="0"/>
            </a:endParaRPr>
          </a:p>
          <a:p>
            <a:r>
              <a:rPr lang="en-GB" sz="1300" dirty="0">
                <a:latin typeface="Arial" panose="020B0604020202020204" pitchFamily="34" charset="0"/>
                <a:cs typeface="Arial" panose="020B0604020202020204" pitchFamily="34" charset="0"/>
              </a:rPr>
              <a:t>COMMUNICATION: DEFINITION, TYPES OF COMMUNICATION AND BARRIERS OF COMMUNICATION’ (2019) </a:t>
            </a:r>
            <a:r>
              <a:rPr lang="en-GB" sz="1300" dirty="0" err="1">
                <a:latin typeface="Arial" panose="020B0604020202020204" pitchFamily="34" charset="0"/>
                <a:cs typeface="Arial" panose="020B0604020202020204" pitchFamily="34" charset="0"/>
              </a:rPr>
              <a:t>Вестник</a:t>
            </a:r>
            <a:r>
              <a:rPr lang="en-GB" sz="1300" dirty="0">
                <a:latin typeface="Arial" panose="020B0604020202020204" pitchFamily="34" charset="0"/>
                <a:cs typeface="Arial" panose="020B0604020202020204" pitchFamily="34" charset="0"/>
              </a:rPr>
              <a:t> </a:t>
            </a:r>
            <a:r>
              <a:rPr lang="en-GB" sz="1300" dirty="0" err="1">
                <a:latin typeface="Arial" panose="020B0604020202020204" pitchFamily="34" charset="0"/>
                <a:cs typeface="Arial" panose="020B0604020202020204" pitchFamily="34" charset="0"/>
              </a:rPr>
              <a:t>университета</a:t>
            </a:r>
            <a:r>
              <a:rPr lang="en-GB" sz="1300" dirty="0">
                <a:latin typeface="Arial" panose="020B0604020202020204" pitchFamily="34" charset="0"/>
                <a:cs typeface="Arial" panose="020B0604020202020204" pitchFamily="34" charset="0"/>
              </a:rPr>
              <a:t>, (10), pp. 261–266.</a:t>
            </a:r>
          </a:p>
          <a:p>
            <a:r>
              <a:rPr lang="en-GB" sz="1300" dirty="0" err="1">
                <a:latin typeface="Arial" panose="020B0604020202020204" pitchFamily="34" charset="0"/>
                <a:cs typeface="Arial" panose="020B0604020202020204" pitchFamily="34" charset="0"/>
              </a:rPr>
              <a:t>Khosrow</a:t>
            </a:r>
            <a:r>
              <a:rPr lang="en-GB" sz="1300" dirty="0">
                <a:latin typeface="Arial" panose="020B0604020202020204" pitchFamily="34" charset="0"/>
                <a:cs typeface="Arial" panose="020B0604020202020204" pitchFamily="34" charset="0"/>
              </a:rPr>
              <a:t>-Pour, D.B.A. (2019) Breaking down Language and Cultural Barriers Through Contemporary Global Marketing Strategies. Hershey: IGI Global.</a:t>
            </a:r>
          </a:p>
          <a:p>
            <a:r>
              <a:rPr lang="en-GB" sz="1300" dirty="0">
                <a:latin typeface="Arial" panose="020B0604020202020204" pitchFamily="34" charset="0"/>
                <a:cs typeface="Arial" panose="020B0604020202020204" pitchFamily="34" charset="0"/>
              </a:rPr>
              <a:t>CLIMB 2019. The 7 Benefits of Effective Communication in Personal and Professional Settings </a:t>
            </a:r>
            <a:r>
              <a:rPr lang="en-GB" sz="1300" dirty="0">
                <a:latin typeface="Arial" panose="020B0604020202020204" pitchFamily="34" charset="0"/>
                <a:cs typeface="Arial" panose="020B0604020202020204" pitchFamily="34" charset="0"/>
                <a:hlinkClick r:id="rId3"/>
              </a:rPr>
              <a:t>http://climb.pcc.edu/blog/the-7-benefits-of-effective-communication-in-personal-and-professional-settings</a:t>
            </a:r>
            <a:endParaRPr lang="en-GB" sz="1300" dirty="0">
              <a:latin typeface="Arial" panose="020B0604020202020204" pitchFamily="34" charset="0"/>
              <a:cs typeface="Arial" panose="020B0604020202020204" pitchFamily="34" charset="0"/>
            </a:endParaRPr>
          </a:p>
          <a:p>
            <a:r>
              <a:rPr lang="en-GB" sz="1300" dirty="0">
                <a:latin typeface="Arial" panose="020B0604020202020204" pitchFamily="34" charset="0"/>
                <a:cs typeface="Arial" panose="020B0604020202020204" pitchFamily="34" charset="0"/>
              </a:rPr>
              <a:t>Indeed Editorial. What Is Effective Communication? </a:t>
            </a:r>
            <a:r>
              <a:rPr lang="en-GB" sz="1300" dirty="0">
                <a:latin typeface="Arial" panose="020B0604020202020204" pitchFamily="34" charset="0"/>
                <a:cs typeface="Arial" panose="020B0604020202020204" pitchFamily="34" charset="0"/>
                <a:hlinkClick r:id="rId4"/>
              </a:rPr>
              <a:t>https://www.indeed.com/career-advice/career-development/effective-communication#:~:text=Effective%20communication%20is%20important%20because%20it%20offers%20the,employee%20engagement%20among%20team%20members.%20...%20More%20items</a:t>
            </a:r>
            <a:endParaRPr lang="en-GB" sz="1300" dirty="0">
              <a:latin typeface="Arial" panose="020B0604020202020204" pitchFamily="34" charset="0"/>
              <a:cs typeface="Arial" panose="020B0604020202020204" pitchFamily="34" charset="0"/>
            </a:endParaRPr>
          </a:p>
          <a:p>
            <a:endParaRPr lang="en-GB" sz="13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47225547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6453659-D1F1-A85F-764A-9B7213A534E6}"/>
              </a:ext>
            </a:extLst>
          </p:cNvPr>
          <p:cNvPicPr>
            <a:picLocks noChangeAspect="1"/>
          </p:cNvPicPr>
          <p:nvPr/>
        </p:nvPicPr>
        <p:blipFill>
          <a:blip r:embed="rId2"/>
          <a:stretch>
            <a:fillRect/>
          </a:stretch>
        </p:blipFill>
        <p:spPr>
          <a:xfrm>
            <a:off x="359321" y="85055"/>
            <a:ext cx="11473358" cy="6174778"/>
          </a:xfrm>
          <a:prstGeom prst="rect">
            <a:avLst/>
          </a:prstGeom>
        </p:spPr>
      </p:pic>
      <p:sp>
        <p:nvSpPr>
          <p:cNvPr id="2" name="TextBox 1">
            <a:extLst>
              <a:ext uri="{FF2B5EF4-FFF2-40B4-BE49-F238E27FC236}">
                <a16:creationId xmlns:a16="http://schemas.microsoft.com/office/drawing/2014/main" id="{2A334ECA-CFCE-729B-1B06-D637F2D1DB75}"/>
              </a:ext>
            </a:extLst>
          </p:cNvPr>
          <p:cNvSpPr txBox="1"/>
          <p:nvPr/>
        </p:nvSpPr>
        <p:spPr>
          <a:xfrm>
            <a:off x="4674636" y="1091682"/>
            <a:ext cx="5682343" cy="1015663"/>
          </a:xfrm>
          <a:prstGeom prst="rect">
            <a:avLst/>
          </a:prstGeom>
          <a:noFill/>
        </p:spPr>
        <p:txBody>
          <a:bodyPr wrap="square" rtlCol="0">
            <a:spAutoFit/>
          </a:bodyPr>
          <a:lstStyle/>
          <a:p>
            <a:r>
              <a:rPr lang="en-GB" sz="1200" b="1" dirty="0"/>
              <a:t>Andrew </a:t>
            </a:r>
            <a:r>
              <a:rPr lang="en-GB" sz="1200" b="1" dirty="0" err="1"/>
              <a:t>Tolise</a:t>
            </a:r>
            <a:r>
              <a:rPr lang="en-GB" sz="1200" b="1" dirty="0"/>
              <a:t> – 2129056</a:t>
            </a:r>
          </a:p>
          <a:p>
            <a:r>
              <a:rPr lang="en-GB" sz="1200" b="1" dirty="0"/>
              <a:t>Sarah </a:t>
            </a:r>
            <a:r>
              <a:rPr lang="en-GB" sz="1200" b="1" dirty="0" err="1"/>
              <a:t>N’guessan</a:t>
            </a:r>
            <a:r>
              <a:rPr lang="en-GB" sz="1200" b="1" dirty="0"/>
              <a:t> – 2127140</a:t>
            </a:r>
          </a:p>
          <a:p>
            <a:r>
              <a:rPr lang="en-GB" sz="1200" b="1" dirty="0"/>
              <a:t>Esther </a:t>
            </a:r>
            <a:r>
              <a:rPr lang="en-GB" sz="1200" b="1" dirty="0" err="1"/>
              <a:t>Akpanmkpuk</a:t>
            </a:r>
            <a:r>
              <a:rPr lang="en-GB" sz="1200" b="1" dirty="0"/>
              <a:t> – 2108030</a:t>
            </a:r>
          </a:p>
          <a:p>
            <a:r>
              <a:rPr lang="en-GB" sz="1200" b="1" dirty="0"/>
              <a:t>Marie </a:t>
            </a:r>
            <a:r>
              <a:rPr lang="en-GB" sz="1200" b="1" dirty="0" err="1"/>
              <a:t>Mudijike</a:t>
            </a:r>
            <a:r>
              <a:rPr lang="en-GB" sz="1200" b="1" dirty="0"/>
              <a:t> – 2126589</a:t>
            </a:r>
          </a:p>
          <a:p>
            <a:r>
              <a:rPr lang="en-GB" sz="1200" b="1" dirty="0" err="1"/>
              <a:t>Nimra</a:t>
            </a:r>
            <a:r>
              <a:rPr lang="en-GB" sz="1200" b="1" dirty="0"/>
              <a:t> Malik - 2123954</a:t>
            </a:r>
          </a:p>
        </p:txBody>
      </p:sp>
      <p:sp>
        <p:nvSpPr>
          <p:cNvPr id="3" name="TextBox 2">
            <a:extLst>
              <a:ext uri="{FF2B5EF4-FFF2-40B4-BE49-F238E27FC236}">
                <a16:creationId xmlns:a16="http://schemas.microsoft.com/office/drawing/2014/main" id="{0A727B3A-88D8-AC01-D89F-BBEE73ADB392}"/>
              </a:ext>
            </a:extLst>
          </p:cNvPr>
          <p:cNvSpPr txBox="1"/>
          <p:nvPr/>
        </p:nvSpPr>
        <p:spPr>
          <a:xfrm>
            <a:off x="4562668" y="2174033"/>
            <a:ext cx="7270011" cy="738664"/>
          </a:xfrm>
          <a:prstGeom prst="rect">
            <a:avLst/>
          </a:prstGeom>
          <a:noFill/>
        </p:spPr>
        <p:txBody>
          <a:bodyPr wrap="square" rtlCol="0">
            <a:spAutoFit/>
          </a:bodyPr>
          <a:lstStyle/>
          <a:p>
            <a:r>
              <a:rPr lang="en-GB" sz="1400" dirty="0"/>
              <a:t>Decision making</a:t>
            </a:r>
            <a:r>
              <a:rPr lang="en-GB" sz="1400" b="1" dirty="0"/>
              <a:t>: </a:t>
            </a:r>
            <a:r>
              <a:rPr lang="en-GB" sz="1400" dirty="0"/>
              <a:t>We were able to communicate swiftly as a group to decide the best way of contact. Good decision making of roles and questions each team member would have. </a:t>
            </a:r>
          </a:p>
          <a:p>
            <a:r>
              <a:rPr lang="en-GB" sz="1400" dirty="0"/>
              <a:t>Team members displayed knowledge and understanding of their questions </a:t>
            </a:r>
          </a:p>
        </p:txBody>
      </p:sp>
      <p:sp>
        <p:nvSpPr>
          <p:cNvPr id="5" name="TextBox 4">
            <a:extLst>
              <a:ext uri="{FF2B5EF4-FFF2-40B4-BE49-F238E27FC236}">
                <a16:creationId xmlns:a16="http://schemas.microsoft.com/office/drawing/2014/main" id="{347C83CF-98B6-71F4-251D-22D22F8AD176}"/>
              </a:ext>
            </a:extLst>
          </p:cNvPr>
          <p:cNvSpPr txBox="1"/>
          <p:nvPr/>
        </p:nvSpPr>
        <p:spPr>
          <a:xfrm>
            <a:off x="4556448" y="3242216"/>
            <a:ext cx="5794311" cy="954107"/>
          </a:xfrm>
          <a:prstGeom prst="rect">
            <a:avLst/>
          </a:prstGeom>
          <a:noFill/>
        </p:spPr>
        <p:txBody>
          <a:bodyPr wrap="square" rtlCol="0">
            <a:spAutoFit/>
          </a:bodyPr>
          <a:lstStyle/>
          <a:p>
            <a:r>
              <a:rPr lang="en-GB" sz="1400" dirty="0"/>
              <a:t>Being able to all agree on the best structure of the presentation</a:t>
            </a:r>
          </a:p>
          <a:p>
            <a:r>
              <a:rPr lang="en-GB" sz="1400" dirty="0"/>
              <a:t>Having sufficient information for each question without overdoing the text</a:t>
            </a:r>
          </a:p>
          <a:p>
            <a:r>
              <a:rPr lang="en-GB" sz="1400" dirty="0"/>
              <a:t>Deciding on the two different slides that were produced</a:t>
            </a:r>
          </a:p>
          <a:p>
            <a:r>
              <a:rPr lang="en-GB" sz="1400" dirty="0"/>
              <a:t>Overcoming the pressure </a:t>
            </a:r>
          </a:p>
        </p:txBody>
      </p:sp>
      <p:sp>
        <p:nvSpPr>
          <p:cNvPr id="7" name="TextBox 6">
            <a:extLst>
              <a:ext uri="{FF2B5EF4-FFF2-40B4-BE49-F238E27FC236}">
                <a16:creationId xmlns:a16="http://schemas.microsoft.com/office/drawing/2014/main" id="{BED4421A-8CC7-F92F-30FD-C5E6BB50E1F0}"/>
              </a:ext>
            </a:extLst>
          </p:cNvPr>
          <p:cNvSpPr txBox="1"/>
          <p:nvPr/>
        </p:nvSpPr>
        <p:spPr>
          <a:xfrm>
            <a:off x="4556448" y="4310399"/>
            <a:ext cx="7158044" cy="830997"/>
          </a:xfrm>
          <a:prstGeom prst="rect">
            <a:avLst/>
          </a:prstGeom>
          <a:noFill/>
        </p:spPr>
        <p:txBody>
          <a:bodyPr wrap="square" rtlCol="0">
            <a:spAutoFit/>
          </a:bodyPr>
          <a:lstStyle/>
          <a:p>
            <a:r>
              <a:rPr lang="en-GB" sz="1600" dirty="0"/>
              <a:t>Communicate our differences and acknowledge everyone’s views. Making sure team members stick with agreements made by the team. Timely acknowledgment and involvement of team members in all steps of the process. </a:t>
            </a:r>
          </a:p>
        </p:txBody>
      </p:sp>
      <p:sp>
        <p:nvSpPr>
          <p:cNvPr id="8" name="TextBox 7">
            <a:extLst>
              <a:ext uri="{FF2B5EF4-FFF2-40B4-BE49-F238E27FC236}">
                <a16:creationId xmlns:a16="http://schemas.microsoft.com/office/drawing/2014/main" id="{682F3C0D-12D5-12F7-6803-8B9B69155BF2}"/>
              </a:ext>
            </a:extLst>
          </p:cNvPr>
          <p:cNvSpPr txBox="1"/>
          <p:nvPr/>
        </p:nvSpPr>
        <p:spPr>
          <a:xfrm>
            <a:off x="4556448" y="5515948"/>
            <a:ext cx="3415004" cy="369332"/>
          </a:xfrm>
          <a:prstGeom prst="rect">
            <a:avLst/>
          </a:prstGeom>
          <a:noFill/>
        </p:spPr>
        <p:txBody>
          <a:bodyPr wrap="square" rtlCol="0">
            <a:spAutoFit/>
          </a:bodyPr>
          <a:lstStyle/>
          <a:p>
            <a:r>
              <a:rPr lang="en-GB" dirty="0"/>
              <a:t>7</a:t>
            </a:r>
          </a:p>
        </p:txBody>
      </p:sp>
    </p:spTree>
    <p:extLst>
      <p:ext uri="{BB962C8B-B14F-4D97-AF65-F5344CB8AC3E}">
        <p14:creationId xmlns:p14="http://schemas.microsoft.com/office/powerpoint/2010/main" val="2906338417"/>
      </p:ext>
    </p:extLst>
  </p:cSld>
  <p:clrMapOvr>
    <a:masterClrMapping/>
  </p:clrMapOvr>
</p:sld>
</file>

<file path=ppt/theme/theme1.xml><?xml version="1.0" encoding="utf-8"?>
<a:theme xmlns:a="http://schemas.openxmlformats.org/drawingml/2006/main" name="RetrospectVTI">
  <a:themeElements>
    <a:clrScheme name="">
      <a:dk1>
        <a:srgbClr val="000000"/>
      </a:dk1>
      <a:lt1>
        <a:srgbClr val="FFFFFF"/>
      </a:lt1>
      <a:dk2>
        <a:srgbClr val="243541"/>
      </a:dk2>
      <a:lt2>
        <a:srgbClr val="E2E5E8"/>
      </a:lt2>
      <a:accent1>
        <a:srgbClr val="E88B33"/>
      </a:accent1>
      <a:accent2>
        <a:srgbClr val="AEA33A"/>
      </a:accent2>
      <a:accent3>
        <a:srgbClr val="8CAB4A"/>
      </a:accent3>
      <a:accent4>
        <a:srgbClr val="57B636"/>
      </a:accent4>
      <a:accent5>
        <a:srgbClr val="2EBA43"/>
      </a:accent5>
      <a:accent6>
        <a:srgbClr val="33B67D"/>
      </a:accent6>
      <a:hlink>
        <a:srgbClr val="5F84A8"/>
      </a:hlink>
      <a:folHlink>
        <a:srgbClr val="7F7F7F"/>
      </a:folHlink>
    </a:clrScheme>
    <a:fontScheme name="Retrospect">
      <a:majorFont>
        <a:latin typeface="Georgia Pro Cond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Speak Pro"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Override1.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ppt/theme/themeOverride2.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F3CD65D-61A5-43C9-A837-6EC73C7DA8AB}">
  <ds:schemaRefs>
    <ds:schemaRef ds:uri="http://schemas.microsoft.com/office/2006/metadata/properties"/>
    <ds:schemaRef ds:uri="http://www.w3.org/2000/xmlns/"/>
    <ds:schemaRef ds:uri="71af3243-3dd4-4a8d-8c0d-dd76da1f02a5"/>
    <ds:schemaRef ds:uri="http://www.w3.org/2001/XMLSchema-instance"/>
  </ds:schemaRefs>
</ds:datastoreItem>
</file>

<file path=customXml/itemProps2.xml><?xml version="1.0" encoding="utf-8"?>
<ds:datastoreItem xmlns:ds="http://schemas.openxmlformats.org/officeDocument/2006/customXml" ds:itemID="{31F006B4-A9E1-4F39-85C8-FB836F919348}">
  <ds:schemaRefs>
    <ds:schemaRef ds:uri="http://schemas.microsoft.com/sharepoint/v3/contenttype/forms"/>
  </ds:schemaRefs>
</ds:datastoreItem>
</file>

<file path=customXml/itemProps3.xml><?xml version="1.0" encoding="utf-8"?>
<ds:datastoreItem xmlns:ds="http://schemas.openxmlformats.org/officeDocument/2006/customXml" ds:itemID="{16377351-63A1-4C2E-8C9A-66CDD70F16AC}">
  <ds:schemaRefs>
    <ds:schemaRef ds:uri="http://schemas.microsoft.com/office/2006/metadata/contentType"/>
    <ds:schemaRef ds:uri="http://schemas.microsoft.com/office/2006/metadata/properties/metaAttributes"/>
    <ds:schemaRef ds:uri="http://www.w3.org/2000/xmlns/"/>
    <ds:schemaRef ds:uri="http://www.w3.org/2001/XMLSchema"/>
    <ds:schemaRef ds:uri="71af3243-3dd4-4a8d-8c0d-dd76da1f02a5"/>
    <ds:schemaRef ds:uri="16c05727-aa75-4e4a-9b5f-8a80a1165891"/>
  </ds:schemaRefs>
</ds:datastoreItem>
</file>

<file path=docProps/app.xml><?xml version="1.0" encoding="utf-8"?>
<Properties xmlns="http://schemas.openxmlformats.org/officeDocument/2006/extended-properties" xmlns:vt="http://schemas.openxmlformats.org/officeDocument/2006/docPropsVTypes">
  <Template>{96DB7FD4-7489-4D8A-B3B4-7A133F87377D}tf11437505_win32</Template>
  <TotalTime>2038</TotalTime>
  <Words>2060</Words>
  <Application>Microsoft Office PowerPoint</Application>
  <PresentationFormat>Widescreen</PresentationFormat>
  <Paragraphs>180</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RetrospectVTI</vt:lpstr>
      <vt:lpstr>Strategies for Effective communication in a Business Setting </vt:lpstr>
      <vt:lpstr>PowerPoint Presentation</vt:lpstr>
      <vt:lpstr>PowerPoint Presentation</vt:lpstr>
      <vt:lpstr>Introduction </vt:lpstr>
      <vt:lpstr>PowerPoint Presentation</vt:lpstr>
      <vt:lpstr>What is effective communication?</vt:lpstr>
      <vt:lpstr>Example of effective communication</vt:lpstr>
      <vt:lpstr>. </vt:lpstr>
      <vt:lpstr>How does this benefit amazon</vt:lpstr>
      <vt:lpstr>PowerPoint Presentation</vt:lpstr>
      <vt:lpstr>Shannon-Weaver model of communication</vt:lpstr>
      <vt:lpstr>Berlo’s model of communication</vt:lpstr>
      <vt:lpstr>Schramm’s interactive model</vt:lpstr>
      <vt:lpstr>Tom should use the Schramm’s Interactive and Berlo’s SMCR model for the Amazon Project </vt:lpstr>
      <vt:lpstr>What are the barriers of communication in project management?</vt:lpstr>
      <vt:lpstr>How communication Barriers Affect Amazon in Project Management </vt:lpstr>
      <vt:lpstr>How Amazon can solve the communication barriers </vt:lpstr>
      <vt:lpstr>What is channel of communication:</vt:lpstr>
      <vt:lpstr>PowerPoint Presentation</vt:lpstr>
      <vt:lpstr>PowerPoint Presentation</vt:lpstr>
      <vt:lpstr>PowerPoint Presentation</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Benefits of Effective Communication</dc:title>
  <dc:creator>Esther Akpanmkpkpuk</dc:creator>
  <cp:lastModifiedBy>Cecile.recruitment@hotmail.com</cp:lastModifiedBy>
  <cp:revision>59</cp:revision>
  <dcterms:created xsi:type="dcterms:W3CDTF">2022-11-11T13:21:09Z</dcterms:created>
  <dcterms:modified xsi:type="dcterms:W3CDTF">2022-11-17T04:26:02Z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