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E9C"/>
    <a:srgbClr val="DEE1F2"/>
    <a:srgbClr val="D5F4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10/14/2019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10/14/2019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10/14/2019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10/14/2019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10/14/2019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0FE9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10/14/2019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hyperlink" Target="https://search.proquest.com/openview/25fa168cc7fdb8d84b68e177ce23f439/1?pq-origsite=gscholar&amp;cbl=2042228" TargetMode="External"/><Relationship Id="rId1" Type="http://schemas.openxmlformats.org/officeDocument/2006/relationships/slideLayout" Target="../slideLayouts/slideLayout1.xml"/><Relationship Id="rId6" Type="http://schemas.openxmlformats.org/officeDocument/2006/relationships/hyperlink" Target="https://blog.jobmedic.co.uk/family-support-workers-6-skills-you-need" TargetMode="External"/><Relationship Id="rId5" Type="http://schemas.openxmlformats.org/officeDocument/2006/relationships/hyperlink" Target="http://www.legislation.gov.uk/ukpga/1998/42/contents" TargetMode="External"/><Relationship Id="rId4" Type="http://schemas.openxmlformats.org/officeDocument/2006/relationships/hyperlink" Target="https://eprints.qut.edu.au/30311/1/Stacey_Hassall_Thesis.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v-library.co.uk/jobs/carmarthen#expired" TargetMode="External"/><Relationship Id="rId2" Type="http://schemas.openxmlformats.org/officeDocument/2006/relationships/hyperlink" Target="https://www.jstor.org/stable/20439287?seq=1#page_scan_tab_contents" TargetMode="External"/><Relationship Id="rId1" Type="http://schemas.openxmlformats.org/officeDocument/2006/relationships/slideLayout" Target="../slideLayouts/slideLayout1.xml"/><Relationship Id="rId6" Type="http://schemas.openxmlformats.org/officeDocument/2006/relationships/hyperlink" Target="https://www.strath.ac.uk/professionalservices/careers/skills/peopleskills/teamworkcollaborationskills/" TargetMode="External"/><Relationship Id="rId5" Type="http://schemas.openxmlformats.org/officeDocument/2006/relationships/hyperlink" Target="https://www.skillsforcare.org.uk/Documents/Learning-and-development/Core-skills/Communication-skills-in-social-care.pdf" TargetMode="External"/><Relationship Id="rId4" Type="http://schemas.openxmlformats.org/officeDocument/2006/relationships/hyperlink" Target="https://www.england.nhs.uk/wp-content/uploads/2012/12/compassion-in-practi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E8201-E31A-4231-A4FE-5EAEFF2B2185}"/>
              </a:ext>
            </a:extLst>
          </p:cNvPr>
          <p:cNvSpPr>
            <a:spLocks noGrp="1"/>
          </p:cNvSpPr>
          <p:nvPr>
            <p:ph type="ctrTitle"/>
          </p:nvPr>
        </p:nvSpPr>
        <p:spPr/>
        <p:txBody>
          <a:bodyPr/>
          <a:lstStyle/>
          <a:p>
            <a:r>
              <a:rPr lang="en-GB" dirty="0"/>
              <a:t>Skills for life: Employability and future pathways</a:t>
            </a:r>
          </a:p>
        </p:txBody>
      </p:sp>
      <p:sp>
        <p:nvSpPr>
          <p:cNvPr id="3" name="Subtitle 2">
            <a:extLst>
              <a:ext uri="{FF2B5EF4-FFF2-40B4-BE49-F238E27FC236}">
                <a16:creationId xmlns:a16="http://schemas.microsoft.com/office/drawing/2014/main" id="{C6ABBE44-0973-4B00-A71B-F67800813CB7}"/>
              </a:ext>
            </a:extLst>
          </p:cNvPr>
          <p:cNvSpPr>
            <a:spLocks noGrp="1"/>
          </p:cNvSpPr>
          <p:nvPr>
            <p:ph type="subTitle" idx="1"/>
          </p:nvPr>
        </p:nvSpPr>
        <p:spPr/>
        <p:txBody>
          <a:bodyPr/>
          <a:lstStyle/>
          <a:p>
            <a:r>
              <a:rPr lang="en-GB" dirty="0">
                <a:solidFill>
                  <a:schemeClr val="bg1"/>
                </a:solidFill>
              </a:rPr>
              <a:t>Cerys Jones</a:t>
            </a:r>
          </a:p>
          <a:p>
            <a:r>
              <a:rPr lang="en-GB" dirty="0">
                <a:solidFill>
                  <a:schemeClr val="bg1"/>
                </a:solidFill>
              </a:rPr>
              <a:t>1701150</a:t>
            </a:r>
          </a:p>
        </p:txBody>
      </p:sp>
    </p:spTree>
    <p:extLst>
      <p:ext uri="{BB962C8B-B14F-4D97-AF65-F5344CB8AC3E}">
        <p14:creationId xmlns:p14="http://schemas.microsoft.com/office/powerpoint/2010/main" val="361866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773723" y="900332"/>
            <a:ext cx="10185009" cy="5386090"/>
          </a:xfrm>
          <a:prstGeom prst="rect">
            <a:avLst/>
          </a:prstGeom>
          <a:noFill/>
        </p:spPr>
        <p:txBody>
          <a:bodyPr wrap="square" rtlCol="0">
            <a:spAutoFit/>
          </a:bodyPr>
          <a:lstStyle/>
          <a:p>
            <a:r>
              <a:rPr lang="en-GB" sz="2800" b="1" u="sng" dirty="0">
                <a:solidFill>
                  <a:schemeClr val="bg1"/>
                </a:solidFill>
              </a:rPr>
              <a:t>Introduction</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Project worker at Nacro Cymru.</a:t>
            </a:r>
          </a:p>
          <a:p>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Provide support to vulnerable individuals to meet housing needs.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lvl="8" algn="r"/>
            <a:r>
              <a:rPr lang="en-GB" dirty="0">
                <a:solidFill>
                  <a:schemeClr val="bg1"/>
                </a:solidFill>
              </a:rPr>
              <a:t>(Nacro, 2019)</a:t>
            </a:r>
          </a:p>
        </p:txBody>
      </p:sp>
    </p:spTree>
    <p:extLst>
      <p:ext uri="{BB962C8B-B14F-4D97-AF65-F5344CB8AC3E}">
        <p14:creationId xmlns:p14="http://schemas.microsoft.com/office/powerpoint/2010/main" val="643732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4708981"/>
          </a:xfrm>
          <a:prstGeom prst="rect">
            <a:avLst/>
          </a:prstGeom>
          <a:noFill/>
        </p:spPr>
        <p:txBody>
          <a:bodyPr wrap="square" rtlCol="0">
            <a:spAutoFit/>
          </a:bodyPr>
          <a:lstStyle/>
          <a:p>
            <a:r>
              <a:rPr lang="en-GB" sz="2800" b="1" u="sng" dirty="0">
                <a:solidFill>
                  <a:schemeClr val="bg1"/>
                </a:solidFill>
              </a:rPr>
              <a:t>Communication skills</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 The sharing of information through verbal and non-verbal messages (Bramhall, 2015).</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Individuals must communicate openly and effectively whilst promoting wellbeing (Stonehouse, 2014).</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Ability to support and share information with all service users, regardless of support needs (Skills for Care, 2018).</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Compliance with the Equality Act 2010 (Government, 2015).</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Communication is essential in caring type relationships with service users (National Health Service, 2012).</a:t>
            </a:r>
          </a:p>
          <a:p>
            <a:endParaRPr lang="en-GB" dirty="0">
              <a:solidFill>
                <a:schemeClr val="bg1"/>
              </a:solidFill>
            </a:endParaRPr>
          </a:p>
          <a:p>
            <a:endParaRPr lang="en-GB" dirty="0"/>
          </a:p>
        </p:txBody>
      </p:sp>
    </p:spTree>
    <p:extLst>
      <p:ext uri="{BB962C8B-B14F-4D97-AF65-F5344CB8AC3E}">
        <p14:creationId xmlns:p14="http://schemas.microsoft.com/office/powerpoint/2010/main" val="1937611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5663089"/>
          </a:xfrm>
          <a:prstGeom prst="rect">
            <a:avLst/>
          </a:prstGeom>
          <a:noFill/>
        </p:spPr>
        <p:txBody>
          <a:bodyPr wrap="square" rtlCol="0">
            <a:spAutoFit/>
          </a:bodyPr>
          <a:lstStyle/>
          <a:p>
            <a:r>
              <a:rPr lang="en-GB" sz="2800" b="1" u="sng" dirty="0">
                <a:solidFill>
                  <a:schemeClr val="bg1"/>
                </a:solidFill>
              </a:rPr>
              <a:t>Communication skills</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Listening skills are linked to communication skills. Ability to listen effectively means that communication becomes effective (Cottrell, 2015).</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Effective listening skills allow other individuals to voice opinions, which is a major aspect of the Human Rights Act 1998 (</a:t>
            </a:r>
            <a:r>
              <a:rPr lang="en-GB" i="1" dirty="0">
                <a:solidFill>
                  <a:schemeClr val="bg1"/>
                </a:solidFill>
              </a:rPr>
              <a:t>Human Rights Act 1998</a:t>
            </a:r>
            <a:r>
              <a:rPr lang="en-GB" dirty="0">
                <a:solidFill>
                  <a:schemeClr val="bg1"/>
                </a:solidFill>
              </a:rPr>
              <a:t>).</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90% of communication may be non-verbal (</a:t>
            </a:r>
            <a:r>
              <a:rPr lang="en-GB" dirty="0" err="1">
                <a:solidFill>
                  <a:schemeClr val="bg1"/>
                </a:solidFill>
              </a:rPr>
              <a:t>Ribbens</a:t>
            </a:r>
            <a:r>
              <a:rPr lang="en-GB" dirty="0">
                <a:solidFill>
                  <a:schemeClr val="bg1"/>
                </a:solidFill>
              </a:rPr>
              <a:t> and Thompson, 2002).</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 SOLER theory details how individuals can communicate with clients through non-verbal means (Stonehouse, 2014).</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solidFill>
                  <a:schemeClr val="bg1"/>
                </a:solidFill>
              </a:rPr>
              <a:t>Internal attitudes should be reflected externally (Egan, 2012).</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Ability to communicate with a range of individuals is essential in a job that works alongside other agencies (Skills for Care, 2018).</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Linked to the concept of teamwork skills.</a:t>
            </a:r>
          </a:p>
        </p:txBody>
      </p:sp>
    </p:spTree>
    <p:extLst>
      <p:ext uri="{BB962C8B-B14F-4D97-AF65-F5344CB8AC3E}">
        <p14:creationId xmlns:p14="http://schemas.microsoft.com/office/powerpoint/2010/main" val="4203820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5940088"/>
          </a:xfrm>
          <a:prstGeom prst="rect">
            <a:avLst/>
          </a:prstGeom>
          <a:noFill/>
        </p:spPr>
        <p:txBody>
          <a:bodyPr wrap="square" rtlCol="0">
            <a:spAutoFit/>
          </a:bodyPr>
          <a:lstStyle/>
          <a:p>
            <a:r>
              <a:rPr lang="en-GB" sz="2800" b="1" u="sng" dirty="0">
                <a:solidFill>
                  <a:schemeClr val="bg1"/>
                </a:solidFill>
              </a:rPr>
              <a:t>Teamwork skills</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 Ability to work well with other individuals (University of Strathclyde, no date).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GRPI model suggests that four aspects make effective teamwork.</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r>
              <a:rPr lang="en-GB" sz="1600" dirty="0">
                <a:solidFill>
                  <a:schemeClr val="bg1"/>
                </a:solidFill>
              </a:rPr>
              <a:t>				(Fry, </a:t>
            </a:r>
            <a:r>
              <a:rPr lang="en-GB" sz="1600" dirty="0" err="1">
                <a:solidFill>
                  <a:schemeClr val="bg1"/>
                </a:solidFill>
              </a:rPr>
              <a:t>Plovnick</a:t>
            </a:r>
            <a:r>
              <a:rPr lang="en-GB" sz="1600" dirty="0">
                <a:solidFill>
                  <a:schemeClr val="bg1"/>
                </a:solidFill>
              </a:rPr>
              <a:t> and Rubin, 1974)</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Some studies suggest that effective teamwork leads to greater performance (Hassall, 2009).</a:t>
            </a:r>
          </a:p>
          <a:p>
            <a:pPr marL="285750" indent="-285750">
              <a:buFont typeface="Arial" panose="020B0604020202020204" pitchFamily="34" charset="0"/>
              <a:buChar char="•"/>
            </a:pPr>
            <a:endParaRPr lang="en-GB" dirty="0"/>
          </a:p>
        </p:txBody>
      </p:sp>
      <p:pic>
        <p:nvPicPr>
          <p:cNvPr id="3" name="Picture 2" descr="Rubin, Plovnick, and Fry’s GRPI Model of Team Effectiveness">
            <a:extLst>
              <a:ext uri="{FF2B5EF4-FFF2-40B4-BE49-F238E27FC236}">
                <a16:creationId xmlns:a16="http://schemas.microsoft.com/office/drawing/2014/main" id="{4F78FD5E-5282-41E7-A4D8-CD308D3D428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245703" y="2637182"/>
            <a:ext cx="4134680" cy="2822714"/>
          </a:xfrm>
          <a:prstGeom prst="rect">
            <a:avLst/>
          </a:prstGeom>
          <a:noFill/>
          <a:ln>
            <a:noFill/>
          </a:ln>
        </p:spPr>
      </p:pic>
    </p:spTree>
    <p:extLst>
      <p:ext uri="{BB962C8B-B14F-4D97-AF65-F5344CB8AC3E}">
        <p14:creationId xmlns:p14="http://schemas.microsoft.com/office/powerpoint/2010/main" val="2277907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4001095"/>
          </a:xfrm>
          <a:prstGeom prst="rect">
            <a:avLst/>
          </a:prstGeom>
          <a:noFill/>
        </p:spPr>
        <p:txBody>
          <a:bodyPr wrap="square" rtlCol="0">
            <a:spAutoFit/>
          </a:bodyPr>
          <a:lstStyle/>
          <a:p>
            <a:r>
              <a:rPr lang="en-GB" sz="2800" b="1" u="sng" dirty="0">
                <a:solidFill>
                  <a:schemeClr val="bg1"/>
                </a:solidFill>
              </a:rPr>
              <a:t>Problem Solving skills</a:t>
            </a:r>
          </a:p>
          <a:p>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Ability to control and resolve difficult challenges and situations (Martinez, 1998).</a:t>
            </a:r>
          </a:p>
          <a:p>
            <a:endParaRPr lang="en-GB" dirty="0">
              <a:solidFill>
                <a:schemeClr val="bg1"/>
              </a:solidFill>
            </a:endParaRPr>
          </a:p>
          <a:p>
            <a:pPr marL="457200" indent="-457200">
              <a:buFont typeface="Arial" panose="020B0604020202020204" pitchFamily="34" charset="0"/>
              <a:buChar char="•"/>
            </a:pPr>
            <a:r>
              <a:rPr lang="en-GB" dirty="0">
                <a:solidFill>
                  <a:schemeClr val="bg1"/>
                </a:solidFill>
              </a:rPr>
              <a:t>Job role involves delivering effective support plans for diverse individuals with diverse needs (Nacro, 2019).</a:t>
            </a:r>
          </a:p>
          <a:p>
            <a:pPr marL="457200" indent="-457200">
              <a:buFont typeface="Arial" panose="020B0604020202020204" pitchFamily="34" charset="0"/>
              <a:buChar char="•"/>
            </a:pPr>
            <a:endParaRPr lang="en-GB" dirty="0">
              <a:solidFill>
                <a:schemeClr val="bg1"/>
              </a:solidFill>
            </a:endParaRPr>
          </a:p>
          <a:p>
            <a:pPr marL="457200" indent="-457200">
              <a:buFont typeface="Arial" panose="020B0604020202020204" pitchFamily="34" charset="0"/>
              <a:buChar char="•"/>
            </a:pPr>
            <a:r>
              <a:rPr lang="en-GB" dirty="0">
                <a:solidFill>
                  <a:schemeClr val="bg1"/>
                </a:solidFill>
              </a:rPr>
              <a:t>To solve problems effectively, individuals need to experience the causes and effects of their actions (Kramer, 1978) .</a:t>
            </a:r>
          </a:p>
          <a:p>
            <a:endParaRPr lang="en-GB" dirty="0">
              <a:solidFill>
                <a:schemeClr val="bg1"/>
              </a:solidFill>
            </a:endParaRPr>
          </a:p>
          <a:p>
            <a:pPr marL="457200" indent="-457200">
              <a:buFont typeface="Arial" panose="020B0604020202020204" pitchFamily="34" charset="0"/>
              <a:buChar char="•"/>
            </a:pPr>
            <a:r>
              <a:rPr lang="en-GB" dirty="0">
                <a:solidFill>
                  <a:schemeClr val="bg1"/>
                </a:solidFill>
              </a:rPr>
              <a:t>Ability to problem solve sometimes dependent on being organised.</a:t>
            </a:r>
          </a:p>
          <a:p>
            <a:r>
              <a:rPr lang="en-GB" dirty="0">
                <a:solidFill>
                  <a:schemeClr val="bg1"/>
                </a:solidFill>
              </a:rPr>
              <a:t> </a:t>
            </a:r>
            <a:endParaRPr lang="en-GB" sz="2800" dirty="0">
              <a:solidFill>
                <a:schemeClr val="bg1"/>
              </a:solidFill>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624103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4616648"/>
          </a:xfrm>
          <a:prstGeom prst="rect">
            <a:avLst/>
          </a:prstGeom>
          <a:noFill/>
        </p:spPr>
        <p:txBody>
          <a:bodyPr wrap="square" rtlCol="0">
            <a:spAutoFit/>
          </a:bodyPr>
          <a:lstStyle/>
          <a:p>
            <a:r>
              <a:rPr lang="en-GB" sz="2800" b="1" u="sng" dirty="0">
                <a:solidFill>
                  <a:schemeClr val="bg1"/>
                </a:solidFill>
              </a:rPr>
              <a:t>Organisation skills</a:t>
            </a:r>
          </a:p>
          <a:p>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Ability to manage self and means (University of Strathclyde, no date).</a:t>
            </a:r>
          </a:p>
          <a:p>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Involves accurately estimating the time required to complete a task and establishing priorities (University of Strathclyde, no date).</a:t>
            </a:r>
          </a:p>
          <a:p>
            <a:pPr marL="457200" indent="-457200">
              <a:buFont typeface="Arial" panose="020B0604020202020204" pitchFamily="34" charset="0"/>
              <a:buChar char="•"/>
            </a:pPr>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Job role requires the ongoing maintenance of documentation for reviews at the end of support plans, as well as home visits to support clients (Nacro, 2019). The prioritisation of tasks is therefore essential.</a:t>
            </a:r>
          </a:p>
          <a:p>
            <a:pPr marL="457200" indent="-457200">
              <a:buFont typeface="Arial" panose="020B0604020202020204" pitchFamily="34" charset="0"/>
              <a:buChar char="•"/>
            </a:pPr>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Linked with concept of time-management skills.</a:t>
            </a:r>
          </a:p>
          <a:p>
            <a:endParaRPr lang="en-GB" sz="2800" b="1" u="sng" dirty="0">
              <a:solidFill>
                <a:schemeClr val="bg1"/>
              </a:solidFill>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42268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3447098"/>
          </a:xfrm>
          <a:prstGeom prst="rect">
            <a:avLst/>
          </a:prstGeom>
          <a:noFill/>
        </p:spPr>
        <p:txBody>
          <a:bodyPr wrap="square" rtlCol="0">
            <a:spAutoFit/>
          </a:bodyPr>
          <a:lstStyle/>
          <a:p>
            <a:r>
              <a:rPr lang="en-GB" sz="2800" b="1" u="sng" dirty="0">
                <a:solidFill>
                  <a:schemeClr val="bg1"/>
                </a:solidFill>
              </a:rPr>
              <a:t>Time-management skills</a:t>
            </a:r>
          </a:p>
          <a:p>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Planning and organising time to allow individuals to complete more in less time (</a:t>
            </a:r>
            <a:r>
              <a:rPr lang="en-GB" dirty="0" err="1">
                <a:solidFill>
                  <a:schemeClr val="bg1"/>
                </a:solidFill>
              </a:rPr>
              <a:t>Jinalee</a:t>
            </a:r>
            <a:r>
              <a:rPr lang="en-GB" dirty="0">
                <a:solidFill>
                  <a:schemeClr val="bg1"/>
                </a:solidFill>
              </a:rPr>
              <a:t> and Singh, 2018).</a:t>
            </a:r>
          </a:p>
          <a:p>
            <a:pPr marL="457200" indent="-457200">
              <a:buFont typeface="Arial" panose="020B0604020202020204" pitchFamily="34" charset="0"/>
              <a:buChar char="•"/>
            </a:pPr>
            <a:endParaRPr lang="en-GB" dirty="0">
              <a:solidFill>
                <a:schemeClr val="bg1"/>
              </a:solidFill>
            </a:endParaRPr>
          </a:p>
          <a:p>
            <a:pPr marL="457200" indent="-457200">
              <a:buFont typeface="Arial" panose="020B0604020202020204" pitchFamily="34" charset="0"/>
              <a:buChar char="•"/>
            </a:pPr>
            <a:r>
              <a:rPr lang="en-GB" dirty="0">
                <a:solidFill>
                  <a:schemeClr val="bg1"/>
                </a:solidFill>
              </a:rPr>
              <a:t>The Bucket of Rocks Theory or the Pickle Jar Theory suggests a way in which individuals should complete activities (Mancini, 2003).</a:t>
            </a:r>
          </a:p>
          <a:p>
            <a:endParaRPr lang="en-GB" dirty="0">
              <a:solidFill>
                <a:schemeClr val="bg1"/>
              </a:solidFill>
            </a:endParaRPr>
          </a:p>
          <a:p>
            <a:pPr marL="457200" indent="-457200">
              <a:buFont typeface="Arial" panose="020B0604020202020204" pitchFamily="34" charset="0"/>
              <a:buChar char="•"/>
            </a:pPr>
            <a:r>
              <a:rPr lang="en-GB" dirty="0">
                <a:solidFill>
                  <a:schemeClr val="bg1"/>
                </a:solidFill>
              </a:rPr>
              <a:t>Firstly fill the bucket with the big rocks, which resemble important tasks, followed by the smaller substances, which resemble less important tasks (Forsyth, 2010).</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955228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5386090"/>
          </a:xfrm>
          <a:prstGeom prst="rect">
            <a:avLst/>
          </a:prstGeom>
          <a:noFill/>
        </p:spPr>
        <p:txBody>
          <a:bodyPr wrap="square" rtlCol="0">
            <a:spAutoFit/>
          </a:bodyPr>
          <a:lstStyle/>
          <a:p>
            <a:r>
              <a:rPr lang="en-GB" sz="2800" b="1" u="sng" dirty="0">
                <a:solidFill>
                  <a:schemeClr val="bg1"/>
                </a:solidFill>
              </a:rPr>
              <a:t>Conclusion</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Strong employability skills are a combination of good communication skills and problem solving skills.</a:t>
            </a:r>
          </a:p>
          <a:p>
            <a:r>
              <a:rPr lang="en-GB" dirty="0">
                <a:solidFill>
                  <a:schemeClr val="bg1"/>
                </a:solidFill>
              </a:rPr>
              <a:t> </a:t>
            </a:r>
          </a:p>
          <a:p>
            <a:pPr marL="285750" indent="-285750">
              <a:buFont typeface="Arial" panose="020B0604020202020204" pitchFamily="34" charset="0"/>
              <a:buChar char="•"/>
            </a:pPr>
            <a:r>
              <a:rPr lang="en-GB" dirty="0">
                <a:solidFill>
                  <a:schemeClr val="bg1"/>
                </a:solidFill>
              </a:rPr>
              <a:t>Skills are developed over time and with experience.</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Often developed through reflection and future planning.</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algn="r"/>
            <a:r>
              <a:rPr lang="en-GB" dirty="0">
                <a:solidFill>
                  <a:schemeClr val="bg1"/>
                </a:solidFill>
              </a:rPr>
              <a:t>(Cottrell, 2015)</a:t>
            </a:r>
          </a:p>
        </p:txBody>
      </p:sp>
    </p:spTree>
    <p:extLst>
      <p:ext uri="{BB962C8B-B14F-4D97-AF65-F5344CB8AC3E}">
        <p14:creationId xmlns:p14="http://schemas.microsoft.com/office/powerpoint/2010/main" val="989237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3724096"/>
          </a:xfrm>
          <a:prstGeom prst="rect">
            <a:avLst/>
          </a:prstGeom>
          <a:noFill/>
        </p:spPr>
        <p:txBody>
          <a:bodyPr wrap="square" rtlCol="0">
            <a:spAutoFit/>
          </a:bodyPr>
          <a:lstStyle/>
          <a:p>
            <a:r>
              <a:rPr lang="en-GB" sz="2800" b="1" u="sng" dirty="0">
                <a:solidFill>
                  <a:schemeClr val="bg1"/>
                </a:solidFill>
              </a:rPr>
              <a:t>Reference List</a:t>
            </a:r>
          </a:p>
          <a:p>
            <a:endParaRPr lang="en-GB" sz="2800" b="1" u="sng"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2" name="TextBox 1">
            <a:extLst>
              <a:ext uri="{FF2B5EF4-FFF2-40B4-BE49-F238E27FC236}">
                <a16:creationId xmlns:a16="http://schemas.microsoft.com/office/drawing/2014/main" id="{EA67F23B-9228-477D-9573-9687A00C3524}"/>
              </a:ext>
            </a:extLst>
          </p:cNvPr>
          <p:cNvSpPr txBox="1"/>
          <p:nvPr/>
        </p:nvSpPr>
        <p:spPr>
          <a:xfrm>
            <a:off x="886265" y="1645920"/>
            <a:ext cx="10058400" cy="4555093"/>
          </a:xfrm>
          <a:prstGeom prst="rect">
            <a:avLst/>
          </a:prstGeom>
          <a:noFill/>
        </p:spPr>
        <p:txBody>
          <a:bodyPr wrap="square" rtlCol="0">
            <a:spAutoFit/>
          </a:bodyPr>
          <a:lstStyle/>
          <a:p>
            <a:r>
              <a:rPr lang="en-GB" sz="1200" dirty="0">
                <a:solidFill>
                  <a:schemeClr val="bg1"/>
                </a:solidFill>
              </a:rPr>
              <a:t>Bramhall, E. (2014) ‘Effective communication skills in nursing practice’, </a:t>
            </a:r>
            <a:r>
              <a:rPr lang="en-GB" sz="1200" i="1" dirty="0">
                <a:solidFill>
                  <a:schemeClr val="bg1"/>
                </a:solidFill>
              </a:rPr>
              <a:t>Nursing Standard, </a:t>
            </a:r>
            <a:r>
              <a:rPr lang="en-GB" sz="1200" dirty="0">
                <a:solidFill>
                  <a:schemeClr val="bg1"/>
                </a:solidFill>
              </a:rPr>
              <a:t>29(14), p.53. (Accessed: 10 October 2019). Available at: </a:t>
            </a:r>
            <a:r>
              <a:rPr lang="en-GB" sz="1200" u="sng" dirty="0">
                <a:solidFill>
                  <a:schemeClr val="bg1"/>
                </a:solidFill>
                <a:hlinkClick r:id="rId2">
                  <a:extLst>
                    <a:ext uri="{A12FA001-AC4F-418D-AE19-62706E023703}">
                      <ahyp:hlinkClr xmlns:ahyp="http://schemas.microsoft.com/office/drawing/2018/hyperlinkcolor" val="tx"/>
                    </a:ext>
                  </a:extLst>
                </a:hlinkClick>
              </a:rPr>
              <a:t>https://search.proquest.com/openview/25fa168cc7fdb8d84b68e177ce23f439/1?pq-origsite=gscholar&amp;cbl=2042228</a:t>
            </a:r>
            <a:endParaRPr lang="en-GB" sz="1200" dirty="0">
              <a:solidFill>
                <a:schemeClr val="bg1"/>
              </a:solidFill>
            </a:endParaRPr>
          </a:p>
          <a:p>
            <a:r>
              <a:rPr lang="en-GB" sz="1200" dirty="0">
                <a:solidFill>
                  <a:schemeClr val="bg1"/>
                </a:solidFill>
              </a:rPr>
              <a:t> </a:t>
            </a:r>
          </a:p>
          <a:p>
            <a:r>
              <a:rPr lang="en-GB" sz="1200" dirty="0">
                <a:solidFill>
                  <a:schemeClr val="bg1"/>
                </a:solidFill>
              </a:rPr>
              <a:t>Cottrell, S. (2015) </a:t>
            </a:r>
            <a:r>
              <a:rPr lang="en-GB" sz="1200" i="1" dirty="0">
                <a:solidFill>
                  <a:schemeClr val="bg1"/>
                </a:solidFill>
              </a:rPr>
              <a:t>Skills for Success: Personal Development and Employability. </a:t>
            </a:r>
            <a:r>
              <a:rPr lang="en-GB" sz="1200" dirty="0">
                <a:solidFill>
                  <a:schemeClr val="bg1"/>
                </a:solidFill>
              </a:rPr>
              <a:t>3</a:t>
            </a:r>
            <a:r>
              <a:rPr lang="en-GB" sz="1200" baseline="30000" dirty="0">
                <a:solidFill>
                  <a:schemeClr val="bg1"/>
                </a:solidFill>
              </a:rPr>
              <a:t>rd</a:t>
            </a:r>
            <a:r>
              <a:rPr lang="en-GB" sz="1200" dirty="0">
                <a:solidFill>
                  <a:schemeClr val="bg1"/>
                </a:solidFill>
              </a:rPr>
              <a:t> Ed. London: Palgrave. </a:t>
            </a:r>
          </a:p>
          <a:p>
            <a:r>
              <a:rPr lang="en-GB" sz="1200" dirty="0">
                <a:solidFill>
                  <a:schemeClr val="bg1"/>
                </a:solidFill>
              </a:rPr>
              <a:t> </a:t>
            </a:r>
          </a:p>
          <a:p>
            <a:r>
              <a:rPr lang="en-GB" sz="1200" dirty="0">
                <a:solidFill>
                  <a:schemeClr val="bg1"/>
                </a:solidFill>
              </a:rPr>
              <a:t>Egan, G. (2010)</a:t>
            </a:r>
            <a:r>
              <a:rPr lang="en-GB" sz="1200" i="1" dirty="0">
                <a:solidFill>
                  <a:schemeClr val="bg1"/>
                </a:solidFill>
              </a:rPr>
              <a:t> The Skilled Helper: A Problem Management and Opportunity-Development Approach to Helping. </a:t>
            </a:r>
            <a:r>
              <a:rPr lang="en-GB" sz="1200" dirty="0">
                <a:solidFill>
                  <a:schemeClr val="bg1"/>
                </a:solidFill>
              </a:rPr>
              <a:t>9th Ed. Stamford: Brooks/Cole.</a:t>
            </a:r>
          </a:p>
          <a:p>
            <a:r>
              <a:rPr lang="en-GB" sz="1200" dirty="0">
                <a:solidFill>
                  <a:schemeClr val="bg1"/>
                </a:solidFill>
              </a:rPr>
              <a:t> </a:t>
            </a:r>
          </a:p>
          <a:p>
            <a:r>
              <a:rPr lang="en-GB" sz="1200" dirty="0">
                <a:solidFill>
                  <a:schemeClr val="bg1"/>
                </a:solidFill>
              </a:rPr>
              <a:t>Forsyth, P. (2010) </a:t>
            </a:r>
            <a:r>
              <a:rPr lang="en-GB" sz="1200" i="1" dirty="0">
                <a:solidFill>
                  <a:schemeClr val="bg1"/>
                </a:solidFill>
              </a:rPr>
              <a:t>Successful Time Management,</a:t>
            </a:r>
            <a:r>
              <a:rPr lang="en-GB" sz="1200" dirty="0">
                <a:solidFill>
                  <a:schemeClr val="bg1"/>
                </a:solidFill>
              </a:rPr>
              <a:t> New York:</a:t>
            </a:r>
            <a:r>
              <a:rPr lang="en-GB" sz="1200" i="1" dirty="0">
                <a:solidFill>
                  <a:schemeClr val="bg1"/>
                </a:solidFill>
              </a:rPr>
              <a:t> </a:t>
            </a:r>
            <a:r>
              <a:rPr lang="en-GB" sz="1200" dirty="0">
                <a:solidFill>
                  <a:schemeClr val="bg1"/>
                </a:solidFill>
              </a:rPr>
              <a:t>Kogan Page Publishers.</a:t>
            </a:r>
          </a:p>
          <a:p>
            <a:r>
              <a:rPr lang="en-GB" sz="1200" dirty="0">
                <a:solidFill>
                  <a:schemeClr val="bg1"/>
                </a:solidFill>
              </a:rPr>
              <a:t> </a:t>
            </a:r>
          </a:p>
          <a:p>
            <a:r>
              <a:rPr lang="en-GB" sz="1200" dirty="0">
                <a:solidFill>
                  <a:schemeClr val="bg1"/>
                </a:solidFill>
              </a:rPr>
              <a:t>Fry, R., </a:t>
            </a:r>
            <a:r>
              <a:rPr lang="en-GB" sz="1200" dirty="0" err="1">
                <a:solidFill>
                  <a:schemeClr val="bg1"/>
                </a:solidFill>
              </a:rPr>
              <a:t>Plovnick</a:t>
            </a:r>
            <a:r>
              <a:rPr lang="en-GB" sz="1200" dirty="0">
                <a:solidFill>
                  <a:schemeClr val="bg1"/>
                </a:solidFill>
              </a:rPr>
              <a:t>, M. and Rubin, I. (1974) </a:t>
            </a:r>
            <a:r>
              <a:rPr lang="en-GB" sz="1200" i="1" dirty="0">
                <a:solidFill>
                  <a:schemeClr val="bg1"/>
                </a:solidFill>
              </a:rPr>
              <a:t>New Developments in O. D. Technology: Programmed Team Development. </a:t>
            </a:r>
            <a:r>
              <a:rPr lang="en-GB" sz="1200" dirty="0">
                <a:solidFill>
                  <a:schemeClr val="bg1"/>
                </a:solidFill>
              </a:rPr>
              <a:t>Massachusetts: </a:t>
            </a:r>
            <a:r>
              <a:rPr lang="en-GB" sz="1200" dirty="0" err="1">
                <a:solidFill>
                  <a:schemeClr val="bg1"/>
                </a:solidFill>
              </a:rPr>
              <a:t>Bibliolife</a:t>
            </a:r>
            <a:r>
              <a:rPr lang="en-GB" sz="1200" dirty="0">
                <a:solidFill>
                  <a:schemeClr val="bg1"/>
                </a:solidFill>
              </a:rPr>
              <a:t> DBA of </a:t>
            </a:r>
            <a:r>
              <a:rPr lang="en-GB" sz="1200" dirty="0" err="1">
                <a:solidFill>
                  <a:schemeClr val="bg1"/>
                </a:solidFill>
              </a:rPr>
              <a:t>Bibilio</a:t>
            </a:r>
            <a:r>
              <a:rPr lang="en-GB" sz="1200" dirty="0">
                <a:solidFill>
                  <a:schemeClr val="bg1"/>
                </a:solidFill>
              </a:rPr>
              <a:t> Bazaar.</a:t>
            </a:r>
          </a:p>
          <a:p>
            <a:r>
              <a:rPr lang="en-GB" sz="1200" dirty="0">
                <a:solidFill>
                  <a:schemeClr val="bg1"/>
                </a:solidFill>
              </a:rPr>
              <a:t> </a:t>
            </a:r>
          </a:p>
          <a:p>
            <a:r>
              <a:rPr lang="en-GB" sz="1200" dirty="0">
                <a:solidFill>
                  <a:schemeClr val="bg1"/>
                </a:solidFill>
              </a:rPr>
              <a:t>Government (2015) </a:t>
            </a:r>
            <a:r>
              <a:rPr lang="en-GB" sz="1200" i="1" dirty="0">
                <a:solidFill>
                  <a:schemeClr val="bg1"/>
                </a:solidFill>
              </a:rPr>
              <a:t>Equality Act 2010: guidance. </a:t>
            </a:r>
            <a:r>
              <a:rPr lang="en-GB" sz="1200" dirty="0">
                <a:solidFill>
                  <a:schemeClr val="bg1"/>
                </a:solidFill>
              </a:rPr>
              <a:t>Available at: </a:t>
            </a:r>
            <a:r>
              <a:rPr lang="en-GB" sz="1200" u="sng" dirty="0">
                <a:solidFill>
                  <a:schemeClr val="bg1"/>
                </a:solidFill>
                <a:hlinkClick r:id="rId3">
                  <a:extLst>
                    <a:ext uri="{A12FA001-AC4F-418D-AE19-62706E023703}">
                      <ahyp:hlinkClr xmlns:ahyp="http://schemas.microsoft.com/office/drawing/2018/hyperlinkcolor" val="tx"/>
                    </a:ext>
                  </a:extLst>
                </a:hlinkClick>
              </a:rPr>
              <a:t>https://www.gov.uk/guidance/equality-act-2010-guidance</a:t>
            </a:r>
            <a:r>
              <a:rPr lang="en-GB" sz="1200" u="sng" dirty="0">
                <a:solidFill>
                  <a:schemeClr val="bg1"/>
                </a:solidFill>
              </a:rPr>
              <a:t> </a:t>
            </a:r>
            <a:r>
              <a:rPr lang="en-GB" sz="1200" dirty="0">
                <a:solidFill>
                  <a:schemeClr val="bg1"/>
                </a:solidFill>
              </a:rPr>
              <a:t>(Accessed: 7 October 2019).</a:t>
            </a:r>
          </a:p>
          <a:p>
            <a:r>
              <a:rPr lang="en-GB" sz="1200" dirty="0">
                <a:solidFill>
                  <a:schemeClr val="bg1"/>
                </a:solidFill>
              </a:rPr>
              <a:t> </a:t>
            </a:r>
          </a:p>
          <a:p>
            <a:r>
              <a:rPr lang="en-GB" sz="1200" dirty="0">
                <a:solidFill>
                  <a:schemeClr val="bg1"/>
                </a:solidFill>
              </a:rPr>
              <a:t>Hassall, S. (2009) </a:t>
            </a:r>
            <a:r>
              <a:rPr lang="en-GB" sz="1200" i="1" dirty="0">
                <a:solidFill>
                  <a:schemeClr val="bg1"/>
                </a:solidFill>
              </a:rPr>
              <a:t>The Relationship between Communication and Team Performance: Testing Moderators and Identifying Communication Profiles in Established work Teams. </a:t>
            </a:r>
            <a:r>
              <a:rPr lang="en-GB" sz="1200" dirty="0">
                <a:solidFill>
                  <a:schemeClr val="bg1"/>
                </a:solidFill>
              </a:rPr>
              <a:t>Available at: </a:t>
            </a:r>
            <a:r>
              <a:rPr lang="en-GB" sz="1200" u="sng" dirty="0">
                <a:solidFill>
                  <a:schemeClr val="bg1"/>
                </a:solidFill>
                <a:hlinkClick r:id="rId4">
                  <a:extLst>
                    <a:ext uri="{A12FA001-AC4F-418D-AE19-62706E023703}">
                      <ahyp:hlinkClr xmlns:ahyp="http://schemas.microsoft.com/office/drawing/2018/hyperlinkcolor" val="tx"/>
                    </a:ext>
                  </a:extLst>
                </a:hlinkClick>
              </a:rPr>
              <a:t>https://eprints.qut.edu.au/30311/1/Stacey_Hassall_Thesis.pdf</a:t>
            </a:r>
            <a:r>
              <a:rPr lang="en-GB" sz="1200" dirty="0">
                <a:solidFill>
                  <a:schemeClr val="bg1"/>
                </a:solidFill>
              </a:rPr>
              <a:t> (Accessed: 7 October 2019).</a:t>
            </a:r>
          </a:p>
          <a:p>
            <a:endParaRPr lang="en-GB" sz="1200" i="1" dirty="0">
              <a:solidFill>
                <a:schemeClr val="bg1"/>
              </a:solidFill>
            </a:endParaRPr>
          </a:p>
          <a:p>
            <a:r>
              <a:rPr lang="en-GB" sz="1200" i="1" dirty="0">
                <a:solidFill>
                  <a:schemeClr val="bg1"/>
                </a:solidFill>
              </a:rPr>
              <a:t>Human Rights Act 1998, c.10. </a:t>
            </a:r>
            <a:r>
              <a:rPr lang="en-GB" sz="1200" dirty="0">
                <a:solidFill>
                  <a:schemeClr val="bg1"/>
                </a:solidFill>
              </a:rPr>
              <a:t>Available at: </a:t>
            </a:r>
            <a:r>
              <a:rPr lang="en-GB" sz="1200" u="sng" dirty="0">
                <a:solidFill>
                  <a:schemeClr val="bg1"/>
                </a:solidFill>
                <a:hlinkClick r:id="rId5">
                  <a:extLst>
                    <a:ext uri="{A12FA001-AC4F-418D-AE19-62706E023703}">
                      <ahyp:hlinkClr xmlns:ahyp="http://schemas.microsoft.com/office/drawing/2018/hyperlinkcolor" val="tx"/>
                    </a:ext>
                  </a:extLst>
                </a:hlinkClick>
              </a:rPr>
              <a:t>http://www.legislation.gov.uk/ukpga/1998/42/contents</a:t>
            </a:r>
            <a:r>
              <a:rPr lang="en-GB" sz="1200" u="sng" dirty="0">
                <a:solidFill>
                  <a:schemeClr val="bg1"/>
                </a:solidFill>
              </a:rPr>
              <a:t> </a:t>
            </a:r>
            <a:r>
              <a:rPr lang="en-GB" sz="1200" dirty="0">
                <a:solidFill>
                  <a:schemeClr val="bg1"/>
                </a:solidFill>
              </a:rPr>
              <a:t>(Accessed: 7 October 2019).</a:t>
            </a:r>
          </a:p>
          <a:p>
            <a:r>
              <a:rPr lang="en-GB" sz="1200" dirty="0">
                <a:solidFill>
                  <a:schemeClr val="bg1"/>
                </a:solidFill>
              </a:rPr>
              <a:t> </a:t>
            </a:r>
          </a:p>
          <a:p>
            <a:r>
              <a:rPr lang="en-GB" sz="1200" dirty="0" err="1">
                <a:solidFill>
                  <a:schemeClr val="bg1"/>
                </a:solidFill>
              </a:rPr>
              <a:t>Jinalee</a:t>
            </a:r>
            <a:r>
              <a:rPr lang="en-GB" sz="1200" dirty="0">
                <a:solidFill>
                  <a:schemeClr val="bg1"/>
                </a:solidFill>
              </a:rPr>
              <a:t>, M. and Singh, A. (2018) ‘A descriptive study of time management models and theories’, </a:t>
            </a:r>
            <a:r>
              <a:rPr lang="en-GB" sz="1200" i="1" dirty="0">
                <a:solidFill>
                  <a:schemeClr val="bg1"/>
                </a:solidFill>
              </a:rPr>
              <a:t>International Journal of Advanced Scientific Research and Management, </a:t>
            </a:r>
            <a:r>
              <a:rPr lang="en-GB" sz="1200" dirty="0">
                <a:solidFill>
                  <a:schemeClr val="bg1"/>
                </a:solidFill>
              </a:rPr>
              <a:t>3(9), pp. 141-147. (Accessed: 7 October 2019). Available at: </a:t>
            </a:r>
            <a:r>
              <a:rPr lang="en-GB" sz="1200" u="sng" dirty="0">
                <a:solidFill>
                  <a:schemeClr val="bg1"/>
                </a:solidFill>
                <a:hlinkClick r:id="rId6">
                  <a:extLst>
                    <a:ext uri="{A12FA001-AC4F-418D-AE19-62706E023703}">
                      <ahyp:hlinkClr xmlns:ahyp="http://schemas.microsoft.com/office/drawing/2018/hyperlinkcolor" val="tx"/>
                    </a:ext>
                  </a:extLst>
                </a:hlinkClick>
              </a:rPr>
              <a:t>https://blog.jobmedic.co.uk/family-support-workers-6-skills-you-need</a:t>
            </a:r>
            <a:endParaRPr lang="en-GB" sz="1200" dirty="0">
              <a:solidFill>
                <a:schemeClr val="bg1"/>
              </a:solidFill>
            </a:endParaRPr>
          </a:p>
          <a:p>
            <a:r>
              <a:rPr lang="en-GB" sz="1200" dirty="0">
                <a:solidFill>
                  <a:schemeClr val="bg1"/>
                </a:solidFill>
              </a:rPr>
              <a:t> </a:t>
            </a:r>
          </a:p>
          <a:p>
            <a:r>
              <a:rPr lang="en-GB" sz="1200" dirty="0">
                <a:solidFill>
                  <a:schemeClr val="bg1"/>
                </a:solidFill>
              </a:rPr>
              <a:t>Kramer, M. (1978) </a:t>
            </a:r>
            <a:r>
              <a:rPr lang="en-GB" sz="1200" i="1" dirty="0">
                <a:solidFill>
                  <a:schemeClr val="bg1"/>
                </a:solidFill>
              </a:rPr>
              <a:t>Reality Shock: Why Nurses Leave Nursing. </a:t>
            </a:r>
            <a:r>
              <a:rPr lang="en-GB" sz="1200" dirty="0">
                <a:solidFill>
                  <a:schemeClr val="bg1"/>
                </a:solidFill>
              </a:rPr>
              <a:t>St Louis:</a:t>
            </a:r>
            <a:r>
              <a:rPr lang="en-GB" sz="1200" i="1" dirty="0">
                <a:solidFill>
                  <a:schemeClr val="bg1"/>
                </a:solidFill>
              </a:rPr>
              <a:t> </a:t>
            </a:r>
            <a:r>
              <a:rPr lang="en-GB" sz="1200" dirty="0">
                <a:solidFill>
                  <a:schemeClr val="bg1"/>
                </a:solidFill>
              </a:rPr>
              <a:t>C. V. Mosby Company.</a:t>
            </a:r>
          </a:p>
          <a:p>
            <a:endParaRPr lang="en-GB" sz="1400" dirty="0">
              <a:solidFill>
                <a:schemeClr val="bg1"/>
              </a:solidFill>
            </a:endParaRPr>
          </a:p>
          <a:p>
            <a:endParaRPr lang="en-GB" sz="1200" dirty="0">
              <a:solidFill>
                <a:schemeClr val="bg1"/>
              </a:solidFill>
            </a:endParaRPr>
          </a:p>
        </p:txBody>
      </p:sp>
    </p:spTree>
    <p:extLst>
      <p:ext uri="{BB962C8B-B14F-4D97-AF65-F5344CB8AC3E}">
        <p14:creationId xmlns:p14="http://schemas.microsoft.com/office/powerpoint/2010/main" val="996141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3724096"/>
          </a:xfrm>
          <a:prstGeom prst="rect">
            <a:avLst/>
          </a:prstGeom>
          <a:noFill/>
        </p:spPr>
        <p:txBody>
          <a:bodyPr wrap="square" rtlCol="0">
            <a:spAutoFit/>
          </a:bodyPr>
          <a:lstStyle/>
          <a:p>
            <a:r>
              <a:rPr lang="en-GB" sz="2800" b="1" u="sng" dirty="0">
                <a:solidFill>
                  <a:schemeClr val="bg1"/>
                </a:solidFill>
              </a:rPr>
              <a:t>Reference List</a:t>
            </a:r>
          </a:p>
          <a:p>
            <a:endParaRPr lang="en-GB" sz="2800" b="1" u="sng"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2" name="TextBox 1">
            <a:extLst>
              <a:ext uri="{FF2B5EF4-FFF2-40B4-BE49-F238E27FC236}">
                <a16:creationId xmlns:a16="http://schemas.microsoft.com/office/drawing/2014/main" id="{EA67F23B-9228-477D-9573-9687A00C3524}"/>
              </a:ext>
            </a:extLst>
          </p:cNvPr>
          <p:cNvSpPr txBox="1"/>
          <p:nvPr/>
        </p:nvSpPr>
        <p:spPr>
          <a:xfrm>
            <a:off x="886265" y="1645920"/>
            <a:ext cx="10058400" cy="3970318"/>
          </a:xfrm>
          <a:prstGeom prst="rect">
            <a:avLst/>
          </a:prstGeom>
          <a:noFill/>
        </p:spPr>
        <p:txBody>
          <a:bodyPr wrap="square" rtlCol="0">
            <a:spAutoFit/>
          </a:bodyPr>
          <a:lstStyle/>
          <a:p>
            <a:r>
              <a:rPr lang="en-GB" sz="1200" dirty="0">
                <a:solidFill>
                  <a:schemeClr val="bg1"/>
                </a:solidFill>
              </a:rPr>
              <a:t>Mancini, M. (2003) </a:t>
            </a:r>
            <a:r>
              <a:rPr lang="en-GB" sz="1200" i="1" dirty="0">
                <a:solidFill>
                  <a:schemeClr val="bg1"/>
                </a:solidFill>
              </a:rPr>
              <a:t>Time Management, </a:t>
            </a:r>
            <a:r>
              <a:rPr lang="en-GB" sz="1200" dirty="0">
                <a:solidFill>
                  <a:schemeClr val="bg1"/>
                </a:solidFill>
              </a:rPr>
              <a:t>Canberra: McGraw-Hill Professional.</a:t>
            </a:r>
          </a:p>
          <a:p>
            <a:r>
              <a:rPr lang="en-GB" sz="1200" dirty="0">
                <a:solidFill>
                  <a:schemeClr val="bg1"/>
                </a:solidFill>
              </a:rPr>
              <a:t> </a:t>
            </a:r>
          </a:p>
          <a:p>
            <a:r>
              <a:rPr lang="en-GB" sz="1200" dirty="0">
                <a:solidFill>
                  <a:schemeClr val="bg1"/>
                </a:solidFill>
              </a:rPr>
              <a:t>Martinez, M. (1998) ‘What is Problem Solving?’, </a:t>
            </a:r>
            <a:r>
              <a:rPr lang="en-GB" sz="1200" i="1" dirty="0">
                <a:solidFill>
                  <a:schemeClr val="bg1"/>
                </a:solidFill>
              </a:rPr>
              <a:t>The Phi Delta </a:t>
            </a:r>
            <a:r>
              <a:rPr lang="en-GB" sz="1200" i="1" dirty="0" err="1">
                <a:solidFill>
                  <a:schemeClr val="bg1"/>
                </a:solidFill>
              </a:rPr>
              <a:t>Kappan</a:t>
            </a:r>
            <a:r>
              <a:rPr lang="en-GB" sz="1200" i="1" dirty="0">
                <a:solidFill>
                  <a:schemeClr val="bg1"/>
                </a:solidFill>
              </a:rPr>
              <a:t>, </a:t>
            </a:r>
            <a:r>
              <a:rPr lang="en-GB" sz="1200" dirty="0">
                <a:solidFill>
                  <a:schemeClr val="bg1"/>
                </a:solidFill>
              </a:rPr>
              <a:t>79(8), pp. 605-609. (Accessed: 7 October 2019). Available at: </a:t>
            </a:r>
            <a:r>
              <a:rPr lang="en-GB" sz="1200" u="sng" dirty="0">
                <a:solidFill>
                  <a:schemeClr val="bg1"/>
                </a:solidFill>
                <a:hlinkClick r:id="rId2">
                  <a:extLst>
                    <a:ext uri="{A12FA001-AC4F-418D-AE19-62706E023703}">
                      <ahyp:hlinkClr xmlns:ahyp="http://schemas.microsoft.com/office/drawing/2018/hyperlinkcolor" val="tx"/>
                    </a:ext>
                  </a:extLst>
                </a:hlinkClick>
              </a:rPr>
              <a:t>https://www.jstor.org/stable/20439287?seq=1#page_scan_tab_contents</a:t>
            </a:r>
            <a:endParaRPr lang="en-GB" sz="1200" u="sng" dirty="0">
              <a:solidFill>
                <a:schemeClr val="bg1"/>
              </a:solidFill>
            </a:endParaRPr>
          </a:p>
          <a:p>
            <a:endParaRPr lang="en-GB" sz="1200" u="sng" dirty="0">
              <a:solidFill>
                <a:schemeClr val="bg1"/>
              </a:solidFill>
            </a:endParaRPr>
          </a:p>
          <a:p>
            <a:r>
              <a:rPr lang="en-GB" sz="1200" dirty="0">
                <a:solidFill>
                  <a:schemeClr val="bg1"/>
                </a:solidFill>
              </a:rPr>
              <a:t>Nacro (2019) </a:t>
            </a:r>
            <a:r>
              <a:rPr lang="en-GB" sz="1200" i="1" dirty="0">
                <a:solidFill>
                  <a:schemeClr val="bg1"/>
                </a:solidFill>
              </a:rPr>
              <a:t>Project Worker. </a:t>
            </a:r>
            <a:r>
              <a:rPr lang="en-GB" sz="1200" dirty="0">
                <a:solidFill>
                  <a:schemeClr val="bg1"/>
                </a:solidFill>
              </a:rPr>
              <a:t>Available at :</a:t>
            </a:r>
            <a:r>
              <a:rPr lang="en-GB" sz="1200" dirty="0">
                <a:solidFill>
                  <a:schemeClr val="bg1"/>
                </a:solidFill>
                <a:hlinkClick r:id="rId3">
                  <a:extLst>
                    <a:ext uri="{A12FA001-AC4F-418D-AE19-62706E023703}">
                      <ahyp:hlinkClr xmlns:ahyp="http://schemas.microsoft.com/office/drawing/2018/hyperlinkcolor" val="tx"/>
                    </a:ext>
                  </a:extLst>
                </a:hlinkClick>
              </a:rPr>
              <a:t>https://www.cv-library.co.uk/jobs/carmarthen#expired</a:t>
            </a:r>
            <a:r>
              <a:rPr lang="en-GB" sz="1200" dirty="0">
                <a:solidFill>
                  <a:schemeClr val="bg1"/>
                </a:solidFill>
              </a:rPr>
              <a:t> (Accessed: 26 September 2019).</a:t>
            </a:r>
          </a:p>
          <a:p>
            <a:endParaRPr lang="en-GB" sz="1200" dirty="0">
              <a:solidFill>
                <a:schemeClr val="bg1"/>
              </a:solidFill>
            </a:endParaRPr>
          </a:p>
          <a:p>
            <a:r>
              <a:rPr lang="en-GB" sz="1200" dirty="0">
                <a:solidFill>
                  <a:schemeClr val="bg1"/>
                </a:solidFill>
              </a:rPr>
              <a:t>National Health Service (2012)</a:t>
            </a:r>
            <a:r>
              <a:rPr lang="en-GB" sz="1200" i="1" dirty="0">
                <a:solidFill>
                  <a:schemeClr val="bg1"/>
                </a:solidFill>
              </a:rPr>
              <a:t> Compassion in Practice. </a:t>
            </a:r>
            <a:r>
              <a:rPr lang="en-GB" sz="1200" dirty="0">
                <a:solidFill>
                  <a:schemeClr val="bg1"/>
                </a:solidFill>
              </a:rPr>
              <a:t>Available at: </a:t>
            </a:r>
            <a:r>
              <a:rPr lang="en-GB" sz="1200" u="sng" dirty="0">
                <a:solidFill>
                  <a:schemeClr val="bg1"/>
                </a:solidFill>
                <a:hlinkClick r:id="rId4">
                  <a:extLst>
                    <a:ext uri="{A12FA001-AC4F-418D-AE19-62706E023703}">
                      <ahyp:hlinkClr xmlns:ahyp="http://schemas.microsoft.com/office/drawing/2018/hyperlinkcolor" val="tx"/>
                    </a:ext>
                  </a:extLst>
                </a:hlinkClick>
              </a:rPr>
              <a:t>https://www.england.nhs.uk/wp-content/uploads/2012/12/compassion-in-practice.pdf</a:t>
            </a:r>
            <a:r>
              <a:rPr lang="en-GB" sz="1200" dirty="0">
                <a:solidFill>
                  <a:schemeClr val="bg1"/>
                </a:solidFill>
              </a:rPr>
              <a:t> (Accessed: 10 October 2019).</a:t>
            </a:r>
          </a:p>
          <a:p>
            <a:r>
              <a:rPr lang="en-GB" sz="1200" dirty="0">
                <a:solidFill>
                  <a:schemeClr val="bg1"/>
                </a:solidFill>
              </a:rPr>
              <a:t> </a:t>
            </a:r>
          </a:p>
          <a:p>
            <a:r>
              <a:rPr lang="en-GB" sz="1200" dirty="0" err="1">
                <a:solidFill>
                  <a:schemeClr val="bg1"/>
                </a:solidFill>
              </a:rPr>
              <a:t>Ribbens</a:t>
            </a:r>
            <a:r>
              <a:rPr lang="en-GB" sz="1200" dirty="0">
                <a:solidFill>
                  <a:schemeClr val="bg1"/>
                </a:solidFill>
              </a:rPr>
              <a:t>, G. and Thompson, R. (2002) </a:t>
            </a:r>
            <a:r>
              <a:rPr lang="en-GB" sz="1200" i="1" dirty="0">
                <a:solidFill>
                  <a:schemeClr val="bg1"/>
                </a:solidFill>
              </a:rPr>
              <a:t>Understanding Body Language</a:t>
            </a:r>
            <a:r>
              <a:rPr lang="en-GB" sz="1200" dirty="0">
                <a:solidFill>
                  <a:schemeClr val="bg1"/>
                </a:solidFill>
              </a:rPr>
              <a:t>. Abingdon: Gower.</a:t>
            </a:r>
          </a:p>
          <a:p>
            <a:r>
              <a:rPr lang="en-GB" sz="1200" dirty="0">
                <a:solidFill>
                  <a:schemeClr val="bg1"/>
                </a:solidFill>
              </a:rPr>
              <a:t> </a:t>
            </a:r>
          </a:p>
          <a:p>
            <a:r>
              <a:rPr lang="en-GB" sz="1200" dirty="0">
                <a:solidFill>
                  <a:schemeClr val="bg1"/>
                </a:solidFill>
              </a:rPr>
              <a:t>Skills for care (2018) </a:t>
            </a:r>
            <a:r>
              <a:rPr lang="en-GB" sz="1200" i="1" dirty="0">
                <a:solidFill>
                  <a:schemeClr val="bg1"/>
                </a:solidFill>
              </a:rPr>
              <a:t>Communication skills in social care. </a:t>
            </a:r>
            <a:r>
              <a:rPr lang="en-GB" sz="1200" dirty="0">
                <a:solidFill>
                  <a:schemeClr val="bg1"/>
                </a:solidFill>
              </a:rPr>
              <a:t>Available at: </a:t>
            </a:r>
            <a:r>
              <a:rPr lang="en-GB" sz="1200" u="sng" dirty="0">
                <a:solidFill>
                  <a:schemeClr val="bg1"/>
                </a:solidFill>
                <a:hlinkClick r:id="rId5">
                  <a:extLst>
                    <a:ext uri="{A12FA001-AC4F-418D-AE19-62706E023703}">
                      <ahyp:hlinkClr xmlns:ahyp="http://schemas.microsoft.com/office/drawing/2018/hyperlinkcolor" val="tx"/>
                    </a:ext>
                  </a:extLst>
                </a:hlinkClick>
              </a:rPr>
              <a:t>https://www.skillsforcare.org.uk/Documents/Learning-and-development/Core-skills/Communication-skills-in-social-care.pdf</a:t>
            </a:r>
            <a:r>
              <a:rPr lang="en-GB" sz="1200" u="sng" dirty="0">
                <a:solidFill>
                  <a:schemeClr val="bg1"/>
                </a:solidFill>
              </a:rPr>
              <a:t> </a:t>
            </a:r>
            <a:r>
              <a:rPr lang="en-GB" sz="1200" dirty="0">
                <a:solidFill>
                  <a:schemeClr val="bg1"/>
                </a:solidFill>
              </a:rPr>
              <a:t>(Accessed: 7 October 2019).</a:t>
            </a:r>
          </a:p>
          <a:p>
            <a:r>
              <a:rPr lang="en-GB" sz="1200" dirty="0">
                <a:solidFill>
                  <a:schemeClr val="bg1"/>
                </a:solidFill>
              </a:rPr>
              <a:t> </a:t>
            </a:r>
          </a:p>
          <a:p>
            <a:r>
              <a:rPr lang="en-GB" sz="1200" dirty="0">
                <a:solidFill>
                  <a:schemeClr val="bg1"/>
                </a:solidFill>
              </a:rPr>
              <a:t>Stonehouse, D. (2014) ‘Communication and the Support Worker’. </a:t>
            </a:r>
            <a:r>
              <a:rPr lang="en-GB" sz="1200" i="1" dirty="0">
                <a:solidFill>
                  <a:schemeClr val="bg1"/>
                </a:solidFill>
              </a:rPr>
              <a:t>British Journal of Healthcare Assistants.</a:t>
            </a:r>
            <a:r>
              <a:rPr lang="en-GB" sz="1200" dirty="0">
                <a:solidFill>
                  <a:schemeClr val="bg1"/>
                </a:solidFill>
              </a:rPr>
              <a:t> 8, pp. 394-397. (Accessed: 7 October 2019). DOI:10.12968/bjha.2014.8.8.394.</a:t>
            </a:r>
          </a:p>
          <a:p>
            <a:r>
              <a:rPr lang="en-GB" sz="1200" dirty="0">
                <a:solidFill>
                  <a:schemeClr val="bg1"/>
                </a:solidFill>
              </a:rPr>
              <a:t> </a:t>
            </a:r>
          </a:p>
          <a:p>
            <a:r>
              <a:rPr lang="en-GB" sz="1200" dirty="0">
                <a:solidFill>
                  <a:schemeClr val="bg1"/>
                </a:solidFill>
              </a:rPr>
              <a:t>University of Strathclyde (no date) </a:t>
            </a:r>
            <a:r>
              <a:rPr lang="en-GB" sz="1200" i="1" dirty="0">
                <a:solidFill>
                  <a:schemeClr val="bg1"/>
                </a:solidFill>
              </a:rPr>
              <a:t>Teamwork &amp; Collaboration Skills. </a:t>
            </a:r>
            <a:r>
              <a:rPr lang="en-GB" sz="1200" dirty="0">
                <a:solidFill>
                  <a:schemeClr val="bg1"/>
                </a:solidFill>
              </a:rPr>
              <a:t>Available at: </a:t>
            </a:r>
            <a:r>
              <a:rPr lang="en-GB" sz="1200" u="sng" dirty="0">
                <a:solidFill>
                  <a:schemeClr val="bg1"/>
                </a:solidFill>
                <a:hlinkClick r:id="rId6">
                  <a:extLst>
                    <a:ext uri="{A12FA001-AC4F-418D-AE19-62706E023703}">
                      <ahyp:hlinkClr xmlns:ahyp="http://schemas.microsoft.com/office/drawing/2018/hyperlinkcolor" val="tx"/>
                    </a:ext>
                  </a:extLst>
                </a:hlinkClick>
              </a:rPr>
              <a:t>https://www.strath.ac.uk/professionalservices/careers/skills/peopleskills/teamworkcollaborationskills/</a:t>
            </a:r>
            <a:r>
              <a:rPr lang="en-GB" sz="1200" dirty="0">
                <a:solidFill>
                  <a:schemeClr val="bg1"/>
                </a:solidFill>
              </a:rPr>
              <a:t> (Accessed: 7 October 2019).</a:t>
            </a:r>
          </a:p>
          <a:p>
            <a:endParaRPr lang="en-GB" sz="1200" dirty="0">
              <a:solidFill>
                <a:schemeClr val="bg1"/>
              </a:solidFill>
            </a:endParaRPr>
          </a:p>
        </p:txBody>
      </p:sp>
    </p:spTree>
    <p:extLst>
      <p:ext uri="{BB962C8B-B14F-4D97-AF65-F5344CB8AC3E}">
        <p14:creationId xmlns:p14="http://schemas.microsoft.com/office/powerpoint/2010/main" val="171310971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356</TotalTime>
  <Words>606</Words>
  <Application>Microsoft Office PowerPoint</Application>
  <PresentationFormat>Widescreen</PresentationFormat>
  <Paragraphs>164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Parcel</vt:lpstr>
      <vt:lpstr>Skills for life: Employability and future pathways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dc:title>
  <dc:creator>Cerys Jones (1701150)</dc:creator>
  <cp:lastModifiedBy>Cerys Jones (1701150)</cp:lastModifiedBy>
  <cp:revision>42</cp:revision>
  <dcterms:created xsi:type="dcterms:W3CDTF">2019-09-30T10:37:47Z</dcterms:created>
  <dcterms:modified xsi:type="dcterms:W3CDTF">2019-10-14T17:20:08Z</dcterms:modified>
</cp:coreProperties>
</file>