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67" r:id="rId5"/>
    <p:sldId id="268" r:id="rId6"/>
    <p:sldId id="259" r:id="rId7"/>
    <p:sldId id="260" r:id="rId8"/>
    <p:sldId id="269" r:id="rId9"/>
    <p:sldId id="261" r:id="rId10"/>
    <p:sldId id="270" r:id="rId11"/>
    <p:sldId id="271" r:id="rId12"/>
    <p:sldId id="262" r:id="rId13"/>
    <p:sldId id="273" r:id="rId14"/>
    <p:sldId id="272" r:id="rId15"/>
    <p:sldId id="265" r:id="rId16"/>
    <p:sldId id="266" r:id="rId17"/>
  </p:sldIdLst>
  <p:sldSz cx="18288000" cy="10287000"/>
  <p:notesSz cx="6858000" cy="9144000"/>
  <p:embeddedFontLst>
    <p:embeddedFont>
      <p:font typeface="Roca Two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8856" autoAdjust="0"/>
  </p:normalViewPr>
  <p:slideViewPr>
    <p:cSldViewPr>
      <p:cViewPr varScale="1">
        <p:scale>
          <a:sx n="37" d="100"/>
          <a:sy n="37" d="100"/>
        </p:scale>
        <p:origin x="129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5E5A6D-43CA-4ACD-B995-D59F34DED16B}"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CF2E0C-110E-45C5-80E3-4F4129EA26CB}" type="slidenum">
              <a:rPr lang="en-US" smtClean="0"/>
              <a:t>‹#›</a:t>
            </a:fld>
            <a:endParaRPr lang="en-US"/>
          </a:p>
        </p:txBody>
      </p:sp>
    </p:spTree>
    <p:extLst>
      <p:ext uri="{BB962C8B-B14F-4D97-AF65-F5344CB8AC3E}">
        <p14:creationId xmlns:p14="http://schemas.microsoft.com/office/powerpoint/2010/main" val="1246356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Isaac is a four-year-old boy who has been admitted to a Children's Centre in London, and his mother is affected by post-natal depression and has limited social support. The early experiences of Isaac were disrupted childcare systems, frequent transitions and lack of exposure to peers. It has been observed that he is withdrawn, unhappy when separated, delayed in the development of language, and has difficulties with group participation. In this report, the Psychosocial Stages Theory, as developed by Erikson, will be used to examine the development of Isaac, considering the role of nature and nurture, and to recommend a useful, theory-based support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a:t>
            </a:r>
          </a:p>
          <a:p>
            <a:endParaRPr lang="en-US" sz="1200" kern="1200" dirty="0">
              <a:solidFill>
                <a:schemeClr val="tx1"/>
              </a:solidFill>
              <a:effectLst/>
              <a:latin typeface="+mn-lt"/>
              <a:ea typeface="+mn-ea"/>
              <a:cs typeface="+mn-cs"/>
            </a:endParaRPr>
          </a:p>
          <a:p>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2</a:t>
            </a:fld>
            <a:endParaRPr lang="en-US"/>
          </a:p>
        </p:txBody>
      </p:sp>
    </p:spTree>
    <p:extLst>
      <p:ext uri="{BB962C8B-B14F-4D97-AF65-F5344CB8AC3E}">
        <p14:creationId xmlns:p14="http://schemas.microsoft.com/office/powerpoint/2010/main" val="1556365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Selection of Lifespan Development Theory</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Erikson’s Psychosocial Theory</a:t>
            </a:r>
            <a:endParaRPr lang="en-US" dirty="0">
              <a:effectLst/>
            </a:endParaRPr>
          </a:p>
          <a:p>
            <a:r>
              <a:rPr lang="en-US" sz="1200" kern="1200" dirty="0">
                <a:solidFill>
                  <a:schemeClr val="tx1"/>
                </a:solidFill>
                <a:effectLst/>
                <a:latin typeface="+mn-lt"/>
                <a:ea typeface="+mn-ea"/>
                <a:cs typeface="+mn-cs"/>
              </a:rPr>
              <a:t>The psychosocial theory, developed by Erik Erikson, assumes that people grow through eight lifespan stages. Every phase is a psychosocial crisis, and its resolution is required to meet healthy development. A good resolution gives good outcomes, and a failure can bring problems in the future stages of life (Maree, 2022).</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Key Concepts</a:t>
            </a:r>
            <a:endParaRPr lang="en-US" dirty="0">
              <a:effectLst/>
            </a:endParaRPr>
          </a:p>
          <a:p>
            <a:r>
              <a:rPr lang="en-US" sz="1200" b="1" kern="1200" dirty="0">
                <a:solidFill>
                  <a:schemeClr val="tx1"/>
                </a:solidFill>
                <a:effectLst/>
                <a:latin typeface="+mn-lt"/>
                <a:ea typeface="+mn-ea"/>
                <a:cs typeface="+mn-cs"/>
              </a:rPr>
              <a:t>Psychosocial Stages:</a:t>
            </a:r>
            <a:r>
              <a:rPr lang="en-US" sz="1200" kern="1200" dirty="0">
                <a:solidFill>
                  <a:schemeClr val="tx1"/>
                </a:solidFill>
                <a:effectLst/>
                <a:latin typeface="+mn-lt"/>
                <a:ea typeface="+mn-ea"/>
                <a:cs typeface="+mn-cs"/>
              </a:rPr>
              <a:t> Development is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into eight consecutive stages, where each stage contains the conflict at its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a:t>
            </a:r>
            <a:endParaRPr lang="en-US" dirty="0">
              <a:effectLst/>
            </a:endParaRPr>
          </a:p>
          <a:p>
            <a:r>
              <a:rPr lang="en-US" sz="1200" b="1" kern="1200" dirty="0">
                <a:solidFill>
                  <a:schemeClr val="tx1"/>
                </a:solidFill>
                <a:effectLst/>
                <a:latin typeface="+mn-lt"/>
                <a:ea typeface="+mn-ea"/>
                <a:cs typeface="+mn-cs"/>
              </a:rPr>
              <a:t>Ego Identity: </a:t>
            </a:r>
            <a:r>
              <a:rPr lang="en-US" sz="1200" kern="1200" dirty="0">
                <a:solidFill>
                  <a:schemeClr val="tx1"/>
                </a:solidFill>
                <a:effectLst/>
                <a:latin typeface="+mn-lt"/>
                <a:ea typeface="+mn-ea"/>
                <a:cs typeface="+mn-cs"/>
              </a:rPr>
              <a:t>The development of the self is very strong due to the successful crisis resolution.</a:t>
            </a:r>
            <a:endParaRPr lang="en-US" dirty="0">
              <a:effectLst/>
            </a:endParaRPr>
          </a:p>
          <a:p>
            <a:r>
              <a:rPr lang="en-US" sz="1200" b="1" kern="1200" dirty="0">
                <a:solidFill>
                  <a:schemeClr val="tx1"/>
                </a:solidFill>
                <a:effectLst/>
                <a:latin typeface="+mn-lt"/>
                <a:ea typeface="+mn-ea"/>
                <a:cs typeface="+mn-cs"/>
              </a:rPr>
              <a:t>Lifespan Perspective: </a:t>
            </a:r>
            <a:r>
              <a:rPr lang="en-US" sz="1200" kern="1200" dirty="0">
                <a:solidFill>
                  <a:schemeClr val="tx1"/>
                </a:solidFill>
                <a:effectLst/>
                <a:latin typeface="+mn-lt"/>
                <a:ea typeface="+mn-ea"/>
                <a:cs typeface="+mn-cs"/>
              </a:rPr>
              <a:t>Development continues to later years of life with early childhood being the most crucial in the acquisition of fundamental social and emotional skills.</a:t>
            </a:r>
            <a:endParaRPr lang="en-US" dirty="0">
              <a:effectLst/>
            </a:endParaRPr>
          </a:p>
          <a:p>
            <a:r>
              <a:rPr lang="en-US" sz="1200" b="1" kern="1200" dirty="0">
                <a:solidFill>
                  <a:schemeClr val="tx1"/>
                </a:solidFill>
                <a:effectLst/>
                <a:latin typeface="+mn-lt"/>
                <a:ea typeface="+mn-ea"/>
                <a:cs typeface="+mn-cs"/>
              </a:rPr>
              <a:t>Social Interaction: </a:t>
            </a:r>
            <a:r>
              <a:rPr lang="en-US" sz="1200" kern="1200" dirty="0">
                <a:solidFill>
                  <a:schemeClr val="tx1"/>
                </a:solidFill>
                <a:effectLst/>
                <a:latin typeface="+mn-lt"/>
                <a:ea typeface="+mn-ea"/>
                <a:cs typeface="+mn-cs"/>
              </a:rPr>
              <a:t>The resolution of the crisis at both stages revolves around interactions with the caregivers and peers (</a:t>
            </a:r>
            <a:r>
              <a:rPr lang="en-US" sz="1200" kern="1200" dirty="0" err="1">
                <a:solidFill>
                  <a:schemeClr val="tx1"/>
                </a:solidFill>
                <a:effectLst/>
                <a:latin typeface="+mn-lt"/>
                <a:ea typeface="+mn-ea"/>
                <a:cs typeface="+mn-cs"/>
              </a:rPr>
              <a:t>Saracho</a:t>
            </a:r>
            <a:r>
              <a:rPr lang="en-US" sz="1200" kern="1200" dirty="0">
                <a:solidFill>
                  <a:schemeClr val="tx1"/>
                </a:solidFill>
                <a:effectLst/>
                <a:latin typeface="+mn-lt"/>
                <a:ea typeface="+mn-ea"/>
                <a:cs typeface="+mn-cs"/>
              </a:rPr>
              <a:t>, 2023).</a:t>
            </a:r>
            <a:endParaRPr lang="en-US" dirty="0">
              <a:effectLst/>
            </a:endParaRPr>
          </a:p>
          <a:p>
            <a:r>
              <a:rPr lang="en-US" sz="1200" kern="1200" dirty="0">
                <a:solidFill>
                  <a:schemeClr val="tx1"/>
                </a:solidFill>
                <a:effectLst/>
                <a:latin typeface="+mn-lt"/>
                <a:ea typeface="+mn-ea"/>
                <a:cs typeface="+mn-cs"/>
              </a:rPr>
              <a:t> </a:t>
            </a:r>
            <a:endParaRPr lang="en-US" dirty="0">
              <a:effectLst/>
            </a:endParaRPr>
          </a:p>
        </p:txBody>
      </p:sp>
      <p:sp>
        <p:nvSpPr>
          <p:cNvPr id="4" name="Slide Number Placeholder 3"/>
          <p:cNvSpPr>
            <a:spLocks noGrp="1"/>
          </p:cNvSpPr>
          <p:nvPr>
            <p:ph type="sldNum" sz="quarter" idx="5"/>
          </p:nvPr>
        </p:nvSpPr>
        <p:spPr/>
        <p:txBody>
          <a:bodyPr/>
          <a:lstStyle/>
          <a:p>
            <a:fld id="{BBCF2E0C-110E-45C5-80E3-4F4129EA26CB}" type="slidenum">
              <a:rPr lang="en-US" smtClean="0"/>
              <a:t>3</a:t>
            </a:fld>
            <a:endParaRPr lang="en-US"/>
          </a:p>
        </p:txBody>
      </p:sp>
    </p:spTree>
    <p:extLst>
      <p:ext uri="{BB962C8B-B14F-4D97-AF65-F5344CB8AC3E}">
        <p14:creationId xmlns:p14="http://schemas.microsoft.com/office/powerpoint/2010/main" val="2361742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Selection of Lifespan Development Theory</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Developmental Assumptions</a:t>
            </a:r>
            <a:endParaRPr lang="en-US" dirty="0">
              <a:effectLst/>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Growth is lifelong and cumulative.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One stage builds up on the results of the previous stages.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Development is influenced by social environment, such as family and community.</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Children are involved directly in their own development and are subject to biological inclination and environmental conditions.</a:t>
            </a: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BCF2E0C-110E-45C5-80E3-4F4129EA26CB}" type="slidenum">
              <a:rPr lang="en-US" smtClean="0"/>
              <a:t>4</a:t>
            </a:fld>
            <a:endParaRPr lang="en-US"/>
          </a:p>
        </p:txBody>
      </p:sp>
    </p:spTree>
    <p:extLst>
      <p:ext uri="{BB962C8B-B14F-4D97-AF65-F5344CB8AC3E}">
        <p14:creationId xmlns:p14="http://schemas.microsoft.com/office/powerpoint/2010/main" val="1262676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Selection of Lifespan Development Theory</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Relevance to Early Childhood</a:t>
            </a:r>
            <a:endParaRPr lang="en-US" dirty="0">
              <a:effectLst/>
            </a:endParaRPr>
          </a:p>
          <a:p>
            <a:r>
              <a:rPr lang="en-US" sz="1200" kern="1200" dirty="0">
                <a:solidFill>
                  <a:schemeClr val="tx1"/>
                </a:solidFill>
                <a:effectLst/>
                <a:latin typeface="+mn-lt"/>
                <a:ea typeface="+mn-ea"/>
                <a:cs typeface="+mn-cs"/>
              </a:rPr>
              <a:t>Isaac is in the Erikson stage of autonomy vs. shame and doubt (1-3 years old) and transition to the level of initiative vs. guilt (3-5 years old). In this stage, children aim at establishing autonomy, exploring their surroundings, and coming up with imaginative play. Positive support expressed through caregivers will </a:t>
            </a:r>
            <a:r>
              <a:rPr lang="en-US" sz="1200" kern="1200" dirty="0" err="1">
                <a:solidFill>
                  <a:schemeClr val="tx1"/>
                </a:solidFill>
                <a:effectLst/>
                <a:latin typeface="+mn-lt"/>
                <a:ea typeface="+mn-ea"/>
                <a:cs typeface="+mn-cs"/>
              </a:rPr>
              <a:t>instil</a:t>
            </a:r>
            <a:r>
              <a:rPr lang="en-US" sz="1200" kern="1200" dirty="0">
                <a:solidFill>
                  <a:schemeClr val="tx1"/>
                </a:solidFill>
                <a:effectLst/>
                <a:latin typeface="+mn-lt"/>
                <a:ea typeface="+mn-ea"/>
                <a:cs typeface="+mn-cs"/>
              </a:rPr>
              <a:t> confidence, initiative, and autonomy, whereas inconsistent caregiving and a lack of social interactions or overly controlling settings may cause doubt, feelings of guilt, or the desire to withdraw socially.</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Relevance for Understanding Isaac</a:t>
            </a:r>
            <a:endParaRPr lang="en-US" dirty="0">
              <a:effectLst/>
            </a:endParaRPr>
          </a:p>
          <a:p>
            <a:r>
              <a:rPr lang="en-US" sz="1200" kern="1200" dirty="0">
                <a:solidFill>
                  <a:schemeClr val="tx1"/>
                </a:solidFill>
                <a:effectLst/>
                <a:latin typeface="+mn-lt"/>
                <a:ea typeface="+mn-ea"/>
                <a:cs typeface="+mn-cs"/>
              </a:rPr>
              <a:t>The theory of Erikson can be applied to the case of Isaac since it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interplay between the initial emotional experiences, the relationships with the caregivers and the social interaction. What could interfere with his development of initiative and social confidence is his maternal attachment problems, disrupted routines, and limited exposure to social life. The interventions used to promote the sense of security, exploration, and self-efficacy can be guided through the application of the Erikson framework (Jones and Waite-</a:t>
            </a:r>
            <a:r>
              <a:rPr lang="en-US" sz="1200" kern="1200" dirty="0" err="1">
                <a:solidFill>
                  <a:schemeClr val="tx1"/>
                </a:solidFill>
                <a:effectLst/>
                <a:latin typeface="+mn-lt"/>
                <a:ea typeface="+mn-ea"/>
                <a:cs typeface="+mn-cs"/>
              </a:rPr>
              <a:t>Stupiansky</a:t>
            </a:r>
            <a:r>
              <a:rPr lang="en-US" sz="1200" kern="1200" dirty="0">
                <a:solidFill>
                  <a:schemeClr val="tx1"/>
                </a:solidFill>
                <a:effectLst/>
                <a:latin typeface="+mn-lt"/>
                <a:ea typeface="+mn-ea"/>
                <a:cs typeface="+mn-cs"/>
              </a:rPr>
              <a:t>, 2022).</a:t>
            </a:r>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5</a:t>
            </a:fld>
            <a:endParaRPr lang="en-US"/>
          </a:p>
        </p:txBody>
      </p:sp>
    </p:spTree>
    <p:extLst>
      <p:ext uri="{BB962C8B-B14F-4D97-AF65-F5344CB8AC3E}">
        <p14:creationId xmlns:p14="http://schemas.microsoft.com/office/powerpoint/2010/main" val="2198441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Application of Erikson’s Theory to Isaac’s Experiences</a:t>
            </a: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Disrupted Childcare Arrangements</a:t>
            </a:r>
            <a:endParaRPr lang="en-US" dirty="0">
              <a:effectLst/>
            </a:endParaRPr>
          </a:p>
          <a:p>
            <a:r>
              <a:rPr lang="en-US" sz="1200" kern="1200" dirty="0">
                <a:solidFill>
                  <a:schemeClr val="tx1"/>
                </a:solidFill>
                <a:effectLst/>
                <a:latin typeface="+mn-lt"/>
                <a:ea typeface="+mn-ea"/>
                <a:cs typeface="+mn-cs"/>
              </a:rPr>
              <a:t>Changing childcare has probably impacted Isaac with a lack of a sense of stability and security. Erikson outlined that the development of successful psychosocial crisis resolution requires consistent and high-level caregiving (Al-Harbi, 2024). Distraction may increase shame and uncertainty and delay the emergence of autonomy, as Isaac remains reluctant to seek new experiences or interact with peers.</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Maternal Mental Health</a:t>
            </a:r>
            <a:endParaRPr lang="en-US" dirty="0">
              <a:effectLst/>
            </a:endParaRPr>
          </a:p>
          <a:p>
            <a:r>
              <a:rPr lang="en-US" sz="1200" kern="1200" dirty="0">
                <a:solidFill>
                  <a:schemeClr val="tx1"/>
                </a:solidFill>
                <a:effectLst/>
                <a:latin typeface="+mn-lt"/>
                <a:ea typeface="+mn-ea"/>
                <a:cs typeface="+mn-cs"/>
              </a:rPr>
              <a:t>The mother of Isaac is experiencing postnatal depression, which can decrease sensitive responsiveness and emotional availability. Erikson </a:t>
            </a:r>
            <a:r>
              <a:rPr lang="en-US" sz="1200" kern="1200" dirty="0" err="1">
                <a:solidFill>
                  <a:schemeClr val="tx1"/>
                </a:solidFill>
                <a:effectLst/>
                <a:latin typeface="+mn-lt"/>
                <a:ea typeface="+mn-ea"/>
                <a:cs typeface="+mn-cs"/>
              </a:rPr>
              <a:t>recognises</a:t>
            </a:r>
            <a:r>
              <a:rPr lang="en-US" sz="1200" kern="1200" dirty="0">
                <a:solidFill>
                  <a:schemeClr val="tx1"/>
                </a:solidFill>
                <a:effectLst/>
                <a:latin typeface="+mn-lt"/>
                <a:ea typeface="+mn-ea"/>
                <a:cs typeface="+mn-cs"/>
              </a:rPr>
              <a:t> the significance of an enabling environment concerning trust and autonomy. Separated parents can be more anxious, clingy and distressful when the emotional support is not provided consistently, as it exhibited by Isaac.</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Limited Social Interaction</a:t>
            </a:r>
            <a:endParaRPr lang="en-US" dirty="0">
              <a:effectLst/>
            </a:endParaRPr>
          </a:p>
          <a:p>
            <a:r>
              <a:rPr lang="en-US" sz="1200" kern="1200" dirty="0">
                <a:solidFill>
                  <a:schemeClr val="tx1"/>
                </a:solidFill>
                <a:effectLst/>
                <a:latin typeface="+mn-lt"/>
                <a:ea typeface="+mn-ea"/>
                <a:cs typeface="+mn-cs"/>
              </a:rPr>
              <a:t>The lack of opportunities to interact with peers restricts the training of initiative and cooperation skills in Isaac. Erikson explained that social early childhood experience is crucial to practice leadership, make decisions and solve problems (</a:t>
            </a:r>
            <a:r>
              <a:rPr lang="en-US" sz="1200" kern="1200" dirty="0" err="1">
                <a:solidFill>
                  <a:schemeClr val="tx1"/>
                </a:solidFill>
                <a:effectLst/>
                <a:latin typeface="+mn-lt"/>
                <a:ea typeface="+mn-ea"/>
                <a:cs typeface="+mn-cs"/>
              </a:rPr>
              <a:t>Rorije</a:t>
            </a:r>
            <a:r>
              <a:rPr lang="en-US" sz="1200" kern="1200" dirty="0">
                <a:solidFill>
                  <a:schemeClr val="tx1"/>
                </a:solidFill>
                <a:effectLst/>
                <a:latin typeface="+mn-lt"/>
                <a:ea typeface="+mn-ea"/>
                <a:cs typeface="+mn-cs"/>
              </a:rPr>
              <a:t> et al., 2023). His guilt feelings or fears of social failure may be hiding in his withdrawal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at free play and discouraging his self-confidence and initiative.</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Emotional Responses</a:t>
            </a:r>
            <a:endParaRPr lang="en-US" dirty="0">
              <a:effectLst/>
            </a:endParaRPr>
          </a:p>
          <a:p>
            <a:r>
              <a:rPr lang="en-US" sz="1200" kern="1200" dirty="0">
                <a:solidFill>
                  <a:schemeClr val="tx1"/>
                </a:solidFill>
                <a:effectLst/>
                <a:latin typeface="+mn-lt"/>
                <a:ea typeface="+mn-ea"/>
                <a:cs typeface="+mn-cs"/>
              </a:rPr>
              <a:t>Isaac gets upset whenever they have separated and dependent at home as well as at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Those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suggest that she has issues with creating a safe attachment and going through the Autonomy vs. Shame and Doubt stage. The emotional dysregulation may also interfere with his participation in the group activities, exploration and imaginary play.</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kern="1200" dirty="0">
                <a:solidFill>
                  <a:schemeClr val="tx1"/>
                </a:solidFill>
                <a:effectLst/>
                <a:latin typeface="+mn-lt"/>
                <a:ea typeface="+mn-ea"/>
                <a:cs typeface="+mn-cs"/>
              </a:rPr>
              <a:t>Language Development Delay</a:t>
            </a:r>
            <a:endParaRPr lang="en-US" dirty="0">
              <a:effectLst/>
            </a:endParaRPr>
          </a:p>
          <a:p>
            <a:r>
              <a:rPr lang="en-US" sz="1200" kern="1200" dirty="0">
                <a:solidFill>
                  <a:schemeClr val="tx1"/>
                </a:solidFill>
                <a:effectLst/>
                <a:latin typeface="+mn-lt"/>
                <a:ea typeface="+mn-ea"/>
                <a:cs typeface="+mn-cs"/>
              </a:rPr>
              <a:t>Language delay can produce frustration, isolation and a sense of incompetence. Communication skills contribute significantly to the communication of needs, negotiating with peers, and autonomy (Crain, 2024). The Erikson theory describes that poor expressiveness may disrupt the effective conflict resolution of psychosocial crisis, reinforcing withdrawal and dependence.</a:t>
            </a:r>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6</a:t>
            </a:fld>
            <a:endParaRPr lang="en-US"/>
          </a:p>
        </p:txBody>
      </p:sp>
    </p:spTree>
    <p:extLst>
      <p:ext uri="{BB962C8B-B14F-4D97-AF65-F5344CB8AC3E}">
        <p14:creationId xmlns:p14="http://schemas.microsoft.com/office/powerpoint/2010/main" val="933653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Consideration of Nature and Nurture Influences</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Biological Influences</a:t>
            </a:r>
            <a:endParaRPr lang="en-US" dirty="0">
              <a:effectLst/>
            </a:endParaRPr>
          </a:p>
          <a:p>
            <a:r>
              <a:rPr lang="en-US" sz="1200" b="1" kern="1200" dirty="0">
                <a:solidFill>
                  <a:schemeClr val="tx1"/>
                </a:solidFill>
                <a:effectLst/>
                <a:latin typeface="+mn-lt"/>
                <a:ea typeface="+mn-ea"/>
                <a:cs typeface="+mn-cs"/>
              </a:rPr>
              <a:t>Temperament:</a:t>
            </a:r>
            <a:r>
              <a:rPr lang="en-US" sz="1200" kern="1200" dirty="0">
                <a:solidFill>
                  <a:schemeClr val="tx1"/>
                </a:solidFill>
                <a:effectLst/>
                <a:latin typeface="+mn-lt"/>
                <a:ea typeface="+mn-ea"/>
                <a:cs typeface="+mn-cs"/>
              </a:rPr>
              <a:t> Isaac is sometimes highly sensitive to the surrounding environment, and he struggles to adapt to situations; their temperament can be the cause. Children who are shy or cautious might find it more difficult to work in disrupted care environments.</a:t>
            </a:r>
            <a:endParaRPr lang="en-US" dirty="0">
              <a:effectLst/>
            </a:endParaRPr>
          </a:p>
          <a:p>
            <a:r>
              <a:rPr lang="en-US" sz="1200" b="1" kern="1200" dirty="0">
                <a:solidFill>
                  <a:schemeClr val="tx1"/>
                </a:solidFill>
                <a:effectLst/>
                <a:latin typeface="+mn-lt"/>
                <a:ea typeface="+mn-ea"/>
                <a:cs typeface="+mn-cs"/>
              </a:rPr>
              <a:t>Previous Brain Developments:</a:t>
            </a:r>
            <a:r>
              <a:rPr lang="en-US" sz="1200" kern="1200" dirty="0">
                <a:solidFill>
                  <a:schemeClr val="tx1"/>
                </a:solidFill>
                <a:effectLst/>
                <a:latin typeface="+mn-lt"/>
                <a:ea typeface="+mn-ea"/>
                <a:cs typeface="+mn-cs"/>
              </a:rPr>
              <a:t> The neurodevelopmental variables influence emotional regulation, social interaction, and language learning. It is in these areas that delays can be caused, further worsening psychosocial concerns.</a:t>
            </a:r>
          </a:p>
          <a:p>
            <a:endParaRPr lang="en-US" dirty="0">
              <a:effectLst/>
            </a:endParaRPr>
          </a:p>
        </p:txBody>
      </p:sp>
      <p:sp>
        <p:nvSpPr>
          <p:cNvPr id="4" name="Slide Number Placeholder 3"/>
          <p:cNvSpPr>
            <a:spLocks noGrp="1"/>
          </p:cNvSpPr>
          <p:nvPr>
            <p:ph type="sldNum" sz="quarter" idx="5"/>
          </p:nvPr>
        </p:nvSpPr>
        <p:spPr/>
        <p:txBody>
          <a:bodyPr/>
          <a:lstStyle/>
          <a:p>
            <a:fld id="{BBCF2E0C-110E-45C5-80E3-4F4129EA26CB}" type="slidenum">
              <a:rPr lang="en-US" smtClean="0"/>
              <a:t>7</a:t>
            </a:fld>
            <a:endParaRPr lang="en-US"/>
          </a:p>
        </p:txBody>
      </p:sp>
    </p:spTree>
    <p:extLst>
      <p:ext uri="{BB962C8B-B14F-4D97-AF65-F5344CB8AC3E}">
        <p14:creationId xmlns:p14="http://schemas.microsoft.com/office/powerpoint/2010/main" val="1914162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Consideration of Nature and Nurture Influences</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Environmental Influences</a:t>
            </a:r>
            <a:endParaRPr lang="en-US" dirty="0">
              <a:effectLst/>
            </a:endParaRPr>
          </a:p>
          <a:p>
            <a:r>
              <a:rPr lang="en-US" sz="1200" b="1" kern="1200" dirty="0">
                <a:solidFill>
                  <a:schemeClr val="tx1"/>
                </a:solidFill>
                <a:effectLst/>
                <a:latin typeface="+mn-lt"/>
                <a:ea typeface="+mn-ea"/>
                <a:cs typeface="+mn-cs"/>
              </a:rPr>
              <a:t>Caregiving:</a:t>
            </a:r>
            <a:r>
              <a:rPr lang="en-US" sz="1200" kern="1200" dirty="0">
                <a:solidFill>
                  <a:schemeClr val="tx1"/>
                </a:solidFill>
                <a:effectLst/>
                <a:latin typeface="+mn-lt"/>
                <a:ea typeface="+mn-ea"/>
                <a:cs typeface="+mn-cs"/>
              </a:rPr>
              <a:t> Maternal depression, low self-confidence and caregiving inconsistencies can reduce the possibility of the development of safe attachments and exploration freedom.</a:t>
            </a:r>
            <a:endParaRPr lang="en-US" dirty="0">
              <a:effectLst/>
            </a:endParaRPr>
          </a:p>
          <a:p>
            <a:r>
              <a:rPr lang="en-US" sz="1200" b="1" kern="1200" dirty="0">
                <a:solidFill>
                  <a:schemeClr val="tx1"/>
                </a:solidFill>
                <a:effectLst/>
                <a:latin typeface="+mn-lt"/>
                <a:ea typeface="+mn-ea"/>
                <a:cs typeface="+mn-cs"/>
              </a:rPr>
              <a:t>Social Interaction:</a:t>
            </a:r>
            <a:r>
              <a:rPr lang="en-US" sz="1200" kern="1200" dirty="0">
                <a:solidFill>
                  <a:schemeClr val="tx1"/>
                </a:solidFill>
                <a:effectLst/>
                <a:latin typeface="+mn-lt"/>
                <a:ea typeface="+mn-ea"/>
                <a:cs typeface="+mn-cs"/>
              </a:rPr>
              <a:t> The stigma around social and emotional skill practice is hindered by a lack of peer interaction and group experiences (</a:t>
            </a:r>
            <a:r>
              <a:rPr lang="en-US" sz="1200" kern="1200" dirty="0" err="1">
                <a:solidFill>
                  <a:schemeClr val="tx1"/>
                </a:solidFill>
                <a:effectLst/>
                <a:latin typeface="+mn-lt"/>
                <a:ea typeface="+mn-ea"/>
                <a:cs typeface="+mn-cs"/>
              </a:rPr>
              <a:t>Saracho</a:t>
            </a:r>
            <a:r>
              <a:rPr lang="en-US" sz="1200" kern="1200" dirty="0">
                <a:solidFill>
                  <a:schemeClr val="tx1"/>
                </a:solidFill>
                <a:effectLst/>
                <a:latin typeface="+mn-lt"/>
                <a:ea typeface="+mn-ea"/>
                <a:cs typeface="+mn-cs"/>
              </a:rPr>
              <a:t>, 2023).</a:t>
            </a:r>
            <a:endParaRPr lang="en-US" dirty="0">
              <a:effectLst/>
            </a:endParaRPr>
          </a:p>
          <a:p>
            <a:r>
              <a:rPr lang="en-US" sz="1200" b="1" kern="1200" dirty="0">
                <a:solidFill>
                  <a:schemeClr val="tx1"/>
                </a:solidFill>
                <a:effectLst/>
                <a:latin typeface="+mn-lt"/>
                <a:ea typeface="+mn-ea"/>
                <a:cs typeface="+mn-cs"/>
              </a:rPr>
              <a:t>Transitions:</a:t>
            </a:r>
            <a:r>
              <a:rPr lang="en-US" sz="1200" kern="1200" dirty="0">
                <a:solidFill>
                  <a:schemeClr val="tx1"/>
                </a:solidFill>
                <a:effectLst/>
                <a:latin typeface="+mn-lt"/>
                <a:ea typeface="+mn-ea"/>
                <a:cs typeface="+mn-cs"/>
              </a:rPr>
              <a:t> Isaac's childcare is not very stable, and the child does not have a permanent residence, which undermines trust and confidence.</a:t>
            </a:r>
            <a:endParaRPr lang="en-US" dirty="0">
              <a:effectLst/>
            </a:endParaRPr>
          </a:p>
          <a:p>
            <a:r>
              <a:rPr lang="en-US" sz="1200" b="1" kern="1200" dirty="0">
                <a:solidFill>
                  <a:schemeClr val="tx1"/>
                </a:solidFill>
                <a:effectLst/>
                <a:latin typeface="+mn-lt"/>
                <a:ea typeface="+mn-ea"/>
                <a:cs typeface="+mn-cs"/>
              </a:rPr>
              <a:t>Cultural Context:</a:t>
            </a:r>
            <a:r>
              <a:rPr lang="en-US" sz="1200" kern="1200" dirty="0">
                <a:solidFill>
                  <a:schemeClr val="tx1"/>
                </a:solidFill>
                <a:effectLst/>
                <a:latin typeface="+mn-lt"/>
                <a:ea typeface="+mn-ea"/>
                <a:cs typeface="+mn-cs"/>
              </a:rPr>
              <a:t> Moving to London presents new social and linguistic challenges, potentially impairing social engagement and causing stress.</a:t>
            </a:r>
            <a:endParaRPr lang="en-US" dirty="0">
              <a:effectLst/>
            </a:endParaRPr>
          </a:p>
          <a:p>
            <a:r>
              <a:rPr lang="en-US" sz="1200" kern="1200" dirty="0">
                <a:solidFill>
                  <a:schemeClr val="tx1"/>
                </a:solidFill>
                <a:effectLst/>
                <a:latin typeface="+mn-lt"/>
                <a:ea typeface="+mn-ea"/>
                <a:cs typeface="+mn-cs"/>
              </a:rPr>
              <a:t>The forces of nature and nurture interact in shaping Isaac and there is need to apply form holistic therapies that will address existent subjective delicateness and environmental restrictions.</a:t>
            </a:r>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8</a:t>
            </a:fld>
            <a:endParaRPr lang="en-US"/>
          </a:p>
        </p:txBody>
      </p:sp>
    </p:spTree>
    <p:extLst>
      <p:ext uri="{BB962C8B-B14F-4D97-AF65-F5344CB8AC3E}">
        <p14:creationId xmlns:p14="http://schemas.microsoft.com/office/powerpoint/2010/main" val="2187022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Practical Theory-Informed Support Plan</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Attachment-Based Approaches</a:t>
            </a:r>
            <a:endParaRPr lang="en-US" dirty="0">
              <a:effectLst/>
            </a:endParaRPr>
          </a:p>
          <a:p>
            <a:r>
              <a:rPr lang="en-US" sz="1200" b="1" kern="1200" dirty="0">
                <a:solidFill>
                  <a:schemeClr val="tx1"/>
                </a:solidFill>
                <a:effectLst/>
                <a:latin typeface="+mn-lt"/>
                <a:ea typeface="+mn-ea"/>
                <a:cs typeface="+mn-cs"/>
              </a:rPr>
              <a:t>Coherency in Caregiver Relations:</a:t>
            </a:r>
            <a:r>
              <a:rPr lang="en-US" sz="1200" kern="1200" dirty="0">
                <a:solidFill>
                  <a:schemeClr val="tx1"/>
                </a:solidFill>
                <a:effectLst/>
                <a:latin typeface="+mn-lt"/>
                <a:ea typeface="+mn-ea"/>
                <a:cs typeface="+mn-cs"/>
              </a:rPr>
              <a:t> Advance a key-worker model in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to provide consistent and reliable support.</a:t>
            </a:r>
            <a:endParaRPr lang="en-US" dirty="0">
              <a:effectLst/>
            </a:endParaRPr>
          </a:p>
          <a:p>
            <a:r>
              <a:rPr lang="en-US" sz="1200" b="1" kern="1200" dirty="0">
                <a:solidFill>
                  <a:schemeClr val="tx1"/>
                </a:solidFill>
                <a:effectLst/>
                <a:latin typeface="+mn-lt"/>
                <a:ea typeface="+mn-ea"/>
                <a:cs typeface="+mn-cs"/>
              </a:rPr>
              <a:t>Responsive Interaction:</a:t>
            </a:r>
            <a:r>
              <a:rPr lang="en-US" sz="1200" kern="1200" dirty="0">
                <a:solidFill>
                  <a:schemeClr val="tx1"/>
                </a:solidFill>
                <a:effectLst/>
                <a:latin typeface="+mn-lt"/>
                <a:ea typeface="+mn-ea"/>
                <a:cs typeface="+mn-cs"/>
              </a:rPr>
              <a:t> Train the staff to act expeditiously to the agony of Isaac, which builds trust and reassurance.</a:t>
            </a:r>
            <a:endParaRPr lang="en-US" dirty="0">
              <a:effectLst/>
            </a:endParaRPr>
          </a:p>
          <a:p>
            <a:r>
              <a:rPr lang="en-US" sz="1200" b="1" kern="1200" dirty="0">
                <a:solidFill>
                  <a:schemeClr val="tx1"/>
                </a:solidFill>
                <a:effectLst/>
                <a:latin typeface="+mn-lt"/>
                <a:ea typeface="+mn-ea"/>
                <a:cs typeface="+mn-cs"/>
              </a:rPr>
              <a:t>Separation Strategies:</a:t>
            </a:r>
            <a:r>
              <a:rPr lang="en-US" sz="1200" kern="1200" dirty="0">
                <a:solidFill>
                  <a:schemeClr val="tx1"/>
                </a:solidFill>
                <a:effectLst/>
                <a:latin typeface="+mn-lt"/>
                <a:ea typeface="+mn-ea"/>
                <a:cs typeface="+mn-cs"/>
              </a:rPr>
              <a:t> Incremental and facilitated separations (including temporary, predictable absences) may assist Isaac to develop confidence in investigating absent persons (</a:t>
            </a:r>
            <a:r>
              <a:rPr lang="en-US" sz="1200" kern="1200" dirty="0" err="1">
                <a:solidFill>
                  <a:schemeClr val="tx1"/>
                </a:solidFill>
                <a:effectLst/>
                <a:latin typeface="+mn-lt"/>
                <a:ea typeface="+mn-ea"/>
                <a:cs typeface="+mn-cs"/>
              </a:rPr>
              <a:t>Samsanovich</a:t>
            </a:r>
            <a:r>
              <a:rPr lang="en-US" sz="1200" kern="1200" dirty="0">
                <a:solidFill>
                  <a:schemeClr val="tx1"/>
                </a:solidFill>
                <a:effectLst/>
                <a:latin typeface="+mn-lt"/>
                <a:ea typeface="+mn-ea"/>
                <a:cs typeface="+mn-cs"/>
              </a:rPr>
              <a:t>, 2021).</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Play-Based Learning</a:t>
            </a:r>
            <a:endParaRPr lang="en-US" dirty="0">
              <a:effectLst/>
            </a:endParaRPr>
          </a:p>
          <a:p>
            <a:r>
              <a:rPr lang="en-US" sz="1200" b="1" kern="1200" dirty="0">
                <a:solidFill>
                  <a:schemeClr val="tx1"/>
                </a:solidFill>
                <a:effectLst/>
                <a:latin typeface="+mn-lt"/>
                <a:ea typeface="+mn-ea"/>
                <a:cs typeface="+mn-cs"/>
              </a:rPr>
              <a:t>Structured and Free Play:</a:t>
            </a:r>
            <a:r>
              <a:rPr lang="en-US" sz="1200" kern="1200" dirty="0">
                <a:solidFill>
                  <a:schemeClr val="tx1"/>
                </a:solidFill>
                <a:effectLst/>
                <a:latin typeface="+mn-lt"/>
                <a:ea typeface="+mn-ea"/>
                <a:cs typeface="+mn-cs"/>
              </a:rPr>
              <a:t> Current tasks that involve choice and autonomy as role-play or building activities which are associated with the Initiative vs. Guilt stage.</a:t>
            </a:r>
            <a:endParaRPr lang="en-US" dirty="0">
              <a:effectLst/>
            </a:endParaRPr>
          </a:p>
          <a:p>
            <a:r>
              <a:rPr lang="en-US" sz="1200" b="1" kern="1200" dirty="0">
                <a:solidFill>
                  <a:schemeClr val="tx1"/>
                </a:solidFill>
                <a:effectLst/>
                <a:latin typeface="+mn-lt"/>
                <a:ea typeface="+mn-ea"/>
                <a:cs typeface="+mn-cs"/>
              </a:rPr>
              <a:t>Peer Interaction:</a:t>
            </a:r>
            <a:r>
              <a:rPr lang="en-US" sz="1200" kern="1200" dirty="0">
                <a:solidFill>
                  <a:schemeClr val="tx1"/>
                </a:solidFill>
                <a:effectLst/>
                <a:latin typeface="+mn-lt"/>
                <a:ea typeface="+mn-ea"/>
                <a:cs typeface="+mn-cs"/>
              </a:rPr>
              <a:t> Small-group play encourages cooperation and confidence and social skills, which simplifies the cultivation of initiative.</a:t>
            </a:r>
            <a:endParaRPr lang="en-US" dirty="0">
              <a:effectLst/>
            </a:endParaRPr>
          </a:p>
          <a:p>
            <a:r>
              <a:rPr lang="en-US" sz="1200" b="1" kern="1200" dirty="0">
                <a:solidFill>
                  <a:schemeClr val="tx1"/>
                </a:solidFill>
                <a:effectLst/>
                <a:latin typeface="+mn-lt"/>
                <a:ea typeface="+mn-ea"/>
                <a:cs typeface="+mn-cs"/>
              </a:rPr>
              <a:t>Imaginative Play:</a:t>
            </a:r>
            <a:r>
              <a:rPr lang="en-US" sz="1200" kern="1200" dirty="0">
                <a:solidFill>
                  <a:schemeClr val="tx1"/>
                </a:solidFill>
                <a:effectLst/>
                <a:latin typeface="+mn-lt"/>
                <a:ea typeface="+mn-ea"/>
                <a:cs typeface="+mn-cs"/>
              </a:rPr>
              <a:t> Aids fantasy and storytelling, allowing creativity and choice.</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9</a:t>
            </a:fld>
            <a:endParaRPr lang="en-US"/>
          </a:p>
        </p:txBody>
      </p:sp>
    </p:spTree>
    <p:extLst>
      <p:ext uri="{BB962C8B-B14F-4D97-AF65-F5344CB8AC3E}">
        <p14:creationId xmlns:p14="http://schemas.microsoft.com/office/powerpoint/2010/main" val="1558315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Practical Theory-Informed Support Plan</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Language-Rich Environments</a:t>
            </a:r>
            <a:endParaRPr lang="en-US" dirty="0">
              <a:effectLst/>
            </a:endParaRPr>
          </a:p>
          <a:p>
            <a:r>
              <a:rPr lang="en-US" sz="1200" b="1" kern="1200" dirty="0">
                <a:solidFill>
                  <a:schemeClr val="tx1"/>
                </a:solidFill>
                <a:effectLst/>
                <a:latin typeface="+mn-lt"/>
                <a:ea typeface="+mn-ea"/>
                <a:cs typeface="+mn-cs"/>
              </a:rPr>
              <a:t>Modelling Language:</a:t>
            </a:r>
            <a:r>
              <a:rPr lang="en-US" sz="1200" kern="1200" dirty="0">
                <a:solidFill>
                  <a:schemeClr val="tx1"/>
                </a:solidFill>
                <a:effectLst/>
                <a:latin typeface="+mn-lt"/>
                <a:ea typeface="+mn-ea"/>
                <a:cs typeface="+mn-cs"/>
              </a:rPr>
              <a:t> Staff to model actions, depict emotion and elaborate on what Isaac has said, to enhance expressive language.</a:t>
            </a:r>
            <a:endParaRPr lang="en-US" dirty="0">
              <a:effectLst/>
            </a:endParaRPr>
          </a:p>
          <a:p>
            <a:r>
              <a:rPr lang="en-US" sz="1200" b="1" kern="1200" dirty="0">
                <a:solidFill>
                  <a:schemeClr val="tx1"/>
                </a:solidFill>
                <a:effectLst/>
                <a:latin typeface="+mn-lt"/>
                <a:ea typeface="+mn-ea"/>
                <a:cs typeface="+mn-cs"/>
              </a:rPr>
              <a:t>Shared Reading:</a:t>
            </a:r>
            <a:r>
              <a:rPr lang="en-US" sz="1200" kern="1200" dirty="0">
                <a:solidFill>
                  <a:schemeClr val="tx1"/>
                </a:solidFill>
                <a:effectLst/>
                <a:latin typeface="+mn-lt"/>
                <a:ea typeface="+mn-ea"/>
                <a:cs typeface="+mn-cs"/>
              </a:rPr>
              <a:t> Participate in interactive reading to build vocabulary and confidence in communication.</a:t>
            </a:r>
            <a:endParaRPr lang="en-US" dirty="0">
              <a:effectLst/>
            </a:endParaRPr>
          </a:p>
          <a:p>
            <a:r>
              <a:rPr lang="en-US" sz="1200" b="1" kern="1200" dirty="0">
                <a:solidFill>
                  <a:schemeClr val="tx1"/>
                </a:solidFill>
                <a:effectLst/>
                <a:latin typeface="+mn-lt"/>
                <a:ea typeface="+mn-ea"/>
                <a:cs typeface="+mn-cs"/>
              </a:rPr>
              <a:t>Visual Supports:</a:t>
            </a:r>
            <a:r>
              <a:rPr lang="en-US" sz="1200" kern="1200" dirty="0">
                <a:solidFill>
                  <a:schemeClr val="tx1"/>
                </a:solidFill>
                <a:effectLst/>
                <a:latin typeface="+mn-lt"/>
                <a:ea typeface="+mn-ea"/>
                <a:cs typeface="+mn-cs"/>
              </a:rPr>
              <a:t> Visual materials and gesture translation are useful in comprehension and participation.</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Parental Support and Modelling</a:t>
            </a:r>
            <a:endParaRPr lang="en-US" dirty="0">
              <a:effectLst/>
            </a:endParaRPr>
          </a:p>
          <a:p>
            <a:r>
              <a:rPr lang="en-US" sz="1200" b="1" kern="1200" dirty="0">
                <a:solidFill>
                  <a:schemeClr val="tx1"/>
                </a:solidFill>
                <a:effectLst/>
                <a:latin typeface="+mn-lt"/>
                <a:ea typeface="+mn-ea"/>
                <a:cs typeface="+mn-cs"/>
              </a:rPr>
              <a:t>Parenting </a:t>
            </a:r>
            <a:r>
              <a:rPr lang="en-US" sz="1200" b="1" kern="1200" dirty="0" err="1">
                <a:solidFill>
                  <a:schemeClr val="tx1"/>
                </a:solidFill>
                <a:effectLst/>
                <a:latin typeface="+mn-lt"/>
                <a:ea typeface="+mn-ea"/>
                <a:cs typeface="+mn-cs"/>
              </a:rPr>
              <a:t>Programmes</a:t>
            </a: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Learn how to approach the emotional expressions of Isaac sensitively and how to affect independent play.</a:t>
            </a:r>
            <a:endParaRPr lang="en-US" dirty="0">
              <a:effectLst/>
            </a:endParaRPr>
          </a:p>
          <a:p>
            <a:r>
              <a:rPr lang="en-US" sz="1200" b="1" kern="1200" dirty="0">
                <a:solidFill>
                  <a:schemeClr val="tx1"/>
                </a:solidFill>
                <a:effectLst/>
                <a:latin typeface="+mn-lt"/>
                <a:ea typeface="+mn-ea"/>
                <a:cs typeface="+mn-cs"/>
              </a:rPr>
              <a:t>Mental Health Support:</a:t>
            </a:r>
            <a:r>
              <a:rPr lang="en-US" sz="1200" kern="1200" dirty="0">
                <a:solidFill>
                  <a:schemeClr val="tx1"/>
                </a:solidFill>
                <a:effectLst/>
                <a:latin typeface="+mn-lt"/>
                <a:ea typeface="+mn-ea"/>
                <a:cs typeface="+mn-cs"/>
              </a:rPr>
              <a:t> Recommend mother to community support, counselling or support groups to reduce depressed symptoms (Maree, 2022).</a:t>
            </a:r>
            <a:endParaRPr lang="en-US" dirty="0">
              <a:effectLst/>
            </a:endParaRPr>
          </a:p>
          <a:p>
            <a:r>
              <a:rPr lang="en-US" sz="1200" b="1" kern="1200" dirty="0">
                <a:solidFill>
                  <a:schemeClr val="tx1"/>
                </a:solidFill>
                <a:effectLst/>
                <a:latin typeface="+mn-lt"/>
                <a:ea typeface="+mn-ea"/>
                <a:cs typeface="+mn-cs"/>
              </a:rPr>
              <a:t>Home-School Continuity:</a:t>
            </a:r>
            <a:r>
              <a:rPr lang="en-US" sz="1200" kern="1200" dirty="0">
                <a:solidFill>
                  <a:schemeClr val="tx1"/>
                </a:solidFill>
                <a:effectLst/>
                <a:latin typeface="+mn-lt"/>
                <a:ea typeface="+mn-ea"/>
                <a:cs typeface="+mn-cs"/>
              </a:rPr>
              <a:t> Meet strategies to develop routines, regular bedtime and independent play within the house.</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10</a:t>
            </a:fld>
            <a:endParaRPr lang="en-US"/>
          </a:p>
        </p:txBody>
      </p:sp>
    </p:spTree>
    <p:extLst>
      <p:ext uri="{BB962C8B-B14F-4D97-AF65-F5344CB8AC3E}">
        <p14:creationId xmlns:p14="http://schemas.microsoft.com/office/powerpoint/2010/main" val="2135509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Practical Theory-Informed Support Plan</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Multi-Agency Collaboration</a:t>
            </a:r>
            <a:endParaRPr lang="en-US" dirty="0">
              <a:effectLst/>
            </a:endParaRPr>
          </a:p>
          <a:p>
            <a:r>
              <a:rPr lang="en-US" sz="1200" b="1" kern="1200" dirty="0">
                <a:solidFill>
                  <a:schemeClr val="tx1"/>
                </a:solidFill>
                <a:effectLst/>
                <a:latin typeface="+mn-lt"/>
                <a:ea typeface="+mn-ea"/>
                <a:cs typeface="+mn-cs"/>
              </a:rPr>
              <a:t>Speech and Language Therapy</a:t>
            </a:r>
            <a:r>
              <a:rPr lang="en-US" sz="1200" kern="1200" dirty="0">
                <a:solidFill>
                  <a:schemeClr val="tx1"/>
                </a:solidFill>
                <a:effectLst/>
                <a:latin typeface="+mn-lt"/>
                <a:ea typeface="+mn-ea"/>
                <a:cs typeface="+mn-cs"/>
              </a:rPr>
              <a:t>: To address language delay and help in communication planning within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a:t>
            </a:r>
            <a:endParaRPr lang="en-US" dirty="0">
              <a:effectLst/>
            </a:endParaRPr>
          </a:p>
          <a:p>
            <a:r>
              <a:rPr lang="en-US" sz="1200" b="1" kern="1200" dirty="0">
                <a:solidFill>
                  <a:schemeClr val="tx1"/>
                </a:solidFill>
                <a:effectLst/>
                <a:latin typeface="+mn-lt"/>
                <a:ea typeface="+mn-ea"/>
                <a:cs typeface="+mn-cs"/>
              </a:rPr>
              <a:t>Early Years Health Team:</a:t>
            </a:r>
            <a:r>
              <a:rPr lang="en-US" sz="1200" kern="1200" dirty="0">
                <a:solidFill>
                  <a:schemeClr val="tx1"/>
                </a:solidFill>
                <a:effectLst/>
                <a:latin typeface="+mn-lt"/>
                <a:ea typeface="+mn-ea"/>
                <a:cs typeface="+mn-cs"/>
              </a:rPr>
              <a:t> Provide care by observing developmental status, emotional well-being, and family needs.</a:t>
            </a:r>
            <a:endParaRPr lang="en-US" dirty="0">
              <a:effectLst/>
            </a:endParaRPr>
          </a:p>
          <a:p>
            <a:r>
              <a:rPr lang="en-US" sz="1200" b="1" kern="1200" dirty="0">
                <a:solidFill>
                  <a:schemeClr val="tx1"/>
                </a:solidFill>
                <a:effectLst/>
                <a:latin typeface="+mn-lt"/>
                <a:ea typeface="+mn-ea"/>
                <a:cs typeface="+mn-cs"/>
              </a:rPr>
              <a:t>Social services:</a:t>
            </a:r>
            <a:r>
              <a:rPr lang="en-US" sz="1200" kern="1200" dirty="0">
                <a:solidFill>
                  <a:schemeClr val="tx1"/>
                </a:solidFill>
                <a:effectLst/>
                <a:latin typeface="+mn-lt"/>
                <a:ea typeface="+mn-ea"/>
                <a:cs typeface="+mn-cs"/>
              </a:rPr>
              <a:t> Assess family support and provide interventions to reduce stress and enhance stability.</a:t>
            </a:r>
            <a:endParaRPr lang="en-US" dirty="0">
              <a:effectLst/>
            </a:endParaRP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Emotional Regulation Strategies</a:t>
            </a:r>
            <a:endParaRPr lang="en-US" dirty="0">
              <a:effectLst/>
            </a:endParaRPr>
          </a:p>
          <a:p>
            <a:r>
              <a:rPr lang="en-US" sz="1200" b="1" kern="1200" dirty="0">
                <a:solidFill>
                  <a:schemeClr val="tx1"/>
                </a:solidFill>
                <a:effectLst/>
                <a:latin typeface="+mn-lt"/>
                <a:ea typeface="+mn-ea"/>
                <a:cs typeface="+mn-cs"/>
              </a:rPr>
              <a:t>Emotion Coaching:</a:t>
            </a:r>
            <a:r>
              <a:rPr lang="en-US" sz="1200" kern="1200" dirty="0">
                <a:solidFill>
                  <a:schemeClr val="tx1"/>
                </a:solidFill>
                <a:effectLst/>
                <a:latin typeface="+mn-lt"/>
                <a:ea typeface="+mn-ea"/>
                <a:cs typeface="+mn-cs"/>
              </a:rPr>
              <a:t> Name and legitimize feelings, giving alternatives to cope with agony.</a:t>
            </a:r>
            <a:endParaRPr lang="en-US" dirty="0">
              <a:effectLst/>
            </a:endParaRPr>
          </a:p>
          <a:p>
            <a:r>
              <a:rPr lang="en-US" sz="1200" b="1" kern="1200" dirty="0">
                <a:solidFill>
                  <a:schemeClr val="tx1"/>
                </a:solidFill>
                <a:effectLst/>
                <a:latin typeface="+mn-lt"/>
                <a:ea typeface="+mn-ea"/>
                <a:cs typeface="+mn-cs"/>
              </a:rPr>
              <a:t>Calming Spaces:</a:t>
            </a:r>
            <a:r>
              <a:rPr lang="en-US" sz="1200" kern="1200" dirty="0">
                <a:solidFill>
                  <a:schemeClr val="tx1"/>
                </a:solidFill>
                <a:effectLst/>
                <a:latin typeface="+mn-lt"/>
                <a:ea typeface="+mn-ea"/>
                <a:cs typeface="+mn-cs"/>
              </a:rPr>
              <a:t> Creating quiet spots to aid Isaac in self-regulating in cases of extreme stress.</a:t>
            </a:r>
            <a:endParaRPr lang="en-US" dirty="0">
              <a:effectLst/>
            </a:endParaRPr>
          </a:p>
          <a:p>
            <a:r>
              <a:rPr lang="en-US" sz="1200" b="1" kern="1200" dirty="0">
                <a:solidFill>
                  <a:schemeClr val="tx1"/>
                </a:solidFill>
                <a:effectLst/>
                <a:latin typeface="+mn-lt"/>
                <a:ea typeface="+mn-ea"/>
                <a:cs typeface="+mn-cs"/>
              </a:rPr>
              <a:t>Routine Predictability:</a:t>
            </a:r>
            <a:r>
              <a:rPr lang="en-US" sz="1200" kern="1200" dirty="0">
                <a:solidFill>
                  <a:schemeClr val="tx1"/>
                </a:solidFill>
                <a:effectLst/>
                <a:latin typeface="+mn-lt"/>
                <a:ea typeface="+mn-ea"/>
                <a:cs typeface="+mn-cs"/>
              </a:rPr>
              <a:t> It is important that routines or schedules are similar to reduce anxiety and develop trust in transition.</a:t>
            </a:r>
            <a:endParaRPr lang="en-US" dirty="0">
              <a:effectLst/>
            </a:endParaRPr>
          </a:p>
          <a:p>
            <a:r>
              <a:rPr lang="en-US" sz="1200" kern="1200" dirty="0">
                <a:solidFill>
                  <a:schemeClr val="tx1"/>
                </a:solidFill>
                <a:effectLst/>
                <a:latin typeface="+mn-lt"/>
                <a:ea typeface="+mn-ea"/>
                <a:cs typeface="+mn-cs"/>
              </a:rPr>
              <a:t>Each strategy is highly related to Erikson model of innovation, which has generated trust, autonomy, and initiative and minimized guilt and withdrawal.</a:t>
            </a:r>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11</a:t>
            </a:fld>
            <a:endParaRPr lang="en-US"/>
          </a:p>
        </p:txBody>
      </p:sp>
    </p:spTree>
    <p:extLst>
      <p:ext uri="{BB962C8B-B14F-4D97-AF65-F5344CB8AC3E}">
        <p14:creationId xmlns:p14="http://schemas.microsoft.com/office/powerpoint/2010/main" val="3115712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Critical Evaluation of Erikson’s Theory</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Strengths and Usefulness</a:t>
            </a:r>
            <a:endParaRPr lang="en-US" dirty="0">
              <a:effectLst/>
            </a:endParaRPr>
          </a:p>
          <a:p>
            <a:r>
              <a:rPr lang="en-US" sz="1200" b="1" kern="1200" dirty="0">
                <a:solidFill>
                  <a:schemeClr val="tx1"/>
                </a:solidFill>
                <a:effectLst/>
                <a:latin typeface="+mn-lt"/>
                <a:ea typeface="+mn-ea"/>
                <a:cs typeface="+mn-cs"/>
              </a:rPr>
              <a:t>Holistic Perspective:</a:t>
            </a:r>
            <a:r>
              <a:rPr lang="en-US" sz="1200" kern="1200" dirty="0">
                <a:solidFill>
                  <a:schemeClr val="tx1"/>
                </a:solidFill>
                <a:effectLst/>
                <a:latin typeface="+mn-lt"/>
                <a:ea typeface="+mn-ea"/>
                <a:cs typeface="+mn-cs"/>
              </a:rPr>
              <a:t> This approach incorporates emotional, social and cognitive dimensions of development and fits the early years practice well.</a:t>
            </a:r>
            <a:endParaRPr lang="en-US" dirty="0">
              <a:effectLst/>
            </a:endParaRPr>
          </a:p>
          <a:p>
            <a:r>
              <a:rPr lang="en-US" sz="1200" b="1" kern="1200" dirty="0">
                <a:solidFill>
                  <a:schemeClr val="tx1"/>
                </a:solidFill>
                <a:effectLst/>
                <a:latin typeface="+mn-lt"/>
                <a:ea typeface="+mn-ea"/>
                <a:cs typeface="+mn-cs"/>
              </a:rPr>
              <a:t>Pay Attention to Early Childhood:</a:t>
            </a:r>
            <a:r>
              <a:rPr lang="en-US" sz="1200" kern="1200" dirty="0">
                <a:solidFill>
                  <a:schemeClr val="tx1"/>
                </a:solidFill>
                <a:effectLst/>
                <a:latin typeface="+mn-lt"/>
                <a:ea typeface="+mn-ea"/>
                <a:cs typeface="+mn-cs"/>
              </a:rPr>
              <a:t> Reveals the importance of early psychosocial crises to the long-term result.</a:t>
            </a:r>
            <a:endParaRPr lang="en-US" dirty="0">
              <a:effectLst/>
            </a:endParaRPr>
          </a:p>
          <a:p>
            <a:r>
              <a:rPr lang="en-US" sz="1200" b="1" kern="1200" dirty="0">
                <a:solidFill>
                  <a:schemeClr val="tx1"/>
                </a:solidFill>
                <a:effectLst/>
                <a:latin typeface="+mn-lt"/>
                <a:ea typeface="+mn-ea"/>
                <a:cs typeface="+mn-cs"/>
              </a:rPr>
              <a:t>Guides Intervention:</a:t>
            </a:r>
            <a:r>
              <a:rPr lang="en-US" sz="1200" kern="1200" dirty="0">
                <a:solidFill>
                  <a:schemeClr val="tx1"/>
                </a:solidFill>
                <a:effectLst/>
                <a:latin typeface="+mn-lt"/>
                <a:ea typeface="+mn-ea"/>
                <a:cs typeface="+mn-cs"/>
              </a:rPr>
              <a:t> Provides a framework through which it is possible to identify the deficiencies and establish supportive mechanisms, particularly in the access of attachment and the development of encouragement (Jones and Waite-</a:t>
            </a:r>
            <a:r>
              <a:rPr lang="en-US" sz="1200" kern="1200" dirty="0" err="1">
                <a:solidFill>
                  <a:schemeClr val="tx1"/>
                </a:solidFill>
                <a:effectLst/>
                <a:latin typeface="+mn-lt"/>
                <a:ea typeface="+mn-ea"/>
                <a:cs typeface="+mn-cs"/>
              </a:rPr>
              <a:t>Stupiansky</a:t>
            </a:r>
            <a:r>
              <a:rPr lang="en-US" sz="1200" kern="1200" dirty="0">
                <a:solidFill>
                  <a:schemeClr val="tx1"/>
                </a:solidFill>
                <a:effectLst/>
                <a:latin typeface="+mn-lt"/>
                <a:ea typeface="+mn-ea"/>
                <a:cs typeface="+mn-cs"/>
              </a:rPr>
              <a:t>, 2022).</a:t>
            </a:r>
            <a:endParaRPr lang="en-US" dirty="0">
              <a:effectLst/>
            </a:endParaRPr>
          </a:p>
          <a:p>
            <a:r>
              <a:rPr lang="en-US" sz="1200" b="1" kern="1200" dirty="0">
                <a:solidFill>
                  <a:schemeClr val="tx1"/>
                </a:solidFill>
                <a:effectLst/>
                <a:latin typeface="+mn-lt"/>
                <a:ea typeface="+mn-ea"/>
                <a:cs typeface="+mn-cs"/>
              </a:rPr>
              <a:t>Lifespan Relevance:</a:t>
            </a:r>
            <a:r>
              <a:rPr lang="en-US" sz="1200" kern="1200" dirty="0">
                <a:solidFill>
                  <a:schemeClr val="tx1"/>
                </a:solidFill>
                <a:effectLst/>
                <a:latin typeface="+mn-lt"/>
                <a:ea typeface="+mn-ea"/>
                <a:cs typeface="+mn-cs"/>
              </a:rPr>
              <a:t> Inspires a perspective among practitioners of the cumulative impacts of initial experiences on later stages.</a:t>
            </a:r>
            <a:endParaRPr lang="en-US" dirty="0">
              <a:effectLst/>
            </a:endParaRPr>
          </a:p>
          <a:p>
            <a:r>
              <a:rPr lang="en-US" sz="1200" kern="1200" dirty="0">
                <a:solidFill>
                  <a:schemeClr val="tx1"/>
                </a:solidFill>
                <a:effectLst/>
                <a:latin typeface="+mn-lt"/>
                <a:ea typeface="+mn-ea"/>
                <a:cs typeface="+mn-cs"/>
              </a:rPr>
              <a:t> </a:t>
            </a:r>
            <a:endParaRPr lang="en-US" dirty="0">
              <a:effectLst/>
            </a:endParaRPr>
          </a:p>
        </p:txBody>
      </p:sp>
      <p:sp>
        <p:nvSpPr>
          <p:cNvPr id="4" name="Slide Number Placeholder 3"/>
          <p:cNvSpPr>
            <a:spLocks noGrp="1"/>
          </p:cNvSpPr>
          <p:nvPr>
            <p:ph type="sldNum" sz="quarter" idx="5"/>
          </p:nvPr>
        </p:nvSpPr>
        <p:spPr/>
        <p:txBody>
          <a:bodyPr/>
          <a:lstStyle/>
          <a:p>
            <a:fld id="{BBCF2E0C-110E-45C5-80E3-4F4129EA26CB}" type="slidenum">
              <a:rPr lang="en-US" smtClean="0"/>
              <a:t>12</a:t>
            </a:fld>
            <a:endParaRPr lang="en-US"/>
          </a:p>
        </p:txBody>
      </p:sp>
    </p:spTree>
    <p:extLst>
      <p:ext uri="{BB962C8B-B14F-4D97-AF65-F5344CB8AC3E}">
        <p14:creationId xmlns:p14="http://schemas.microsoft.com/office/powerpoint/2010/main" val="4124513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Critical Evaluation of Erikson’s Theory</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Limitations and Criticisms</a:t>
            </a:r>
            <a:endParaRPr lang="en-US" dirty="0">
              <a:effectLst/>
            </a:endParaRPr>
          </a:p>
          <a:p>
            <a:r>
              <a:rPr lang="en-US" sz="1200" b="1" kern="1200" dirty="0">
                <a:solidFill>
                  <a:schemeClr val="tx1"/>
                </a:solidFill>
                <a:effectLst/>
                <a:latin typeface="+mn-lt"/>
                <a:ea typeface="+mn-ea"/>
                <a:cs typeface="+mn-cs"/>
              </a:rPr>
              <a:t>Stage Rigidity</a:t>
            </a:r>
            <a:r>
              <a:rPr lang="en-US" sz="1200" kern="1200" dirty="0">
                <a:solidFill>
                  <a:schemeClr val="tx1"/>
                </a:solidFill>
                <a:effectLst/>
                <a:latin typeface="+mn-lt"/>
                <a:ea typeface="+mn-ea"/>
                <a:cs typeface="+mn-cs"/>
              </a:rPr>
              <a:t>: Critics allege that development need not be in stages and that children are often able to exhibit features of more than one stage at a time.</a:t>
            </a:r>
            <a:endParaRPr lang="en-US" dirty="0">
              <a:effectLst/>
            </a:endParaRPr>
          </a:p>
          <a:p>
            <a:r>
              <a:rPr lang="en-US" sz="1200" b="1" kern="1200" dirty="0">
                <a:solidFill>
                  <a:schemeClr val="tx1"/>
                </a:solidFill>
                <a:effectLst/>
                <a:latin typeface="+mn-lt"/>
                <a:ea typeface="+mn-ea"/>
                <a:cs typeface="+mn-cs"/>
              </a:rPr>
              <a:t>Cultural Variability:</a:t>
            </a:r>
            <a:r>
              <a:rPr lang="en-US" sz="1200" kern="1200" dirty="0">
                <a:solidFill>
                  <a:schemeClr val="tx1"/>
                </a:solidFill>
                <a:effectLst/>
                <a:latin typeface="+mn-lt"/>
                <a:ea typeface="+mn-ea"/>
                <a:cs typeface="+mn-cs"/>
              </a:rPr>
              <a:t> Erikson's stages were developed in the West; cultural interpretation may not effectively reflect family life in culturally diverse in London.</a:t>
            </a:r>
            <a:endParaRPr lang="en-US" dirty="0">
              <a:effectLst/>
            </a:endParaRPr>
          </a:p>
          <a:p>
            <a:r>
              <a:rPr lang="en-US" sz="1200" b="1" kern="1200" dirty="0">
                <a:solidFill>
                  <a:schemeClr val="tx1"/>
                </a:solidFill>
                <a:effectLst/>
                <a:latin typeface="+mn-lt"/>
                <a:ea typeface="+mn-ea"/>
                <a:cs typeface="+mn-cs"/>
              </a:rPr>
              <a:t>Weak Biological Grounding:</a:t>
            </a:r>
            <a:r>
              <a:rPr lang="en-US" sz="1200" kern="1200" dirty="0">
                <a:solidFill>
                  <a:schemeClr val="tx1"/>
                </a:solidFill>
                <a:effectLst/>
                <a:latin typeface="+mn-lt"/>
                <a:ea typeface="+mn-ea"/>
                <a:cs typeface="+mn-cs"/>
              </a:rPr>
              <a:t> The theory does not discuss much on neurological or genetic determinants of development, although it does not ignore the social or psychological factors.</a:t>
            </a:r>
            <a:endParaRPr lang="en-US" dirty="0">
              <a:effectLst/>
            </a:endParaRPr>
          </a:p>
          <a:p>
            <a:r>
              <a:rPr lang="en-US" sz="1200" b="1" kern="1200" dirty="0">
                <a:solidFill>
                  <a:schemeClr val="tx1"/>
                </a:solidFill>
                <a:effectLst/>
                <a:latin typeface="+mn-lt"/>
                <a:ea typeface="+mn-ea"/>
                <a:cs typeface="+mn-cs"/>
              </a:rPr>
              <a:t>Gender and Socioeconomic Bias:</a:t>
            </a:r>
            <a:r>
              <a:rPr lang="en-US" sz="1200" kern="1200" dirty="0">
                <a:solidFill>
                  <a:schemeClr val="tx1"/>
                </a:solidFill>
                <a:effectLst/>
                <a:latin typeface="+mn-lt"/>
                <a:ea typeface="+mn-ea"/>
                <a:cs typeface="+mn-cs"/>
              </a:rPr>
              <a:t> According to some critics, stages might lack consideration of gendered expectations and socioeconomic barriers that influence psychosocial development (Maree, 2022).</a:t>
            </a:r>
            <a:endParaRPr lang="en-US" dirty="0">
              <a:effectLst/>
            </a:endParaRPr>
          </a:p>
          <a:p>
            <a:r>
              <a:rPr lang="en-US" sz="1200" kern="1200" dirty="0">
                <a:solidFill>
                  <a:schemeClr val="tx1"/>
                </a:solidFill>
                <a:effectLst/>
                <a:latin typeface="+mn-lt"/>
                <a:ea typeface="+mn-ea"/>
                <a:cs typeface="+mn-cs"/>
              </a:rPr>
              <a:t> </a:t>
            </a:r>
            <a:endParaRPr lang="en-US" dirty="0">
              <a:effectLst/>
            </a:endParaRPr>
          </a:p>
        </p:txBody>
      </p:sp>
      <p:sp>
        <p:nvSpPr>
          <p:cNvPr id="4" name="Slide Number Placeholder 3"/>
          <p:cNvSpPr>
            <a:spLocks noGrp="1"/>
          </p:cNvSpPr>
          <p:nvPr>
            <p:ph type="sldNum" sz="quarter" idx="5"/>
          </p:nvPr>
        </p:nvSpPr>
        <p:spPr/>
        <p:txBody>
          <a:bodyPr/>
          <a:lstStyle/>
          <a:p>
            <a:fld id="{BBCF2E0C-110E-45C5-80E3-4F4129EA26CB}" type="slidenum">
              <a:rPr lang="en-US" smtClean="0"/>
              <a:t>13</a:t>
            </a:fld>
            <a:endParaRPr lang="en-US"/>
          </a:p>
        </p:txBody>
      </p:sp>
    </p:spTree>
    <p:extLst>
      <p:ext uri="{BB962C8B-B14F-4D97-AF65-F5344CB8AC3E}">
        <p14:creationId xmlns:p14="http://schemas.microsoft.com/office/powerpoint/2010/main" val="1496886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Critical Evaluation of Erikson’s Theory</a:t>
            </a:r>
          </a:p>
          <a:p>
            <a:r>
              <a:rPr lang="en-US" sz="1200" kern="1200" dirty="0">
                <a:solidFill>
                  <a:schemeClr val="tx1"/>
                </a:solidFill>
                <a:effectLst/>
                <a:latin typeface="+mn-lt"/>
                <a:ea typeface="+mn-ea"/>
                <a:cs typeface="+mn-cs"/>
              </a:rPr>
              <a:t>  </a:t>
            </a:r>
            <a:endParaRPr lang="en-US" dirty="0">
              <a:effectLst/>
            </a:endParaRPr>
          </a:p>
          <a:p>
            <a:r>
              <a:rPr lang="en-US" sz="1200" b="1" kern="1200" dirty="0">
                <a:solidFill>
                  <a:schemeClr val="tx1"/>
                </a:solidFill>
                <a:effectLst/>
                <a:latin typeface="+mn-lt"/>
                <a:ea typeface="+mn-ea"/>
                <a:cs typeface="+mn-cs"/>
              </a:rPr>
              <a:t>Relevance to London’s Diverse Communities</a:t>
            </a:r>
            <a:endParaRPr lang="en-US" dirty="0">
              <a:effectLst/>
            </a:endParaRPr>
          </a:p>
          <a:p>
            <a:r>
              <a:rPr lang="en-US" sz="1200" b="1" kern="1200" dirty="0">
                <a:solidFill>
                  <a:schemeClr val="tx1"/>
                </a:solidFill>
                <a:effectLst/>
                <a:latin typeface="+mn-lt"/>
                <a:ea typeface="+mn-ea"/>
                <a:cs typeface="+mn-cs"/>
              </a:rPr>
              <a:t>Cultural Sensitivity:</a:t>
            </a:r>
            <a:r>
              <a:rPr lang="en-US" sz="1200" kern="1200" dirty="0">
                <a:solidFill>
                  <a:schemeClr val="tx1"/>
                </a:solidFill>
                <a:effectLst/>
                <a:latin typeface="+mn-lt"/>
                <a:ea typeface="+mn-ea"/>
                <a:cs typeface="+mn-cs"/>
              </a:rPr>
              <a:t> The intervention is to be developed with a view to the family background, language conventions, as well as the experience of migration of Isaac.</a:t>
            </a:r>
            <a:endParaRPr lang="en-US" dirty="0">
              <a:effectLst/>
            </a:endParaRPr>
          </a:p>
          <a:p>
            <a:r>
              <a:rPr lang="en-US" sz="1200" b="1" kern="1200" dirty="0">
                <a:solidFill>
                  <a:schemeClr val="tx1"/>
                </a:solidFill>
                <a:effectLst/>
                <a:latin typeface="+mn-lt"/>
                <a:ea typeface="+mn-ea"/>
                <a:cs typeface="+mn-cs"/>
              </a:rPr>
              <a:t>Social Inclusion:</a:t>
            </a:r>
            <a:r>
              <a:rPr lang="en-US" sz="1200" kern="1200" dirty="0">
                <a:solidFill>
                  <a:schemeClr val="tx1"/>
                </a:solidFill>
                <a:effectLst/>
                <a:latin typeface="+mn-lt"/>
                <a:ea typeface="+mn-ea"/>
                <a:cs typeface="+mn-cs"/>
              </a:rPr>
              <a:t> The theory encourages the encouragement of peer communication and community involvement, which is in tandem with a multi-ethnic and multilingual environment (</a:t>
            </a:r>
            <a:r>
              <a:rPr lang="en-US" sz="1200" kern="1200" dirty="0" err="1">
                <a:solidFill>
                  <a:schemeClr val="tx1"/>
                </a:solidFill>
                <a:effectLst/>
                <a:latin typeface="+mn-lt"/>
                <a:ea typeface="+mn-ea"/>
                <a:cs typeface="+mn-cs"/>
              </a:rPr>
              <a:t>Rorije</a:t>
            </a:r>
            <a:r>
              <a:rPr lang="en-US" sz="1200" kern="1200" dirty="0">
                <a:solidFill>
                  <a:schemeClr val="tx1"/>
                </a:solidFill>
                <a:effectLst/>
                <a:latin typeface="+mn-lt"/>
                <a:ea typeface="+mn-ea"/>
                <a:cs typeface="+mn-cs"/>
              </a:rPr>
              <a:t> et al., 2023).</a:t>
            </a:r>
            <a:endParaRPr lang="en-US" dirty="0">
              <a:effectLst/>
            </a:endParaRPr>
          </a:p>
          <a:p>
            <a:r>
              <a:rPr lang="en-US" sz="1200" b="1" kern="1200" dirty="0">
                <a:solidFill>
                  <a:schemeClr val="tx1"/>
                </a:solidFill>
                <a:effectLst/>
                <a:latin typeface="+mn-lt"/>
                <a:ea typeface="+mn-ea"/>
                <a:cs typeface="+mn-cs"/>
              </a:rPr>
              <a:t>Contextual Adaptation:</a:t>
            </a:r>
            <a:r>
              <a:rPr lang="en-US" sz="1200" kern="1200" dirty="0">
                <a:solidFill>
                  <a:schemeClr val="tx1"/>
                </a:solidFill>
                <a:effectLst/>
                <a:latin typeface="+mn-lt"/>
                <a:ea typeface="+mn-ea"/>
                <a:cs typeface="+mn-cs"/>
              </a:rPr>
              <a:t> The strategies must be adaptive by acknowledging different parenting styles, household set-ups, and socioeconomic stressors common in the communities in London.</a:t>
            </a:r>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14</a:t>
            </a:fld>
            <a:endParaRPr lang="en-US"/>
          </a:p>
        </p:txBody>
      </p:sp>
    </p:spTree>
    <p:extLst>
      <p:ext uri="{BB962C8B-B14F-4D97-AF65-F5344CB8AC3E}">
        <p14:creationId xmlns:p14="http://schemas.microsoft.com/office/powerpoint/2010/main" val="3155831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theory developed by Erikson can be used to explain the needs of Isaac in the areas of emotional, social and autonomous development. The role of stable relationships and enabling conditions is highlighted by disrupted childcare, maternal depression, and low levels of social interaction. Attachment, play, language-based activities, parental support, and multi-agency approaches may boost his self-confidence and wellbeing, but cultural and biological diversity factors cannot be overlooked in the London context.</a:t>
            </a:r>
            <a:endParaRPr lang="en-US" dirty="0">
              <a:effectLst/>
            </a:endParaRPr>
          </a:p>
          <a:p>
            <a:endParaRPr lang="en-US" dirty="0"/>
          </a:p>
        </p:txBody>
      </p:sp>
      <p:sp>
        <p:nvSpPr>
          <p:cNvPr id="4" name="Slide Number Placeholder 3"/>
          <p:cNvSpPr>
            <a:spLocks noGrp="1"/>
          </p:cNvSpPr>
          <p:nvPr>
            <p:ph type="sldNum" sz="quarter" idx="5"/>
          </p:nvPr>
        </p:nvSpPr>
        <p:spPr/>
        <p:txBody>
          <a:bodyPr/>
          <a:lstStyle/>
          <a:p>
            <a:fld id="{BBCF2E0C-110E-45C5-80E3-4F4129EA26CB}" type="slidenum">
              <a:rPr lang="en-US" smtClean="0"/>
              <a:t>15</a:t>
            </a:fld>
            <a:endParaRPr lang="en-US"/>
          </a:p>
        </p:txBody>
      </p:sp>
    </p:spTree>
    <p:extLst>
      <p:ext uri="{BB962C8B-B14F-4D97-AF65-F5344CB8AC3E}">
        <p14:creationId xmlns:p14="http://schemas.microsoft.com/office/powerpoint/2010/main" val="3615858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9903898" y="433255"/>
            <a:ext cx="7981305" cy="9420491"/>
            <a:chOff x="0" y="0"/>
            <a:chExt cx="2102072" cy="2481117"/>
          </a:xfrm>
        </p:grpSpPr>
        <p:sp>
          <p:nvSpPr>
            <p:cNvPr id="3" name="Freeform 3"/>
            <p:cNvSpPr/>
            <p:nvPr/>
          </p:nvSpPr>
          <p:spPr>
            <a:xfrm>
              <a:off x="0" y="0"/>
              <a:ext cx="2102072" cy="2481117"/>
            </a:xfrm>
            <a:custGeom>
              <a:avLst/>
              <a:gdLst/>
              <a:ahLst/>
              <a:cxnLst/>
              <a:rect l="l" t="t" r="r" b="b"/>
              <a:pathLst>
                <a:path w="2102072" h="2481117">
                  <a:moveTo>
                    <a:pt x="0" y="0"/>
                  </a:moveTo>
                  <a:lnTo>
                    <a:pt x="2102072" y="0"/>
                  </a:lnTo>
                  <a:lnTo>
                    <a:pt x="2102072" y="2481117"/>
                  </a:lnTo>
                  <a:lnTo>
                    <a:pt x="0" y="2481117"/>
                  </a:lnTo>
                  <a:close/>
                </a:path>
              </a:pathLst>
            </a:custGeom>
            <a:solidFill>
              <a:srgbClr val="FBF6F1"/>
            </a:solidFill>
          </p:spPr>
        </p:sp>
        <p:sp>
          <p:nvSpPr>
            <p:cNvPr id="4" name="TextBox 4"/>
            <p:cNvSpPr txBox="1"/>
            <p:nvPr/>
          </p:nvSpPr>
          <p:spPr>
            <a:xfrm>
              <a:off x="0" y="-38100"/>
              <a:ext cx="2102072" cy="2519217"/>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0679144" y="2324100"/>
            <a:ext cx="6540963" cy="6145118"/>
          </a:xfrm>
          <a:custGeom>
            <a:avLst/>
            <a:gdLst/>
            <a:ahLst/>
            <a:cxnLst/>
            <a:rect l="l" t="t" r="r" b="b"/>
            <a:pathLst>
              <a:path w="2880551" h="2382530">
                <a:moveTo>
                  <a:pt x="0" y="0"/>
                </a:moveTo>
                <a:lnTo>
                  <a:pt x="2880551" y="0"/>
                </a:lnTo>
                <a:lnTo>
                  <a:pt x="2880551" y="2382530"/>
                </a:lnTo>
                <a:lnTo>
                  <a:pt x="0" y="2382530"/>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15" name="Rectangle 14">
            <a:extLst>
              <a:ext uri="{FF2B5EF4-FFF2-40B4-BE49-F238E27FC236}">
                <a16:creationId xmlns:a16="http://schemas.microsoft.com/office/drawing/2014/main" id="{83B02139-F356-4CE5-AC22-16BB5E9DDC3F}"/>
              </a:ext>
            </a:extLst>
          </p:cNvPr>
          <p:cNvSpPr/>
          <p:nvPr/>
        </p:nvSpPr>
        <p:spPr>
          <a:xfrm>
            <a:off x="1143899" y="2809012"/>
            <a:ext cx="8134096" cy="6986528"/>
          </a:xfrm>
          <a:prstGeom prst="rect">
            <a:avLst/>
          </a:prstGeom>
        </p:spPr>
        <p:txBody>
          <a:bodyPr wrap="square">
            <a:spAutoFit/>
          </a:bodyPr>
          <a:lstStyle/>
          <a:p>
            <a:r>
              <a:rPr lang="en-US" sz="9600" dirty="0">
                <a:latin typeface="Roca Two Bold" panose="020B0604020202020204" charset="0"/>
              </a:rPr>
              <a:t>Psychology in Health and Social Care</a:t>
            </a:r>
          </a:p>
          <a:p>
            <a:endParaRPr lang="en-US" sz="3200" dirty="0">
              <a:effectLst/>
              <a:latin typeface="Roca Two Bold" panose="020B0604020202020204" charset="0"/>
            </a:endParaRPr>
          </a:p>
          <a:p>
            <a:r>
              <a:rPr lang="en-US" sz="3200" dirty="0">
                <a:latin typeface="Roca Two Bold" panose="020B0604020202020204" charset="0"/>
              </a:rPr>
              <a:t>Module Code: LCHS4010</a:t>
            </a:r>
          </a:p>
          <a:p>
            <a:r>
              <a:rPr lang="en-US" sz="3200" dirty="0">
                <a:effectLst/>
                <a:latin typeface="Roca Two Bold" panose="020B0604020202020204" charset="0"/>
              </a:rPr>
              <a:t>Studen</a:t>
            </a:r>
            <a:r>
              <a:rPr lang="en-US" sz="3200" dirty="0">
                <a:latin typeface="Roca Two Bold" panose="020B0604020202020204" charset="0"/>
              </a:rPr>
              <a:t>t Name: Zuzana Pacajova</a:t>
            </a:r>
          </a:p>
          <a:p>
            <a:r>
              <a:rPr lang="en-US" sz="3200" dirty="0">
                <a:effectLst/>
                <a:latin typeface="Roca Two Bold" panose="020B0604020202020204" charset="0"/>
              </a:rPr>
              <a:t>Student Number</a:t>
            </a:r>
            <a:r>
              <a:rPr lang="en-US" sz="3200" dirty="0">
                <a:latin typeface="Roca Two Bold" panose="020B0604020202020204" charset="0"/>
              </a:rPr>
              <a:t>:2511506</a:t>
            </a:r>
          </a:p>
          <a:p>
            <a:endParaRPr lang="en-US" sz="3200" dirty="0">
              <a:effectLst/>
              <a:latin typeface="Roca Two Bold" panose="020B060402020202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a:solidFill>
            <a:schemeClr val="bg2">
              <a:lumMod val="90000"/>
            </a:schemeClr>
          </a:solidFill>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grpFill/>
          </p:spPr>
          <p:txBody>
            <a:bodyPr/>
            <a:lstStyle/>
            <a:p>
              <a:endParaRPr lang="en-US" dirty="0"/>
            </a:p>
          </p:txBody>
        </p:sp>
        <p:sp>
          <p:nvSpPr>
            <p:cNvPr id="4" name="TextBox 4"/>
            <p:cNvSpPr txBox="1"/>
            <p:nvPr/>
          </p:nvSpPr>
          <p:spPr>
            <a:xfrm>
              <a:off x="0" y="-38100"/>
              <a:ext cx="4621957" cy="2552797"/>
            </a:xfrm>
            <a:prstGeom prst="rect">
              <a:avLst/>
            </a:prstGeom>
            <a:grpFill/>
          </p:spPr>
          <p:txBody>
            <a:bodyPr lIns="50800" tIns="50800" rIns="50800" bIns="50800" rtlCol="0" anchor="ctr"/>
            <a:lstStyle/>
            <a:p>
              <a:pPr algn="ctr">
                <a:lnSpc>
                  <a:spcPts val="2659"/>
                </a:lnSpc>
              </a:pPr>
              <a:endParaRPr/>
            </a:p>
          </p:txBody>
        </p:sp>
      </p:grpSp>
      <p:sp>
        <p:nvSpPr>
          <p:cNvPr id="6" name="TextBox 6"/>
          <p:cNvSpPr txBox="1"/>
          <p:nvPr/>
        </p:nvSpPr>
        <p:spPr>
          <a:xfrm>
            <a:off x="4876800" y="2036006"/>
            <a:ext cx="9087169" cy="1009892"/>
          </a:xfrm>
          <a:prstGeom prst="rect">
            <a:avLst/>
          </a:prstGeom>
        </p:spPr>
        <p:txBody>
          <a:bodyPr wrap="square" lIns="0" tIns="0" rIns="0" bIns="0" rtlCol="0" anchor="t">
            <a:spAutoFit/>
          </a:bodyPr>
          <a:lstStyle/>
          <a:p>
            <a:pPr marL="0" lvl="0" indent="0" algn="l">
              <a:lnSpc>
                <a:spcPts val="5940"/>
              </a:lnSpc>
            </a:pPr>
            <a:r>
              <a:rPr lang="en-US" sz="11500" b="1" spc="-253" dirty="0">
                <a:solidFill>
                  <a:srgbClr val="000000"/>
                </a:solidFill>
                <a:latin typeface="Roca Two Bold"/>
                <a:ea typeface="Roca Two Bold"/>
                <a:cs typeface="Roca Two Bold"/>
                <a:sym typeface="Roca Two Bold"/>
              </a:rPr>
              <a:t>Introduction</a:t>
            </a:r>
          </a:p>
        </p:txBody>
      </p:sp>
      <p:sp>
        <p:nvSpPr>
          <p:cNvPr id="8" name="Rectangle 7">
            <a:extLst>
              <a:ext uri="{FF2B5EF4-FFF2-40B4-BE49-F238E27FC236}">
                <a16:creationId xmlns:a16="http://schemas.microsoft.com/office/drawing/2014/main" id="{2C5425BB-CE9D-459C-9AE0-9A254AAFF5B8}"/>
              </a:ext>
            </a:extLst>
          </p:cNvPr>
          <p:cNvSpPr/>
          <p:nvPr/>
        </p:nvSpPr>
        <p:spPr>
          <a:xfrm>
            <a:off x="1676400" y="3390900"/>
            <a:ext cx="9220200" cy="5262979"/>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Isaac is a four-year-old boy who has been admitted to a Children's Centre in London, and his mother is affected by post-natal depression and has limited social support. The early experiences of Isaac were disrupted childcare systems, frequent transitions and lack of exposure to peers. It has been observed that he is withdrawn, unhappy when separated, delayed in the development of language, and has difficulties with group participation. In this report, the Psychosocial Stages Theory, as developed by Erikson, will be used to examine the development of Isaac, considering the role of nature and nurture, and to recommend a useful, theory-based support </a:t>
            </a:r>
            <a:r>
              <a:rPr lang="en-US" sz="2800" dirty="0" err="1">
                <a:latin typeface="Times New Roman" panose="02020603050405020304" pitchFamily="18" charset="0"/>
                <a:cs typeface="Times New Roman" panose="02020603050405020304" pitchFamily="18" charset="0"/>
              </a:rPr>
              <a:t>programme</a:t>
            </a:r>
            <a:r>
              <a:rPr lang="en-US" sz="2800" dirty="0">
                <a:latin typeface="Times New Roman" panose="02020603050405020304" pitchFamily="18" charset="0"/>
                <a:cs typeface="Times New Roman" panose="02020603050405020304" pitchFamily="18" charset="0"/>
              </a:rPr>
              <a:t>.</a:t>
            </a:r>
          </a:p>
        </p:txBody>
      </p:sp>
      <p:sp>
        <p:nvSpPr>
          <p:cNvPr id="10" name="Freeform 6">
            <a:extLst>
              <a:ext uri="{FF2B5EF4-FFF2-40B4-BE49-F238E27FC236}">
                <a16:creationId xmlns:a16="http://schemas.microsoft.com/office/drawing/2014/main" id="{4B056ACA-21C1-4B51-9DD5-EAD1856E345C}"/>
              </a:ext>
            </a:extLst>
          </p:cNvPr>
          <p:cNvSpPr/>
          <p:nvPr/>
        </p:nvSpPr>
        <p:spPr>
          <a:xfrm>
            <a:off x="11353800" y="2948426"/>
            <a:ext cx="5486400" cy="5928873"/>
          </a:xfrm>
          <a:custGeom>
            <a:avLst/>
            <a:gdLst/>
            <a:ahLst/>
            <a:cxnLst/>
            <a:rect l="l" t="t" r="r" b="b"/>
            <a:pathLst>
              <a:path w="3357409" h="3903965">
                <a:moveTo>
                  <a:pt x="0" y="0"/>
                </a:moveTo>
                <a:lnTo>
                  <a:pt x="3357410" y="0"/>
                </a:lnTo>
                <a:lnTo>
                  <a:pt x="3357410" y="3903965"/>
                </a:lnTo>
                <a:lnTo>
                  <a:pt x="0" y="3903965"/>
                </a:lnTo>
                <a:lnTo>
                  <a:pt x="0" y="0"/>
                </a:lnTo>
                <a:close/>
              </a:path>
            </a:pathLst>
          </a:custGeom>
          <a:blipFill>
            <a:blip r:embed="rId3"/>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28" name="Group 2">
            <a:extLst>
              <a:ext uri="{FF2B5EF4-FFF2-40B4-BE49-F238E27FC236}">
                <a16:creationId xmlns:a16="http://schemas.microsoft.com/office/drawing/2014/main" id="{7893923C-A993-4A7F-B140-A3F0F6738C01}"/>
              </a:ext>
            </a:extLst>
          </p:cNvPr>
          <p:cNvGrpSpPr/>
          <p:nvPr/>
        </p:nvGrpSpPr>
        <p:grpSpPr>
          <a:xfrm>
            <a:off x="7620000" y="369504"/>
            <a:ext cx="10298495" cy="9547991"/>
            <a:chOff x="0" y="0"/>
            <a:chExt cx="4621957" cy="2514697"/>
          </a:xfrm>
          <a:solidFill>
            <a:schemeClr val="bg2">
              <a:lumMod val="90000"/>
            </a:schemeClr>
          </a:solidFill>
        </p:grpSpPr>
        <p:sp>
          <p:nvSpPr>
            <p:cNvPr id="29" name="Freeform 3">
              <a:extLst>
                <a:ext uri="{FF2B5EF4-FFF2-40B4-BE49-F238E27FC236}">
                  <a16:creationId xmlns:a16="http://schemas.microsoft.com/office/drawing/2014/main" id="{7B5D09BF-97C2-4A16-B74E-C90596D317D3}"/>
                </a:ext>
              </a:extLst>
            </p:cNvPr>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grpFill/>
          </p:spPr>
          <p:txBody>
            <a:bodyPr/>
            <a:lstStyle/>
            <a:p>
              <a:endParaRPr lang="en-US" dirty="0"/>
            </a:p>
          </p:txBody>
        </p:sp>
        <p:sp>
          <p:nvSpPr>
            <p:cNvPr id="30" name="TextBox 4">
              <a:extLst>
                <a:ext uri="{FF2B5EF4-FFF2-40B4-BE49-F238E27FC236}">
                  <a16:creationId xmlns:a16="http://schemas.microsoft.com/office/drawing/2014/main" id="{BF0CEA23-75B0-4C88-8AAF-6AAF7EA84E21}"/>
                </a:ext>
              </a:extLst>
            </p:cNvPr>
            <p:cNvSpPr txBox="1"/>
            <p:nvPr/>
          </p:nvSpPr>
          <p:spPr>
            <a:xfrm>
              <a:off x="0" y="-38100"/>
              <a:ext cx="4621957" cy="2552797"/>
            </a:xfrm>
            <a:prstGeom prst="rect">
              <a:avLst/>
            </a:prstGeom>
            <a:grpFill/>
          </p:spPr>
          <p:txBody>
            <a:bodyPr lIns="50800" tIns="50800" rIns="50800" bIns="50800" rtlCol="0" anchor="ctr"/>
            <a:lstStyle/>
            <a:p>
              <a:pPr algn="ctr">
                <a:lnSpc>
                  <a:spcPts val="2659"/>
                </a:lnSpc>
              </a:pPr>
              <a:endParaRPr/>
            </a:p>
          </p:txBody>
        </p:sp>
      </p:grpSp>
      <p:sp>
        <p:nvSpPr>
          <p:cNvPr id="31" name="Rectangle 30">
            <a:extLst>
              <a:ext uri="{FF2B5EF4-FFF2-40B4-BE49-F238E27FC236}">
                <a16:creationId xmlns:a16="http://schemas.microsoft.com/office/drawing/2014/main" id="{D86A6012-64AD-4120-B62A-A1A4744817E5}"/>
              </a:ext>
            </a:extLst>
          </p:cNvPr>
          <p:cNvSpPr/>
          <p:nvPr/>
        </p:nvSpPr>
        <p:spPr>
          <a:xfrm>
            <a:off x="865111" y="988515"/>
            <a:ext cx="7930191" cy="4154984"/>
          </a:xfrm>
          <a:prstGeom prst="rect">
            <a:avLst/>
          </a:prstGeom>
        </p:spPr>
        <p:txBody>
          <a:bodyPr wrap="square">
            <a:spAutoFit/>
          </a:bodyPr>
          <a:lstStyle/>
          <a:p>
            <a:r>
              <a:rPr lang="en-US" sz="6600" b="1" dirty="0">
                <a:latin typeface="Roca Two Bold" panose="020B0604020202020204" charset="0"/>
              </a:rPr>
              <a:t>Selection of Lifespan Development Theory</a:t>
            </a:r>
          </a:p>
        </p:txBody>
      </p:sp>
      <p:sp>
        <p:nvSpPr>
          <p:cNvPr id="32" name="Rectangle 31">
            <a:extLst>
              <a:ext uri="{FF2B5EF4-FFF2-40B4-BE49-F238E27FC236}">
                <a16:creationId xmlns:a16="http://schemas.microsoft.com/office/drawing/2014/main" id="{042CF781-4884-4DE5-8309-DE686B56B523}"/>
              </a:ext>
            </a:extLst>
          </p:cNvPr>
          <p:cNvSpPr/>
          <p:nvPr/>
        </p:nvSpPr>
        <p:spPr>
          <a:xfrm>
            <a:off x="8115604" y="716130"/>
            <a:ext cx="9307285" cy="8710077"/>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Erikson’s Psychosocial Theory</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The psychosocial theory, developed by Erik Erikson, assumes that people grow through eight lifespan stages. Every phase is a psychosocial crisis, and its resolution is required to meet healthy development. A good resolution gives good outcomes, and a failure can bring problems in the future stages of life (Maree, 2022).</a:t>
            </a:r>
          </a:p>
          <a:p>
            <a:r>
              <a:rPr lang="en-US" sz="2800" dirty="0">
                <a:latin typeface="Times New Roman" panose="02020603050405020304" pitchFamily="18" charset="0"/>
                <a:cs typeface="Times New Roman" panose="02020603050405020304" pitchFamily="18" charset="0"/>
              </a:rPr>
              <a:t> </a:t>
            </a:r>
          </a:p>
          <a:p>
            <a:r>
              <a:rPr lang="en-US" sz="2800" b="1" dirty="0">
                <a:latin typeface="Times New Roman" panose="02020603050405020304" pitchFamily="18" charset="0"/>
                <a:cs typeface="Times New Roman" panose="02020603050405020304" pitchFamily="18" charset="0"/>
              </a:rPr>
              <a:t>Key Concepts</a:t>
            </a:r>
            <a:endParaRPr lang="en-US"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Psychosocial Stages:</a:t>
            </a:r>
            <a:r>
              <a:rPr lang="en-US" sz="2800" dirty="0">
                <a:latin typeface="Times New Roman" panose="02020603050405020304" pitchFamily="18" charset="0"/>
                <a:cs typeface="Times New Roman" panose="02020603050405020304" pitchFamily="18" charset="0"/>
              </a:rPr>
              <a:t> Development is </a:t>
            </a:r>
            <a:r>
              <a:rPr lang="en-US" sz="2800" dirty="0" err="1">
                <a:latin typeface="Times New Roman" panose="02020603050405020304" pitchFamily="18" charset="0"/>
                <a:cs typeface="Times New Roman" panose="02020603050405020304" pitchFamily="18" charset="0"/>
              </a:rPr>
              <a:t>organised</a:t>
            </a:r>
            <a:r>
              <a:rPr lang="en-US" sz="2800" dirty="0">
                <a:latin typeface="Times New Roman" panose="02020603050405020304" pitchFamily="18" charset="0"/>
                <a:cs typeface="Times New Roman" panose="02020603050405020304" pitchFamily="18" charset="0"/>
              </a:rPr>
              <a:t> into eight consecutive stages, where each stage contains the conflict at its </a:t>
            </a:r>
            <a:r>
              <a:rPr lang="en-US" sz="2800" dirty="0" err="1">
                <a:latin typeface="Times New Roman" panose="02020603050405020304" pitchFamily="18" charset="0"/>
                <a:cs typeface="Times New Roman" panose="02020603050405020304" pitchFamily="18" charset="0"/>
              </a:rPr>
              <a:t>centre</a:t>
            </a:r>
            <a:r>
              <a:rPr lang="en-US" sz="2800" dirty="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Ego Identity: </a:t>
            </a:r>
            <a:r>
              <a:rPr lang="en-US" sz="2800" dirty="0">
                <a:latin typeface="Times New Roman" panose="02020603050405020304" pitchFamily="18" charset="0"/>
                <a:cs typeface="Times New Roman" panose="02020603050405020304" pitchFamily="18" charset="0"/>
              </a:rPr>
              <a:t>The development of the self is very strong due to the successful crisis resolution.</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Lifespan Perspective: </a:t>
            </a:r>
            <a:r>
              <a:rPr lang="en-US" sz="2800" dirty="0">
                <a:latin typeface="Times New Roman" panose="02020603050405020304" pitchFamily="18" charset="0"/>
                <a:cs typeface="Times New Roman" panose="02020603050405020304" pitchFamily="18" charset="0"/>
              </a:rPr>
              <a:t>Development continues to later years of life with early childhood being the most crucial in the acquisition of fundamental social and emotional skills.</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Social Interaction: </a:t>
            </a:r>
            <a:r>
              <a:rPr lang="en-US" sz="2800" dirty="0">
                <a:latin typeface="Times New Roman" panose="02020603050405020304" pitchFamily="18" charset="0"/>
                <a:cs typeface="Times New Roman" panose="02020603050405020304" pitchFamily="18" charset="0"/>
              </a:rPr>
              <a:t>The resolution of the crisis at both stages revolves around interactions with the caregivers and peers (</a:t>
            </a:r>
            <a:r>
              <a:rPr lang="en-US" sz="2800" dirty="0" err="1">
                <a:latin typeface="Times New Roman" panose="02020603050405020304" pitchFamily="18" charset="0"/>
                <a:cs typeface="Times New Roman" panose="02020603050405020304" pitchFamily="18" charset="0"/>
              </a:rPr>
              <a:t>Saracho</a:t>
            </a:r>
            <a:r>
              <a:rPr lang="en-US" sz="2800" dirty="0">
                <a:latin typeface="Times New Roman" panose="02020603050405020304" pitchFamily="18" charset="0"/>
                <a:cs typeface="Times New Roman" panose="02020603050405020304" pitchFamily="18" charset="0"/>
              </a:rPr>
              <a:t>, 2023).</a:t>
            </a:r>
          </a:p>
        </p:txBody>
      </p:sp>
      <p:pic>
        <p:nvPicPr>
          <p:cNvPr id="1026" name="Picture 2" descr="Erikson's 8 Stages of Psychosocial Development – Explained">
            <a:extLst>
              <a:ext uri="{FF2B5EF4-FFF2-40B4-BE49-F238E27FC236}">
                <a16:creationId xmlns:a16="http://schemas.microsoft.com/office/drawing/2014/main" id="{35380666-8F68-4332-889B-46FBEEAA7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5548702"/>
            <a:ext cx="6133794" cy="34614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490607D-FC0D-47AD-803E-59FDD96F938B}"/>
              </a:ext>
            </a:extLst>
          </p:cNvPr>
          <p:cNvSpPr/>
          <p:nvPr/>
        </p:nvSpPr>
        <p:spPr>
          <a:xfrm>
            <a:off x="3429000" y="952500"/>
            <a:ext cx="12088889" cy="2123658"/>
          </a:xfrm>
          <a:prstGeom prst="rect">
            <a:avLst/>
          </a:prstGeom>
        </p:spPr>
        <p:txBody>
          <a:bodyPr wrap="square">
            <a:spAutoFit/>
          </a:bodyPr>
          <a:lstStyle/>
          <a:p>
            <a:pPr algn="ctr"/>
            <a:r>
              <a:rPr lang="en-US" sz="6600" b="1" dirty="0">
                <a:latin typeface="Roca Two Bold" panose="020B0604020202020204" charset="0"/>
              </a:rPr>
              <a:t>Selection of Lifespan Development Theory</a:t>
            </a:r>
          </a:p>
        </p:txBody>
      </p:sp>
      <p:sp>
        <p:nvSpPr>
          <p:cNvPr id="29" name="Rectangle 28">
            <a:extLst>
              <a:ext uri="{FF2B5EF4-FFF2-40B4-BE49-F238E27FC236}">
                <a16:creationId xmlns:a16="http://schemas.microsoft.com/office/drawing/2014/main" id="{ADD65E1C-AD7E-4A2B-8389-456040C13E07}"/>
              </a:ext>
            </a:extLst>
          </p:cNvPr>
          <p:cNvSpPr/>
          <p:nvPr/>
        </p:nvSpPr>
        <p:spPr>
          <a:xfrm>
            <a:off x="6705600" y="3619500"/>
            <a:ext cx="10820400" cy="5078313"/>
          </a:xfrm>
          <a:prstGeom prst="rect">
            <a:avLst/>
          </a:prstGeom>
        </p:spPr>
        <p:txBody>
          <a:bodyPr wrap="square">
            <a:spAutoFit/>
          </a:bodyPr>
          <a:lstStyle/>
          <a:p>
            <a:r>
              <a:rPr lang="en-US" sz="3600" b="1" dirty="0">
                <a:latin typeface="Times New Roman" panose="02020603050405020304" pitchFamily="18" charset="0"/>
                <a:cs typeface="Times New Roman" panose="02020603050405020304" pitchFamily="18" charset="0"/>
              </a:rPr>
              <a:t>Developmental Assumptions</a:t>
            </a:r>
            <a:endParaRPr lang="en-US" sz="3600" dirty="0">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Growth is lifelong and cumulative.</a:t>
            </a:r>
          </a:p>
          <a:p>
            <a:pPr marL="457200" lvl="0" indent="-4572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One stage builds up on the results of the previous stages.</a:t>
            </a:r>
          </a:p>
          <a:p>
            <a:pPr marL="457200" lvl="0" indent="-4572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Development is influenced by social environment, such as family and community.</a:t>
            </a:r>
          </a:p>
          <a:p>
            <a:pPr marL="457200" lvl="0" indent="-4572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Children are involved directly in their own development and are subject to biological inclination and environmental conditions.</a:t>
            </a:r>
          </a:p>
        </p:txBody>
      </p:sp>
      <p:sp>
        <p:nvSpPr>
          <p:cNvPr id="30" name="Freeform 9">
            <a:extLst>
              <a:ext uri="{FF2B5EF4-FFF2-40B4-BE49-F238E27FC236}">
                <a16:creationId xmlns:a16="http://schemas.microsoft.com/office/drawing/2014/main" id="{1B08BE70-81DB-4EDC-AB67-C4437EEF2D6C}"/>
              </a:ext>
            </a:extLst>
          </p:cNvPr>
          <p:cNvSpPr/>
          <p:nvPr/>
        </p:nvSpPr>
        <p:spPr>
          <a:xfrm>
            <a:off x="1143000" y="3467100"/>
            <a:ext cx="5181600" cy="5078312"/>
          </a:xfrm>
          <a:custGeom>
            <a:avLst/>
            <a:gdLst/>
            <a:ahLst/>
            <a:cxnLst/>
            <a:rect l="l" t="t" r="r" b="b"/>
            <a:pathLst>
              <a:path w="3065597" h="2847173">
                <a:moveTo>
                  <a:pt x="0" y="0"/>
                </a:moveTo>
                <a:lnTo>
                  <a:pt x="3065597" y="0"/>
                </a:lnTo>
                <a:lnTo>
                  <a:pt x="3065597" y="2847173"/>
                </a:lnTo>
                <a:lnTo>
                  <a:pt x="0" y="2847173"/>
                </a:lnTo>
                <a:lnTo>
                  <a:pt x="0" y="0"/>
                </a:lnTo>
                <a:close/>
              </a:path>
            </a:pathLst>
          </a:custGeom>
          <a:blipFill>
            <a:blip r:embed="rId3"/>
            <a:stretch>
              <a:fillRect/>
            </a:stretch>
          </a:blipFill>
        </p:spPr>
      </p:sp>
    </p:spTree>
    <p:extLst>
      <p:ext uri="{BB962C8B-B14F-4D97-AF65-F5344CB8AC3E}">
        <p14:creationId xmlns:p14="http://schemas.microsoft.com/office/powerpoint/2010/main" val="429999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6BE654F-291A-4FF2-9E8C-B4F760B114F4}"/>
              </a:ext>
            </a:extLst>
          </p:cNvPr>
          <p:cNvSpPr/>
          <p:nvPr/>
        </p:nvSpPr>
        <p:spPr>
          <a:xfrm>
            <a:off x="-228600" y="913348"/>
            <a:ext cx="12088889" cy="2123658"/>
          </a:xfrm>
          <a:prstGeom prst="rect">
            <a:avLst/>
          </a:prstGeom>
        </p:spPr>
        <p:txBody>
          <a:bodyPr wrap="square">
            <a:spAutoFit/>
          </a:bodyPr>
          <a:lstStyle/>
          <a:p>
            <a:pPr algn="ctr"/>
            <a:r>
              <a:rPr lang="en-US" sz="6600" b="1" dirty="0">
                <a:latin typeface="Roca Two Bold" panose="020B0604020202020204" charset="0"/>
              </a:rPr>
              <a:t>Selection of Lifespan Development Theory</a:t>
            </a:r>
          </a:p>
        </p:txBody>
      </p:sp>
      <p:grpSp>
        <p:nvGrpSpPr>
          <p:cNvPr id="30" name="Group 2">
            <a:extLst>
              <a:ext uri="{FF2B5EF4-FFF2-40B4-BE49-F238E27FC236}">
                <a16:creationId xmlns:a16="http://schemas.microsoft.com/office/drawing/2014/main" id="{2315C1B3-5092-4AEA-ADE4-FB1E1DCD0242}"/>
              </a:ext>
            </a:extLst>
          </p:cNvPr>
          <p:cNvGrpSpPr/>
          <p:nvPr/>
        </p:nvGrpSpPr>
        <p:grpSpPr>
          <a:xfrm>
            <a:off x="1143000" y="3355385"/>
            <a:ext cx="16002000" cy="2923053"/>
            <a:chOff x="0" y="-38100"/>
            <a:chExt cx="4621957" cy="2552797"/>
          </a:xfrm>
          <a:solidFill>
            <a:schemeClr val="bg2">
              <a:lumMod val="90000"/>
            </a:schemeClr>
          </a:solidFill>
        </p:grpSpPr>
        <p:sp>
          <p:nvSpPr>
            <p:cNvPr id="31" name="Freeform 3">
              <a:extLst>
                <a:ext uri="{FF2B5EF4-FFF2-40B4-BE49-F238E27FC236}">
                  <a16:creationId xmlns:a16="http://schemas.microsoft.com/office/drawing/2014/main" id="{2BC7CE97-824D-4071-9F85-C390D39E98FC}"/>
                </a:ext>
              </a:extLst>
            </p:cNvPr>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grpFill/>
          </p:spPr>
          <p:txBody>
            <a:bodyPr/>
            <a:lstStyle/>
            <a:p>
              <a:endParaRPr lang="en-US" dirty="0"/>
            </a:p>
          </p:txBody>
        </p:sp>
        <p:sp>
          <p:nvSpPr>
            <p:cNvPr id="32" name="TextBox 4">
              <a:extLst>
                <a:ext uri="{FF2B5EF4-FFF2-40B4-BE49-F238E27FC236}">
                  <a16:creationId xmlns:a16="http://schemas.microsoft.com/office/drawing/2014/main" id="{06A918B1-87A9-4A9C-A720-641EEE9D92F0}"/>
                </a:ext>
              </a:extLst>
            </p:cNvPr>
            <p:cNvSpPr txBox="1"/>
            <p:nvPr/>
          </p:nvSpPr>
          <p:spPr>
            <a:xfrm>
              <a:off x="0" y="-38100"/>
              <a:ext cx="4621957" cy="1215172"/>
            </a:xfrm>
            <a:prstGeom prst="rect">
              <a:avLst/>
            </a:prstGeom>
            <a:grpFill/>
          </p:spPr>
          <p:txBody>
            <a:bodyPr lIns="50800" tIns="50800" rIns="50800" bIns="50800" rtlCol="0" anchor="ctr"/>
            <a:lstStyle/>
            <a:p>
              <a:pPr algn="ctr">
                <a:lnSpc>
                  <a:spcPts val="2659"/>
                </a:lnSpc>
              </a:pPr>
              <a:endParaRPr/>
            </a:p>
          </p:txBody>
        </p:sp>
      </p:grpSp>
      <p:sp>
        <p:nvSpPr>
          <p:cNvPr id="36" name="Freeform 3">
            <a:extLst>
              <a:ext uri="{FF2B5EF4-FFF2-40B4-BE49-F238E27FC236}">
                <a16:creationId xmlns:a16="http://schemas.microsoft.com/office/drawing/2014/main" id="{A8AB9767-9D8A-44B0-AAAF-D25A56E454C2}"/>
              </a:ext>
            </a:extLst>
          </p:cNvPr>
          <p:cNvSpPr/>
          <p:nvPr/>
        </p:nvSpPr>
        <p:spPr>
          <a:xfrm>
            <a:off x="1143000" y="6462913"/>
            <a:ext cx="16002000" cy="2910739"/>
          </a:xfrm>
          <a:custGeom>
            <a:avLst/>
            <a:gdLst/>
            <a:ahLst/>
            <a:cxnLst/>
            <a:rect l="l" t="t" r="r" b="b"/>
            <a:pathLst>
              <a:path w="4621957" h="2514697">
                <a:moveTo>
                  <a:pt x="0" y="0"/>
                </a:moveTo>
                <a:lnTo>
                  <a:pt x="4621957" y="0"/>
                </a:lnTo>
                <a:lnTo>
                  <a:pt x="4621957" y="2514697"/>
                </a:lnTo>
                <a:lnTo>
                  <a:pt x="0" y="2514697"/>
                </a:lnTo>
                <a:close/>
              </a:path>
            </a:pathLst>
          </a:custGeom>
          <a:solidFill>
            <a:schemeClr val="bg2">
              <a:lumMod val="90000"/>
            </a:schemeClr>
          </a:solidFill>
        </p:spPr>
        <p:txBody>
          <a:bodyPr/>
          <a:lstStyle/>
          <a:p>
            <a:endParaRPr lang="en-US" dirty="0"/>
          </a:p>
        </p:txBody>
      </p:sp>
      <p:sp>
        <p:nvSpPr>
          <p:cNvPr id="37" name="Rectangle 36">
            <a:extLst>
              <a:ext uri="{FF2B5EF4-FFF2-40B4-BE49-F238E27FC236}">
                <a16:creationId xmlns:a16="http://schemas.microsoft.com/office/drawing/2014/main" id="{EC973054-F122-4994-8500-361468A62A45}"/>
              </a:ext>
            </a:extLst>
          </p:cNvPr>
          <p:cNvSpPr/>
          <p:nvPr/>
        </p:nvSpPr>
        <p:spPr>
          <a:xfrm>
            <a:off x="1600200" y="3624103"/>
            <a:ext cx="15163800" cy="2308324"/>
          </a:xfrm>
          <a:prstGeom prst="rect">
            <a:avLst/>
          </a:prstGeom>
        </p:spPr>
        <p:txBody>
          <a:bodyPr wrap="square">
            <a:spAutoFit/>
          </a:bodyPr>
          <a:lstStyle/>
          <a:p>
            <a:pPr algn="just"/>
            <a:r>
              <a:rPr lang="en-US" sz="2400" b="1" dirty="0">
                <a:latin typeface="Times New Roman" panose="02020603050405020304" pitchFamily="18" charset="0"/>
                <a:cs typeface="Times New Roman" panose="02020603050405020304" pitchFamily="18" charset="0"/>
              </a:rPr>
              <a:t>Relevance to Early Childhood</a:t>
            </a: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Isaac is in the Erikson stage of autonomy vs. shame and doubt (1-3 years old) and transition to the level of initiative vs. guilt (3-5 years old). In this stage, children aim at establishing autonomy, exploring their surroundings, and coming up with imaginative play. Positive support expressed through caregivers will </a:t>
            </a:r>
            <a:r>
              <a:rPr lang="en-US" sz="2400" dirty="0" err="1">
                <a:latin typeface="Times New Roman" panose="02020603050405020304" pitchFamily="18" charset="0"/>
                <a:cs typeface="Times New Roman" panose="02020603050405020304" pitchFamily="18" charset="0"/>
              </a:rPr>
              <a:t>instil</a:t>
            </a:r>
            <a:r>
              <a:rPr lang="en-US" sz="2400" dirty="0">
                <a:latin typeface="Times New Roman" panose="02020603050405020304" pitchFamily="18" charset="0"/>
                <a:cs typeface="Times New Roman" panose="02020603050405020304" pitchFamily="18" charset="0"/>
              </a:rPr>
              <a:t> confidence, initiative, and autonomy, whereas inconsistent caregiving and a lack of social interactions or overly controlling settings may cause doubt, feelings of guilt, or the desire to withdraw socially.</a:t>
            </a:r>
          </a:p>
        </p:txBody>
      </p:sp>
      <p:sp>
        <p:nvSpPr>
          <p:cNvPr id="38" name="Rectangle 37">
            <a:extLst>
              <a:ext uri="{FF2B5EF4-FFF2-40B4-BE49-F238E27FC236}">
                <a16:creationId xmlns:a16="http://schemas.microsoft.com/office/drawing/2014/main" id="{FDFAA40B-9BF8-46D9-91A3-21E6C5912111}"/>
              </a:ext>
            </a:extLst>
          </p:cNvPr>
          <p:cNvSpPr/>
          <p:nvPr/>
        </p:nvSpPr>
        <p:spPr>
          <a:xfrm>
            <a:off x="1447800" y="6347601"/>
            <a:ext cx="15316200" cy="2677656"/>
          </a:xfrm>
          <a:prstGeom prst="rect">
            <a:avLst/>
          </a:prstGeom>
        </p:spPr>
        <p:txBody>
          <a:bodyPr wrap="square">
            <a:spAutoFit/>
          </a:bodyPr>
          <a:lstStyle/>
          <a:p>
            <a:pPr algn="just"/>
            <a:r>
              <a:rPr lang="en-US" sz="2400" dirty="0">
                <a:latin typeface="Times New Roman" panose="02020603050405020304" pitchFamily="18" charset="0"/>
                <a:cs typeface="Times New Roman" panose="02020603050405020304" pitchFamily="18" charset="0"/>
              </a:rPr>
              <a:t> </a:t>
            </a:r>
          </a:p>
          <a:p>
            <a:pPr algn="just"/>
            <a:r>
              <a:rPr lang="en-US" sz="2400" b="1" dirty="0">
                <a:latin typeface="Times New Roman" panose="02020603050405020304" pitchFamily="18" charset="0"/>
                <a:cs typeface="Times New Roman" panose="02020603050405020304" pitchFamily="18" charset="0"/>
              </a:rPr>
              <a:t>Relevance for Understanding Isaac</a:t>
            </a: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theory of Erikson can be applied to the case of Isaac since it </a:t>
            </a:r>
            <a:r>
              <a:rPr lang="en-US" sz="2400" dirty="0" err="1">
                <a:latin typeface="Times New Roman" panose="02020603050405020304" pitchFamily="18" charset="0"/>
                <a:cs typeface="Times New Roman" panose="02020603050405020304" pitchFamily="18" charset="0"/>
              </a:rPr>
              <a:t>emphasises</a:t>
            </a:r>
            <a:r>
              <a:rPr lang="en-US" sz="2400" dirty="0">
                <a:latin typeface="Times New Roman" panose="02020603050405020304" pitchFamily="18" charset="0"/>
                <a:cs typeface="Times New Roman" panose="02020603050405020304" pitchFamily="18" charset="0"/>
              </a:rPr>
              <a:t> the interplay between the initial emotional experiences, the relationships with the caregivers and the social interaction. What could interfere with his development of initiative and social confidence is his maternal attachment problems, disrupted routines, and limited exposure to social life. The interventions used to promote the sense of security, exploration, and self-efficacy can be guided through the application of the Erikson framework (Jones and Waite-</a:t>
            </a:r>
            <a:r>
              <a:rPr lang="en-US" sz="2400" dirty="0" err="1">
                <a:latin typeface="Times New Roman" panose="02020603050405020304" pitchFamily="18" charset="0"/>
                <a:cs typeface="Times New Roman" panose="02020603050405020304" pitchFamily="18" charset="0"/>
              </a:rPr>
              <a:t>Stupiansky</a:t>
            </a:r>
            <a:r>
              <a:rPr lang="en-US" sz="2400" dirty="0">
                <a:latin typeface="Times New Roman" panose="02020603050405020304" pitchFamily="18" charset="0"/>
                <a:cs typeface="Times New Roman" panose="02020603050405020304" pitchFamily="18" charset="0"/>
              </a:rPr>
              <a:t>, 2022).</a:t>
            </a:r>
          </a:p>
        </p:txBody>
      </p:sp>
      <p:sp>
        <p:nvSpPr>
          <p:cNvPr id="39" name="Freeform 10">
            <a:extLst>
              <a:ext uri="{FF2B5EF4-FFF2-40B4-BE49-F238E27FC236}">
                <a16:creationId xmlns:a16="http://schemas.microsoft.com/office/drawing/2014/main" id="{20B154FC-9CCF-46A9-BEC1-47D158DE7A9C}"/>
              </a:ext>
            </a:extLst>
          </p:cNvPr>
          <p:cNvSpPr/>
          <p:nvPr/>
        </p:nvSpPr>
        <p:spPr>
          <a:xfrm>
            <a:off x="10750670" y="158171"/>
            <a:ext cx="6113539" cy="2707608"/>
          </a:xfrm>
          <a:custGeom>
            <a:avLst/>
            <a:gdLst/>
            <a:ahLst/>
            <a:cxnLst/>
            <a:rect l="l" t="t" r="r" b="b"/>
            <a:pathLst>
              <a:path w="6113539" h="2707608">
                <a:moveTo>
                  <a:pt x="0" y="0"/>
                </a:moveTo>
                <a:lnTo>
                  <a:pt x="6113539" y="0"/>
                </a:lnTo>
                <a:lnTo>
                  <a:pt x="6113539" y="2707608"/>
                </a:lnTo>
                <a:lnTo>
                  <a:pt x="0" y="2707608"/>
                </a:lnTo>
                <a:lnTo>
                  <a:pt x="0" y="0"/>
                </a:lnTo>
                <a:close/>
              </a:path>
            </a:pathLst>
          </a:custGeom>
          <a:blipFill>
            <a:blip>
              <a:extLst>
                <a:ext uri="{96DAC541-7B7A-43D3-8B79-37D633B846F1}">
                  <asvg:svgBlip xmlns:asvg="http://schemas.microsoft.com/office/drawing/2016/SVG/main" r:embed="rId3"/>
                </a:ext>
              </a:extLst>
            </a:blip>
            <a:stretch>
              <a:fillRect/>
            </a:stretch>
          </a:blipFill>
        </p:spPr>
      </p:sp>
    </p:spTree>
    <p:extLst>
      <p:ext uri="{BB962C8B-B14F-4D97-AF65-F5344CB8AC3E}">
        <p14:creationId xmlns:p14="http://schemas.microsoft.com/office/powerpoint/2010/main" val="1806969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029A969-5DB7-4E37-AC20-4A4150EB90A5}"/>
              </a:ext>
            </a:extLst>
          </p:cNvPr>
          <p:cNvSpPr/>
          <p:nvPr/>
        </p:nvSpPr>
        <p:spPr>
          <a:xfrm>
            <a:off x="1264920" y="1181100"/>
            <a:ext cx="6629400" cy="2585323"/>
          </a:xfrm>
          <a:prstGeom prst="rect">
            <a:avLst/>
          </a:prstGeom>
        </p:spPr>
        <p:txBody>
          <a:bodyPr wrap="square">
            <a:spAutoFit/>
          </a:bodyPr>
          <a:lstStyle/>
          <a:p>
            <a:r>
              <a:rPr lang="en-US" sz="5400" b="1" dirty="0">
                <a:latin typeface="Roca Two Bold" panose="020B0604020202020204" charset="0"/>
              </a:rPr>
              <a:t>Application of Erikson’s Theory to Isaac’s Experiences</a:t>
            </a:r>
          </a:p>
        </p:txBody>
      </p:sp>
      <p:sp>
        <p:nvSpPr>
          <p:cNvPr id="29" name="Rectangle 28">
            <a:extLst>
              <a:ext uri="{FF2B5EF4-FFF2-40B4-BE49-F238E27FC236}">
                <a16:creationId xmlns:a16="http://schemas.microsoft.com/office/drawing/2014/main" id="{7AB1CE37-1506-4D8F-9512-DEB393FA9349}"/>
              </a:ext>
            </a:extLst>
          </p:cNvPr>
          <p:cNvSpPr/>
          <p:nvPr/>
        </p:nvSpPr>
        <p:spPr>
          <a:xfrm>
            <a:off x="8354568" y="1434792"/>
            <a:ext cx="8763000" cy="7417415"/>
          </a:xfrm>
          <a:prstGeom prst="rect">
            <a:avLst/>
          </a:prstGeom>
        </p:spPr>
        <p:txBody>
          <a:bodyPr wrap="square">
            <a:spAutoFit/>
          </a:bodyPr>
          <a:lstStyle/>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Disrupted Childcare Arrangements: </a:t>
            </a:r>
            <a:r>
              <a:rPr lang="en-US" sz="2800" dirty="0">
                <a:latin typeface="Times New Roman" panose="02020603050405020304" pitchFamily="18" charset="0"/>
                <a:cs typeface="Times New Roman" panose="02020603050405020304" pitchFamily="18" charset="0"/>
              </a:rPr>
              <a:t>Changing childcare reduces stability and security, increasing shame, uncertainty, and delaying autonomy development (Al-Harbi, 2024).</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Maternal Mental Health: </a:t>
            </a:r>
            <a:r>
              <a:rPr lang="en-US" sz="2800" dirty="0">
                <a:latin typeface="Times New Roman" panose="02020603050405020304" pitchFamily="18" charset="0"/>
                <a:cs typeface="Times New Roman" panose="02020603050405020304" pitchFamily="18" charset="0"/>
              </a:rPr>
              <a:t>Postnatal depression decreases emotional responsiveness, causing anxiety, clinginess, and distress in Isaac (Erikson, 1963).</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Limited Social Interaction: </a:t>
            </a:r>
            <a:r>
              <a:rPr lang="en-US" sz="2800" dirty="0">
                <a:latin typeface="Times New Roman" panose="02020603050405020304" pitchFamily="18" charset="0"/>
                <a:cs typeface="Times New Roman" panose="02020603050405020304" pitchFamily="18" charset="0"/>
              </a:rPr>
              <a:t>Restricted peer interaction limits initiative, cooperation, and confidence, reinforcing withdrawal and social anxiety (</a:t>
            </a:r>
            <a:r>
              <a:rPr lang="en-US" sz="2800" dirty="0" err="1">
                <a:latin typeface="Times New Roman" panose="02020603050405020304" pitchFamily="18" charset="0"/>
                <a:cs typeface="Times New Roman" panose="02020603050405020304" pitchFamily="18" charset="0"/>
              </a:rPr>
              <a:t>Rorije</a:t>
            </a:r>
            <a:r>
              <a:rPr lang="en-US" sz="2800" dirty="0">
                <a:latin typeface="Times New Roman" panose="02020603050405020304" pitchFamily="18" charset="0"/>
                <a:cs typeface="Times New Roman" panose="02020603050405020304" pitchFamily="18" charset="0"/>
              </a:rPr>
              <a:t> et al., 2023).</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Emotional Responses: </a:t>
            </a:r>
            <a:r>
              <a:rPr lang="en-US" sz="2800" dirty="0">
                <a:latin typeface="Times New Roman" panose="02020603050405020304" pitchFamily="18" charset="0"/>
                <a:cs typeface="Times New Roman" panose="02020603050405020304" pitchFamily="18" charset="0"/>
              </a:rPr>
              <a:t>Distress during separation indicates attachment difficulties, affecting exploration, group participation, and imaginative play.</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Language Development Delay: </a:t>
            </a:r>
            <a:r>
              <a:rPr lang="en-US" sz="2800" dirty="0">
                <a:latin typeface="Times New Roman" panose="02020603050405020304" pitchFamily="18" charset="0"/>
                <a:cs typeface="Times New Roman" panose="02020603050405020304" pitchFamily="18" charset="0"/>
              </a:rPr>
              <a:t>Language delays hinder communication, independence, peer negotiation, and psychosocial crisis resolution, increasing frustration and withdrawal (Crain, 2024).</a:t>
            </a:r>
          </a:p>
        </p:txBody>
      </p:sp>
      <p:sp>
        <p:nvSpPr>
          <p:cNvPr id="31" name="Freeform 6">
            <a:extLst>
              <a:ext uri="{FF2B5EF4-FFF2-40B4-BE49-F238E27FC236}">
                <a16:creationId xmlns:a16="http://schemas.microsoft.com/office/drawing/2014/main" id="{62290DBE-6F4C-4147-9A9C-6F060CA9AC2F}"/>
              </a:ext>
            </a:extLst>
          </p:cNvPr>
          <p:cNvSpPr/>
          <p:nvPr/>
        </p:nvSpPr>
        <p:spPr>
          <a:xfrm>
            <a:off x="1828800" y="4229100"/>
            <a:ext cx="5105400" cy="5149489"/>
          </a:xfrm>
          <a:custGeom>
            <a:avLst/>
            <a:gdLst/>
            <a:ahLst/>
            <a:cxnLst/>
            <a:rect l="l" t="t" r="r" b="b"/>
            <a:pathLst>
              <a:path w="3357409" h="3903965">
                <a:moveTo>
                  <a:pt x="0" y="0"/>
                </a:moveTo>
                <a:lnTo>
                  <a:pt x="3357410" y="0"/>
                </a:lnTo>
                <a:lnTo>
                  <a:pt x="3357410" y="3903965"/>
                </a:lnTo>
                <a:lnTo>
                  <a:pt x="0" y="3903965"/>
                </a:lnTo>
                <a:lnTo>
                  <a:pt x="0" y="0"/>
                </a:lnTo>
                <a:close/>
              </a:path>
            </a:pathLst>
          </a:custGeom>
          <a:blipFill>
            <a:blip r:embed="rId3"/>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290F85F-859C-41F7-A8D8-B3A6B346D168}"/>
              </a:ext>
            </a:extLst>
          </p:cNvPr>
          <p:cNvSpPr/>
          <p:nvPr/>
        </p:nvSpPr>
        <p:spPr>
          <a:xfrm>
            <a:off x="3192147" y="1028700"/>
            <a:ext cx="11903705" cy="2123658"/>
          </a:xfrm>
          <a:prstGeom prst="rect">
            <a:avLst/>
          </a:prstGeom>
        </p:spPr>
        <p:txBody>
          <a:bodyPr wrap="square">
            <a:spAutoFit/>
          </a:bodyPr>
          <a:lstStyle/>
          <a:p>
            <a:pPr algn="ctr"/>
            <a:r>
              <a:rPr lang="en-US" sz="6600" b="1" spc="-150" dirty="0">
                <a:latin typeface="Roca Two Bold" panose="020B0604020202020204" charset="0"/>
                <a:cs typeface="Times New Roman" panose="02020603050405020304" pitchFamily="18" charset="0"/>
              </a:rPr>
              <a:t>Consideration of </a:t>
            </a:r>
            <a:r>
              <a:rPr lang="en-US" sz="6600" b="1" dirty="0">
                <a:latin typeface="Roca Two Bold" panose="020B0604020202020204" charset="0"/>
                <a:cs typeface="Times New Roman" panose="02020603050405020304" pitchFamily="18" charset="0"/>
              </a:rPr>
              <a:t>Nature</a:t>
            </a:r>
            <a:r>
              <a:rPr lang="en-US" sz="6600" b="1" spc="-150" dirty="0">
                <a:latin typeface="Roca Two Bold" panose="020B0604020202020204" charset="0"/>
                <a:cs typeface="Times New Roman" panose="02020603050405020304" pitchFamily="18" charset="0"/>
              </a:rPr>
              <a:t> and Nurture Influences</a:t>
            </a:r>
          </a:p>
        </p:txBody>
      </p:sp>
      <p:sp>
        <p:nvSpPr>
          <p:cNvPr id="6" name="Rectangle 5">
            <a:extLst>
              <a:ext uri="{FF2B5EF4-FFF2-40B4-BE49-F238E27FC236}">
                <a16:creationId xmlns:a16="http://schemas.microsoft.com/office/drawing/2014/main" id="{10DA0FA6-C070-4EE1-9C98-250B0F0F63DB}"/>
              </a:ext>
            </a:extLst>
          </p:cNvPr>
          <p:cNvSpPr/>
          <p:nvPr/>
        </p:nvSpPr>
        <p:spPr>
          <a:xfrm>
            <a:off x="1328952" y="3619500"/>
            <a:ext cx="9948647" cy="5509200"/>
          </a:xfrm>
          <a:prstGeom prst="rect">
            <a:avLst/>
          </a:prstGeom>
        </p:spPr>
        <p:txBody>
          <a:bodyPr wrap="square">
            <a:spAutoFit/>
          </a:bodyPr>
          <a:lstStyle/>
          <a:p>
            <a:r>
              <a:rPr lang="en-US" sz="3200" b="1" dirty="0">
                <a:latin typeface="Times New Roman" panose="02020603050405020304" pitchFamily="18" charset="0"/>
                <a:cs typeface="Times New Roman" panose="02020603050405020304" pitchFamily="18" charset="0"/>
              </a:rPr>
              <a:t>Biological Influences</a:t>
            </a:r>
            <a:endParaRPr lang="en-US" sz="32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3200" b="1" dirty="0">
                <a:latin typeface="Times New Roman" panose="02020603050405020304" pitchFamily="18" charset="0"/>
                <a:cs typeface="Times New Roman" panose="02020603050405020304" pitchFamily="18" charset="0"/>
              </a:rPr>
              <a:t>Temperament:</a:t>
            </a:r>
            <a:r>
              <a:rPr lang="en-US" sz="3200" dirty="0">
                <a:latin typeface="Times New Roman" panose="02020603050405020304" pitchFamily="18" charset="0"/>
                <a:cs typeface="Times New Roman" panose="02020603050405020304" pitchFamily="18" charset="0"/>
              </a:rPr>
              <a:t> Isaac is sometimes highly sensitive to the surrounding environment, and he struggles to adapt to situations; their temperament can be the cause. Children who are shy or cautious might find it more difficult to work in disrupted care environments.</a:t>
            </a:r>
          </a:p>
          <a:p>
            <a:pPr marL="285750" indent="-285750">
              <a:buFont typeface="Arial" panose="020B0604020202020204" pitchFamily="34" charset="0"/>
              <a:buChar char="•"/>
            </a:pPr>
            <a:r>
              <a:rPr lang="en-US" sz="3200" b="1" dirty="0">
                <a:latin typeface="Times New Roman" panose="02020603050405020304" pitchFamily="18" charset="0"/>
                <a:cs typeface="Times New Roman" panose="02020603050405020304" pitchFamily="18" charset="0"/>
              </a:rPr>
              <a:t>Previous Brain Developments:</a:t>
            </a:r>
            <a:r>
              <a:rPr lang="en-US" sz="3200" dirty="0">
                <a:latin typeface="Times New Roman" panose="02020603050405020304" pitchFamily="18" charset="0"/>
                <a:cs typeface="Times New Roman" panose="02020603050405020304" pitchFamily="18" charset="0"/>
              </a:rPr>
              <a:t> The neurodevelopmental variables influence emotional regulation, social interaction, and language learning. It is in these areas that delays can be caused, further worsening psychosocial concerns.</a:t>
            </a:r>
          </a:p>
        </p:txBody>
      </p:sp>
      <p:sp>
        <p:nvSpPr>
          <p:cNvPr id="9" name="Freeform 7">
            <a:extLst>
              <a:ext uri="{FF2B5EF4-FFF2-40B4-BE49-F238E27FC236}">
                <a16:creationId xmlns:a16="http://schemas.microsoft.com/office/drawing/2014/main" id="{EE2E82A9-8219-41B9-A20E-C1F641833CB6}"/>
              </a:ext>
            </a:extLst>
          </p:cNvPr>
          <p:cNvSpPr/>
          <p:nvPr/>
        </p:nvSpPr>
        <p:spPr>
          <a:xfrm>
            <a:off x="11582400" y="3654357"/>
            <a:ext cx="5167228" cy="5016758"/>
          </a:xfrm>
          <a:custGeom>
            <a:avLst/>
            <a:gdLst/>
            <a:ahLst/>
            <a:cxnLst/>
            <a:rect l="l" t="t" r="r" b="b"/>
            <a:pathLst>
              <a:path w="2880551" h="2382530">
                <a:moveTo>
                  <a:pt x="0" y="0"/>
                </a:moveTo>
                <a:lnTo>
                  <a:pt x="2880551" y="0"/>
                </a:lnTo>
                <a:lnTo>
                  <a:pt x="2880551" y="2382530"/>
                </a:lnTo>
                <a:lnTo>
                  <a:pt x="0" y="2382530"/>
                </a:lnTo>
                <a:lnTo>
                  <a:pt x="0" y="0"/>
                </a:lnTo>
                <a:close/>
              </a:path>
            </a:pathLst>
          </a:custGeom>
          <a:blipFill>
            <a:blip>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D6BF5E2-D9B1-4126-A678-534281DC6CEB}"/>
              </a:ext>
            </a:extLst>
          </p:cNvPr>
          <p:cNvSpPr/>
          <p:nvPr/>
        </p:nvSpPr>
        <p:spPr>
          <a:xfrm>
            <a:off x="3192147" y="1028700"/>
            <a:ext cx="11903705" cy="2123658"/>
          </a:xfrm>
          <a:prstGeom prst="rect">
            <a:avLst/>
          </a:prstGeom>
        </p:spPr>
        <p:txBody>
          <a:bodyPr wrap="square">
            <a:spAutoFit/>
          </a:bodyPr>
          <a:lstStyle/>
          <a:p>
            <a:pPr algn="ctr"/>
            <a:r>
              <a:rPr lang="en-US" sz="6600" b="1" spc="-150" dirty="0">
                <a:latin typeface="Roca Two Bold" panose="020B0604020202020204" charset="0"/>
                <a:cs typeface="Times New Roman" panose="02020603050405020304" pitchFamily="18" charset="0"/>
              </a:rPr>
              <a:t>Consideration of </a:t>
            </a:r>
            <a:r>
              <a:rPr lang="en-US" sz="6600" b="1" dirty="0">
                <a:latin typeface="Roca Two Bold" panose="020B0604020202020204" charset="0"/>
                <a:cs typeface="Times New Roman" panose="02020603050405020304" pitchFamily="18" charset="0"/>
              </a:rPr>
              <a:t>Nature</a:t>
            </a:r>
            <a:r>
              <a:rPr lang="en-US" sz="6600" b="1" spc="-150" dirty="0">
                <a:latin typeface="Roca Two Bold" panose="020B0604020202020204" charset="0"/>
                <a:cs typeface="Times New Roman" panose="02020603050405020304" pitchFamily="18" charset="0"/>
              </a:rPr>
              <a:t> and Nurture Influences</a:t>
            </a:r>
          </a:p>
        </p:txBody>
      </p:sp>
      <p:sp>
        <p:nvSpPr>
          <p:cNvPr id="6" name="Freeform 7">
            <a:extLst>
              <a:ext uri="{FF2B5EF4-FFF2-40B4-BE49-F238E27FC236}">
                <a16:creationId xmlns:a16="http://schemas.microsoft.com/office/drawing/2014/main" id="{16065C66-0503-4A4A-A554-FBF16119C8B4}"/>
              </a:ext>
            </a:extLst>
          </p:cNvPr>
          <p:cNvSpPr/>
          <p:nvPr/>
        </p:nvSpPr>
        <p:spPr>
          <a:xfrm>
            <a:off x="12115800" y="3858461"/>
            <a:ext cx="4800600" cy="4689543"/>
          </a:xfrm>
          <a:custGeom>
            <a:avLst/>
            <a:gdLst/>
            <a:ahLst/>
            <a:cxnLst/>
            <a:rect l="l" t="t" r="r" b="b"/>
            <a:pathLst>
              <a:path w="2880551" h="2382530">
                <a:moveTo>
                  <a:pt x="0" y="0"/>
                </a:moveTo>
                <a:lnTo>
                  <a:pt x="2880551" y="0"/>
                </a:lnTo>
                <a:lnTo>
                  <a:pt x="2880551" y="2382530"/>
                </a:lnTo>
                <a:lnTo>
                  <a:pt x="0" y="23825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Rectangle 6">
            <a:extLst>
              <a:ext uri="{FF2B5EF4-FFF2-40B4-BE49-F238E27FC236}">
                <a16:creationId xmlns:a16="http://schemas.microsoft.com/office/drawing/2014/main" id="{24FEF9C9-B1EB-400D-9871-C626230A0BF2}"/>
              </a:ext>
            </a:extLst>
          </p:cNvPr>
          <p:cNvSpPr/>
          <p:nvPr/>
        </p:nvSpPr>
        <p:spPr>
          <a:xfrm>
            <a:off x="1600200" y="3688336"/>
            <a:ext cx="10210800" cy="4893647"/>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Environmental Influences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Caregiving:</a:t>
            </a:r>
            <a:r>
              <a:rPr lang="en-US" sz="2400" dirty="0">
                <a:latin typeface="Times New Roman" panose="02020603050405020304" pitchFamily="18" charset="0"/>
                <a:cs typeface="Times New Roman" panose="02020603050405020304" pitchFamily="18" charset="0"/>
              </a:rPr>
              <a:t> Maternal depression, low self-confidence and caregiving inconsistencies can reduce the possibility of the development of safe attachments and exploration freedom.</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Social Interaction:</a:t>
            </a:r>
            <a:r>
              <a:rPr lang="en-US" sz="2400" dirty="0">
                <a:latin typeface="Times New Roman" panose="02020603050405020304" pitchFamily="18" charset="0"/>
                <a:cs typeface="Times New Roman" panose="02020603050405020304" pitchFamily="18" charset="0"/>
              </a:rPr>
              <a:t> The stigma around social and emotional skill practice is hindered by a lack of peer interaction and group experiences (</a:t>
            </a:r>
            <a:r>
              <a:rPr lang="en-US" sz="2400" dirty="0" err="1">
                <a:latin typeface="Times New Roman" panose="02020603050405020304" pitchFamily="18" charset="0"/>
                <a:cs typeface="Times New Roman" panose="02020603050405020304" pitchFamily="18" charset="0"/>
              </a:rPr>
              <a:t>Saracho</a:t>
            </a:r>
            <a:r>
              <a:rPr lang="en-US" sz="2400" dirty="0">
                <a:latin typeface="Times New Roman" panose="02020603050405020304" pitchFamily="18" charset="0"/>
                <a:cs typeface="Times New Roman" panose="02020603050405020304" pitchFamily="18" charset="0"/>
              </a:rPr>
              <a:t>, 2023).</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Transitions:</a:t>
            </a:r>
            <a:r>
              <a:rPr lang="en-US" sz="2400" dirty="0">
                <a:latin typeface="Times New Roman" panose="02020603050405020304" pitchFamily="18" charset="0"/>
                <a:cs typeface="Times New Roman" panose="02020603050405020304" pitchFamily="18" charset="0"/>
              </a:rPr>
              <a:t> Isaac's childcare is not very stable, and the child does not have a permanent residence, which undermines trust and confidence.</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Cultural Context:</a:t>
            </a:r>
            <a:r>
              <a:rPr lang="en-US" sz="2400" dirty="0">
                <a:latin typeface="Times New Roman" panose="02020603050405020304" pitchFamily="18" charset="0"/>
                <a:cs typeface="Times New Roman" panose="02020603050405020304" pitchFamily="18" charset="0"/>
              </a:rPr>
              <a:t> Moving to London presents new social and linguistic challenges, potentially impairing social engagement and causing stress.</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forces of nature and nurture interact in shaping Isaac and there is need to apply form holistic therapies </a:t>
            </a:r>
            <a:r>
              <a:rPr lang="en-US" sz="2400" b="1" dirty="0" err="1">
                <a:latin typeface="Times New Roman" panose="02020603050405020304" pitchFamily="18" charset="0"/>
                <a:cs typeface="Times New Roman" panose="02020603050405020304" pitchFamily="18" charset="0"/>
              </a:rPr>
              <a:t>uences</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that will address existent subjective delicateness and environmental restrictions.</a:t>
            </a:r>
          </a:p>
        </p:txBody>
      </p:sp>
    </p:spTree>
    <p:extLst>
      <p:ext uri="{BB962C8B-B14F-4D97-AF65-F5344CB8AC3E}">
        <p14:creationId xmlns:p14="http://schemas.microsoft.com/office/powerpoint/2010/main" val="2848018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23" name="Group 2">
            <a:extLst>
              <a:ext uri="{FF2B5EF4-FFF2-40B4-BE49-F238E27FC236}">
                <a16:creationId xmlns:a16="http://schemas.microsoft.com/office/drawing/2014/main" id="{C74FCC9B-E102-4256-BD0D-1D253B8B3CC8}"/>
              </a:ext>
            </a:extLst>
          </p:cNvPr>
          <p:cNvGrpSpPr/>
          <p:nvPr/>
        </p:nvGrpSpPr>
        <p:grpSpPr>
          <a:xfrm>
            <a:off x="381000" y="304800"/>
            <a:ext cx="17526000" cy="9677400"/>
            <a:chOff x="0" y="-38100"/>
            <a:chExt cx="4621957" cy="2552797"/>
          </a:xfrm>
          <a:solidFill>
            <a:schemeClr val="bg2">
              <a:lumMod val="90000"/>
            </a:schemeClr>
          </a:solidFill>
        </p:grpSpPr>
        <p:sp>
          <p:nvSpPr>
            <p:cNvPr id="24" name="Freeform 3">
              <a:extLst>
                <a:ext uri="{FF2B5EF4-FFF2-40B4-BE49-F238E27FC236}">
                  <a16:creationId xmlns:a16="http://schemas.microsoft.com/office/drawing/2014/main" id="{563893A3-3ECA-4B8F-BD24-ABCF16906A88}"/>
                </a:ext>
              </a:extLst>
            </p:cNvPr>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grpFill/>
          </p:spPr>
          <p:txBody>
            <a:bodyPr/>
            <a:lstStyle/>
            <a:p>
              <a:endParaRPr lang="en-US" dirty="0"/>
            </a:p>
          </p:txBody>
        </p:sp>
        <p:sp>
          <p:nvSpPr>
            <p:cNvPr id="25" name="TextBox 4">
              <a:extLst>
                <a:ext uri="{FF2B5EF4-FFF2-40B4-BE49-F238E27FC236}">
                  <a16:creationId xmlns:a16="http://schemas.microsoft.com/office/drawing/2014/main" id="{F1C4D702-BD19-4B87-80D9-D4C8410366D2}"/>
                </a:ext>
              </a:extLst>
            </p:cNvPr>
            <p:cNvSpPr txBox="1"/>
            <p:nvPr/>
          </p:nvSpPr>
          <p:spPr>
            <a:xfrm>
              <a:off x="0" y="-38100"/>
              <a:ext cx="4621957" cy="1215172"/>
            </a:xfrm>
            <a:prstGeom prst="rect">
              <a:avLst/>
            </a:prstGeom>
            <a:grpFill/>
          </p:spPr>
          <p:txBody>
            <a:bodyPr lIns="50800" tIns="50800" rIns="50800" bIns="50800" rtlCol="0" anchor="ctr"/>
            <a:lstStyle/>
            <a:p>
              <a:pPr algn="ctr">
                <a:lnSpc>
                  <a:spcPts val="2659"/>
                </a:lnSpc>
              </a:pPr>
              <a:endParaRPr/>
            </a:p>
          </p:txBody>
        </p:sp>
      </p:grpSp>
      <p:sp>
        <p:nvSpPr>
          <p:cNvPr id="26" name="Rectangle 25">
            <a:extLst>
              <a:ext uri="{FF2B5EF4-FFF2-40B4-BE49-F238E27FC236}">
                <a16:creationId xmlns:a16="http://schemas.microsoft.com/office/drawing/2014/main" id="{85B0F1B8-B8C5-4B71-8B4D-808992F484AE}"/>
              </a:ext>
            </a:extLst>
          </p:cNvPr>
          <p:cNvSpPr/>
          <p:nvPr/>
        </p:nvSpPr>
        <p:spPr>
          <a:xfrm>
            <a:off x="1694685" y="1548675"/>
            <a:ext cx="14898630" cy="1015663"/>
          </a:xfrm>
          <a:prstGeom prst="rect">
            <a:avLst/>
          </a:prstGeom>
        </p:spPr>
        <p:txBody>
          <a:bodyPr wrap="none">
            <a:spAutoFit/>
          </a:bodyPr>
          <a:lstStyle/>
          <a:p>
            <a:r>
              <a:rPr lang="en-US" sz="6000" b="1" dirty="0">
                <a:latin typeface="Roca Two Bold" panose="020B0604020202020204" charset="0"/>
              </a:rPr>
              <a:t>Practical Theory-Informed Support Plan</a:t>
            </a:r>
            <a:endParaRPr lang="en-US" sz="6000" dirty="0">
              <a:latin typeface="Roca Two Bold" panose="020B0604020202020204" charset="0"/>
            </a:endParaRPr>
          </a:p>
        </p:txBody>
      </p:sp>
      <p:sp>
        <p:nvSpPr>
          <p:cNvPr id="27" name="Rectangle 26">
            <a:extLst>
              <a:ext uri="{FF2B5EF4-FFF2-40B4-BE49-F238E27FC236}">
                <a16:creationId xmlns:a16="http://schemas.microsoft.com/office/drawing/2014/main" id="{EFD95D4D-346C-4472-8260-CC1AE2B7C184}"/>
              </a:ext>
            </a:extLst>
          </p:cNvPr>
          <p:cNvSpPr/>
          <p:nvPr/>
        </p:nvSpPr>
        <p:spPr>
          <a:xfrm>
            <a:off x="1600200" y="3078488"/>
            <a:ext cx="10941424" cy="5632311"/>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Attachment-Based Approaches</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Coherency in Caregiver Relations:</a:t>
            </a:r>
            <a:r>
              <a:rPr lang="en-US" sz="2400" dirty="0">
                <a:latin typeface="Times New Roman" panose="02020603050405020304" pitchFamily="18" charset="0"/>
                <a:cs typeface="Times New Roman" panose="02020603050405020304" pitchFamily="18" charset="0"/>
              </a:rPr>
              <a:t> Advance a key-worker model in the </a:t>
            </a:r>
            <a:r>
              <a:rPr lang="en-US" sz="2400" dirty="0" err="1">
                <a:latin typeface="Times New Roman" panose="02020603050405020304" pitchFamily="18" charset="0"/>
                <a:cs typeface="Times New Roman" panose="02020603050405020304" pitchFamily="18" charset="0"/>
              </a:rPr>
              <a:t>centre</a:t>
            </a:r>
            <a:r>
              <a:rPr lang="en-US" sz="2400" dirty="0">
                <a:latin typeface="Times New Roman" panose="02020603050405020304" pitchFamily="18" charset="0"/>
                <a:cs typeface="Times New Roman" panose="02020603050405020304" pitchFamily="18" charset="0"/>
              </a:rPr>
              <a:t> to provide consistent and reliable support.</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Responsive Interaction:</a:t>
            </a:r>
            <a:r>
              <a:rPr lang="en-US" sz="2400" dirty="0">
                <a:latin typeface="Times New Roman" panose="02020603050405020304" pitchFamily="18" charset="0"/>
                <a:cs typeface="Times New Roman" panose="02020603050405020304" pitchFamily="18" charset="0"/>
              </a:rPr>
              <a:t> Train the staff to act expeditiously to the agony of Isaac, which builds trust and reassurance.</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Separation Strategies:</a:t>
            </a:r>
            <a:r>
              <a:rPr lang="en-US" sz="2400" dirty="0">
                <a:latin typeface="Times New Roman" panose="02020603050405020304" pitchFamily="18" charset="0"/>
                <a:cs typeface="Times New Roman" panose="02020603050405020304" pitchFamily="18" charset="0"/>
              </a:rPr>
              <a:t> Incremental and facilitated separations (including temporary, predictable absences) may assist Isaac to develop confidence in investigating absent persons (</a:t>
            </a:r>
            <a:r>
              <a:rPr lang="en-US" sz="2400" dirty="0" err="1">
                <a:latin typeface="Times New Roman" panose="02020603050405020304" pitchFamily="18" charset="0"/>
                <a:cs typeface="Times New Roman" panose="02020603050405020304" pitchFamily="18" charset="0"/>
              </a:rPr>
              <a:t>Samsanovich</a:t>
            </a:r>
            <a:r>
              <a:rPr lang="en-US" sz="2400" dirty="0">
                <a:latin typeface="Times New Roman" panose="02020603050405020304" pitchFamily="18" charset="0"/>
                <a:cs typeface="Times New Roman" panose="02020603050405020304" pitchFamily="18" charset="0"/>
              </a:rPr>
              <a:t>, 2021).</a:t>
            </a:r>
          </a:p>
          <a:p>
            <a:r>
              <a:rPr lang="en-US" sz="2400" dirty="0">
                <a:latin typeface="Times New Roman" panose="02020603050405020304" pitchFamily="18" charset="0"/>
                <a:cs typeface="Times New Roman" panose="02020603050405020304" pitchFamily="18" charset="0"/>
              </a:rPr>
              <a:t> </a:t>
            </a:r>
          </a:p>
          <a:p>
            <a:r>
              <a:rPr lang="en-US" sz="2400" b="1" dirty="0">
                <a:latin typeface="Times New Roman" panose="02020603050405020304" pitchFamily="18" charset="0"/>
                <a:cs typeface="Times New Roman" panose="02020603050405020304" pitchFamily="18" charset="0"/>
              </a:rPr>
              <a:t>Play-Based Learning</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Structured and Free Play:</a:t>
            </a:r>
            <a:r>
              <a:rPr lang="en-US" sz="2400" dirty="0">
                <a:latin typeface="Times New Roman" panose="02020603050405020304" pitchFamily="18" charset="0"/>
                <a:cs typeface="Times New Roman" panose="02020603050405020304" pitchFamily="18" charset="0"/>
              </a:rPr>
              <a:t> Current tasks that involve choice and autonomy as role-play or building activities which are associated with the Initiative vs. Guilt stage.</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Peer Interaction:</a:t>
            </a:r>
            <a:r>
              <a:rPr lang="en-US" sz="2400" dirty="0">
                <a:latin typeface="Times New Roman" panose="02020603050405020304" pitchFamily="18" charset="0"/>
                <a:cs typeface="Times New Roman" panose="02020603050405020304" pitchFamily="18" charset="0"/>
              </a:rPr>
              <a:t> Small-group play encourages cooperation and confidence and social skills, which simplifies the cultivation of initiative.</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Imaginative Play:</a:t>
            </a:r>
            <a:r>
              <a:rPr lang="en-US" sz="2400" dirty="0">
                <a:latin typeface="Times New Roman" panose="02020603050405020304" pitchFamily="18" charset="0"/>
                <a:cs typeface="Times New Roman" panose="02020603050405020304" pitchFamily="18" charset="0"/>
              </a:rPr>
              <a:t> Aids fantasy and storytelling, allowing creativity and choice.</a:t>
            </a:r>
          </a:p>
        </p:txBody>
      </p:sp>
      <p:sp>
        <p:nvSpPr>
          <p:cNvPr id="28" name="Freeform 8">
            <a:extLst>
              <a:ext uri="{FF2B5EF4-FFF2-40B4-BE49-F238E27FC236}">
                <a16:creationId xmlns:a16="http://schemas.microsoft.com/office/drawing/2014/main" id="{C758BC73-7B5C-4A16-81AC-A13A9BD59779}"/>
              </a:ext>
            </a:extLst>
          </p:cNvPr>
          <p:cNvSpPr/>
          <p:nvPr/>
        </p:nvSpPr>
        <p:spPr>
          <a:xfrm>
            <a:off x="12532659" y="3130035"/>
            <a:ext cx="4876800" cy="5078186"/>
          </a:xfrm>
          <a:custGeom>
            <a:avLst/>
            <a:gdLst/>
            <a:ahLst/>
            <a:cxnLst/>
            <a:rect l="l" t="t" r="r" b="b"/>
            <a:pathLst>
              <a:path w="3759898" h="3897407">
                <a:moveTo>
                  <a:pt x="0" y="0"/>
                </a:moveTo>
                <a:lnTo>
                  <a:pt x="3759898" y="0"/>
                </a:lnTo>
                <a:lnTo>
                  <a:pt x="3759898" y="3897407"/>
                </a:lnTo>
                <a:lnTo>
                  <a:pt x="0" y="3897407"/>
                </a:lnTo>
                <a:lnTo>
                  <a:pt x="0" y="0"/>
                </a:lnTo>
                <a:close/>
              </a:path>
            </a:pathLst>
          </a:custGeom>
          <a:blipFill>
            <a:blip r:embed="rId3"/>
            <a:stretch>
              <a:fillRect t="-2788" b="-2788"/>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23" name="Group 2">
            <a:extLst>
              <a:ext uri="{FF2B5EF4-FFF2-40B4-BE49-F238E27FC236}">
                <a16:creationId xmlns:a16="http://schemas.microsoft.com/office/drawing/2014/main" id="{5D033B3D-C051-46AA-AE25-56EC7994313B}"/>
              </a:ext>
            </a:extLst>
          </p:cNvPr>
          <p:cNvGrpSpPr/>
          <p:nvPr/>
        </p:nvGrpSpPr>
        <p:grpSpPr>
          <a:xfrm>
            <a:off x="381000" y="342900"/>
            <a:ext cx="17526000" cy="9677400"/>
            <a:chOff x="0" y="-38100"/>
            <a:chExt cx="4621957" cy="2552797"/>
          </a:xfrm>
          <a:solidFill>
            <a:schemeClr val="bg2">
              <a:lumMod val="90000"/>
            </a:schemeClr>
          </a:solidFill>
        </p:grpSpPr>
        <p:sp>
          <p:nvSpPr>
            <p:cNvPr id="24" name="Freeform 3">
              <a:extLst>
                <a:ext uri="{FF2B5EF4-FFF2-40B4-BE49-F238E27FC236}">
                  <a16:creationId xmlns:a16="http://schemas.microsoft.com/office/drawing/2014/main" id="{47FF6E28-A0F1-44C5-9463-2B7215FE55C3}"/>
                </a:ext>
              </a:extLst>
            </p:cNvPr>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grpFill/>
          </p:spPr>
          <p:txBody>
            <a:bodyPr/>
            <a:lstStyle/>
            <a:p>
              <a:endParaRPr lang="en-US" dirty="0"/>
            </a:p>
          </p:txBody>
        </p:sp>
        <p:sp>
          <p:nvSpPr>
            <p:cNvPr id="25" name="TextBox 4">
              <a:extLst>
                <a:ext uri="{FF2B5EF4-FFF2-40B4-BE49-F238E27FC236}">
                  <a16:creationId xmlns:a16="http://schemas.microsoft.com/office/drawing/2014/main" id="{BFD05F17-668D-49F5-B9F3-ABE77520B7BE}"/>
                </a:ext>
              </a:extLst>
            </p:cNvPr>
            <p:cNvSpPr txBox="1"/>
            <p:nvPr/>
          </p:nvSpPr>
          <p:spPr>
            <a:xfrm>
              <a:off x="0" y="-38100"/>
              <a:ext cx="4621957" cy="1215172"/>
            </a:xfrm>
            <a:prstGeom prst="rect">
              <a:avLst/>
            </a:prstGeom>
            <a:grpFill/>
          </p:spPr>
          <p:txBody>
            <a:bodyPr lIns="50800" tIns="50800" rIns="50800" bIns="50800" rtlCol="0" anchor="ctr"/>
            <a:lstStyle/>
            <a:p>
              <a:pPr algn="ctr">
                <a:lnSpc>
                  <a:spcPts val="2659"/>
                </a:lnSpc>
              </a:pPr>
              <a:endParaRPr/>
            </a:p>
          </p:txBody>
        </p:sp>
      </p:grpSp>
      <p:sp>
        <p:nvSpPr>
          <p:cNvPr id="26" name="Rectangle 25">
            <a:extLst>
              <a:ext uri="{FF2B5EF4-FFF2-40B4-BE49-F238E27FC236}">
                <a16:creationId xmlns:a16="http://schemas.microsoft.com/office/drawing/2014/main" id="{69E0C0CD-1F75-4BC8-B657-5DDD339E05C4}"/>
              </a:ext>
            </a:extLst>
          </p:cNvPr>
          <p:cNvSpPr/>
          <p:nvPr/>
        </p:nvSpPr>
        <p:spPr>
          <a:xfrm>
            <a:off x="1828800" y="1630535"/>
            <a:ext cx="14898630" cy="1015663"/>
          </a:xfrm>
          <a:prstGeom prst="rect">
            <a:avLst/>
          </a:prstGeom>
        </p:spPr>
        <p:txBody>
          <a:bodyPr wrap="none">
            <a:spAutoFit/>
          </a:bodyPr>
          <a:lstStyle/>
          <a:p>
            <a:r>
              <a:rPr lang="en-US" sz="6000" b="1" dirty="0">
                <a:latin typeface="Roca Two Bold" panose="020B0604020202020204" charset="0"/>
              </a:rPr>
              <a:t>Practical Theory-Informed Support Plan</a:t>
            </a:r>
            <a:endParaRPr lang="en-US" sz="6000" dirty="0">
              <a:latin typeface="Roca Two Bold" panose="020B0604020202020204" charset="0"/>
            </a:endParaRPr>
          </a:p>
        </p:txBody>
      </p:sp>
      <p:sp>
        <p:nvSpPr>
          <p:cNvPr id="27" name="Freeform 11">
            <a:extLst>
              <a:ext uri="{FF2B5EF4-FFF2-40B4-BE49-F238E27FC236}">
                <a16:creationId xmlns:a16="http://schemas.microsoft.com/office/drawing/2014/main" id="{86F6857D-480D-4AAE-9A8A-E125B4A17B1C}"/>
              </a:ext>
            </a:extLst>
          </p:cNvPr>
          <p:cNvSpPr/>
          <p:nvPr/>
        </p:nvSpPr>
        <p:spPr>
          <a:xfrm>
            <a:off x="13182600" y="3220689"/>
            <a:ext cx="3276600" cy="5170824"/>
          </a:xfrm>
          <a:custGeom>
            <a:avLst/>
            <a:gdLst/>
            <a:ahLst/>
            <a:cxnLst/>
            <a:rect l="l" t="t" r="r" b="b"/>
            <a:pathLst>
              <a:path w="2135785" h="3403642">
                <a:moveTo>
                  <a:pt x="0" y="0"/>
                </a:moveTo>
                <a:lnTo>
                  <a:pt x="2135785" y="0"/>
                </a:lnTo>
                <a:lnTo>
                  <a:pt x="2135785" y="3403642"/>
                </a:lnTo>
                <a:lnTo>
                  <a:pt x="0" y="3403642"/>
                </a:lnTo>
                <a:lnTo>
                  <a:pt x="0" y="0"/>
                </a:lnTo>
                <a:close/>
              </a:path>
            </a:pathLst>
          </a:custGeom>
          <a:blipFill>
            <a:blip r:embed="rId3"/>
            <a:stretch>
              <a:fillRect/>
            </a:stretch>
          </a:blipFill>
        </p:spPr>
        <p:txBody>
          <a:bodyPr/>
          <a:lstStyle/>
          <a:p>
            <a:endParaRPr lang="en-US" dirty="0"/>
          </a:p>
        </p:txBody>
      </p:sp>
      <p:sp>
        <p:nvSpPr>
          <p:cNvPr id="28" name="Rectangle 27">
            <a:extLst>
              <a:ext uri="{FF2B5EF4-FFF2-40B4-BE49-F238E27FC236}">
                <a16:creationId xmlns:a16="http://schemas.microsoft.com/office/drawing/2014/main" id="{ADF72D91-2AEA-427D-823D-E7F962656AA2}"/>
              </a:ext>
            </a:extLst>
          </p:cNvPr>
          <p:cNvSpPr/>
          <p:nvPr/>
        </p:nvSpPr>
        <p:spPr>
          <a:xfrm>
            <a:off x="1889313" y="3024154"/>
            <a:ext cx="10201835" cy="5632311"/>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Language-Rich Environments</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Modelling Language:</a:t>
            </a:r>
            <a:r>
              <a:rPr lang="en-US" sz="2400" dirty="0">
                <a:latin typeface="Times New Roman" panose="02020603050405020304" pitchFamily="18" charset="0"/>
                <a:cs typeface="Times New Roman" panose="02020603050405020304" pitchFamily="18" charset="0"/>
              </a:rPr>
              <a:t> Staff to model actions, depict emotion and elaborate on what Isaac has said, to enhance expressive language.</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Shared Reading:</a:t>
            </a:r>
            <a:r>
              <a:rPr lang="en-US" sz="2400" dirty="0">
                <a:latin typeface="Times New Roman" panose="02020603050405020304" pitchFamily="18" charset="0"/>
                <a:cs typeface="Times New Roman" panose="02020603050405020304" pitchFamily="18" charset="0"/>
              </a:rPr>
              <a:t> Participate in interactive reading to build vocabulary and confidence in communication.</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Visual Supports:</a:t>
            </a:r>
            <a:r>
              <a:rPr lang="en-US" sz="2400" dirty="0">
                <a:latin typeface="Times New Roman" panose="02020603050405020304" pitchFamily="18" charset="0"/>
                <a:cs typeface="Times New Roman" panose="02020603050405020304" pitchFamily="18" charset="0"/>
              </a:rPr>
              <a:t> Visual materials and gesture translation are useful in comprehension and participation.</a:t>
            </a:r>
          </a:p>
          <a:p>
            <a:r>
              <a:rPr lang="en-US" sz="2400" dirty="0">
                <a:latin typeface="Times New Roman" panose="02020603050405020304" pitchFamily="18" charset="0"/>
                <a:cs typeface="Times New Roman" panose="02020603050405020304" pitchFamily="18" charset="0"/>
              </a:rPr>
              <a:t> </a:t>
            </a:r>
          </a:p>
          <a:p>
            <a:r>
              <a:rPr lang="en-US" sz="2400" b="1" dirty="0">
                <a:latin typeface="Times New Roman" panose="02020603050405020304" pitchFamily="18" charset="0"/>
                <a:cs typeface="Times New Roman" panose="02020603050405020304" pitchFamily="18" charset="0"/>
              </a:rPr>
              <a:t>Parental Support and Modelling</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Parenting </a:t>
            </a:r>
            <a:r>
              <a:rPr lang="en-US" sz="2400" b="1" dirty="0" err="1">
                <a:latin typeface="Times New Roman" panose="02020603050405020304" pitchFamily="18" charset="0"/>
                <a:cs typeface="Times New Roman" panose="02020603050405020304" pitchFamily="18" charset="0"/>
              </a:rPr>
              <a:t>Programmes</a:t>
            </a:r>
            <a:r>
              <a:rPr lang="en-US" sz="2400" b="1" dirty="0">
                <a:latin typeface="Times New Roman" panose="02020603050405020304" pitchFamily="18" charset="0"/>
                <a:cs typeface="Times New Roman" panose="02020603050405020304" pitchFamily="18" charset="0"/>
              </a:rPr>
              <a:t>:</a:t>
            </a:r>
            <a:r>
              <a:rPr lang="en-US" sz="2400" dirty="0">
                <a:latin typeface="Times New Roman" panose="02020603050405020304" pitchFamily="18" charset="0"/>
                <a:cs typeface="Times New Roman" panose="02020603050405020304" pitchFamily="18" charset="0"/>
              </a:rPr>
              <a:t> Learn how to approach the emotional expressions of Isaac sensitively and how to affect independent play.</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Mental Health Support:</a:t>
            </a:r>
            <a:r>
              <a:rPr lang="en-US" sz="2400" dirty="0">
                <a:latin typeface="Times New Roman" panose="02020603050405020304" pitchFamily="18" charset="0"/>
                <a:cs typeface="Times New Roman" panose="02020603050405020304" pitchFamily="18" charset="0"/>
              </a:rPr>
              <a:t> Recommend mother to community support, counselling or support groups to reduce depressed symptoms (Maree, 2022).</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Home-School Continuity:</a:t>
            </a:r>
            <a:r>
              <a:rPr lang="en-US" sz="2400" dirty="0">
                <a:latin typeface="Times New Roman" panose="02020603050405020304" pitchFamily="18" charset="0"/>
                <a:cs typeface="Times New Roman" panose="02020603050405020304" pitchFamily="18" charset="0"/>
              </a:rPr>
              <a:t> Meet strategies to develop routines, regular bedtime and independent play within the house.</a:t>
            </a:r>
          </a:p>
        </p:txBody>
      </p:sp>
    </p:spTree>
    <p:extLst>
      <p:ext uri="{BB962C8B-B14F-4D97-AF65-F5344CB8AC3E}">
        <p14:creationId xmlns:p14="http://schemas.microsoft.com/office/powerpoint/2010/main" val="1285337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23" name="Group 2">
            <a:extLst>
              <a:ext uri="{FF2B5EF4-FFF2-40B4-BE49-F238E27FC236}">
                <a16:creationId xmlns:a16="http://schemas.microsoft.com/office/drawing/2014/main" id="{2CF09E9B-5570-44ED-A62F-B0016C6C271D}"/>
              </a:ext>
            </a:extLst>
          </p:cNvPr>
          <p:cNvGrpSpPr/>
          <p:nvPr/>
        </p:nvGrpSpPr>
        <p:grpSpPr>
          <a:xfrm>
            <a:off x="381000" y="342900"/>
            <a:ext cx="17526000" cy="9677400"/>
            <a:chOff x="0" y="-38100"/>
            <a:chExt cx="4621957" cy="2552797"/>
          </a:xfrm>
          <a:solidFill>
            <a:schemeClr val="bg2">
              <a:lumMod val="90000"/>
            </a:schemeClr>
          </a:solidFill>
        </p:grpSpPr>
        <p:sp>
          <p:nvSpPr>
            <p:cNvPr id="24" name="Freeform 3">
              <a:extLst>
                <a:ext uri="{FF2B5EF4-FFF2-40B4-BE49-F238E27FC236}">
                  <a16:creationId xmlns:a16="http://schemas.microsoft.com/office/drawing/2014/main" id="{28DF8954-44C4-4076-9AE9-3EE714E02881}"/>
                </a:ext>
              </a:extLst>
            </p:cNvPr>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grpFill/>
          </p:spPr>
          <p:txBody>
            <a:bodyPr/>
            <a:lstStyle/>
            <a:p>
              <a:endParaRPr lang="en-US" dirty="0"/>
            </a:p>
          </p:txBody>
        </p:sp>
        <p:sp>
          <p:nvSpPr>
            <p:cNvPr id="25" name="TextBox 4">
              <a:extLst>
                <a:ext uri="{FF2B5EF4-FFF2-40B4-BE49-F238E27FC236}">
                  <a16:creationId xmlns:a16="http://schemas.microsoft.com/office/drawing/2014/main" id="{731C2475-85C0-451C-B358-24084815322B}"/>
                </a:ext>
              </a:extLst>
            </p:cNvPr>
            <p:cNvSpPr txBox="1"/>
            <p:nvPr/>
          </p:nvSpPr>
          <p:spPr>
            <a:xfrm>
              <a:off x="0" y="-38100"/>
              <a:ext cx="4621957" cy="1215172"/>
            </a:xfrm>
            <a:prstGeom prst="rect">
              <a:avLst/>
            </a:prstGeom>
            <a:grpFill/>
          </p:spPr>
          <p:txBody>
            <a:bodyPr lIns="50800" tIns="50800" rIns="50800" bIns="50800" rtlCol="0" anchor="ctr"/>
            <a:lstStyle/>
            <a:p>
              <a:pPr algn="ctr">
                <a:lnSpc>
                  <a:spcPts val="2659"/>
                </a:lnSpc>
              </a:pPr>
              <a:endParaRPr/>
            </a:p>
          </p:txBody>
        </p:sp>
      </p:grpSp>
      <p:sp>
        <p:nvSpPr>
          <p:cNvPr id="26" name="Rectangle 25">
            <a:extLst>
              <a:ext uri="{FF2B5EF4-FFF2-40B4-BE49-F238E27FC236}">
                <a16:creationId xmlns:a16="http://schemas.microsoft.com/office/drawing/2014/main" id="{F818D383-B4BA-4115-B7A0-02E2B1481B36}"/>
              </a:ext>
            </a:extLst>
          </p:cNvPr>
          <p:cNvSpPr/>
          <p:nvPr/>
        </p:nvSpPr>
        <p:spPr>
          <a:xfrm>
            <a:off x="1828800" y="1630535"/>
            <a:ext cx="14898630" cy="1015663"/>
          </a:xfrm>
          <a:prstGeom prst="rect">
            <a:avLst/>
          </a:prstGeom>
        </p:spPr>
        <p:txBody>
          <a:bodyPr wrap="none">
            <a:spAutoFit/>
          </a:bodyPr>
          <a:lstStyle/>
          <a:p>
            <a:r>
              <a:rPr lang="en-US" sz="6000" b="1" dirty="0">
                <a:latin typeface="Roca Two Bold" panose="020B0604020202020204" charset="0"/>
              </a:rPr>
              <a:t>Practical Theory-Informed Support Plan</a:t>
            </a:r>
            <a:endParaRPr lang="en-US" sz="6000" dirty="0">
              <a:latin typeface="Roca Two Bold" panose="020B0604020202020204" charset="0"/>
            </a:endParaRPr>
          </a:p>
        </p:txBody>
      </p:sp>
      <p:sp>
        <p:nvSpPr>
          <p:cNvPr id="27" name="Rectangle 26">
            <a:extLst>
              <a:ext uri="{FF2B5EF4-FFF2-40B4-BE49-F238E27FC236}">
                <a16:creationId xmlns:a16="http://schemas.microsoft.com/office/drawing/2014/main" id="{4CAE7922-3DEF-4641-BADB-19B5603D841D}"/>
              </a:ext>
            </a:extLst>
          </p:cNvPr>
          <p:cNvSpPr/>
          <p:nvPr/>
        </p:nvSpPr>
        <p:spPr>
          <a:xfrm>
            <a:off x="1833282" y="3024154"/>
            <a:ext cx="9825318" cy="5632311"/>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Multi-Agency Collaboration</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Speech and Language Therapy</a:t>
            </a:r>
            <a:r>
              <a:rPr lang="en-US" sz="2400" dirty="0">
                <a:latin typeface="Times New Roman" panose="02020603050405020304" pitchFamily="18" charset="0"/>
                <a:cs typeface="Times New Roman" panose="02020603050405020304" pitchFamily="18" charset="0"/>
              </a:rPr>
              <a:t>: To address language delay and help in communication planning within the </a:t>
            </a:r>
            <a:r>
              <a:rPr lang="en-US" sz="2400" dirty="0" err="1">
                <a:latin typeface="Times New Roman" panose="02020603050405020304" pitchFamily="18" charset="0"/>
                <a:cs typeface="Times New Roman" panose="02020603050405020304" pitchFamily="18" charset="0"/>
              </a:rPr>
              <a:t>centre</a:t>
            </a:r>
            <a:r>
              <a:rPr lang="en-US" sz="2400"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Early Years Health Team:</a:t>
            </a:r>
            <a:r>
              <a:rPr lang="en-US" sz="2400" dirty="0">
                <a:latin typeface="Times New Roman" panose="02020603050405020304" pitchFamily="18" charset="0"/>
                <a:cs typeface="Times New Roman" panose="02020603050405020304" pitchFamily="18" charset="0"/>
              </a:rPr>
              <a:t> Provide care by observing developmental status, emotional well-being, and family needs.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Social services:</a:t>
            </a:r>
            <a:r>
              <a:rPr lang="en-US" sz="2400" dirty="0">
                <a:latin typeface="Times New Roman" panose="02020603050405020304" pitchFamily="18" charset="0"/>
                <a:cs typeface="Times New Roman" panose="02020603050405020304" pitchFamily="18" charset="0"/>
              </a:rPr>
              <a:t> Assess family support and provide interventions to reduce stress and enhance stability.</a:t>
            </a:r>
          </a:p>
          <a:p>
            <a:r>
              <a:rPr lang="en-US" sz="2400" dirty="0">
                <a:latin typeface="Times New Roman" panose="02020603050405020304" pitchFamily="18" charset="0"/>
                <a:cs typeface="Times New Roman" panose="02020603050405020304" pitchFamily="18" charset="0"/>
              </a:rPr>
              <a:t> </a:t>
            </a:r>
          </a:p>
          <a:p>
            <a:r>
              <a:rPr lang="en-US" sz="2400" b="1" dirty="0">
                <a:latin typeface="Times New Roman" panose="02020603050405020304" pitchFamily="18" charset="0"/>
                <a:cs typeface="Times New Roman" panose="02020603050405020304" pitchFamily="18" charset="0"/>
              </a:rPr>
              <a:t>Emotional Regulation Strategies</a:t>
            </a: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Emotion Coaching:</a:t>
            </a:r>
            <a:r>
              <a:rPr lang="en-US" sz="2400" dirty="0">
                <a:latin typeface="Times New Roman" panose="02020603050405020304" pitchFamily="18" charset="0"/>
                <a:cs typeface="Times New Roman" panose="02020603050405020304" pitchFamily="18" charset="0"/>
              </a:rPr>
              <a:t> Name and legitimize feelings, giving alternatives to cope with agony.</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Calming Spaces:</a:t>
            </a:r>
            <a:r>
              <a:rPr lang="en-US" sz="2400" dirty="0">
                <a:latin typeface="Times New Roman" panose="02020603050405020304" pitchFamily="18" charset="0"/>
                <a:cs typeface="Times New Roman" panose="02020603050405020304" pitchFamily="18" charset="0"/>
              </a:rPr>
              <a:t> Creating quiet spots to aid Isaac in self-regulating in cases of extreme stress.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Routine Predictability:</a:t>
            </a:r>
            <a:r>
              <a:rPr lang="en-US" sz="2400" dirty="0">
                <a:latin typeface="Times New Roman" panose="02020603050405020304" pitchFamily="18" charset="0"/>
                <a:cs typeface="Times New Roman" panose="02020603050405020304" pitchFamily="18" charset="0"/>
              </a:rPr>
              <a:t> It is important that routines or schedules are similar to reduce anxiety and develop trust in transition.</a:t>
            </a:r>
          </a:p>
        </p:txBody>
      </p:sp>
      <p:sp>
        <p:nvSpPr>
          <p:cNvPr id="28" name="Freeform 8">
            <a:extLst>
              <a:ext uri="{FF2B5EF4-FFF2-40B4-BE49-F238E27FC236}">
                <a16:creationId xmlns:a16="http://schemas.microsoft.com/office/drawing/2014/main" id="{5EF7BD25-7CB8-4CA2-AC45-1F43EBC5DCA9}"/>
              </a:ext>
            </a:extLst>
          </p:cNvPr>
          <p:cNvSpPr/>
          <p:nvPr/>
        </p:nvSpPr>
        <p:spPr>
          <a:xfrm>
            <a:off x="11963400" y="3024154"/>
            <a:ext cx="4876800" cy="5078186"/>
          </a:xfrm>
          <a:custGeom>
            <a:avLst/>
            <a:gdLst/>
            <a:ahLst/>
            <a:cxnLst/>
            <a:rect l="l" t="t" r="r" b="b"/>
            <a:pathLst>
              <a:path w="3759898" h="3897407">
                <a:moveTo>
                  <a:pt x="0" y="0"/>
                </a:moveTo>
                <a:lnTo>
                  <a:pt x="3759898" y="0"/>
                </a:lnTo>
                <a:lnTo>
                  <a:pt x="3759898" y="3897407"/>
                </a:lnTo>
                <a:lnTo>
                  <a:pt x="0" y="3897407"/>
                </a:lnTo>
                <a:lnTo>
                  <a:pt x="0" y="0"/>
                </a:lnTo>
                <a:close/>
              </a:path>
            </a:pathLst>
          </a:custGeom>
          <a:blipFill>
            <a:blip r:embed="rId3"/>
            <a:stretch>
              <a:fillRect t="-2788" b="-2788"/>
            </a:stretch>
          </a:blipFill>
        </p:spPr>
      </p:sp>
    </p:spTree>
    <p:extLst>
      <p:ext uri="{BB962C8B-B14F-4D97-AF65-F5344CB8AC3E}">
        <p14:creationId xmlns:p14="http://schemas.microsoft.com/office/powerpoint/2010/main" val="4184111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9126D7-1B35-4820-BC40-EDB5FCF830D9}"/>
              </a:ext>
            </a:extLst>
          </p:cNvPr>
          <p:cNvSpPr/>
          <p:nvPr/>
        </p:nvSpPr>
        <p:spPr>
          <a:xfrm>
            <a:off x="1828800" y="1409700"/>
            <a:ext cx="14930690" cy="1107996"/>
          </a:xfrm>
          <a:prstGeom prst="rect">
            <a:avLst/>
          </a:prstGeom>
        </p:spPr>
        <p:txBody>
          <a:bodyPr wrap="none">
            <a:spAutoFit/>
          </a:bodyPr>
          <a:lstStyle/>
          <a:p>
            <a:r>
              <a:rPr lang="en-US" sz="6600" b="1" spc="-150" dirty="0">
                <a:latin typeface="Roca Two Bold" panose="020B0604020202020204" charset="0"/>
              </a:rPr>
              <a:t>Critical Evaluation of Erikson’s Theory</a:t>
            </a:r>
          </a:p>
        </p:txBody>
      </p:sp>
      <p:sp>
        <p:nvSpPr>
          <p:cNvPr id="28" name="Rectangle 27">
            <a:extLst>
              <a:ext uri="{FF2B5EF4-FFF2-40B4-BE49-F238E27FC236}">
                <a16:creationId xmlns:a16="http://schemas.microsoft.com/office/drawing/2014/main" id="{D35DC634-E2A7-42ED-904A-EA855759DAA1}"/>
              </a:ext>
            </a:extLst>
          </p:cNvPr>
          <p:cNvSpPr/>
          <p:nvPr/>
        </p:nvSpPr>
        <p:spPr>
          <a:xfrm>
            <a:off x="6553200" y="2933700"/>
            <a:ext cx="9982200" cy="6124754"/>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Strengths and Usefulness</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Holistic Perspective:</a:t>
            </a:r>
            <a:r>
              <a:rPr lang="en-US" sz="2800" dirty="0">
                <a:latin typeface="Times New Roman" panose="02020603050405020304" pitchFamily="18" charset="0"/>
                <a:cs typeface="Times New Roman" panose="02020603050405020304" pitchFamily="18" charset="0"/>
              </a:rPr>
              <a:t> This approach incorporates emotional, social and cognitive dimensions of development and fits the early years practice well.</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Pay Attention to Early Childhood:</a:t>
            </a:r>
            <a:r>
              <a:rPr lang="en-US" sz="2800" dirty="0">
                <a:latin typeface="Times New Roman" panose="02020603050405020304" pitchFamily="18" charset="0"/>
                <a:cs typeface="Times New Roman" panose="02020603050405020304" pitchFamily="18" charset="0"/>
              </a:rPr>
              <a:t> Reveals the importance of early psychosocial crises to the long-term result.</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Guides Intervention:</a:t>
            </a:r>
            <a:r>
              <a:rPr lang="en-US" sz="2800" dirty="0">
                <a:latin typeface="Times New Roman" panose="02020603050405020304" pitchFamily="18" charset="0"/>
                <a:cs typeface="Times New Roman" panose="02020603050405020304" pitchFamily="18" charset="0"/>
              </a:rPr>
              <a:t> Provides a framework through which it is possible to identify the deficiencies and establish supportive mechanisms, particularly in the access of attachment and the development of encouragement (Jones and Waite-</a:t>
            </a:r>
            <a:r>
              <a:rPr lang="en-US" sz="2800" dirty="0" err="1">
                <a:latin typeface="Times New Roman" panose="02020603050405020304" pitchFamily="18" charset="0"/>
                <a:cs typeface="Times New Roman" panose="02020603050405020304" pitchFamily="18" charset="0"/>
              </a:rPr>
              <a:t>Stupiansky</a:t>
            </a:r>
            <a:r>
              <a:rPr lang="en-US" sz="2800" dirty="0">
                <a:latin typeface="Times New Roman" panose="02020603050405020304" pitchFamily="18" charset="0"/>
                <a:cs typeface="Times New Roman" panose="02020603050405020304" pitchFamily="18" charset="0"/>
              </a:rPr>
              <a:t>, 2022).</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Lifespan Relevance:</a:t>
            </a:r>
            <a:r>
              <a:rPr lang="en-US" sz="2800" dirty="0">
                <a:latin typeface="Times New Roman" panose="02020603050405020304" pitchFamily="18" charset="0"/>
                <a:cs typeface="Times New Roman" panose="02020603050405020304" pitchFamily="18" charset="0"/>
              </a:rPr>
              <a:t> Inspires a perspective among practitioners of the cumulative impacts of initial experiences on later stages.</a:t>
            </a:r>
          </a:p>
          <a:p>
            <a:r>
              <a:rPr lang="en-US" sz="2800" dirty="0">
                <a:latin typeface="Times New Roman" panose="02020603050405020304" pitchFamily="18" charset="0"/>
                <a:cs typeface="Times New Roman" panose="02020603050405020304" pitchFamily="18" charset="0"/>
              </a:rPr>
              <a:t> </a:t>
            </a:r>
          </a:p>
        </p:txBody>
      </p:sp>
      <p:sp>
        <p:nvSpPr>
          <p:cNvPr id="29" name="Freeform 6">
            <a:extLst>
              <a:ext uri="{FF2B5EF4-FFF2-40B4-BE49-F238E27FC236}">
                <a16:creationId xmlns:a16="http://schemas.microsoft.com/office/drawing/2014/main" id="{DBC3B54C-A692-40D3-B57F-FFDBA8AFA5F2}"/>
              </a:ext>
            </a:extLst>
          </p:cNvPr>
          <p:cNvSpPr/>
          <p:nvPr/>
        </p:nvSpPr>
        <p:spPr>
          <a:xfrm>
            <a:off x="1219200" y="3086100"/>
            <a:ext cx="5105400" cy="5149489"/>
          </a:xfrm>
          <a:custGeom>
            <a:avLst/>
            <a:gdLst/>
            <a:ahLst/>
            <a:cxnLst/>
            <a:rect l="l" t="t" r="r" b="b"/>
            <a:pathLst>
              <a:path w="3357409" h="3903965">
                <a:moveTo>
                  <a:pt x="0" y="0"/>
                </a:moveTo>
                <a:lnTo>
                  <a:pt x="3357410" y="0"/>
                </a:lnTo>
                <a:lnTo>
                  <a:pt x="3357410" y="3903965"/>
                </a:lnTo>
                <a:lnTo>
                  <a:pt x="0" y="3903965"/>
                </a:lnTo>
                <a:lnTo>
                  <a:pt x="0" y="0"/>
                </a:lnTo>
                <a:close/>
              </a:path>
            </a:pathLst>
          </a:custGeom>
          <a:blipFill>
            <a:blip r:embed="rId3"/>
            <a:stretch>
              <a:fillRect/>
            </a:stretch>
          </a:blipFill>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61C407A-7314-4ED1-BC37-9A1E6972BD3B}"/>
              </a:ext>
            </a:extLst>
          </p:cNvPr>
          <p:cNvSpPr/>
          <p:nvPr/>
        </p:nvSpPr>
        <p:spPr>
          <a:xfrm>
            <a:off x="1828800" y="1409700"/>
            <a:ext cx="14930690" cy="1107996"/>
          </a:xfrm>
          <a:prstGeom prst="rect">
            <a:avLst/>
          </a:prstGeom>
        </p:spPr>
        <p:txBody>
          <a:bodyPr wrap="none">
            <a:spAutoFit/>
          </a:bodyPr>
          <a:lstStyle/>
          <a:p>
            <a:r>
              <a:rPr lang="en-US" sz="6600" b="1" spc="-150" dirty="0">
                <a:latin typeface="Roca Two Bold" panose="020B0604020202020204" charset="0"/>
              </a:rPr>
              <a:t>Critical Evaluation of Erikson’s Theory</a:t>
            </a:r>
          </a:p>
        </p:txBody>
      </p:sp>
      <p:sp>
        <p:nvSpPr>
          <p:cNvPr id="28" name="Freeform 6">
            <a:extLst>
              <a:ext uri="{FF2B5EF4-FFF2-40B4-BE49-F238E27FC236}">
                <a16:creationId xmlns:a16="http://schemas.microsoft.com/office/drawing/2014/main" id="{8593A088-55F3-47AE-86AA-A030667A661C}"/>
              </a:ext>
            </a:extLst>
          </p:cNvPr>
          <p:cNvSpPr/>
          <p:nvPr/>
        </p:nvSpPr>
        <p:spPr>
          <a:xfrm>
            <a:off x="1600200" y="3238500"/>
            <a:ext cx="4953000" cy="5149489"/>
          </a:xfrm>
          <a:custGeom>
            <a:avLst/>
            <a:gdLst/>
            <a:ahLst/>
            <a:cxnLst/>
            <a:rect l="l" t="t" r="r" b="b"/>
            <a:pathLst>
              <a:path w="3357409" h="3903965">
                <a:moveTo>
                  <a:pt x="0" y="0"/>
                </a:moveTo>
                <a:lnTo>
                  <a:pt x="3357410" y="0"/>
                </a:lnTo>
                <a:lnTo>
                  <a:pt x="3357410" y="3903965"/>
                </a:lnTo>
                <a:lnTo>
                  <a:pt x="0" y="3903965"/>
                </a:lnTo>
                <a:lnTo>
                  <a:pt x="0" y="0"/>
                </a:lnTo>
                <a:close/>
              </a:path>
            </a:pathLst>
          </a:custGeom>
          <a:blipFill>
            <a:blip r:embed="rId3"/>
            <a:stretch>
              <a:fillRect/>
            </a:stretch>
          </a:blipFill>
        </p:spPr>
      </p:sp>
      <p:sp>
        <p:nvSpPr>
          <p:cNvPr id="29" name="Rectangle 28">
            <a:extLst>
              <a:ext uri="{FF2B5EF4-FFF2-40B4-BE49-F238E27FC236}">
                <a16:creationId xmlns:a16="http://schemas.microsoft.com/office/drawing/2014/main" id="{2AE00B02-8C63-4A99-81C3-6DAF48101100}"/>
              </a:ext>
            </a:extLst>
          </p:cNvPr>
          <p:cNvSpPr/>
          <p:nvPr/>
        </p:nvSpPr>
        <p:spPr>
          <a:xfrm>
            <a:off x="7162800" y="3086100"/>
            <a:ext cx="10134598" cy="6124754"/>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Limitations and Criticisms</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Stage Rigidity</a:t>
            </a:r>
            <a:r>
              <a:rPr lang="en-US" sz="2800" dirty="0">
                <a:latin typeface="Times New Roman" panose="02020603050405020304" pitchFamily="18" charset="0"/>
                <a:cs typeface="Times New Roman" panose="02020603050405020304" pitchFamily="18" charset="0"/>
              </a:rPr>
              <a:t>: Critics allege that development need not be in stages and that children are often able to exhibit features of more than one stage at a time.</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Cultural Variability:</a:t>
            </a:r>
            <a:r>
              <a:rPr lang="en-US" sz="2800" dirty="0">
                <a:latin typeface="Times New Roman" panose="02020603050405020304" pitchFamily="18" charset="0"/>
                <a:cs typeface="Times New Roman" panose="02020603050405020304" pitchFamily="18" charset="0"/>
              </a:rPr>
              <a:t> Erikson's stages were developed in the West; cultural interpretation may not effectively reflect family life in culturally diverse in London.</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Weak Biological Grounding:</a:t>
            </a:r>
            <a:r>
              <a:rPr lang="en-US" sz="2800" dirty="0">
                <a:latin typeface="Times New Roman" panose="02020603050405020304" pitchFamily="18" charset="0"/>
                <a:cs typeface="Times New Roman" panose="02020603050405020304" pitchFamily="18" charset="0"/>
              </a:rPr>
              <a:t> The theory does not discuss much on neurological or genetic determinants of development, although it does not ignore the social or psychological factors.</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Gender and Socioeconomic Bias:</a:t>
            </a:r>
            <a:r>
              <a:rPr lang="en-US" sz="2800" dirty="0">
                <a:latin typeface="Times New Roman" panose="02020603050405020304" pitchFamily="18" charset="0"/>
                <a:cs typeface="Times New Roman" panose="02020603050405020304" pitchFamily="18" charset="0"/>
              </a:rPr>
              <a:t> According to some critics, stages might lack consideration of gendered expectations and socioeconomic barriers that influence psychosocial development (Maree, 2022).</a:t>
            </a:r>
          </a:p>
        </p:txBody>
      </p:sp>
    </p:spTree>
    <p:extLst>
      <p:ext uri="{BB962C8B-B14F-4D97-AF65-F5344CB8AC3E}">
        <p14:creationId xmlns:p14="http://schemas.microsoft.com/office/powerpoint/2010/main" val="1261197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EFC2B3B-48D9-48B4-955D-3E50CD59C5D3}"/>
              </a:ext>
            </a:extLst>
          </p:cNvPr>
          <p:cNvSpPr/>
          <p:nvPr/>
        </p:nvSpPr>
        <p:spPr>
          <a:xfrm>
            <a:off x="1678655" y="1409700"/>
            <a:ext cx="14930690" cy="1107996"/>
          </a:xfrm>
          <a:prstGeom prst="rect">
            <a:avLst/>
          </a:prstGeom>
        </p:spPr>
        <p:txBody>
          <a:bodyPr wrap="none">
            <a:spAutoFit/>
          </a:bodyPr>
          <a:lstStyle/>
          <a:p>
            <a:r>
              <a:rPr lang="en-US" sz="6600" b="1" spc="-150" dirty="0">
                <a:latin typeface="Roca Two Bold" panose="020B0604020202020204" charset="0"/>
              </a:rPr>
              <a:t>Critical Evaluation of Erikson’s Theory</a:t>
            </a:r>
          </a:p>
        </p:txBody>
      </p:sp>
      <p:sp>
        <p:nvSpPr>
          <p:cNvPr id="28" name="Freeform 6">
            <a:extLst>
              <a:ext uri="{FF2B5EF4-FFF2-40B4-BE49-F238E27FC236}">
                <a16:creationId xmlns:a16="http://schemas.microsoft.com/office/drawing/2014/main" id="{7B86FAFD-2602-42E5-8345-9275E524D7B0}"/>
              </a:ext>
            </a:extLst>
          </p:cNvPr>
          <p:cNvSpPr/>
          <p:nvPr/>
        </p:nvSpPr>
        <p:spPr>
          <a:xfrm>
            <a:off x="1295400" y="3188384"/>
            <a:ext cx="5105400" cy="5149489"/>
          </a:xfrm>
          <a:custGeom>
            <a:avLst/>
            <a:gdLst/>
            <a:ahLst/>
            <a:cxnLst/>
            <a:rect l="l" t="t" r="r" b="b"/>
            <a:pathLst>
              <a:path w="3357409" h="3903965">
                <a:moveTo>
                  <a:pt x="0" y="0"/>
                </a:moveTo>
                <a:lnTo>
                  <a:pt x="3357410" y="0"/>
                </a:lnTo>
                <a:lnTo>
                  <a:pt x="3357410" y="3903965"/>
                </a:lnTo>
                <a:lnTo>
                  <a:pt x="0" y="3903965"/>
                </a:lnTo>
                <a:lnTo>
                  <a:pt x="0" y="0"/>
                </a:lnTo>
                <a:close/>
              </a:path>
            </a:pathLst>
          </a:custGeom>
          <a:blipFill>
            <a:blip r:embed="rId3"/>
            <a:stretch>
              <a:fillRect/>
            </a:stretch>
          </a:blipFill>
        </p:spPr>
      </p:sp>
      <p:sp>
        <p:nvSpPr>
          <p:cNvPr id="29" name="Rectangle 28">
            <a:extLst>
              <a:ext uri="{FF2B5EF4-FFF2-40B4-BE49-F238E27FC236}">
                <a16:creationId xmlns:a16="http://schemas.microsoft.com/office/drawing/2014/main" id="{5F86938E-8385-4820-B84F-B47CB7DF47E5}"/>
              </a:ext>
            </a:extLst>
          </p:cNvPr>
          <p:cNvSpPr/>
          <p:nvPr/>
        </p:nvSpPr>
        <p:spPr>
          <a:xfrm>
            <a:off x="7391401" y="3390900"/>
            <a:ext cx="9217943" cy="5262979"/>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Relevance to London’s Diverse Communities</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Cultural Sensitivity:</a:t>
            </a:r>
            <a:r>
              <a:rPr lang="en-US" sz="2800" dirty="0">
                <a:latin typeface="Times New Roman" panose="02020603050405020304" pitchFamily="18" charset="0"/>
                <a:cs typeface="Times New Roman" panose="02020603050405020304" pitchFamily="18" charset="0"/>
              </a:rPr>
              <a:t> The intervention is to be developed with a view to the family background, language conventions, as well as the experience of migration of Isaac.</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Social Inclusion:</a:t>
            </a:r>
            <a:r>
              <a:rPr lang="en-US" sz="2800" dirty="0">
                <a:latin typeface="Times New Roman" panose="02020603050405020304" pitchFamily="18" charset="0"/>
                <a:cs typeface="Times New Roman" panose="02020603050405020304" pitchFamily="18" charset="0"/>
              </a:rPr>
              <a:t> The theory encourages the encouragement of peer communication and community involvement, which is in tandem with a multi-ethnic and multilingual environment (</a:t>
            </a:r>
            <a:r>
              <a:rPr lang="en-US" sz="2800" dirty="0" err="1">
                <a:latin typeface="Times New Roman" panose="02020603050405020304" pitchFamily="18" charset="0"/>
                <a:cs typeface="Times New Roman" panose="02020603050405020304" pitchFamily="18" charset="0"/>
              </a:rPr>
              <a:t>Rorije</a:t>
            </a:r>
            <a:r>
              <a:rPr lang="en-US" sz="2800" dirty="0">
                <a:latin typeface="Times New Roman" panose="02020603050405020304" pitchFamily="18" charset="0"/>
                <a:cs typeface="Times New Roman" panose="02020603050405020304" pitchFamily="18" charset="0"/>
              </a:rPr>
              <a:t> et al., 2023).</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Contextual Adaptation:</a:t>
            </a:r>
            <a:r>
              <a:rPr lang="en-US" sz="2800" dirty="0">
                <a:latin typeface="Times New Roman" panose="02020603050405020304" pitchFamily="18" charset="0"/>
                <a:cs typeface="Times New Roman" panose="02020603050405020304" pitchFamily="18" charset="0"/>
              </a:rPr>
              <a:t> The strategies must be adaptive by acknowledging different parenting styles, household set-ups, and socioeconomic stressors common in the communities in London.</a:t>
            </a:r>
          </a:p>
        </p:txBody>
      </p:sp>
    </p:spTree>
    <p:extLst>
      <p:ext uri="{BB962C8B-B14F-4D97-AF65-F5344CB8AC3E}">
        <p14:creationId xmlns:p14="http://schemas.microsoft.com/office/powerpoint/2010/main" val="248435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914400" y="3162300"/>
            <a:ext cx="16950268" cy="6400800"/>
            <a:chOff x="0" y="0"/>
            <a:chExt cx="2457355" cy="2481117"/>
          </a:xfrm>
        </p:grpSpPr>
        <p:sp>
          <p:nvSpPr>
            <p:cNvPr id="3" name="Freeform 3"/>
            <p:cNvSpPr/>
            <p:nvPr/>
          </p:nvSpPr>
          <p:spPr>
            <a:xfrm>
              <a:off x="0" y="0"/>
              <a:ext cx="2457355" cy="2481117"/>
            </a:xfrm>
            <a:custGeom>
              <a:avLst/>
              <a:gdLst/>
              <a:ahLst/>
              <a:cxnLst/>
              <a:rect l="l" t="t" r="r" b="b"/>
              <a:pathLst>
                <a:path w="2457355" h="2481117">
                  <a:moveTo>
                    <a:pt x="0" y="0"/>
                  </a:moveTo>
                  <a:lnTo>
                    <a:pt x="2457355" y="0"/>
                  </a:lnTo>
                  <a:lnTo>
                    <a:pt x="2457355" y="2481117"/>
                  </a:lnTo>
                  <a:lnTo>
                    <a:pt x="0" y="2481117"/>
                  </a:lnTo>
                  <a:close/>
                </a:path>
              </a:pathLst>
            </a:custGeom>
            <a:solidFill>
              <a:srgbClr val="FBF6F1"/>
            </a:solidFill>
          </p:spPr>
        </p:sp>
        <p:sp>
          <p:nvSpPr>
            <p:cNvPr id="4" name="TextBox 4"/>
            <p:cNvSpPr txBox="1"/>
            <p:nvPr/>
          </p:nvSpPr>
          <p:spPr>
            <a:xfrm>
              <a:off x="0" y="-38100"/>
              <a:ext cx="2457355" cy="251921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752600" y="1269742"/>
            <a:ext cx="8648700" cy="1613903"/>
          </a:xfrm>
          <a:prstGeom prst="rect">
            <a:avLst/>
          </a:prstGeom>
        </p:spPr>
        <p:txBody>
          <a:bodyPr wrap="square" lIns="0" tIns="0" rIns="0" bIns="0" rtlCol="0" anchor="t">
            <a:spAutoFit/>
          </a:bodyPr>
          <a:lstStyle/>
          <a:p>
            <a:pPr marL="0" lvl="0" indent="0" algn="l">
              <a:lnSpc>
                <a:spcPts val="11905"/>
              </a:lnSpc>
            </a:pPr>
            <a:r>
              <a:rPr lang="en-US" sz="12200" b="1" spc="-454" dirty="0">
                <a:solidFill>
                  <a:srgbClr val="000000"/>
                </a:solidFill>
                <a:latin typeface="Roca Two Bold"/>
                <a:ea typeface="Roca Two Bold"/>
                <a:cs typeface="Roca Two Bold"/>
                <a:sym typeface="Roca Two Bold"/>
              </a:rPr>
              <a:t>Conclusion</a:t>
            </a:r>
          </a:p>
        </p:txBody>
      </p:sp>
      <p:sp>
        <p:nvSpPr>
          <p:cNvPr id="8" name="Rectangle 7">
            <a:extLst>
              <a:ext uri="{FF2B5EF4-FFF2-40B4-BE49-F238E27FC236}">
                <a16:creationId xmlns:a16="http://schemas.microsoft.com/office/drawing/2014/main" id="{55BC9257-9778-449A-9D68-52CC45078FC8}"/>
              </a:ext>
            </a:extLst>
          </p:cNvPr>
          <p:cNvSpPr/>
          <p:nvPr/>
        </p:nvSpPr>
        <p:spPr>
          <a:xfrm>
            <a:off x="6913639" y="3904129"/>
            <a:ext cx="9867900" cy="501675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theory developed by Erikson can be used to explain the needs of Isaac in the areas of emotional, social and autonomous development. The role of stable relationships and enabling conditions is highlighted by disrupted childcare, maternal depression, and low levels of social interaction. Attachment, play, language-based activities, parental support, and multi-agency approaches may boost his self-confidence and wellbeing, but cultural and biological diversity factors cannot be overlooked in the London context.</a:t>
            </a:r>
          </a:p>
        </p:txBody>
      </p:sp>
      <p:sp>
        <p:nvSpPr>
          <p:cNvPr id="9" name="Freeform 10">
            <a:extLst>
              <a:ext uri="{FF2B5EF4-FFF2-40B4-BE49-F238E27FC236}">
                <a16:creationId xmlns:a16="http://schemas.microsoft.com/office/drawing/2014/main" id="{827A0D0C-B7CF-40F2-B377-8D31DFA87AC7}"/>
              </a:ext>
            </a:extLst>
          </p:cNvPr>
          <p:cNvSpPr/>
          <p:nvPr/>
        </p:nvSpPr>
        <p:spPr>
          <a:xfrm>
            <a:off x="10668000" y="2241"/>
            <a:ext cx="6113539" cy="2707608"/>
          </a:xfrm>
          <a:custGeom>
            <a:avLst/>
            <a:gdLst/>
            <a:ahLst/>
            <a:cxnLst/>
            <a:rect l="l" t="t" r="r" b="b"/>
            <a:pathLst>
              <a:path w="6113539" h="2707608">
                <a:moveTo>
                  <a:pt x="0" y="0"/>
                </a:moveTo>
                <a:lnTo>
                  <a:pt x="6113539" y="0"/>
                </a:lnTo>
                <a:lnTo>
                  <a:pt x="6113539" y="2707608"/>
                </a:lnTo>
                <a:lnTo>
                  <a:pt x="0" y="270760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1" name="Freeform 8">
            <a:extLst>
              <a:ext uri="{FF2B5EF4-FFF2-40B4-BE49-F238E27FC236}">
                <a16:creationId xmlns:a16="http://schemas.microsoft.com/office/drawing/2014/main" id="{5C5B188F-895C-4844-B144-9B902D9E565D}"/>
              </a:ext>
            </a:extLst>
          </p:cNvPr>
          <p:cNvSpPr/>
          <p:nvPr/>
        </p:nvSpPr>
        <p:spPr>
          <a:xfrm>
            <a:off x="1981200" y="3848100"/>
            <a:ext cx="4320988" cy="4596493"/>
          </a:xfrm>
          <a:custGeom>
            <a:avLst/>
            <a:gdLst/>
            <a:ahLst/>
            <a:cxnLst/>
            <a:rect l="l" t="t" r="r" b="b"/>
            <a:pathLst>
              <a:path w="3759898" h="3897407">
                <a:moveTo>
                  <a:pt x="0" y="0"/>
                </a:moveTo>
                <a:lnTo>
                  <a:pt x="3759898" y="0"/>
                </a:lnTo>
                <a:lnTo>
                  <a:pt x="3759898" y="3897407"/>
                </a:lnTo>
                <a:lnTo>
                  <a:pt x="0" y="3897407"/>
                </a:lnTo>
                <a:lnTo>
                  <a:pt x="0" y="0"/>
                </a:lnTo>
                <a:close/>
              </a:path>
            </a:pathLst>
          </a:custGeom>
          <a:blipFill>
            <a:blip r:embed="rId4"/>
            <a:stretch>
              <a:fillRect t="-2788" b="-2788"/>
            </a:stretch>
          </a:blip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381000" y="433255"/>
            <a:ext cx="17504203" cy="9420491"/>
            <a:chOff x="0" y="0"/>
            <a:chExt cx="2457355" cy="2481117"/>
          </a:xfrm>
        </p:grpSpPr>
        <p:sp>
          <p:nvSpPr>
            <p:cNvPr id="3" name="Freeform 3"/>
            <p:cNvSpPr/>
            <p:nvPr/>
          </p:nvSpPr>
          <p:spPr>
            <a:xfrm>
              <a:off x="0" y="0"/>
              <a:ext cx="2457355" cy="2481117"/>
            </a:xfrm>
            <a:custGeom>
              <a:avLst/>
              <a:gdLst/>
              <a:ahLst/>
              <a:cxnLst/>
              <a:rect l="l" t="t" r="r" b="b"/>
              <a:pathLst>
                <a:path w="2457355" h="2481117">
                  <a:moveTo>
                    <a:pt x="0" y="0"/>
                  </a:moveTo>
                  <a:lnTo>
                    <a:pt x="2457355" y="0"/>
                  </a:lnTo>
                  <a:lnTo>
                    <a:pt x="2457355" y="2481117"/>
                  </a:lnTo>
                  <a:lnTo>
                    <a:pt x="0" y="2481117"/>
                  </a:lnTo>
                  <a:close/>
                </a:path>
              </a:pathLst>
            </a:custGeom>
            <a:solidFill>
              <a:srgbClr val="FBF6F1"/>
            </a:solidFill>
          </p:spPr>
        </p:sp>
        <p:sp>
          <p:nvSpPr>
            <p:cNvPr id="4" name="TextBox 4"/>
            <p:cNvSpPr txBox="1"/>
            <p:nvPr/>
          </p:nvSpPr>
          <p:spPr>
            <a:xfrm>
              <a:off x="0" y="-38100"/>
              <a:ext cx="2457355" cy="2519217"/>
            </a:xfrm>
            <a:prstGeom prst="rect">
              <a:avLst/>
            </a:prstGeom>
          </p:spPr>
          <p:txBody>
            <a:bodyPr lIns="50800" tIns="50800" rIns="50800" bIns="50800" rtlCol="0" anchor="ctr"/>
            <a:lstStyle/>
            <a:p>
              <a:pPr algn="ctr">
                <a:lnSpc>
                  <a:spcPts val="2659"/>
                </a:lnSpc>
                <a:spcBef>
                  <a:spcPct val="0"/>
                </a:spcBef>
              </a:pPr>
              <a:endParaRPr sz="2800"/>
            </a:p>
          </p:txBody>
        </p:sp>
      </p:grpSp>
      <p:sp>
        <p:nvSpPr>
          <p:cNvPr id="6" name="TextBox 6"/>
          <p:cNvSpPr txBox="1"/>
          <p:nvPr/>
        </p:nvSpPr>
        <p:spPr>
          <a:xfrm>
            <a:off x="6324600" y="1143054"/>
            <a:ext cx="8115300" cy="1536959"/>
          </a:xfrm>
          <a:prstGeom prst="rect">
            <a:avLst/>
          </a:prstGeom>
        </p:spPr>
        <p:txBody>
          <a:bodyPr wrap="square" lIns="0" tIns="0" rIns="0" bIns="0" rtlCol="0" anchor="t">
            <a:spAutoFit/>
          </a:bodyPr>
          <a:lstStyle/>
          <a:p>
            <a:pPr marL="0" lvl="0" indent="0" algn="l">
              <a:lnSpc>
                <a:spcPts val="11905"/>
              </a:lnSpc>
            </a:pPr>
            <a:r>
              <a:rPr lang="en-US" sz="9600" b="1" spc="-454" dirty="0">
                <a:solidFill>
                  <a:srgbClr val="000000"/>
                </a:solidFill>
                <a:latin typeface="Roca Two Bold"/>
                <a:ea typeface="Roca Two Bold"/>
                <a:cs typeface="Roca Two Bold"/>
                <a:sym typeface="Roca Two Bold"/>
              </a:rPr>
              <a:t>References</a:t>
            </a:r>
          </a:p>
        </p:txBody>
      </p:sp>
      <p:sp>
        <p:nvSpPr>
          <p:cNvPr id="8" name="Rectangle 7">
            <a:extLst>
              <a:ext uri="{FF2B5EF4-FFF2-40B4-BE49-F238E27FC236}">
                <a16:creationId xmlns:a16="http://schemas.microsoft.com/office/drawing/2014/main" id="{09C03385-4D28-4520-AE1B-F18EABC55FA5}"/>
              </a:ext>
            </a:extLst>
          </p:cNvPr>
          <p:cNvSpPr/>
          <p:nvPr/>
        </p:nvSpPr>
        <p:spPr>
          <a:xfrm>
            <a:off x="1219200" y="2588305"/>
            <a:ext cx="15849600" cy="6555641"/>
          </a:xfrm>
          <a:prstGeom prst="rect">
            <a:avLst/>
          </a:prstGeom>
        </p:spPr>
        <p:txBody>
          <a:bodyPr wrap="square">
            <a:spAutoFit/>
          </a:bodyPr>
          <a:lstStyle/>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Al-Harbi, S.S., (2024). Theories to guide children development and their impact on early childhood education. </a:t>
            </a:r>
            <a:r>
              <a:rPr lang="en-US" sz="2800" i="1" dirty="0">
                <a:latin typeface="Times New Roman" panose="02020603050405020304" pitchFamily="18" charset="0"/>
                <a:cs typeface="Times New Roman" panose="02020603050405020304" pitchFamily="18" charset="0"/>
              </a:rPr>
              <a:t>Journal of </a:t>
            </a:r>
            <a:r>
              <a:rPr lang="en-US" sz="2800" i="1" dirty="0" err="1">
                <a:latin typeface="Times New Roman" panose="02020603050405020304" pitchFamily="18" charset="0"/>
                <a:cs typeface="Times New Roman" panose="02020603050405020304" pitchFamily="18" charset="0"/>
              </a:rPr>
              <a:t>Ecohumanism</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3</a:t>
            </a:r>
            <a:r>
              <a:rPr lang="en-US" sz="2800" dirty="0">
                <a:latin typeface="Times New Roman" panose="02020603050405020304" pitchFamily="18" charset="0"/>
                <a:cs typeface="Times New Roman" panose="02020603050405020304" pitchFamily="18" charset="0"/>
              </a:rPr>
              <a:t>(3), pp.1517-1529.</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Crain, W., (2024). </a:t>
            </a:r>
            <a:r>
              <a:rPr lang="en-US" sz="2800" i="1" dirty="0">
                <a:latin typeface="Times New Roman" panose="02020603050405020304" pitchFamily="18" charset="0"/>
                <a:cs typeface="Times New Roman" panose="02020603050405020304" pitchFamily="18" charset="0"/>
              </a:rPr>
              <a:t>Theories of development: Concepts and applications</a:t>
            </a:r>
            <a:r>
              <a:rPr lang="en-US" sz="2800" dirty="0">
                <a:latin typeface="Times New Roman" panose="02020603050405020304" pitchFamily="18" charset="0"/>
                <a:cs typeface="Times New Roman" panose="02020603050405020304" pitchFamily="18" charset="0"/>
              </a:rPr>
              <a:t>. Routledge.</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Jones, E. and Waite-</a:t>
            </a:r>
            <a:r>
              <a:rPr lang="en-US" sz="2800" dirty="0" err="1">
                <a:latin typeface="Times New Roman" panose="02020603050405020304" pitchFamily="18" charset="0"/>
                <a:cs typeface="Times New Roman" panose="02020603050405020304" pitchFamily="18" charset="0"/>
              </a:rPr>
              <a:t>Stupiansky</a:t>
            </a:r>
            <a:r>
              <a:rPr lang="en-US" sz="2800" dirty="0">
                <a:latin typeface="Times New Roman" panose="02020603050405020304" pitchFamily="18" charset="0"/>
                <a:cs typeface="Times New Roman" panose="02020603050405020304" pitchFamily="18" charset="0"/>
              </a:rPr>
              <a:t>, S., (2022). The </a:t>
            </a:r>
            <a:r>
              <a:rPr lang="en-US" sz="2800" dirty="0" err="1">
                <a:latin typeface="Times New Roman" panose="02020603050405020304" pitchFamily="18" charset="0"/>
                <a:cs typeface="Times New Roman" panose="02020603050405020304" pitchFamily="18" charset="0"/>
              </a:rPr>
              <a:t>Eriksons</a:t>
            </a:r>
            <a:r>
              <a:rPr lang="en-US" sz="2800" dirty="0">
                <a:latin typeface="Times New Roman" panose="02020603050405020304" pitchFamily="18" charset="0"/>
                <a:cs typeface="Times New Roman" panose="02020603050405020304" pitchFamily="18" charset="0"/>
              </a:rPr>
              <a:t>' Psychosocial Developmental Theory. In </a:t>
            </a:r>
            <a:r>
              <a:rPr lang="en-US" sz="2800" i="1" dirty="0">
                <a:latin typeface="Times New Roman" panose="02020603050405020304" pitchFamily="18" charset="0"/>
                <a:cs typeface="Times New Roman" panose="02020603050405020304" pitchFamily="18" charset="0"/>
              </a:rPr>
              <a:t>Theories of early childhood education</a:t>
            </a:r>
            <a:r>
              <a:rPr lang="en-US" sz="2800" dirty="0">
                <a:latin typeface="Times New Roman" panose="02020603050405020304" pitchFamily="18" charset="0"/>
                <a:cs typeface="Times New Roman" panose="02020603050405020304" pitchFamily="18" charset="0"/>
              </a:rPr>
              <a:t> (pp. 34-49). Routledge.</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Maree, J.G., (2022). The psychosocial development theory of Erik Erikson: critical overview. </a:t>
            </a:r>
            <a:r>
              <a:rPr lang="en-US" sz="2800" i="1" dirty="0">
                <a:latin typeface="Times New Roman" panose="02020603050405020304" pitchFamily="18" charset="0"/>
                <a:cs typeface="Times New Roman" panose="02020603050405020304" pitchFamily="18" charset="0"/>
              </a:rPr>
              <a:t>The influence of theorists and pioneers on early childhood education</a:t>
            </a:r>
            <a:r>
              <a:rPr lang="en-US" sz="2800" dirty="0">
                <a:latin typeface="Times New Roman" panose="02020603050405020304" pitchFamily="18" charset="0"/>
                <a:cs typeface="Times New Roman" panose="02020603050405020304" pitchFamily="18" charset="0"/>
              </a:rPr>
              <a:t>, pp.119-133.</a:t>
            </a:r>
          </a:p>
          <a:p>
            <a:pPr marL="457200" indent="-457200" algn="just">
              <a:buFont typeface="Arial" panose="020B0604020202020204" pitchFamily="34" charset="0"/>
              <a:buChar char="•"/>
            </a:pPr>
            <a:r>
              <a:rPr lang="en-US" sz="2800" dirty="0" err="1">
                <a:latin typeface="Times New Roman" panose="02020603050405020304" pitchFamily="18" charset="0"/>
                <a:cs typeface="Times New Roman" panose="02020603050405020304" pitchFamily="18" charset="0"/>
              </a:rPr>
              <a:t>Rorije</a:t>
            </a:r>
            <a:r>
              <a:rPr lang="en-US" sz="2800" dirty="0">
                <a:latin typeface="Times New Roman" panose="02020603050405020304" pitchFamily="18" charset="0"/>
                <a:cs typeface="Times New Roman" panose="02020603050405020304" pitchFamily="18" charset="0"/>
              </a:rPr>
              <a:t>, M., Damen, S., Janssen, M.J. and </a:t>
            </a:r>
            <a:r>
              <a:rPr lang="en-US" sz="2800" dirty="0" err="1">
                <a:latin typeface="Times New Roman" panose="02020603050405020304" pitchFamily="18" charset="0"/>
                <a:cs typeface="Times New Roman" panose="02020603050405020304" pitchFamily="18" charset="0"/>
              </a:rPr>
              <a:t>Minnaert</a:t>
            </a:r>
            <a:r>
              <a:rPr lang="en-US" sz="2800" dirty="0">
                <a:latin typeface="Times New Roman" panose="02020603050405020304" pitchFamily="18" charset="0"/>
                <a:cs typeface="Times New Roman" panose="02020603050405020304" pitchFamily="18" charset="0"/>
              </a:rPr>
              <a:t>, A., (2023), October. Applying Erikson’s theory of psychosocial development to understand autonomy development in children and youths with </a:t>
            </a:r>
            <a:r>
              <a:rPr lang="en-US" sz="2800" dirty="0" err="1">
                <a:latin typeface="Times New Roman" panose="02020603050405020304" pitchFamily="18" charset="0"/>
                <a:cs typeface="Times New Roman" panose="02020603050405020304" pitchFamily="18" charset="0"/>
              </a:rPr>
              <a:t>deafblindness</a:t>
            </a:r>
            <a:r>
              <a:rPr lang="en-US" sz="2800" dirty="0">
                <a:latin typeface="Times New Roman" panose="02020603050405020304" pitchFamily="18" charset="0"/>
                <a:cs typeface="Times New Roman" panose="02020603050405020304" pitchFamily="18" charset="0"/>
              </a:rPr>
              <a:t>: a systematic literature review. In </a:t>
            </a:r>
            <a:r>
              <a:rPr lang="en-US" sz="2800" i="1" dirty="0">
                <a:latin typeface="Times New Roman" panose="02020603050405020304" pitchFamily="18" charset="0"/>
                <a:cs typeface="Times New Roman" panose="02020603050405020304" pitchFamily="18" charset="0"/>
              </a:rPr>
              <a:t>Frontiers in Education</a:t>
            </a:r>
            <a:r>
              <a:rPr lang="en-US" sz="2800" dirty="0">
                <a:latin typeface="Times New Roman" panose="02020603050405020304" pitchFamily="18" charset="0"/>
                <a:cs typeface="Times New Roman" panose="02020603050405020304" pitchFamily="18" charset="0"/>
              </a:rPr>
              <a:t> (Vol. 8, p. 1228905). Frontiers Media SA.</a:t>
            </a:r>
          </a:p>
          <a:p>
            <a:pPr marL="457200" indent="-457200" algn="just">
              <a:buFont typeface="Arial" panose="020B0604020202020204" pitchFamily="34" charset="0"/>
              <a:buChar char="•"/>
            </a:pPr>
            <a:r>
              <a:rPr lang="en-US" sz="2800" dirty="0" err="1">
                <a:latin typeface="Times New Roman" panose="02020603050405020304" pitchFamily="18" charset="0"/>
                <a:cs typeface="Times New Roman" panose="02020603050405020304" pitchFamily="18" charset="0"/>
              </a:rPr>
              <a:t>Samsanovich</a:t>
            </a:r>
            <a:r>
              <a:rPr lang="en-US" sz="2800" dirty="0">
                <a:latin typeface="Times New Roman" panose="02020603050405020304" pitchFamily="18" charset="0"/>
                <a:cs typeface="Times New Roman" panose="02020603050405020304" pitchFamily="18" charset="0"/>
              </a:rPr>
              <a:t>, A., (2021). Theory and diversity: A descriptive study of Erikson’s psychosocial development stages.</a:t>
            </a:r>
          </a:p>
          <a:p>
            <a:pPr marL="457200" indent="-457200" algn="just">
              <a:buFont typeface="Arial" panose="020B0604020202020204" pitchFamily="34" charset="0"/>
              <a:buChar char="•"/>
            </a:pPr>
            <a:r>
              <a:rPr lang="en-US" sz="2800" dirty="0" err="1">
                <a:latin typeface="Times New Roman" panose="02020603050405020304" pitchFamily="18" charset="0"/>
                <a:cs typeface="Times New Roman" panose="02020603050405020304" pitchFamily="18" charset="0"/>
              </a:rPr>
              <a:t>Saracho</a:t>
            </a:r>
            <a:r>
              <a:rPr lang="en-US" sz="2800" dirty="0">
                <a:latin typeface="Times New Roman" panose="02020603050405020304" pitchFamily="18" charset="0"/>
                <a:cs typeface="Times New Roman" panose="02020603050405020304" pitchFamily="18" charset="0"/>
              </a:rPr>
              <a:t>, O.N., (2023). Theories of child development and their impact on early childhood education and care. </a:t>
            </a:r>
            <a:r>
              <a:rPr lang="en-US" sz="2800" i="1" dirty="0">
                <a:latin typeface="Times New Roman" panose="02020603050405020304" pitchFamily="18" charset="0"/>
                <a:cs typeface="Times New Roman" panose="02020603050405020304" pitchFamily="18" charset="0"/>
              </a:rPr>
              <a:t>Early Childhood Education Journal</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51</a:t>
            </a:r>
            <a:r>
              <a:rPr lang="en-US" sz="2800" dirty="0">
                <a:latin typeface="Times New Roman" panose="02020603050405020304" pitchFamily="18" charset="0"/>
                <a:cs typeface="Times New Roman" panose="02020603050405020304" pitchFamily="18" charset="0"/>
              </a:rPr>
              <a:t>(1), pp.15-30.</a:t>
            </a:r>
            <a:endParaRPr lang="en-US" sz="28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9161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3865</Words>
  <Application>Microsoft Office PowerPoint</Application>
  <PresentationFormat>Custom</PresentationFormat>
  <Paragraphs>235</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Times New Roman</vt:lpstr>
      <vt:lpstr>Roca Two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Zuzana Pacajova (2511506)</cp:lastModifiedBy>
  <cp:revision>1</cp:revision>
  <dcterms:created xsi:type="dcterms:W3CDTF">2006-08-16T00:00:00Z</dcterms:created>
  <dcterms:modified xsi:type="dcterms:W3CDTF">2026-06-14T13:18:56Z</dcterms:modified>
  <dc:identifier>DAHMEHtBqmE</dc:identifier>
</cp:coreProperties>
</file>