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662" r:id="rId7"/>
    <p:sldMasterId id="2147483736" r:id="rId8"/>
    <p:sldMasterId id="2147483666" r:id="rId9"/>
  </p:sldMasterIdLst>
  <p:notesMasterIdLst>
    <p:notesMasterId r:id="rId117"/>
  </p:notesMasterIdLst>
  <p:sldIdLst>
    <p:sldId id="257" r:id="rId10"/>
    <p:sldId id="258" r:id="rId11"/>
    <p:sldId id="276" r:id="rId12"/>
    <p:sldId id="277" r:id="rId13"/>
    <p:sldId id="259" r:id="rId14"/>
    <p:sldId id="292" r:id="rId15"/>
    <p:sldId id="309" r:id="rId16"/>
    <p:sldId id="315" r:id="rId17"/>
    <p:sldId id="293" r:id="rId18"/>
    <p:sldId id="322" r:id="rId19"/>
    <p:sldId id="323" r:id="rId20"/>
    <p:sldId id="325" r:id="rId21"/>
    <p:sldId id="324" r:id="rId22"/>
    <p:sldId id="294" r:id="rId23"/>
    <p:sldId id="407" r:id="rId24"/>
    <p:sldId id="408" r:id="rId25"/>
    <p:sldId id="287" r:id="rId26"/>
    <p:sldId id="291" r:id="rId27"/>
    <p:sldId id="361" r:id="rId28"/>
    <p:sldId id="362" r:id="rId29"/>
    <p:sldId id="360" r:id="rId30"/>
    <p:sldId id="260" r:id="rId31"/>
    <p:sldId id="316" r:id="rId32"/>
    <p:sldId id="326" r:id="rId33"/>
    <p:sldId id="327" r:id="rId34"/>
    <p:sldId id="329" r:id="rId35"/>
    <p:sldId id="328" r:id="rId36"/>
    <p:sldId id="330" r:id="rId37"/>
    <p:sldId id="266" r:id="rId38"/>
    <p:sldId id="267" r:id="rId39"/>
    <p:sldId id="317" r:id="rId40"/>
    <p:sldId id="319" r:id="rId41"/>
    <p:sldId id="318" r:id="rId42"/>
    <p:sldId id="320" r:id="rId43"/>
    <p:sldId id="331" r:id="rId44"/>
    <p:sldId id="268" r:id="rId45"/>
    <p:sldId id="310" r:id="rId46"/>
    <p:sldId id="333" r:id="rId47"/>
    <p:sldId id="332" r:id="rId48"/>
    <p:sldId id="341" r:id="rId49"/>
    <p:sldId id="337" r:id="rId50"/>
    <p:sldId id="339" r:id="rId51"/>
    <p:sldId id="280" r:id="rId52"/>
    <p:sldId id="343" r:id="rId53"/>
    <p:sldId id="269" r:id="rId54"/>
    <p:sldId id="347" r:id="rId55"/>
    <p:sldId id="321" r:id="rId56"/>
    <p:sldId id="346" r:id="rId57"/>
    <p:sldId id="270" r:id="rId58"/>
    <p:sldId id="350" r:id="rId59"/>
    <p:sldId id="282" r:id="rId60"/>
    <p:sldId id="351" r:id="rId61"/>
    <p:sldId id="283" r:id="rId62"/>
    <p:sldId id="353" r:id="rId63"/>
    <p:sldId id="284" r:id="rId64"/>
    <p:sldId id="271" r:id="rId65"/>
    <p:sldId id="285" r:id="rId66"/>
    <p:sldId id="272" r:id="rId67"/>
    <p:sldId id="356" r:id="rId68"/>
    <p:sldId id="357" r:id="rId69"/>
    <p:sldId id="358" r:id="rId70"/>
    <p:sldId id="290" r:id="rId71"/>
    <p:sldId id="286" r:id="rId72"/>
    <p:sldId id="288" r:id="rId73"/>
    <p:sldId id="289" r:id="rId74"/>
    <p:sldId id="261" r:id="rId75"/>
    <p:sldId id="363" r:id="rId76"/>
    <p:sldId id="365" r:id="rId77"/>
    <p:sldId id="366" r:id="rId78"/>
    <p:sldId id="367" r:id="rId79"/>
    <p:sldId id="263" r:id="rId80"/>
    <p:sldId id="371" r:id="rId81"/>
    <p:sldId id="370" r:id="rId82"/>
    <p:sldId id="368" r:id="rId83"/>
    <p:sldId id="313" r:id="rId84"/>
    <p:sldId id="369" r:id="rId85"/>
    <p:sldId id="372" r:id="rId86"/>
    <p:sldId id="373" r:id="rId87"/>
    <p:sldId id="314" r:id="rId88"/>
    <p:sldId id="375" r:id="rId89"/>
    <p:sldId id="377" r:id="rId90"/>
    <p:sldId id="296" r:id="rId91"/>
    <p:sldId id="380" r:id="rId92"/>
    <p:sldId id="379" r:id="rId93"/>
    <p:sldId id="295" r:id="rId94"/>
    <p:sldId id="262" r:id="rId95"/>
    <p:sldId id="264" r:id="rId96"/>
    <p:sldId id="385" r:id="rId97"/>
    <p:sldId id="265" r:id="rId98"/>
    <p:sldId id="389" r:id="rId99"/>
    <p:sldId id="390" r:id="rId100"/>
    <p:sldId id="409" r:id="rId101"/>
    <p:sldId id="410" r:id="rId102"/>
    <p:sldId id="411" r:id="rId103"/>
    <p:sldId id="273" r:id="rId104"/>
    <p:sldId id="300" r:id="rId105"/>
    <p:sldId id="301" r:id="rId106"/>
    <p:sldId id="303" r:id="rId107"/>
    <p:sldId id="302" r:id="rId108"/>
    <p:sldId id="304" r:id="rId109"/>
    <p:sldId id="274" r:id="rId110"/>
    <p:sldId id="305" r:id="rId111"/>
    <p:sldId id="275" r:id="rId112"/>
    <p:sldId id="307" r:id="rId113"/>
    <p:sldId id="306" r:id="rId114"/>
    <p:sldId id="308" r:id="rId115"/>
    <p:sldId id="386" r:id="rId1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AB05C1-6609-EA62-EE04-EBD90AC78DB4}" v="6" dt="2026-01-20T16:30:31.2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240" autoAdjust="0"/>
  </p:normalViewPr>
  <p:slideViewPr>
    <p:cSldViewPr snapToGrid="0">
      <p:cViewPr varScale="1">
        <p:scale>
          <a:sx n="134" d="100"/>
          <a:sy n="134" d="100"/>
        </p:scale>
        <p:origin x="1300" y="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117" Type="http://schemas.openxmlformats.org/officeDocument/2006/relationships/notesMaster" Target="notesMasters/notesMaster1.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12" Type="http://schemas.openxmlformats.org/officeDocument/2006/relationships/slide" Target="slides/slide103.xml"/><Relationship Id="rId16" Type="http://schemas.openxmlformats.org/officeDocument/2006/relationships/slide" Target="slides/slide7.xml"/><Relationship Id="rId107" Type="http://schemas.openxmlformats.org/officeDocument/2006/relationships/slide" Target="slides/slide98.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102" Type="http://schemas.openxmlformats.org/officeDocument/2006/relationships/slide" Target="slides/slide93.xml"/><Relationship Id="rId123" Type="http://schemas.microsoft.com/office/2015/10/relationships/revisionInfo" Target="revisionInfo.xml"/><Relationship Id="rId5" Type="http://schemas.openxmlformats.org/officeDocument/2006/relationships/slideMaster" Target="slideMasters/slideMaster2.xml"/><Relationship Id="rId90" Type="http://schemas.openxmlformats.org/officeDocument/2006/relationships/slide" Target="slides/slide81.xml"/><Relationship Id="rId95" Type="http://schemas.openxmlformats.org/officeDocument/2006/relationships/slide" Target="slides/slide86.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113" Type="http://schemas.openxmlformats.org/officeDocument/2006/relationships/slide" Target="slides/slide104.xml"/><Relationship Id="rId118" Type="http://schemas.openxmlformats.org/officeDocument/2006/relationships/presProps" Target="presProps.xml"/><Relationship Id="rId80" Type="http://schemas.openxmlformats.org/officeDocument/2006/relationships/slide" Target="slides/slide71.xml"/><Relationship Id="rId85" Type="http://schemas.openxmlformats.org/officeDocument/2006/relationships/slide" Target="slides/slide76.xml"/><Relationship Id="rId12" Type="http://schemas.openxmlformats.org/officeDocument/2006/relationships/slide" Target="slides/slide3.xml"/><Relationship Id="rId17" Type="http://schemas.openxmlformats.org/officeDocument/2006/relationships/slide" Target="slides/slide8.xml"/><Relationship Id="rId33" Type="http://schemas.openxmlformats.org/officeDocument/2006/relationships/slide" Target="slides/slide24.xml"/><Relationship Id="rId38" Type="http://schemas.openxmlformats.org/officeDocument/2006/relationships/slide" Target="slides/slide29.xml"/><Relationship Id="rId59" Type="http://schemas.openxmlformats.org/officeDocument/2006/relationships/slide" Target="slides/slide50.xml"/><Relationship Id="rId103" Type="http://schemas.openxmlformats.org/officeDocument/2006/relationships/slide" Target="slides/slide94.xml"/><Relationship Id="rId108" Type="http://schemas.openxmlformats.org/officeDocument/2006/relationships/slide" Target="slides/slide99.xml"/><Relationship Id="rId54" Type="http://schemas.openxmlformats.org/officeDocument/2006/relationships/slide" Target="slides/slide45.xml"/><Relationship Id="rId70" Type="http://schemas.openxmlformats.org/officeDocument/2006/relationships/slide" Target="slides/slide61.xml"/><Relationship Id="rId75" Type="http://schemas.openxmlformats.org/officeDocument/2006/relationships/slide" Target="slides/slide66.xml"/><Relationship Id="rId91" Type="http://schemas.openxmlformats.org/officeDocument/2006/relationships/slide" Target="slides/slide82.xml"/><Relationship Id="rId96" Type="http://schemas.openxmlformats.org/officeDocument/2006/relationships/slide" Target="slides/slide87.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4.xml"/><Relationship Id="rId28" Type="http://schemas.openxmlformats.org/officeDocument/2006/relationships/slide" Target="slides/slide19.xml"/><Relationship Id="rId49" Type="http://schemas.openxmlformats.org/officeDocument/2006/relationships/slide" Target="slides/slide40.xml"/><Relationship Id="rId114" Type="http://schemas.openxmlformats.org/officeDocument/2006/relationships/slide" Target="slides/slide105.xml"/><Relationship Id="rId119" Type="http://schemas.openxmlformats.org/officeDocument/2006/relationships/viewProps" Target="viewProps.xml"/><Relationship Id="rId44" Type="http://schemas.openxmlformats.org/officeDocument/2006/relationships/slide" Target="slides/slide35.xml"/><Relationship Id="rId60" Type="http://schemas.openxmlformats.org/officeDocument/2006/relationships/slide" Target="slides/slide51.xml"/><Relationship Id="rId65" Type="http://schemas.openxmlformats.org/officeDocument/2006/relationships/slide" Target="slides/slide56.xml"/><Relationship Id="rId81" Type="http://schemas.openxmlformats.org/officeDocument/2006/relationships/slide" Target="slides/slide72.xml"/><Relationship Id="rId86" Type="http://schemas.openxmlformats.org/officeDocument/2006/relationships/slide" Target="slides/slide77.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109" Type="http://schemas.openxmlformats.org/officeDocument/2006/relationships/slide" Target="slides/slide10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97" Type="http://schemas.openxmlformats.org/officeDocument/2006/relationships/slide" Target="slides/slide88.xml"/><Relationship Id="rId104" Type="http://schemas.openxmlformats.org/officeDocument/2006/relationships/slide" Target="slides/slide95.xml"/><Relationship Id="rId120"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62.xml"/><Relationship Id="rId92" Type="http://schemas.openxmlformats.org/officeDocument/2006/relationships/slide" Target="slides/slide83.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110" Type="http://schemas.openxmlformats.org/officeDocument/2006/relationships/slide" Target="slides/slide101.xml"/><Relationship Id="rId115" Type="http://schemas.openxmlformats.org/officeDocument/2006/relationships/slide" Target="slides/slide106.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 Id="rId100" Type="http://schemas.openxmlformats.org/officeDocument/2006/relationships/slide" Target="slides/slide91.xml"/><Relationship Id="rId105" Type="http://schemas.openxmlformats.org/officeDocument/2006/relationships/slide" Target="slides/slide96.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93" Type="http://schemas.openxmlformats.org/officeDocument/2006/relationships/slide" Target="slides/slide84.xml"/><Relationship Id="rId98" Type="http://schemas.openxmlformats.org/officeDocument/2006/relationships/slide" Target="slides/slide89.xml"/><Relationship Id="rId121" Type="http://schemas.openxmlformats.org/officeDocument/2006/relationships/tableStyles" Target="tableStyles.xml"/><Relationship Id="rId3" Type="http://schemas.openxmlformats.org/officeDocument/2006/relationships/customXml" Target="../customXml/item3.xml"/><Relationship Id="rId25" Type="http://schemas.openxmlformats.org/officeDocument/2006/relationships/slide" Target="slides/slide16.xml"/><Relationship Id="rId46" Type="http://schemas.openxmlformats.org/officeDocument/2006/relationships/slide" Target="slides/slide37.xml"/><Relationship Id="rId67" Type="http://schemas.openxmlformats.org/officeDocument/2006/relationships/slide" Target="slides/slide58.xml"/><Relationship Id="rId116" Type="http://schemas.openxmlformats.org/officeDocument/2006/relationships/slide" Target="slides/slide107.xml"/><Relationship Id="rId20" Type="http://schemas.openxmlformats.org/officeDocument/2006/relationships/slide" Target="slides/slide11.xml"/><Relationship Id="rId41" Type="http://schemas.openxmlformats.org/officeDocument/2006/relationships/slide" Target="slides/slide32.xml"/><Relationship Id="rId62" Type="http://schemas.openxmlformats.org/officeDocument/2006/relationships/slide" Target="slides/slide53.xml"/><Relationship Id="rId83" Type="http://schemas.openxmlformats.org/officeDocument/2006/relationships/slide" Target="slides/slide74.xml"/><Relationship Id="rId88" Type="http://schemas.openxmlformats.org/officeDocument/2006/relationships/slide" Target="slides/slide79.xml"/><Relationship Id="rId111" Type="http://schemas.openxmlformats.org/officeDocument/2006/relationships/slide" Target="slides/slide102.xml"/><Relationship Id="rId15" Type="http://schemas.openxmlformats.org/officeDocument/2006/relationships/slide" Target="slides/slide6.xml"/><Relationship Id="rId36" Type="http://schemas.openxmlformats.org/officeDocument/2006/relationships/slide" Target="slides/slide27.xml"/><Relationship Id="rId57" Type="http://schemas.openxmlformats.org/officeDocument/2006/relationships/slide" Target="slides/slide48.xml"/><Relationship Id="rId106" Type="http://schemas.openxmlformats.org/officeDocument/2006/relationships/slide" Target="slides/slide97.xml"/><Relationship Id="rId10" Type="http://schemas.openxmlformats.org/officeDocument/2006/relationships/slide" Target="slides/slide1.xml"/><Relationship Id="rId31" Type="http://schemas.openxmlformats.org/officeDocument/2006/relationships/slide" Target="slides/slide22.xml"/><Relationship Id="rId52" Type="http://schemas.openxmlformats.org/officeDocument/2006/relationships/slide" Target="slides/slide43.xml"/><Relationship Id="rId73" Type="http://schemas.openxmlformats.org/officeDocument/2006/relationships/slide" Target="slides/slide64.xml"/><Relationship Id="rId78" Type="http://schemas.openxmlformats.org/officeDocument/2006/relationships/slide" Target="slides/slide69.xml"/><Relationship Id="rId94" Type="http://schemas.openxmlformats.org/officeDocument/2006/relationships/slide" Target="slides/slide85.xml"/><Relationship Id="rId99" Type="http://schemas.openxmlformats.org/officeDocument/2006/relationships/slide" Target="slides/slide90.xml"/><Relationship Id="rId101" Type="http://schemas.openxmlformats.org/officeDocument/2006/relationships/slide" Target="slides/slide92.xml"/><Relationship Id="rId1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mela Styles" userId="S::p.styles@uwtsd.ac.uk::22438aba-5f44-4002-87fd-31583fb8976b" providerId="AD" clId="Web-{DCAB05C1-6609-EA62-EE04-EBD90AC78DB4}"/>
    <pc:docChg chg="modSld">
      <pc:chgData name="Pamela Styles" userId="S::p.styles@uwtsd.ac.uk::22438aba-5f44-4002-87fd-31583fb8976b" providerId="AD" clId="Web-{DCAB05C1-6609-EA62-EE04-EBD90AC78DB4}" dt="2026-01-20T16:39:50.287" v="19"/>
      <pc:docMkLst>
        <pc:docMk/>
      </pc:docMkLst>
      <pc:sldChg chg="modNotes">
        <pc:chgData name="Pamela Styles" userId="S::p.styles@uwtsd.ac.uk::22438aba-5f44-4002-87fd-31583fb8976b" providerId="AD" clId="Web-{DCAB05C1-6609-EA62-EE04-EBD90AC78DB4}" dt="2026-01-20T16:39:50.287" v="19"/>
        <pc:sldMkLst>
          <pc:docMk/>
          <pc:sldMk cId="1868060393" sldId="274"/>
        </pc:sldMkLst>
      </pc:sldChg>
      <pc:sldChg chg="modSp">
        <pc:chgData name="Pamela Styles" userId="S::p.styles@uwtsd.ac.uk::22438aba-5f44-4002-87fd-31583fb8976b" providerId="AD" clId="Web-{DCAB05C1-6609-EA62-EE04-EBD90AC78DB4}" dt="2026-01-20T16:22:25.810" v="1" actId="20577"/>
        <pc:sldMkLst>
          <pc:docMk/>
          <pc:sldMk cId="2999483077" sldId="300"/>
        </pc:sldMkLst>
        <pc:spChg chg="mod">
          <ac:chgData name="Pamela Styles" userId="S::p.styles@uwtsd.ac.uk::22438aba-5f44-4002-87fd-31583fb8976b" providerId="AD" clId="Web-{DCAB05C1-6609-EA62-EE04-EBD90AC78DB4}" dt="2026-01-20T16:22:25.810" v="1" actId="20577"/>
          <ac:spMkLst>
            <pc:docMk/>
            <pc:sldMk cId="2999483077" sldId="300"/>
            <ac:spMk id="3" creationId="{BE6E7D78-2FE9-332E-8B97-F64820935DF1}"/>
          </ac:spMkLst>
        </pc:spChg>
      </pc:sldChg>
      <pc:sldChg chg="modSp modNotes">
        <pc:chgData name="Pamela Styles" userId="S::p.styles@uwtsd.ac.uk::22438aba-5f44-4002-87fd-31583fb8976b" providerId="AD" clId="Web-{DCAB05C1-6609-EA62-EE04-EBD90AC78DB4}" dt="2026-01-20T16:26:22.112" v="5"/>
        <pc:sldMkLst>
          <pc:docMk/>
          <pc:sldMk cId="2122814489" sldId="301"/>
        </pc:sldMkLst>
        <pc:spChg chg="mod">
          <ac:chgData name="Pamela Styles" userId="S::p.styles@uwtsd.ac.uk::22438aba-5f44-4002-87fd-31583fb8976b" providerId="AD" clId="Web-{DCAB05C1-6609-EA62-EE04-EBD90AC78DB4}" dt="2026-01-20T16:22:49.623" v="3" actId="20577"/>
          <ac:spMkLst>
            <pc:docMk/>
            <pc:sldMk cId="2122814489" sldId="301"/>
            <ac:spMk id="3" creationId="{229654A2-2C8D-0886-20C0-95F97450C0D6}"/>
          </ac:spMkLst>
        </pc:spChg>
      </pc:sldChg>
      <pc:sldChg chg="modNotes">
        <pc:chgData name="Pamela Styles" userId="S::p.styles@uwtsd.ac.uk::22438aba-5f44-4002-87fd-31583fb8976b" providerId="AD" clId="Web-{DCAB05C1-6609-EA62-EE04-EBD90AC78DB4}" dt="2026-01-20T16:30:28.242" v="12"/>
        <pc:sldMkLst>
          <pc:docMk/>
          <pc:sldMk cId="4044725713" sldId="302"/>
        </pc:sldMkLst>
      </pc:sldChg>
      <pc:sldChg chg="modNotes">
        <pc:chgData name="Pamela Styles" userId="S::p.styles@uwtsd.ac.uk::22438aba-5f44-4002-87fd-31583fb8976b" providerId="AD" clId="Web-{DCAB05C1-6609-EA62-EE04-EBD90AC78DB4}" dt="2026-01-20T16:28:29.269" v="10"/>
        <pc:sldMkLst>
          <pc:docMk/>
          <pc:sldMk cId="1512521462" sldId="303"/>
        </pc:sldMkLst>
      </pc:sldChg>
      <pc:sldChg chg="modNotes">
        <pc:chgData name="Pamela Styles" userId="S::p.styles@uwtsd.ac.uk::22438aba-5f44-4002-87fd-31583fb8976b" providerId="AD" clId="Web-{DCAB05C1-6609-EA62-EE04-EBD90AC78DB4}" dt="2026-01-20T16:30:31.008" v="14"/>
        <pc:sldMkLst>
          <pc:docMk/>
          <pc:sldMk cId="1402449744" sldId="30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0DB789-182D-4F80-A89E-4F95E3CC065A}" type="datetimeFigureOut">
              <a:rPr lang="en-GB" smtClean="0"/>
              <a:t>20/01/2026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5E922E-D98B-4EFC-9C91-F660DE744B92}" type="slidenum">
              <a:rPr lang="en-GB" smtClean="0"/>
              <a:t>‹#›</a:t>
            </a:fld>
            <a:endParaRPr lang="en-GB"/>
          </a:p>
        </p:txBody>
      </p:sp>
    </p:spTree>
    <p:extLst>
      <p:ext uri="{BB962C8B-B14F-4D97-AF65-F5344CB8AC3E}">
        <p14:creationId xmlns:p14="http://schemas.microsoft.com/office/powerpoint/2010/main" val="2737809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share a copy of these slides.</a:t>
            </a:r>
          </a:p>
        </p:txBody>
      </p:sp>
      <p:sp>
        <p:nvSpPr>
          <p:cNvPr id="4" name="Slide Number Placeholder 3"/>
          <p:cNvSpPr>
            <a:spLocks noGrp="1"/>
          </p:cNvSpPr>
          <p:nvPr>
            <p:ph type="sldNum" sz="quarter" idx="5"/>
          </p:nvPr>
        </p:nvSpPr>
        <p:spPr/>
        <p:txBody>
          <a:bodyPr/>
          <a:lstStyle/>
          <a:p>
            <a:fld id="{6F5E922E-D98B-4EFC-9C91-F660DE744B92}" type="slidenum">
              <a:rPr lang="en-GB" smtClean="0"/>
              <a:t>1</a:t>
            </a:fld>
            <a:endParaRPr lang="en-GB"/>
          </a:p>
        </p:txBody>
      </p:sp>
    </p:spTree>
    <p:extLst>
      <p:ext uri="{BB962C8B-B14F-4D97-AF65-F5344CB8AC3E}">
        <p14:creationId xmlns:p14="http://schemas.microsoft.com/office/powerpoint/2010/main" val="2891675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number of new starters has remained broadly similar over the years, with peaks in 22/23 and 24/25.</a:t>
            </a:r>
          </a:p>
        </p:txBody>
      </p:sp>
      <p:sp>
        <p:nvSpPr>
          <p:cNvPr id="4" name="Slide Number Placeholder 3"/>
          <p:cNvSpPr>
            <a:spLocks noGrp="1"/>
          </p:cNvSpPr>
          <p:nvPr>
            <p:ph type="sldNum" sz="quarter" idx="5"/>
          </p:nvPr>
        </p:nvSpPr>
        <p:spPr/>
        <p:txBody>
          <a:bodyPr/>
          <a:lstStyle/>
          <a:p>
            <a:fld id="{6F5E922E-D98B-4EFC-9C91-F660DE744B92}" type="slidenum">
              <a:rPr lang="en-GB" smtClean="0"/>
              <a:t>2</a:t>
            </a:fld>
            <a:endParaRPr lang="en-GB"/>
          </a:p>
        </p:txBody>
      </p:sp>
    </p:spTree>
    <p:extLst>
      <p:ext uri="{BB962C8B-B14F-4D97-AF65-F5344CB8AC3E}">
        <p14:creationId xmlns:p14="http://schemas.microsoft.com/office/powerpoint/2010/main" val="1586310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peak in 24/25 is primarily due to an increase in new starters at Swansea and Cardiff, and the peak in 22/23 was observed at Swansea.</a:t>
            </a:r>
          </a:p>
        </p:txBody>
      </p:sp>
      <p:sp>
        <p:nvSpPr>
          <p:cNvPr id="4" name="Slide Number Placeholder 3"/>
          <p:cNvSpPr>
            <a:spLocks noGrp="1"/>
          </p:cNvSpPr>
          <p:nvPr>
            <p:ph type="sldNum" sz="quarter" idx="5"/>
          </p:nvPr>
        </p:nvSpPr>
        <p:spPr/>
        <p:txBody>
          <a:bodyPr/>
          <a:lstStyle/>
          <a:p>
            <a:fld id="{6F5E922E-D98B-4EFC-9C91-F660DE744B92}" type="slidenum">
              <a:rPr lang="en-GB" smtClean="0"/>
              <a:t>3</a:t>
            </a:fld>
            <a:endParaRPr lang="en-GB"/>
          </a:p>
        </p:txBody>
      </p:sp>
    </p:spTree>
    <p:extLst>
      <p:ext uri="{BB962C8B-B14F-4D97-AF65-F5344CB8AC3E}">
        <p14:creationId xmlns:p14="http://schemas.microsoft.com/office/powerpoint/2010/main" val="1338867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Undergraduate non-degree students are those enrolled on programmes such as a Certificate or Diploma of Higher Education (</a:t>
            </a:r>
            <a:r>
              <a:rPr lang="en-GB" dirty="0" err="1"/>
              <a:t>CertHE</a:t>
            </a:r>
            <a:r>
              <a:rPr lang="en-GB" dirty="0"/>
              <a:t> or DipHE), a Graduate Certificate (</a:t>
            </a:r>
            <a:r>
              <a:rPr lang="en-GB" dirty="0" err="1"/>
              <a:t>GCert</a:t>
            </a:r>
            <a:r>
              <a:rPr lang="en-GB" dirty="0"/>
              <a:t>) or a CIPD Level 3 programme. Undergraduate first degree students are those completing one of the BA programmes.</a:t>
            </a:r>
          </a:p>
          <a:p>
            <a:r>
              <a:rPr lang="en-GB" dirty="0"/>
              <a:t>The spike in numbers already seen in 22/23 was in the PGT cohort – this was primarily due to a jump in the number of new starters on the MBA (43.5FTE </a:t>
            </a:r>
            <a:r>
              <a:rPr lang="en-GB" dirty="0">
                <a:sym typeface="Wingdings" panose="05000000000000000000" pitchFamily="2" charset="2"/>
              </a:rPr>
              <a:t> 195.5FTE), and Financial Management had higher numbers than usual that year too.</a:t>
            </a:r>
            <a:endParaRPr lang="en-GB" dirty="0"/>
          </a:p>
          <a:p>
            <a:r>
              <a:rPr lang="en-GB" dirty="0"/>
              <a:t>Increase in numbers for the </a:t>
            </a:r>
            <a:r>
              <a:rPr lang="en-GB" dirty="0" err="1"/>
              <a:t>CertHE</a:t>
            </a:r>
            <a:r>
              <a:rPr lang="en-GB" dirty="0"/>
              <a:t> programmes between 23/24 and 24/25 was mainly attributable to jump in new starters for the </a:t>
            </a:r>
            <a:r>
              <a:rPr lang="en-GB" dirty="0" err="1"/>
              <a:t>CertHE</a:t>
            </a:r>
            <a:r>
              <a:rPr lang="en-GB" dirty="0"/>
              <a:t> Employability Skills (160FTE </a:t>
            </a:r>
            <a:r>
              <a:rPr lang="en-GB" dirty="0">
                <a:sym typeface="Wingdings" panose="05000000000000000000" pitchFamily="2" charset="2"/>
              </a:rPr>
              <a:t> 255FTE) – 78FTE at Swansea, compared with 42 the previous year, and 177 at Cardiff, compared with 117 the </a:t>
            </a:r>
            <a:r>
              <a:rPr lang="en-GB">
                <a:sym typeface="Wingdings" panose="05000000000000000000" pitchFamily="2" charset="2"/>
              </a:rPr>
              <a:t>previous year</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6F5E922E-D98B-4EFC-9C91-F660DE744B92}" type="slidenum">
              <a:rPr lang="en-GB" smtClean="0"/>
              <a:t>4</a:t>
            </a:fld>
            <a:endParaRPr lang="en-GB"/>
          </a:p>
        </p:txBody>
      </p:sp>
    </p:spTree>
    <p:extLst>
      <p:ext uri="{BB962C8B-B14F-4D97-AF65-F5344CB8AC3E}">
        <p14:creationId xmlns:p14="http://schemas.microsoft.com/office/powerpoint/2010/main" val="983681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broadly been a reduction in the number of L7 and L6 students over the years.</a:t>
            </a:r>
          </a:p>
        </p:txBody>
      </p:sp>
      <p:sp>
        <p:nvSpPr>
          <p:cNvPr id="4" name="Slide Number Placeholder 3"/>
          <p:cNvSpPr>
            <a:spLocks noGrp="1"/>
          </p:cNvSpPr>
          <p:nvPr>
            <p:ph type="sldNum" sz="quarter" idx="5"/>
          </p:nvPr>
        </p:nvSpPr>
        <p:spPr/>
        <p:txBody>
          <a:bodyPr/>
          <a:lstStyle/>
          <a:p>
            <a:fld id="{6F5E922E-D98B-4EFC-9C91-F660DE744B92}" type="slidenum">
              <a:rPr lang="en-GB" smtClean="0"/>
              <a:t>5</a:t>
            </a:fld>
            <a:endParaRPr lang="en-GB"/>
          </a:p>
        </p:txBody>
      </p:sp>
    </p:spTree>
    <p:extLst>
      <p:ext uri="{BB962C8B-B14F-4D97-AF65-F5344CB8AC3E}">
        <p14:creationId xmlns:p14="http://schemas.microsoft.com/office/powerpoint/2010/main" val="2942573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the majority of students are full-time, with only 20% part-time, however this varies across different campuses and levels of study.</a:t>
            </a:r>
          </a:p>
        </p:txBody>
      </p:sp>
      <p:sp>
        <p:nvSpPr>
          <p:cNvPr id="4" name="Slide Number Placeholder 3"/>
          <p:cNvSpPr>
            <a:spLocks noGrp="1"/>
          </p:cNvSpPr>
          <p:nvPr>
            <p:ph type="sldNum" sz="quarter" idx="5"/>
          </p:nvPr>
        </p:nvSpPr>
        <p:spPr/>
        <p:txBody>
          <a:bodyPr/>
          <a:lstStyle/>
          <a:p>
            <a:fld id="{6F5E922E-D98B-4EFC-9C91-F660DE744B92}" type="slidenum">
              <a:rPr lang="en-GB" smtClean="0"/>
              <a:t>6</a:t>
            </a:fld>
            <a:endParaRPr lang="en-GB"/>
          </a:p>
        </p:txBody>
      </p:sp>
    </p:spTree>
    <p:extLst>
      <p:ext uri="{BB962C8B-B14F-4D97-AF65-F5344CB8AC3E}">
        <p14:creationId xmlns:p14="http://schemas.microsoft.com/office/powerpoint/2010/main" val="4022023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Currently, around 25% of UG non-degree students are part-time. </a:t>
            </a:r>
            <a:endParaRPr lang="en-GB" dirty="0">
              <a:solidFill>
                <a:srgbClr val="FF0000"/>
              </a:solidFill>
            </a:endParaRPr>
          </a:p>
        </p:txBody>
      </p:sp>
      <p:sp>
        <p:nvSpPr>
          <p:cNvPr id="4" name="Slide Number Placeholder 3"/>
          <p:cNvSpPr>
            <a:spLocks noGrp="1"/>
          </p:cNvSpPr>
          <p:nvPr>
            <p:ph type="sldNum" sz="quarter" idx="5"/>
          </p:nvPr>
        </p:nvSpPr>
        <p:spPr/>
        <p:txBody>
          <a:bodyPr/>
          <a:lstStyle/>
          <a:p>
            <a:fld id="{6F5E922E-D98B-4EFC-9C91-F660DE744B92}" type="slidenum">
              <a:rPr lang="en-GB" smtClean="0"/>
              <a:t>7</a:t>
            </a:fld>
            <a:endParaRPr lang="en-GB"/>
          </a:p>
        </p:txBody>
      </p:sp>
    </p:spTree>
    <p:extLst>
      <p:ext uri="{BB962C8B-B14F-4D97-AF65-F5344CB8AC3E}">
        <p14:creationId xmlns:p14="http://schemas.microsoft.com/office/powerpoint/2010/main" val="14326712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third of PGT students are currently part time, and 61% of PGRs. (PGR new starters for current year not currently available)</a:t>
            </a:r>
          </a:p>
        </p:txBody>
      </p:sp>
      <p:sp>
        <p:nvSpPr>
          <p:cNvPr id="4" name="Slide Number Placeholder 3"/>
          <p:cNvSpPr>
            <a:spLocks noGrp="1"/>
          </p:cNvSpPr>
          <p:nvPr>
            <p:ph type="sldNum" sz="quarter" idx="5"/>
          </p:nvPr>
        </p:nvSpPr>
        <p:spPr/>
        <p:txBody>
          <a:bodyPr/>
          <a:lstStyle/>
          <a:p>
            <a:fld id="{6F5E922E-D98B-4EFC-9C91-F660DE744B92}" type="slidenum">
              <a:rPr lang="en-GB" smtClean="0"/>
              <a:t>8</a:t>
            </a:fld>
            <a:endParaRPr lang="en-GB"/>
          </a:p>
        </p:txBody>
      </p:sp>
    </p:spTree>
    <p:extLst>
      <p:ext uri="{BB962C8B-B14F-4D97-AF65-F5344CB8AC3E}">
        <p14:creationId xmlns:p14="http://schemas.microsoft.com/office/powerpoint/2010/main" val="17599925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Carmarthen has a much higher proportion of part-time students than Swansea or Cardiff. Currently, 70% of Carmarthen Business students are studying part-time, compared with 5% at Swansea and 0.5% at Cardiff.</a:t>
            </a:r>
          </a:p>
        </p:txBody>
      </p:sp>
      <p:sp>
        <p:nvSpPr>
          <p:cNvPr id="4" name="Slide Number Placeholder 3"/>
          <p:cNvSpPr>
            <a:spLocks noGrp="1"/>
          </p:cNvSpPr>
          <p:nvPr>
            <p:ph type="sldNum" sz="quarter" idx="5"/>
          </p:nvPr>
        </p:nvSpPr>
        <p:spPr/>
        <p:txBody>
          <a:bodyPr/>
          <a:lstStyle/>
          <a:p>
            <a:fld id="{6F5E922E-D98B-4EFC-9C91-F660DE744B92}" type="slidenum">
              <a:rPr lang="en-GB" smtClean="0"/>
              <a:t>9</a:t>
            </a:fld>
            <a:endParaRPr lang="en-GB"/>
          </a:p>
        </p:txBody>
      </p:sp>
    </p:spTree>
    <p:extLst>
      <p:ext uri="{BB962C8B-B14F-4D97-AF65-F5344CB8AC3E}">
        <p14:creationId xmlns:p14="http://schemas.microsoft.com/office/powerpoint/2010/main" val="4099664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0ECFD-E521-D6A2-8DEC-974D289352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467F2F-85B6-9CA2-5C80-FB9CD94C5A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D08FD5-771E-E288-ECA5-C844755547C5}"/>
              </a:ext>
            </a:extLst>
          </p:cNvPr>
          <p:cNvSpPr>
            <a:spLocks noGrp="1"/>
          </p:cNvSpPr>
          <p:nvPr>
            <p:ph type="body" idx="1"/>
          </p:nvPr>
        </p:nvSpPr>
        <p:spPr/>
        <p:txBody>
          <a:bodyPr/>
          <a:lstStyle/>
          <a:p>
            <a:r>
              <a:rPr lang="en-GB" dirty="0"/>
              <a:t>Currently, all postgraduate students at Carmarthen are part-time.</a:t>
            </a:r>
          </a:p>
        </p:txBody>
      </p:sp>
      <p:sp>
        <p:nvSpPr>
          <p:cNvPr id="4" name="Slide Number Placeholder 3">
            <a:extLst>
              <a:ext uri="{FF2B5EF4-FFF2-40B4-BE49-F238E27FC236}">
                <a16:creationId xmlns:a16="http://schemas.microsoft.com/office/drawing/2014/main" id="{E8A4694C-85C2-3745-4CEB-B5986130D60D}"/>
              </a:ext>
            </a:extLst>
          </p:cNvPr>
          <p:cNvSpPr>
            <a:spLocks noGrp="1"/>
          </p:cNvSpPr>
          <p:nvPr>
            <p:ph type="sldNum" sz="quarter" idx="5"/>
          </p:nvPr>
        </p:nvSpPr>
        <p:spPr/>
        <p:txBody>
          <a:bodyPr/>
          <a:lstStyle/>
          <a:p>
            <a:fld id="{6F5E922E-D98B-4EFC-9C91-F660DE744B92}" type="slidenum">
              <a:rPr lang="en-GB" smtClean="0"/>
              <a:t>10</a:t>
            </a:fld>
            <a:endParaRPr lang="en-GB"/>
          </a:p>
        </p:txBody>
      </p:sp>
    </p:spTree>
    <p:extLst>
      <p:ext uri="{BB962C8B-B14F-4D97-AF65-F5344CB8AC3E}">
        <p14:creationId xmlns:p14="http://schemas.microsoft.com/office/powerpoint/2010/main" val="16006995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D9BE6C-8502-0B50-1E1E-FF38EE8B8B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960335-ACC1-33A7-CF9A-28F1E83FFB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8C024A-4B1C-0FF3-85D6-A4D89EC212C5}"/>
              </a:ext>
            </a:extLst>
          </p:cNvPr>
          <p:cNvSpPr>
            <a:spLocks noGrp="1"/>
          </p:cNvSpPr>
          <p:nvPr>
            <p:ph type="body" idx="1"/>
          </p:nvPr>
        </p:nvSpPr>
        <p:spPr/>
        <p:txBody>
          <a:bodyPr/>
          <a:lstStyle/>
          <a:p>
            <a:r>
              <a:rPr lang="en-GB"/>
              <a:t>53% of current undergraduate students at Carmarthen are part-time, all of whom are studying for non-degree programmes.</a:t>
            </a:r>
          </a:p>
          <a:p>
            <a:r>
              <a:rPr lang="en-GB"/>
              <a:t>Most of the part-time undergraduate students at Carmarthen are enrolled on the Consolidation of Social Work Practice and People Management programmes.</a:t>
            </a:r>
          </a:p>
        </p:txBody>
      </p:sp>
      <p:sp>
        <p:nvSpPr>
          <p:cNvPr id="4" name="Slide Number Placeholder 3">
            <a:extLst>
              <a:ext uri="{FF2B5EF4-FFF2-40B4-BE49-F238E27FC236}">
                <a16:creationId xmlns:a16="http://schemas.microsoft.com/office/drawing/2014/main" id="{AD95D985-7A1B-E410-3BE8-5F5D8D05DA66}"/>
              </a:ext>
            </a:extLst>
          </p:cNvPr>
          <p:cNvSpPr>
            <a:spLocks noGrp="1"/>
          </p:cNvSpPr>
          <p:nvPr>
            <p:ph type="sldNum" sz="quarter" idx="5"/>
          </p:nvPr>
        </p:nvSpPr>
        <p:spPr/>
        <p:txBody>
          <a:bodyPr/>
          <a:lstStyle/>
          <a:p>
            <a:fld id="{6F5E922E-D98B-4EFC-9C91-F660DE744B92}" type="slidenum">
              <a:rPr lang="en-GB" smtClean="0"/>
              <a:t>11</a:t>
            </a:fld>
            <a:endParaRPr lang="en-GB"/>
          </a:p>
        </p:txBody>
      </p:sp>
    </p:spTree>
    <p:extLst>
      <p:ext uri="{BB962C8B-B14F-4D97-AF65-F5344CB8AC3E}">
        <p14:creationId xmlns:p14="http://schemas.microsoft.com/office/powerpoint/2010/main" val="4963837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25106-79FE-9F28-2054-67A7676976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F3EAF8-88CD-35EB-618C-B7010E35D1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1419FB-AB19-AC97-AA8A-CDFD9B4C88A4}"/>
              </a:ext>
            </a:extLst>
          </p:cNvPr>
          <p:cNvSpPr>
            <a:spLocks noGrp="1"/>
          </p:cNvSpPr>
          <p:nvPr>
            <p:ph type="body" idx="1"/>
          </p:nvPr>
        </p:nvSpPr>
        <p:spPr/>
        <p:txBody>
          <a:bodyPr/>
          <a:lstStyle/>
          <a:p>
            <a:r>
              <a:rPr lang="en-GB" dirty="0"/>
              <a:t>Part-time PGTs at Swansea are on Leadership, MBA and Strategic People Management – it is only Strategic People Management where they make up a considerable proportion of the cohort (currently 11 FTE out of 17.12 FTE, or 64%)</a:t>
            </a:r>
          </a:p>
          <a:p>
            <a:r>
              <a:rPr lang="en-GB" dirty="0"/>
              <a:t>In contrast to Carmarthen, majority of PGT students in Swansea are full-time (across IMH as a whole, 48% of PG students are studying part-time).</a:t>
            </a:r>
            <a:endParaRPr lang="en-GB" dirty="0">
              <a:solidFill>
                <a:srgbClr val="FF0000"/>
              </a:solidFill>
            </a:endParaRPr>
          </a:p>
        </p:txBody>
      </p:sp>
      <p:sp>
        <p:nvSpPr>
          <p:cNvPr id="4" name="Slide Number Placeholder 3">
            <a:extLst>
              <a:ext uri="{FF2B5EF4-FFF2-40B4-BE49-F238E27FC236}">
                <a16:creationId xmlns:a16="http://schemas.microsoft.com/office/drawing/2014/main" id="{CCD76D78-F3AC-B071-1E52-BFED081AC237}"/>
              </a:ext>
            </a:extLst>
          </p:cNvPr>
          <p:cNvSpPr>
            <a:spLocks noGrp="1"/>
          </p:cNvSpPr>
          <p:nvPr>
            <p:ph type="sldNum" sz="quarter" idx="5"/>
          </p:nvPr>
        </p:nvSpPr>
        <p:spPr/>
        <p:txBody>
          <a:bodyPr/>
          <a:lstStyle/>
          <a:p>
            <a:fld id="{6F5E922E-D98B-4EFC-9C91-F660DE744B92}" type="slidenum">
              <a:rPr lang="en-GB" smtClean="0"/>
              <a:t>12</a:t>
            </a:fld>
            <a:endParaRPr lang="en-GB"/>
          </a:p>
        </p:txBody>
      </p:sp>
    </p:spTree>
    <p:extLst>
      <p:ext uri="{BB962C8B-B14F-4D97-AF65-F5344CB8AC3E}">
        <p14:creationId xmlns:p14="http://schemas.microsoft.com/office/powerpoint/2010/main" val="3272716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BEABA-445F-0248-47DB-0A1B2C1F1A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F9F6AA-56E8-8D83-94C2-F3FFCF4BFB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3634CA-F85A-2029-231D-1417BC46BE26}"/>
              </a:ext>
            </a:extLst>
          </p:cNvPr>
          <p:cNvSpPr>
            <a:spLocks noGrp="1"/>
          </p:cNvSpPr>
          <p:nvPr>
            <p:ph type="body" idx="1"/>
          </p:nvPr>
        </p:nvSpPr>
        <p:spPr/>
        <p:txBody>
          <a:bodyPr/>
          <a:lstStyle/>
          <a:p>
            <a:r>
              <a:rPr lang="en-GB" dirty="0"/>
              <a:t>There are only a couple of part-time undergraduate students at Swansea – they are on the Business Management courses (both the BA and </a:t>
            </a:r>
            <a:r>
              <a:rPr lang="en-GB" dirty="0" err="1"/>
              <a:t>CertHE</a:t>
            </a:r>
            <a:r>
              <a:rPr lang="en-GB" dirty="0"/>
              <a:t>)</a:t>
            </a:r>
          </a:p>
          <a:p>
            <a:r>
              <a:rPr lang="en-GB" dirty="0"/>
              <a:t>At Swansea as a whole, across all disciplines, 16% of undergraduates are currently studying part-time.</a:t>
            </a:r>
          </a:p>
          <a:p>
            <a:endParaRPr lang="en-GB" dirty="0"/>
          </a:p>
          <a:p>
            <a:endParaRPr lang="en-GB" dirty="0">
              <a:solidFill>
                <a:srgbClr val="FF0000"/>
              </a:solidFill>
            </a:endParaRPr>
          </a:p>
        </p:txBody>
      </p:sp>
      <p:sp>
        <p:nvSpPr>
          <p:cNvPr id="4" name="Slide Number Placeholder 3">
            <a:extLst>
              <a:ext uri="{FF2B5EF4-FFF2-40B4-BE49-F238E27FC236}">
                <a16:creationId xmlns:a16="http://schemas.microsoft.com/office/drawing/2014/main" id="{D29D1032-5921-C457-377E-E0E10CB10A35}"/>
              </a:ext>
            </a:extLst>
          </p:cNvPr>
          <p:cNvSpPr>
            <a:spLocks noGrp="1"/>
          </p:cNvSpPr>
          <p:nvPr>
            <p:ph type="sldNum" sz="quarter" idx="5"/>
          </p:nvPr>
        </p:nvSpPr>
        <p:spPr/>
        <p:txBody>
          <a:bodyPr/>
          <a:lstStyle/>
          <a:p>
            <a:fld id="{6F5E922E-D98B-4EFC-9C91-F660DE744B92}" type="slidenum">
              <a:rPr lang="en-GB" smtClean="0"/>
              <a:t>13</a:t>
            </a:fld>
            <a:endParaRPr lang="en-GB"/>
          </a:p>
        </p:txBody>
      </p:sp>
    </p:spTree>
    <p:extLst>
      <p:ext uri="{BB962C8B-B14F-4D97-AF65-F5344CB8AC3E}">
        <p14:creationId xmlns:p14="http://schemas.microsoft.com/office/powerpoint/2010/main" val="3415466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54% of distance learners are part-time, and 8% of on-campus students. “Other Location” refers to provision in the community.</a:t>
            </a:r>
          </a:p>
          <a:p>
            <a:endParaRPr lang="en-GB" dirty="0"/>
          </a:p>
        </p:txBody>
      </p:sp>
      <p:sp>
        <p:nvSpPr>
          <p:cNvPr id="4" name="Slide Number Placeholder 3"/>
          <p:cNvSpPr>
            <a:spLocks noGrp="1"/>
          </p:cNvSpPr>
          <p:nvPr>
            <p:ph type="sldNum" sz="quarter" idx="5"/>
          </p:nvPr>
        </p:nvSpPr>
        <p:spPr/>
        <p:txBody>
          <a:bodyPr/>
          <a:lstStyle/>
          <a:p>
            <a:fld id="{6F5E922E-D98B-4EFC-9C91-F660DE744B92}" type="slidenum">
              <a:rPr lang="en-GB" smtClean="0"/>
              <a:t>14</a:t>
            </a:fld>
            <a:endParaRPr lang="en-GB"/>
          </a:p>
        </p:txBody>
      </p:sp>
    </p:spTree>
    <p:extLst>
      <p:ext uri="{BB962C8B-B14F-4D97-AF65-F5344CB8AC3E}">
        <p14:creationId xmlns:p14="http://schemas.microsoft.com/office/powerpoint/2010/main" val="40228308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F868A-47CB-0211-5017-2211E7F486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074BCD-7373-84A8-D28E-F256D61AA5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F2391F-B401-14BF-2770-DFFCD6597689}"/>
              </a:ext>
            </a:extLst>
          </p:cNvPr>
          <p:cNvSpPr>
            <a:spLocks noGrp="1"/>
          </p:cNvSpPr>
          <p:nvPr>
            <p:ph type="body" idx="1"/>
          </p:nvPr>
        </p:nvSpPr>
        <p:spPr/>
        <p:txBody>
          <a:bodyPr/>
          <a:lstStyle/>
          <a:p>
            <a:r>
              <a:rPr lang="en-GB"/>
              <a:t>At Carmarthen – there has been a change over time to more distance, with 80% of these students part-time in AY24/25. Community provision at Carmarthen has declined, as has on-campus numbers, primarily of full-time students.</a:t>
            </a:r>
          </a:p>
        </p:txBody>
      </p:sp>
      <p:sp>
        <p:nvSpPr>
          <p:cNvPr id="4" name="Slide Number Placeholder 3">
            <a:extLst>
              <a:ext uri="{FF2B5EF4-FFF2-40B4-BE49-F238E27FC236}">
                <a16:creationId xmlns:a16="http://schemas.microsoft.com/office/drawing/2014/main" id="{22139784-A123-38DA-676C-17741BB551D4}"/>
              </a:ext>
            </a:extLst>
          </p:cNvPr>
          <p:cNvSpPr>
            <a:spLocks noGrp="1"/>
          </p:cNvSpPr>
          <p:nvPr>
            <p:ph type="sldNum" sz="quarter" idx="5"/>
          </p:nvPr>
        </p:nvSpPr>
        <p:spPr/>
        <p:txBody>
          <a:bodyPr/>
          <a:lstStyle/>
          <a:p>
            <a:fld id="{6F5E922E-D98B-4EFC-9C91-F660DE744B92}" type="slidenum">
              <a:rPr lang="en-GB" smtClean="0"/>
              <a:t>15</a:t>
            </a:fld>
            <a:endParaRPr lang="en-GB"/>
          </a:p>
        </p:txBody>
      </p:sp>
    </p:spTree>
    <p:extLst>
      <p:ext uri="{BB962C8B-B14F-4D97-AF65-F5344CB8AC3E}">
        <p14:creationId xmlns:p14="http://schemas.microsoft.com/office/powerpoint/2010/main" val="18967738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FB52C-E46E-1DD7-B2FC-0C8E3482A0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7D19D-1DA6-C292-A7E9-8EFED98BC4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DC2021-1A40-7F98-987A-E2AA2A99AEED}"/>
              </a:ext>
            </a:extLst>
          </p:cNvPr>
          <p:cNvSpPr>
            <a:spLocks noGrp="1"/>
          </p:cNvSpPr>
          <p:nvPr>
            <p:ph type="body" idx="1"/>
          </p:nvPr>
        </p:nvSpPr>
        <p:spPr/>
        <p:txBody>
          <a:bodyPr/>
          <a:lstStyle/>
          <a:p>
            <a:r>
              <a:rPr lang="en-GB" dirty="0"/>
              <a:t>Carmarthen accounts for the majority of part-time and distance learners. Approximately 50% of the on-campus students in AY24/25 were part-time, compared with 6% at Swansea.</a:t>
            </a:r>
          </a:p>
        </p:txBody>
      </p:sp>
      <p:sp>
        <p:nvSpPr>
          <p:cNvPr id="4" name="Slide Number Placeholder 3">
            <a:extLst>
              <a:ext uri="{FF2B5EF4-FFF2-40B4-BE49-F238E27FC236}">
                <a16:creationId xmlns:a16="http://schemas.microsoft.com/office/drawing/2014/main" id="{1E47705F-5030-A277-62DA-D7807E83D9F7}"/>
              </a:ext>
            </a:extLst>
          </p:cNvPr>
          <p:cNvSpPr>
            <a:spLocks noGrp="1"/>
          </p:cNvSpPr>
          <p:nvPr>
            <p:ph type="sldNum" sz="quarter" idx="5"/>
          </p:nvPr>
        </p:nvSpPr>
        <p:spPr/>
        <p:txBody>
          <a:bodyPr/>
          <a:lstStyle/>
          <a:p>
            <a:fld id="{6F5E922E-D98B-4EFC-9C91-F660DE744B92}" type="slidenum">
              <a:rPr lang="en-GB" smtClean="0"/>
              <a:t>16</a:t>
            </a:fld>
            <a:endParaRPr lang="en-GB"/>
          </a:p>
        </p:txBody>
      </p:sp>
    </p:spTree>
    <p:extLst>
      <p:ext uri="{BB962C8B-B14F-4D97-AF65-F5344CB8AC3E}">
        <p14:creationId xmlns:p14="http://schemas.microsoft.com/office/powerpoint/2010/main" val="21079175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12F45-0786-53C2-EE63-153B201ECB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0D3301-C6A9-061C-564D-BF312EC55F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E35B3E-A963-071E-2731-7569B5A9C74B}"/>
              </a:ext>
            </a:extLst>
          </p:cNvPr>
          <p:cNvSpPr>
            <a:spLocks noGrp="1"/>
          </p:cNvSpPr>
          <p:nvPr>
            <p:ph type="body" idx="1"/>
          </p:nvPr>
        </p:nvSpPr>
        <p:spPr/>
        <p:txBody>
          <a:bodyPr/>
          <a:lstStyle/>
          <a:p>
            <a:r>
              <a:rPr lang="en-GB" dirty="0"/>
              <a:t>On-campus enrolments have declined but new enrolments to study at distance have increased.</a:t>
            </a:r>
          </a:p>
          <a:p>
            <a:endParaRPr lang="en-GB" dirty="0"/>
          </a:p>
          <a:p>
            <a:r>
              <a:rPr lang="en-GB" dirty="0"/>
              <a:t>Overall, distance learners currently make up about a third of students at postgraduate level and 27% at undergraduate level.</a:t>
            </a:r>
          </a:p>
          <a:p>
            <a:endParaRPr lang="en-GB" dirty="0"/>
          </a:p>
        </p:txBody>
      </p:sp>
      <p:sp>
        <p:nvSpPr>
          <p:cNvPr id="4" name="Slide Number Placeholder 3">
            <a:extLst>
              <a:ext uri="{FF2B5EF4-FFF2-40B4-BE49-F238E27FC236}">
                <a16:creationId xmlns:a16="http://schemas.microsoft.com/office/drawing/2014/main" id="{E3F4BD92-F158-82F5-9705-CD621619693A}"/>
              </a:ext>
            </a:extLst>
          </p:cNvPr>
          <p:cNvSpPr>
            <a:spLocks noGrp="1"/>
          </p:cNvSpPr>
          <p:nvPr>
            <p:ph type="sldNum" sz="quarter" idx="5"/>
          </p:nvPr>
        </p:nvSpPr>
        <p:spPr/>
        <p:txBody>
          <a:bodyPr/>
          <a:lstStyle/>
          <a:p>
            <a:fld id="{6F5E922E-D98B-4EFC-9C91-F660DE744B92}" type="slidenum">
              <a:rPr lang="en-GB" smtClean="0"/>
              <a:t>17</a:t>
            </a:fld>
            <a:endParaRPr lang="en-GB"/>
          </a:p>
        </p:txBody>
      </p:sp>
    </p:spTree>
    <p:extLst>
      <p:ext uri="{BB962C8B-B14F-4D97-AF65-F5344CB8AC3E}">
        <p14:creationId xmlns:p14="http://schemas.microsoft.com/office/powerpoint/2010/main" val="8038622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3CF42E-3F8C-2E56-9BDA-DCBE7B38EA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14E0A6-0E35-6F6E-B86A-8A74777BE7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0E7D28-6AF7-B05D-3679-79EB9E091D99}"/>
              </a:ext>
            </a:extLst>
          </p:cNvPr>
          <p:cNvSpPr>
            <a:spLocks noGrp="1"/>
          </p:cNvSpPr>
          <p:nvPr>
            <p:ph type="body" idx="1"/>
          </p:nvPr>
        </p:nvSpPr>
        <p:spPr/>
        <p:txBody>
          <a:bodyPr/>
          <a:lstStyle/>
          <a:p>
            <a:r>
              <a:rPr lang="en-GB" dirty="0"/>
              <a:t>For the past two academic years, an average of 83% of new enrolments at Carmarthen have been for distance programmes, compared with 10% at Swansea.</a:t>
            </a:r>
          </a:p>
          <a:p>
            <a:r>
              <a:rPr lang="en-GB" dirty="0"/>
              <a:t>(e.g. Consolidation of Social Work Practice at Carmarthen which is 100% distance). All but one Carmarthen first degree students are on campus.</a:t>
            </a:r>
          </a:p>
        </p:txBody>
      </p:sp>
      <p:sp>
        <p:nvSpPr>
          <p:cNvPr id="4" name="Slide Number Placeholder 3">
            <a:extLst>
              <a:ext uri="{FF2B5EF4-FFF2-40B4-BE49-F238E27FC236}">
                <a16:creationId xmlns:a16="http://schemas.microsoft.com/office/drawing/2014/main" id="{C46FD23E-1940-BCC3-4C87-69F5BF4B648A}"/>
              </a:ext>
            </a:extLst>
          </p:cNvPr>
          <p:cNvSpPr>
            <a:spLocks noGrp="1"/>
          </p:cNvSpPr>
          <p:nvPr>
            <p:ph type="sldNum" sz="quarter" idx="5"/>
          </p:nvPr>
        </p:nvSpPr>
        <p:spPr/>
        <p:txBody>
          <a:bodyPr/>
          <a:lstStyle/>
          <a:p>
            <a:fld id="{6F5E922E-D98B-4EFC-9C91-F660DE744B92}" type="slidenum">
              <a:rPr lang="en-GB" smtClean="0"/>
              <a:t>18</a:t>
            </a:fld>
            <a:endParaRPr lang="en-GB"/>
          </a:p>
        </p:txBody>
      </p:sp>
    </p:spTree>
    <p:extLst>
      <p:ext uri="{BB962C8B-B14F-4D97-AF65-F5344CB8AC3E}">
        <p14:creationId xmlns:p14="http://schemas.microsoft.com/office/powerpoint/2010/main" val="12246933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FDB178-BC22-6A5F-9425-0D55177431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177F9F-2662-A25F-5761-FBC3594ABD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7C76F3-35BE-7ADC-51A2-8A397848AA8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92% of PGT students at Carmarthen are currently distance learners.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(PGR new starters data for this year missing)</a:t>
            </a:r>
          </a:p>
          <a:p>
            <a:endParaRPr lang="en-GB" dirty="0"/>
          </a:p>
        </p:txBody>
      </p:sp>
      <p:sp>
        <p:nvSpPr>
          <p:cNvPr id="4" name="Slide Number Placeholder 3">
            <a:extLst>
              <a:ext uri="{FF2B5EF4-FFF2-40B4-BE49-F238E27FC236}">
                <a16:creationId xmlns:a16="http://schemas.microsoft.com/office/drawing/2014/main" id="{929F1264-F4FA-7D69-98EE-E0C4803526B3}"/>
              </a:ext>
            </a:extLst>
          </p:cNvPr>
          <p:cNvSpPr>
            <a:spLocks noGrp="1"/>
          </p:cNvSpPr>
          <p:nvPr>
            <p:ph type="sldNum" sz="quarter" idx="5"/>
          </p:nvPr>
        </p:nvSpPr>
        <p:spPr/>
        <p:txBody>
          <a:bodyPr/>
          <a:lstStyle/>
          <a:p>
            <a:fld id="{6F5E922E-D98B-4EFC-9C91-F660DE744B92}" type="slidenum">
              <a:rPr lang="en-GB" smtClean="0"/>
              <a:t>19</a:t>
            </a:fld>
            <a:endParaRPr lang="en-GB"/>
          </a:p>
        </p:txBody>
      </p:sp>
    </p:spTree>
    <p:extLst>
      <p:ext uri="{BB962C8B-B14F-4D97-AF65-F5344CB8AC3E}">
        <p14:creationId xmlns:p14="http://schemas.microsoft.com/office/powerpoint/2010/main" val="42060007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83012-FD70-A85F-435C-2B78B4CC4F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05CC42-DF22-35E7-A374-584435A922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5C987D-9432-229B-D169-E3E885EB466D}"/>
              </a:ext>
            </a:extLst>
          </p:cNvPr>
          <p:cNvSpPr>
            <a:spLocks noGrp="1"/>
          </p:cNvSpPr>
          <p:nvPr>
            <p:ph type="body" idx="1"/>
          </p:nvPr>
        </p:nvSpPr>
        <p:spPr/>
        <p:txBody>
          <a:bodyPr/>
          <a:lstStyle/>
          <a:p>
            <a:r>
              <a:rPr lang="en-GB" dirty="0"/>
              <a:t>100% of undergraduate non-degree students at Swansea are on campus, and 70% of first degree students.</a:t>
            </a:r>
          </a:p>
          <a:p>
            <a:r>
              <a:rPr lang="en-GB" dirty="0"/>
              <a:t>Distance Swansea UG = </a:t>
            </a:r>
            <a:r>
              <a:rPr lang="en-GB" dirty="0" err="1"/>
              <a:t>Ducere</a:t>
            </a:r>
            <a:r>
              <a:rPr lang="en-GB" dirty="0"/>
              <a:t> programmes and the BA Human Resource Management</a:t>
            </a:r>
          </a:p>
        </p:txBody>
      </p:sp>
      <p:sp>
        <p:nvSpPr>
          <p:cNvPr id="4" name="Slide Number Placeholder 3">
            <a:extLst>
              <a:ext uri="{FF2B5EF4-FFF2-40B4-BE49-F238E27FC236}">
                <a16:creationId xmlns:a16="http://schemas.microsoft.com/office/drawing/2014/main" id="{4F322660-D090-C475-6CFD-F0C97E344466}"/>
              </a:ext>
            </a:extLst>
          </p:cNvPr>
          <p:cNvSpPr>
            <a:spLocks noGrp="1"/>
          </p:cNvSpPr>
          <p:nvPr>
            <p:ph type="sldNum" sz="quarter" idx="5"/>
          </p:nvPr>
        </p:nvSpPr>
        <p:spPr/>
        <p:txBody>
          <a:bodyPr/>
          <a:lstStyle/>
          <a:p>
            <a:fld id="{6F5E922E-D98B-4EFC-9C91-F660DE744B92}" type="slidenum">
              <a:rPr lang="en-GB" smtClean="0"/>
              <a:t>20</a:t>
            </a:fld>
            <a:endParaRPr lang="en-GB"/>
          </a:p>
        </p:txBody>
      </p:sp>
    </p:spTree>
    <p:extLst>
      <p:ext uri="{BB962C8B-B14F-4D97-AF65-F5344CB8AC3E}">
        <p14:creationId xmlns:p14="http://schemas.microsoft.com/office/powerpoint/2010/main" val="15758087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DE9017-A226-E184-DB94-2DD60CED96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3A6398-3E32-35A4-B289-427E67C5C4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00F605-7C3B-5FDC-73E1-1DA551225EDD}"/>
              </a:ext>
            </a:extLst>
          </p:cNvPr>
          <p:cNvSpPr>
            <a:spLocks noGrp="1"/>
          </p:cNvSpPr>
          <p:nvPr>
            <p:ph type="body" idx="1"/>
          </p:nvPr>
        </p:nvSpPr>
        <p:spPr/>
        <p:txBody>
          <a:bodyPr/>
          <a:lstStyle/>
          <a:p>
            <a:r>
              <a:rPr lang="en-GB" dirty="0"/>
              <a:t>Currently, 100% of postgraduate students at Swansea are based on campus.</a:t>
            </a:r>
          </a:p>
        </p:txBody>
      </p:sp>
      <p:sp>
        <p:nvSpPr>
          <p:cNvPr id="4" name="Slide Number Placeholder 3">
            <a:extLst>
              <a:ext uri="{FF2B5EF4-FFF2-40B4-BE49-F238E27FC236}">
                <a16:creationId xmlns:a16="http://schemas.microsoft.com/office/drawing/2014/main" id="{C4953A09-3433-8BBE-B901-27DEB475FBE9}"/>
              </a:ext>
            </a:extLst>
          </p:cNvPr>
          <p:cNvSpPr>
            <a:spLocks noGrp="1"/>
          </p:cNvSpPr>
          <p:nvPr>
            <p:ph type="sldNum" sz="quarter" idx="5"/>
          </p:nvPr>
        </p:nvSpPr>
        <p:spPr/>
        <p:txBody>
          <a:bodyPr/>
          <a:lstStyle/>
          <a:p>
            <a:fld id="{6F5E922E-D98B-4EFC-9C91-F660DE744B92}" type="slidenum">
              <a:rPr lang="en-GB" smtClean="0"/>
              <a:t>21</a:t>
            </a:fld>
            <a:endParaRPr lang="en-GB"/>
          </a:p>
        </p:txBody>
      </p:sp>
    </p:spTree>
    <p:extLst>
      <p:ext uri="{BB962C8B-B14F-4D97-AF65-F5344CB8AC3E}">
        <p14:creationId xmlns:p14="http://schemas.microsoft.com/office/powerpoint/2010/main" val="2657486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year, 94% of undergraduate students in Business joined the university via direct entry, with only 5% of students joining via making a UCAS application (dark blue).</a:t>
            </a:r>
            <a:endParaRPr lang="en-GB" dirty="0">
              <a:solidFill>
                <a:srgbClr val="FF0000"/>
              </a:solidFill>
            </a:endParaRPr>
          </a:p>
        </p:txBody>
      </p:sp>
      <p:sp>
        <p:nvSpPr>
          <p:cNvPr id="4" name="Slide Number Placeholder 3"/>
          <p:cNvSpPr>
            <a:spLocks noGrp="1"/>
          </p:cNvSpPr>
          <p:nvPr>
            <p:ph type="sldNum" sz="quarter" idx="5"/>
          </p:nvPr>
        </p:nvSpPr>
        <p:spPr/>
        <p:txBody>
          <a:bodyPr/>
          <a:lstStyle/>
          <a:p>
            <a:fld id="{6F5E922E-D98B-4EFC-9C91-F660DE744B92}" type="slidenum">
              <a:rPr lang="en-GB" smtClean="0"/>
              <a:t>22</a:t>
            </a:fld>
            <a:endParaRPr lang="en-GB"/>
          </a:p>
        </p:txBody>
      </p:sp>
    </p:spTree>
    <p:extLst>
      <p:ext uri="{BB962C8B-B14F-4D97-AF65-F5344CB8AC3E}">
        <p14:creationId xmlns:p14="http://schemas.microsoft.com/office/powerpoint/2010/main" val="25974652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33A74D-19BA-03F7-7333-D9B90A97DE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2359FC-11D5-2ECB-E658-D4A285D652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E15E8E-804A-45E5-AA16-2E057FCB52D3}"/>
              </a:ext>
            </a:extLst>
          </p:cNvPr>
          <p:cNvSpPr>
            <a:spLocks noGrp="1"/>
          </p:cNvSpPr>
          <p:nvPr>
            <p:ph type="body" idx="1"/>
          </p:nvPr>
        </p:nvSpPr>
        <p:spPr/>
        <p:txBody>
          <a:bodyPr/>
          <a:lstStyle/>
          <a:p>
            <a:r>
              <a:rPr lang="en-GB" dirty="0"/>
              <a:t>A majority are direct entry even for the BA programmes – for AY24/25, 74% of degree students were direct entry. The vast majority of undergraduates join us via agency recruitment, as shown on the right for AY24/25.</a:t>
            </a:r>
          </a:p>
          <a:p>
            <a:pPr>
              <a:defRPr/>
            </a:pPr>
            <a:r>
              <a:rPr lang="en-GB" dirty="0"/>
              <a:t>100% of undergraduates at Cardiff join us via direct entry, recruited by agencies.</a:t>
            </a:r>
          </a:p>
        </p:txBody>
      </p:sp>
      <p:sp>
        <p:nvSpPr>
          <p:cNvPr id="4" name="Slide Number Placeholder 3">
            <a:extLst>
              <a:ext uri="{FF2B5EF4-FFF2-40B4-BE49-F238E27FC236}">
                <a16:creationId xmlns:a16="http://schemas.microsoft.com/office/drawing/2014/main" id="{25F403B0-42A9-BFF9-7488-72AC0949D766}"/>
              </a:ext>
            </a:extLst>
          </p:cNvPr>
          <p:cNvSpPr>
            <a:spLocks noGrp="1"/>
          </p:cNvSpPr>
          <p:nvPr>
            <p:ph type="sldNum" sz="quarter" idx="5"/>
          </p:nvPr>
        </p:nvSpPr>
        <p:spPr/>
        <p:txBody>
          <a:bodyPr/>
          <a:lstStyle/>
          <a:p>
            <a:fld id="{6F5E922E-D98B-4EFC-9C91-F660DE744B92}" type="slidenum">
              <a:rPr lang="en-GB" smtClean="0"/>
              <a:t>23</a:t>
            </a:fld>
            <a:endParaRPr lang="en-GB"/>
          </a:p>
        </p:txBody>
      </p:sp>
    </p:spTree>
    <p:extLst>
      <p:ext uri="{BB962C8B-B14F-4D97-AF65-F5344CB8AC3E}">
        <p14:creationId xmlns:p14="http://schemas.microsoft.com/office/powerpoint/2010/main" val="29398172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4AC99-F746-F849-B43A-CE76131847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6D2582-07AA-D4A6-2C51-9C33341F30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43FBBD-436F-2DF3-F91D-3222EC3D0DD7}"/>
              </a:ext>
            </a:extLst>
          </p:cNvPr>
          <p:cNvSpPr>
            <a:spLocks noGrp="1"/>
          </p:cNvSpPr>
          <p:nvPr>
            <p:ph type="body" idx="1"/>
          </p:nvPr>
        </p:nvSpPr>
        <p:spPr/>
        <p:txBody>
          <a:bodyPr/>
          <a:lstStyle/>
          <a:p>
            <a:r>
              <a:rPr lang="en-GB" dirty="0"/>
              <a:t>However, the number of direct entry applicants onto the BA programmes has declined at Carmarthen and was zero this year. Across the UK HE sector, almost all undergraduate first degree recruitment is via UCAS.</a:t>
            </a:r>
          </a:p>
        </p:txBody>
      </p:sp>
      <p:sp>
        <p:nvSpPr>
          <p:cNvPr id="4" name="Slide Number Placeholder 3">
            <a:extLst>
              <a:ext uri="{FF2B5EF4-FFF2-40B4-BE49-F238E27FC236}">
                <a16:creationId xmlns:a16="http://schemas.microsoft.com/office/drawing/2014/main" id="{B140E03F-D75E-D8F8-35B1-C2B9F8D0EC48}"/>
              </a:ext>
            </a:extLst>
          </p:cNvPr>
          <p:cNvSpPr>
            <a:spLocks noGrp="1"/>
          </p:cNvSpPr>
          <p:nvPr>
            <p:ph type="sldNum" sz="quarter" idx="5"/>
          </p:nvPr>
        </p:nvSpPr>
        <p:spPr/>
        <p:txBody>
          <a:bodyPr/>
          <a:lstStyle/>
          <a:p>
            <a:fld id="{6F5E922E-D98B-4EFC-9C91-F660DE744B92}" type="slidenum">
              <a:rPr lang="en-GB" smtClean="0"/>
              <a:t>24</a:t>
            </a:fld>
            <a:endParaRPr lang="en-GB"/>
          </a:p>
        </p:txBody>
      </p:sp>
    </p:spTree>
    <p:extLst>
      <p:ext uri="{BB962C8B-B14F-4D97-AF65-F5344CB8AC3E}">
        <p14:creationId xmlns:p14="http://schemas.microsoft.com/office/powerpoint/2010/main" val="32185405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627BE-01A7-DC1D-8555-E34C0523E2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D22728-B1B5-035E-E164-29EC6DF68B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F5DCDA-418D-148F-E3EE-3888C6F58C6E}"/>
              </a:ext>
            </a:extLst>
          </p:cNvPr>
          <p:cNvSpPr>
            <a:spLocks noGrp="1"/>
          </p:cNvSpPr>
          <p:nvPr>
            <p:ph type="body" idx="1"/>
          </p:nvPr>
        </p:nvSpPr>
        <p:spPr/>
        <p:txBody>
          <a:bodyPr/>
          <a:lstStyle/>
          <a:p>
            <a:r>
              <a:rPr lang="en-GB" dirty="0"/>
              <a:t>A large proportion of BA applicants at Swansea are still direct entry, approximately 71% of new students for AY24/25. Direct entry for first degree programmes is very rare across the UK HE sector. Across the four UWTSD Institutes, approximately 77% of Undergraduate recruitment is direct entry (of which 98% is through agencies). This is higher for non-degree (93% direct entry). Across UWTSD first degree programmes, 59% are direct entry and 39% are through UCAS.</a:t>
            </a:r>
          </a:p>
        </p:txBody>
      </p:sp>
      <p:sp>
        <p:nvSpPr>
          <p:cNvPr id="4" name="Slide Number Placeholder 3">
            <a:extLst>
              <a:ext uri="{FF2B5EF4-FFF2-40B4-BE49-F238E27FC236}">
                <a16:creationId xmlns:a16="http://schemas.microsoft.com/office/drawing/2014/main" id="{173B8D3F-F533-D06F-BE65-6A0B5C23F3EE}"/>
              </a:ext>
            </a:extLst>
          </p:cNvPr>
          <p:cNvSpPr>
            <a:spLocks noGrp="1"/>
          </p:cNvSpPr>
          <p:nvPr>
            <p:ph type="sldNum" sz="quarter" idx="5"/>
          </p:nvPr>
        </p:nvSpPr>
        <p:spPr/>
        <p:txBody>
          <a:bodyPr/>
          <a:lstStyle/>
          <a:p>
            <a:fld id="{6F5E922E-D98B-4EFC-9C91-F660DE744B92}" type="slidenum">
              <a:rPr lang="en-GB" smtClean="0"/>
              <a:t>25</a:t>
            </a:fld>
            <a:endParaRPr lang="en-GB"/>
          </a:p>
        </p:txBody>
      </p:sp>
    </p:spTree>
    <p:extLst>
      <p:ext uri="{BB962C8B-B14F-4D97-AF65-F5344CB8AC3E}">
        <p14:creationId xmlns:p14="http://schemas.microsoft.com/office/powerpoint/2010/main" val="25027734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BF162-971F-B7D8-06E8-58989CFCBE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7CED0A-6EF3-FD83-7943-4BA2C1EC5F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E6FDD0-7709-90EA-D7CC-B277AE57C7B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The only programmes where more of the students have tariff points than don’t are – UG non-degree = Business Management, but small numbers and low tariff points, People Management, full range of tariff points. UG degree – Business Management with Placement year, but small numbers and low tariff points.</a:t>
            </a:r>
          </a:p>
          <a:p>
            <a:endParaRPr lang="en-GB" dirty="0"/>
          </a:p>
        </p:txBody>
      </p:sp>
      <p:sp>
        <p:nvSpPr>
          <p:cNvPr id="4" name="Slide Number Placeholder 3">
            <a:extLst>
              <a:ext uri="{FF2B5EF4-FFF2-40B4-BE49-F238E27FC236}">
                <a16:creationId xmlns:a16="http://schemas.microsoft.com/office/drawing/2014/main" id="{9EE92014-A75E-E6F3-A295-E7660D6C9C8A}"/>
              </a:ext>
            </a:extLst>
          </p:cNvPr>
          <p:cNvSpPr>
            <a:spLocks noGrp="1"/>
          </p:cNvSpPr>
          <p:nvPr>
            <p:ph type="sldNum" sz="quarter" idx="5"/>
          </p:nvPr>
        </p:nvSpPr>
        <p:spPr/>
        <p:txBody>
          <a:bodyPr/>
          <a:lstStyle/>
          <a:p>
            <a:fld id="{6F5E922E-D98B-4EFC-9C91-F660DE744B92}" type="slidenum">
              <a:rPr lang="en-GB" smtClean="0"/>
              <a:t>26</a:t>
            </a:fld>
            <a:endParaRPr lang="en-GB"/>
          </a:p>
        </p:txBody>
      </p:sp>
    </p:spTree>
    <p:extLst>
      <p:ext uri="{BB962C8B-B14F-4D97-AF65-F5344CB8AC3E}">
        <p14:creationId xmlns:p14="http://schemas.microsoft.com/office/powerpoint/2010/main" val="39169350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E371B6-EE74-7468-9EEE-6D7870AB83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07C8F7-3679-1ABF-C958-94E26C1B9F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C1378B-038B-3A21-670D-320E1BAB2583}"/>
              </a:ext>
            </a:extLst>
          </p:cNvPr>
          <p:cNvSpPr>
            <a:spLocks noGrp="1"/>
          </p:cNvSpPr>
          <p:nvPr>
            <p:ph type="body" idx="1"/>
          </p:nvPr>
        </p:nvSpPr>
        <p:spPr/>
        <p:txBody>
          <a:bodyPr/>
          <a:lstStyle/>
          <a:p>
            <a:r>
              <a:rPr lang="en-GB" dirty="0"/>
              <a:t>There has been an increase in the number of new students enrolled this year who applied via UCAS compared with the last couple of years but the majority = zero/unknown tariff points.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Of the UCAS entry undergraduates – the number of new students through clearing has been stable, but this year a smaller proportion.</a:t>
            </a:r>
          </a:p>
          <a:p>
            <a:endParaRPr lang="en-GB" dirty="0"/>
          </a:p>
        </p:txBody>
      </p:sp>
      <p:sp>
        <p:nvSpPr>
          <p:cNvPr id="4" name="Slide Number Placeholder 3">
            <a:extLst>
              <a:ext uri="{FF2B5EF4-FFF2-40B4-BE49-F238E27FC236}">
                <a16:creationId xmlns:a16="http://schemas.microsoft.com/office/drawing/2014/main" id="{0E19CB7D-A3CC-4596-4F01-1615E0EE89C4}"/>
              </a:ext>
            </a:extLst>
          </p:cNvPr>
          <p:cNvSpPr>
            <a:spLocks noGrp="1"/>
          </p:cNvSpPr>
          <p:nvPr>
            <p:ph type="sldNum" sz="quarter" idx="5"/>
          </p:nvPr>
        </p:nvSpPr>
        <p:spPr/>
        <p:txBody>
          <a:bodyPr/>
          <a:lstStyle/>
          <a:p>
            <a:fld id="{6F5E922E-D98B-4EFC-9C91-F660DE744B92}" type="slidenum">
              <a:rPr lang="en-GB" smtClean="0"/>
              <a:t>27</a:t>
            </a:fld>
            <a:endParaRPr lang="en-GB"/>
          </a:p>
        </p:txBody>
      </p:sp>
    </p:spTree>
    <p:extLst>
      <p:ext uri="{BB962C8B-B14F-4D97-AF65-F5344CB8AC3E}">
        <p14:creationId xmlns:p14="http://schemas.microsoft.com/office/powerpoint/2010/main" val="10315657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0CC0D4-00C4-1A11-EF90-6F94CA3919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DF593E-5286-0B70-EA8B-0F180E3E47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61D511-737C-5DEF-2036-B50A0A7225C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Programmes with high proportions of overseas students at UG – BA International Finance, BA International Business Management. Others are predominantly (or 100%) home students.</a:t>
            </a:r>
          </a:p>
          <a:p>
            <a:endParaRPr lang="en-GB"/>
          </a:p>
        </p:txBody>
      </p:sp>
      <p:sp>
        <p:nvSpPr>
          <p:cNvPr id="4" name="Slide Number Placeholder 3">
            <a:extLst>
              <a:ext uri="{FF2B5EF4-FFF2-40B4-BE49-F238E27FC236}">
                <a16:creationId xmlns:a16="http://schemas.microsoft.com/office/drawing/2014/main" id="{0FAF6953-7BE9-D29C-CF4A-A385CD2D1B91}"/>
              </a:ext>
            </a:extLst>
          </p:cNvPr>
          <p:cNvSpPr>
            <a:spLocks noGrp="1"/>
          </p:cNvSpPr>
          <p:nvPr>
            <p:ph type="sldNum" sz="quarter" idx="5"/>
          </p:nvPr>
        </p:nvSpPr>
        <p:spPr/>
        <p:txBody>
          <a:bodyPr/>
          <a:lstStyle/>
          <a:p>
            <a:fld id="{6F5E922E-D98B-4EFC-9C91-F660DE744B92}" type="slidenum">
              <a:rPr lang="en-GB" smtClean="0"/>
              <a:t>28</a:t>
            </a:fld>
            <a:endParaRPr lang="en-GB"/>
          </a:p>
        </p:txBody>
      </p:sp>
    </p:spTree>
    <p:extLst>
      <p:ext uri="{BB962C8B-B14F-4D97-AF65-F5344CB8AC3E}">
        <p14:creationId xmlns:p14="http://schemas.microsoft.com/office/powerpoint/2010/main" val="14302563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proportion of PG students who are from overseas has increased, but the actual number of overseas students has been declining, although not as much as Home students.</a:t>
            </a:r>
          </a:p>
          <a:p>
            <a:r>
              <a:rPr lang="en-GB" dirty="0"/>
              <a:t>94% of the students on the MBA during the spike in numbers in 22/23 were overseas, and that programme currently has 87% overseas students.</a:t>
            </a:r>
          </a:p>
          <a:p>
            <a:r>
              <a:rPr lang="en-GB" dirty="0"/>
              <a:t>90% of DBA students are overseas. Only 2% of Doctorate in Professional Practice students are overseas.</a:t>
            </a:r>
          </a:p>
          <a:p>
            <a:endParaRPr lang="en-GB" dirty="0"/>
          </a:p>
          <a:p>
            <a:endParaRPr lang="en-GB" dirty="0"/>
          </a:p>
        </p:txBody>
      </p:sp>
      <p:sp>
        <p:nvSpPr>
          <p:cNvPr id="4" name="Slide Number Placeholder 3"/>
          <p:cNvSpPr>
            <a:spLocks noGrp="1"/>
          </p:cNvSpPr>
          <p:nvPr>
            <p:ph type="sldNum" sz="quarter" idx="5"/>
          </p:nvPr>
        </p:nvSpPr>
        <p:spPr/>
        <p:txBody>
          <a:bodyPr/>
          <a:lstStyle/>
          <a:p>
            <a:fld id="{6F5E922E-D98B-4EFC-9C91-F660DE744B92}" type="slidenum">
              <a:rPr lang="en-GB" smtClean="0"/>
              <a:t>29</a:t>
            </a:fld>
            <a:endParaRPr lang="en-GB"/>
          </a:p>
        </p:txBody>
      </p:sp>
    </p:spTree>
    <p:extLst>
      <p:ext uri="{BB962C8B-B14F-4D97-AF65-F5344CB8AC3E}">
        <p14:creationId xmlns:p14="http://schemas.microsoft.com/office/powerpoint/2010/main" val="42924241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current academic year, 46% of undergraduate students in Business (Wales) are from low participation backgrounds, comparable to the rest of IMH (44%) and UWTSD as a whole (49%).</a:t>
            </a:r>
          </a:p>
          <a:p>
            <a:endParaRPr lang="en-GB" dirty="0"/>
          </a:p>
        </p:txBody>
      </p:sp>
      <p:sp>
        <p:nvSpPr>
          <p:cNvPr id="4" name="Slide Number Placeholder 3"/>
          <p:cNvSpPr>
            <a:spLocks noGrp="1"/>
          </p:cNvSpPr>
          <p:nvPr>
            <p:ph type="sldNum" sz="quarter" idx="5"/>
          </p:nvPr>
        </p:nvSpPr>
        <p:spPr/>
        <p:txBody>
          <a:bodyPr/>
          <a:lstStyle/>
          <a:p>
            <a:fld id="{6F5E922E-D98B-4EFC-9C91-F660DE744B92}" type="slidenum">
              <a:rPr lang="en-GB" smtClean="0"/>
              <a:t>30</a:t>
            </a:fld>
            <a:endParaRPr lang="en-GB"/>
          </a:p>
        </p:txBody>
      </p:sp>
    </p:spTree>
    <p:extLst>
      <p:ext uri="{BB962C8B-B14F-4D97-AF65-F5344CB8AC3E}">
        <p14:creationId xmlns:p14="http://schemas.microsoft.com/office/powerpoint/2010/main" val="9796736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59A6E-E172-9645-BA3B-5441F90C20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9877D9-D952-1F21-6D4B-AA60D3A4F7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F269CC-A781-9859-F8E6-F4C91C0AFF41}"/>
              </a:ext>
            </a:extLst>
          </p:cNvPr>
          <p:cNvSpPr>
            <a:spLocks noGrp="1"/>
          </p:cNvSpPr>
          <p:nvPr>
            <p:ph type="body" idx="1"/>
          </p:nvPr>
        </p:nvSpPr>
        <p:spPr/>
        <p:txBody>
          <a:bodyPr/>
          <a:lstStyle/>
          <a:p>
            <a:r>
              <a:rPr lang="en-GB" dirty="0"/>
              <a:t>This is comprised of approximately 50% of non-degree students and 38% of degree students. More non-degree students than degree students come from low participation backgrounds, overall.</a:t>
            </a:r>
          </a:p>
        </p:txBody>
      </p:sp>
      <p:sp>
        <p:nvSpPr>
          <p:cNvPr id="4" name="Slide Number Placeholder 3">
            <a:extLst>
              <a:ext uri="{FF2B5EF4-FFF2-40B4-BE49-F238E27FC236}">
                <a16:creationId xmlns:a16="http://schemas.microsoft.com/office/drawing/2014/main" id="{1A67CC44-07BC-FE3E-82C1-FDC67BBC6C02}"/>
              </a:ext>
            </a:extLst>
          </p:cNvPr>
          <p:cNvSpPr>
            <a:spLocks noGrp="1"/>
          </p:cNvSpPr>
          <p:nvPr>
            <p:ph type="sldNum" sz="quarter" idx="5"/>
          </p:nvPr>
        </p:nvSpPr>
        <p:spPr/>
        <p:txBody>
          <a:bodyPr/>
          <a:lstStyle/>
          <a:p>
            <a:fld id="{6F5E922E-D98B-4EFC-9C91-F660DE744B92}" type="slidenum">
              <a:rPr lang="en-GB" smtClean="0"/>
              <a:t>31</a:t>
            </a:fld>
            <a:endParaRPr lang="en-GB"/>
          </a:p>
        </p:txBody>
      </p:sp>
    </p:spTree>
    <p:extLst>
      <p:ext uri="{BB962C8B-B14F-4D97-AF65-F5344CB8AC3E}">
        <p14:creationId xmlns:p14="http://schemas.microsoft.com/office/powerpoint/2010/main" val="585965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B8409-88ED-A1C4-D41D-26E8AA9848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DC80B0-19C3-DC2D-F38C-5C8ED2E4F4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323DBE-13ED-6308-2250-C45D06078C85}"/>
              </a:ext>
            </a:extLst>
          </p:cNvPr>
          <p:cNvSpPr>
            <a:spLocks noGrp="1"/>
          </p:cNvSpPr>
          <p:nvPr>
            <p:ph type="body" idx="1"/>
          </p:nvPr>
        </p:nvSpPr>
        <p:spPr/>
        <p:txBody>
          <a:bodyPr/>
          <a:lstStyle/>
          <a:p>
            <a:r>
              <a:rPr lang="en-GB" dirty="0"/>
              <a:t>At Carmarthen, 38% of non-degree and 39% of degree students are from low participation backgrounds.</a:t>
            </a:r>
          </a:p>
        </p:txBody>
      </p:sp>
      <p:sp>
        <p:nvSpPr>
          <p:cNvPr id="4" name="Slide Number Placeholder 3">
            <a:extLst>
              <a:ext uri="{FF2B5EF4-FFF2-40B4-BE49-F238E27FC236}">
                <a16:creationId xmlns:a16="http://schemas.microsoft.com/office/drawing/2014/main" id="{82029CE9-F81A-81C6-FFF5-C706DA6C100C}"/>
              </a:ext>
            </a:extLst>
          </p:cNvPr>
          <p:cNvSpPr>
            <a:spLocks noGrp="1"/>
          </p:cNvSpPr>
          <p:nvPr>
            <p:ph type="sldNum" sz="quarter" idx="5"/>
          </p:nvPr>
        </p:nvSpPr>
        <p:spPr/>
        <p:txBody>
          <a:bodyPr/>
          <a:lstStyle/>
          <a:p>
            <a:fld id="{6F5E922E-D98B-4EFC-9C91-F660DE744B92}" type="slidenum">
              <a:rPr lang="en-GB" smtClean="0"/>
              <a:t>32</a:t>
            </a:fld>
            <a:endParaRPr lang="en-GB"/>
          </a:p>
        </p:txBody>
      </p:sp>
    </p:spTree>
    <p:extLst>
      <p:ext uri="{BB962C8B-B14F-4D97-AF65-F5344CB8AC3E}">
        <p14:creationId xmlns:p14="http://schemas.microsoft.com/office/powerpoint/2010/main" val="2636820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1D718-8693-4BD8-D958-DA14E6605A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6F2E96-0317-4AB2-1F62-8324435F2B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D51A48-5FD8-DC95-94F4-853FCFE6070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At Swansea, 70% of non-degree and 37% of degree students are from low participation backgrounds.</a:t>
            </a:r>
          </a:p>
          <a:p>
            <a:endParaRPr lang="en-GB"/>
          </a:p>
        </p:txBody>
      </p:sp>
      <p:sp>
        <p:nvSpPr>
          <p:cNvPr id="4" name="Slide Number Placeholder 3">
            <a:extLst>
              <a:ext uri="{FF2B5EF4-FFF2-40B4-BE49-F238E27FC236}">
                <a16:creationId xmlns:a16="http://schemas.microsoft.com/office/drawing/2014/main" id="{98C10B2A-F32C-0153-D5C3-E8444366A2A9}"/>
              </a:ext>
            </a:extLst>
          </p:cNvPr>
          <p:cNvSpPr>
            <a:spLocks noGrp="1"/>
          </p:cNvSpPr>
          <p:nvPr>
            <p:ph type="sldNum" sz="quarter" idx="5"/>
          </p:nvPr>
        </p:nvSpPr>
        <p:spPr/>
        <p:txBody>
          <a:bodyPr/>
          <a:lstStyle/>
          <a:p>
            <a:fld id="{6F5E922E-D98B-4EFC-9C91-F660DE744B92}" type="slidenum">
              <a:rPr lang="en-GB" smtClean="0"/>
              <a:t>33</a:t>
            </a:fld>
            <a:endParaRPr lang="en-GB"/>
          </a:p>
        </p:txBody>
      </p:sp>
    </p:spTree>
    <p:extLst>
      <p:ext uri="{BB962C8B-B14F-4D97-AF65-F5344CB8AC3E}">
        <p14:creationId xmlns:p14="http://schemas.microsoft.com/office/powerpoint/2010/main" val="7270765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AB2ED-82E4-081C-8EF6-7552A5E3DD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66DF3F-2278-6893-34D7-6257D5F8D3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479258-0ADF-1CA6-E152-41935C03AB48}"/>
              </a:ext>
            </a:extLst>
          </p:cNvPr>
          <p:cNvSpPr>
            <a:spLocks noGrp="1"/>
          </p:cNvSpPr>
          <p:nvPr>
            <p:ph type="body" idx="1"/>
          </p:nvPr>
        </p:nvSpPr>
        <p:spPr/>
        <p:txBody>
          <a:bodyPr/>
          <a:lstStyle/>
          <a:p>
            <a:r>
              <a:rPr lang="en-GB" dirty="0"/>
              <a:t>At Cardiff, there are more students enrolled on degree programmes from low participation backgrounds - 40% of non-degree and 53% of degree students are from low participation backgrounds.</a:t>
            </a:r>
          </a:p>
          <a:p>
            <a:endParaRPr lang="en-GB" dirty="0"/>
          </a:p>
          <a:p>
            <a:r>
              <a:rPr lang="en-GB" dirty="0"/>
              <a:t>The most notable observation in terms of low participation is the high proportion of students from low participation backgrounds enrolled on undergraduate non-degree programmes at Swansea.</a:t>
            </a:r>
          </a:p>
        </p:txBody>
      </p:sp>
      <p:sp>
        <p:nvSpPr>
          <p:cNvPr id="4" name="Slide Number Placeholder 3">
            <a:extLst>
              <a:ext uri="{FF2B5EF4-FFF2-40B4-BE49-F238E27FC236}">
                <a16:creationId xmlns:a16="http://schemas.microsoft.com/office/drawing/2014/main" id="{07F017A8-8679-DC47-04BD-B68F391E452D}"/>
              </a:ext>
            </a:extLst>
          </p:cNvPr>
          <p:cNvSpPr>
            <a:spLocks noGrp="1"/>
          </p:cNvSpPr>
          <p:nvPr>
            <p:ph type="sldNum" sz="quarter" idx="5"/>
          </p:nvPr>
        </p:nvSpPr>
        <p:spPr/>
        <p:txBody>
          <a:bodyPr/>
          <a:lstStyle/>
          <a:p>
            <a:fld id="{6F5E922E-D98B-4EFC-9C91-F660DE744B92}" type="slidenum">
              <a:rPr lang="en-GB" smtClean="0"/>
              <a:t>34</a:t>
            </a:fld>
            <a:endParaRPr lang="en-GB"/>
          </a:p>
        </p:txBody>
      </p:sp>
    </p:spTree>
    <p:extLst>
      <p:ext uri="{BB962C8B-B14F-4D97-AF65-F5344CB8AC3E}">
        <p14:creationId xmlns:p14="http://schemas.microsoft.com/office/powerpoint/2010/main" val="3962675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10331-E876-A42B-2642-C23A1E7BF4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F192E6-3A79-703A-1432-C42FF56A31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25CA5C-E085-E92E-B4BE-64623E676CE5}"/>
              </a:ext>
            </a:extLst>
          </p:cNvPr>
          <p:cNvSpPr>
            <a:spLocks noGrp="1"/>
          </p:cNvSpPr>
          <p:nvPr>
            <p:ph type="body" idx="1"/>
          </p:nvPr>
        </p:nvSpPr>
        <p:spPr/>
        <p:txBody>
          <a:bodyPr/>
          <a:lstStyle/>
          <a:p>
            <a:r>
              <a:rPr lang="en-GB" dirty="0"/>
              <a:t>There is a relatively small number of students enrolled on community-based programmes, but a large proportion of these are also low participation.</a:t>
            </a:r>
          </a:p>
          <a:p>
            <a:r>
              <a:rPr lang="en-GB" dirty="0"/>
              <a:t>Currently, 65% of students on the community-based Applied Leadership and Management in the Workplace </a:t>
            </a:r>
            <a:r>
              <a:rPr lang="en-GB" dirty="0" err="1"/>
              <a:t>CertHE</a:t>
            </a:r>
            <a:r>
              <a:rPr lang="en-GB" dirty="0"/>
              <a:t> and 66% of students on the BA Applied Leadership and Management in the Workplace programme are from low participation backgrounds.</a:t>
            </a:r>
          </a:p>
        </p:txBody>
      </p:sp>
      <p:sp>
        <p:nvSpPr>
          <p:cNvPr id="4" name="Slide Number Placeholder 3">
            <a:extLst>
              <a:ext uri="{FF2B5EF4-FFF2-40B4-BE49-F238E27FC236}">
                <a16:creationId xmlns:a16="http://schemas.microsoft.com/office/drawing/2014/main" id="{D2214C6D-A320-45D6-0219-055F224BC7E4}"/>
              </a:ext>
            </a:extLst>
          </p:cNvPr>
          <p:cNvSpPr>
            <a:spLocks noGrp="1"/>
          </p:cNvSpPr>
          <p:nvPr>
            <p:ph type="sldNum" sz="quarter" idx="5"/>
          </p:nvPr>
        </p:nvSpPr>
        <p:spPr/>
        <p:txBody>
          <a:bodyPr/>
          <a:lstStyle/>
          <a:p>
            <a:fld id="{6F5E922E-D98B-4EFC-9C91-F660DE744B92}" type="slidenum">
              <a:rPr lang="en-GB" smtClean="0"/>
              <a:t>35</a:t>
            </a:fld>
            <a:endParaRPr lang="en-GB"/>
          </a:p>
        </p:txBody>
      </p:sp>
    </p:spTree>
    <p:extLst>
      <p:ext uri="{BB962C8B-B14F-4D97-AF65-F5344CB8AC3E}">
        <p14:creationId xmlns:p14="http://schemas.microsoft.com/office/powerpoint/2010/main" val="33068661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80% of students are over 25 years old.</a:t>
            </a:r>
          </a:p>
        </p:txBody>
      </p:sp>
      <p:sp>
        <p:nvSpPr>
          <p:cNvPr id="4" name="Slide Number Placeholder 3"/>
          <p:cNvSpPr>
            <a:spLocks noGrp="1"/>
          </p:cNvSpPr>
          <p:nvPr>
            <p:ph type="sldNum" sz="quarter" idx="5"/>
          </p:nvPr>
        </p:nvSpPr>
        <p:spPr/>
        <p:txBody>
          <a:bodyPr/>
          <a:lstStyle/>
          <a:p>
            <a:fld id="{6F5E922E-D98B-4EFC-9C91-F660DE744B92}" type="slidenum">
              <a:rPr lang="en-GB" smtClean="0"/>
              <a:t>36</a:t>
            </a:fld>
            <a:endParaRPr lang="en-GB"/>
          </a:p>
        </p:txBody>
      </p:sp>
    </p:spTree>
    <p:extLst>
      <p:ext uri="{BB962C8B-B14F-4D97-AF65-F5344CB8AC3E}">
        <p14:creationId xmlns:p14="http://schemas.microsoft.com/office/powerpoint/2010/main" val="213906047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only programmes with a considerable number of under 24s are the MSc Financial Management (21/46 students = 46%) and the MBA (35%). This is not accounted for by many students progressing onto this from our own BA programmes, which most students on these programmes new to the university. Only 184/492 (37%) of students on the MBA are over 30.</a:t>
            </a:r>
          </a:p>
        </p:txBody>
      </p:sp>
      <p:sp>
        <p:nvSpPr>
          <p:cNvPr id="4" name="Slide Number Placeholder 3"/>
          <p:cNvSpPr>
            <a:spLocks noGrp="1"/>
          </p:cNvSpPr>
          <p:nvPr>
            <p:ph type="sldNum" sz="quarter" idx="5"/>
          </p:nvPr>
        </p:nvSpPr>
        <p:spPr/>
        <p:txBody>
          <a:bodyPr/>
          <a:lstStyle/>
          <a:p>
            <a:fld id="{6F5E922E-D98B-4EFC-9C91-F660DE744B92}" type="slidenum">
              <a:rPr lang="en-GB" smtClean="0"/>
              <a:t>37</a:t>
            </a:fld>
            <a:endParaRPr lang="en-GB"/>
          </a:p>
        </p:txBody>
      </p:sp>
    </p:spTree>
    <p:extLst>
      <p:ext uri="{BB962C8B-B14F-4D97-AF65-F5344CB8AC3E}">
        <p14:creationId xmlns:p14="http://schemas.microsoft.com/office/powerpoint/2010/main" val="25759053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42393F-D989-BD7A-D7FF-8DCCCF0276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E9894C-AF18-94B0-BEB0-759B9CA62D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848FE8-C5F4-F85F-A4D4-BABDD5272C91}"/>
              </a:ext>
            </a:extLst>
          </p:cNvPr>
          <p:cNvSpPr>
            <a:spLocks noGrp="1"/>
          </p:cNvSpPr>
          <p:nvPr>
            <p:ph type="body" idx="1"/>
          </p:nvPr>
        </p:nvSpPr>
        <p:spPr/>
        <p:txBody>
          <a:bodyPr/>
          <a:lstStyle/>
          <a:p>
            <a:r>
              <a:rPr lang="en-GB" dirty="0"/>
              <a:t>Postgraduate students under the age of 24 make up 26% of postgraduate students in Swansea, but are uncommon/not present in Carmarthen and Cardiff, respectively.</a:t>
            </a:r>
          </a:p>
        </p:txBody>
      </p:sp>
      <p:sp>
        <p:nvSpPr>
          <p:cNvPr id="4" name="Slide Number Placeholder 3">
            <a:extLst>
              <a:ext uri="{FF2B5EF4-FFF2-40B4-BE49-F238E27FC236}">
                <a16:creationId xmlns:a16="http://schemas.microsoft.com/office/drawing/2014/main" id="{491A3A4E-D775-2DB8-4068-B597CA3A484B}"/>
              </a:ext>
            </a:extLst>
          </p:cNvPr>
          <p:cNvSpPr>
            <a:spLocks noGrp="1"/>
          </p:cNvSpPr>
          <p:nvPr>
            <p:ph type="sldNum" sz="quarter" idx="5"/>
          </p:nvPr>
        </p:nvSpPr>
        <p:spPr/>
        <p:txBody>
          <a:bodyPr/>
          <a:lstStyle/>
          <a:p>
            <a:fld id="{6F5E922E-D98B-4EFC-9C91-F660DE744B92}" type="slidenum">
              <a:rPr lang="en-GB" smtClean="0"/>
              <a:t>38</a:t>
            </a:fld>
            <a:endParaRPr lang="en-GB"/>
          </a:p>
        </p:txBody>
      </p:sp>
    </p:spTree>
    <p:extLst>
      <p:ext uri="{BB962C8B-B14F-4D97-AF65-F5344CB8AC3E}">
        <p14:creationId xmlns:p14="http://schemas.microsoft.com/office/powerpoint/2010/main" val="17359861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44D77-DC15-2CF8-4E56-CB2373570E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05391A-ABEA-30B5-6B93-D004571388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504A50-2818-9FF9-B310-FCEE22A39CF5}"/>
              </a:ext>
            </a:extLst>
          </p:cNvPr>
          <p:cNvSpPr>
            <a:spLocks noGrp="1"/>
          </p:cNvSpPr>
          <p:nvPr>
            <p:ph type="body" idx="1"/>
          </p:nvPr>
        </p:nvSpPr>
        <p:spPr/>
        <p:txBody>
          <a:bodyPr/>
          <a:lstStyle/>
          <a:p>
            <a:r>
              <a:rPr lang="en-GB" dirty="0"/>
              <a:t>The pattern of having a large percentage of the cohort over 25 applies to undergraduate degree programmes as well as PG programmes. This year, 63% of undergraduates are over 30.</a:t>
            </a:r>
          </a:p>
        </p:txBody>
      </p:sp>
      <p:sp>
        <p:nvSpPr>
          <p:cNvPr id="4" name="Slide Number Placeholder 3">
            <a:extLst>
              <a:ext uri="{FF2B5EF4-FFF2-40B4-BE49-F238E27FC236}">
                <a16:creationId xmlns:a16="http://schemas.microsoft.com/office/drawing/2014/main" id="{DE9853F8-855A-2D68-0D70-3D26DC736052}"/>
              </a:ext>
            </a:extLst>
          </p:cNvPr>
          <p:cNvSpPr>
            <a:spLocks noGrp="1"/>
          </p:cNvSpPr>
          <p:nvPr>
            <p:ph type="sldNum" sz="quarter" idx="5"/>
          </p:nvPr>
        </p:nvSpPr>
        <p:spPr/>
        <p:txBody>
          <a:bodyPr/>
          <a:lstStyle/>
          <a:p>
            <a:fld id="{6F5E922E-D98B-4EFC-9C91-F660DE744B92}" type="slidenum">
              <a:rPr lang="en-GB" smtClean="0"/>
              <a:t>39</a:t>
            </a:fld>
            <a:endParaRPr lang="en-GB"/>
          </a:p>
        </p:txBody>
      </p:sp>
    </p:spTree>
    <p:extLst>
      <p:ext uri="{BB962C8B-B14F-4D97-AF65-F5344CB8AC3E}">
        <p14:creationId xmlns:p14="http://schemas.microsoft.com/office/powerpoint/2010/main" val="41698509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5F3F4-6B71-B348-1852-E0C175A8A6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D101CD-7FD8-19C4-284F-1D146A1A10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1F69C4-E595-0105-A488-A72F68A1E700}"/>
              </a:ext>
            </a:extLst>
          </p:cNvPr>
          <p:cNvSpPr>
            <a:spLocks noGrp="1"/>
          </p:cNvSpPr>
          <p:nvPr>
            <p:ph type="body" idx="1"/>
          </p:nvPr>
        </p:nvSpPr>
        <p:spPr/>
        <p:txBody>
          <a:bodyPr/>
          <a:lstStyle/>
          <a:p>
            <a:r>
              <a:rPr lang="en-GB" dirty="0"/>
              <a:t>A higher proportion of younger students at Swansea is also observed for undergraduates, but the majority of undergraduate students are over 21 on all campuses, with at least 50% over 30.</a:t>
            </a:r>
          </a:p>
          <a:p>
            <a:r>
              <a:rPr lang="en-GB" dirty="0"/>
              <a:t>Other = community-based</a:t>
            </a:r>
          </a:p>
        </p:txBody>
      </p:sp>
      <p:sp>
        <p:nvSpPr>
          <p:cNvPr id="4" name="Slide Number Placeholder 3">
            <a:extLst>
              <a:ext uri="{FF2B5EF4-FFF2-40B4-BE49-F238E27FC236}">
                <a16:creationId xmlns:a16="http://schemas.microsoft.com/office/drawing/2014/main" id="{8D944A77-0632-B6B4-54F6-0EED69DAA5D2}"/>
              </a:ext>
            </a:extLst>
          </p:cNvPr>
          <p:cNvSpPr>
            <a:spLocks noGrp="1"/>
          </p:cNvSpPr>
          <p:nvPr>
            <p:ph type="sldNum" sz="quarter" idx="5"/>
          </p:nvPr>
        </p:nvSpPr>
        <p:spPr/>
        <p:txBody>
          <a:bodyPr/>
          <a:lstStyle/>
          <a:p>
            <a:fld id="{6F5E922E-D98B-4EFC-9C91-F660DE744B92}" type="slidenum">
              <a:rPr lang="en-GB" smtClean="0"/>
              <a:t>40</a:t>
            </a:fld>
            <a:endParaRPr lang="en-GB"/>
          </a:p>
        </p:txBody>
      </p:sp>
    </p:spTree>
    <p:extLst>
      <p:ext uri="{BB962C8B-B14F-4D97-AF65-F5344CB8AC3E}">
        <p14:creationId xmlns:p14="http://schemas.microsoft.com/office/powerpoint/2010/main" val="40187184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AFEFE-332E-FEDF-0248-43586E188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E327E2-2FCC-E86B-8245-33927243D8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634219-100F-9AF8-DD34-E416A1CB0D5E}"/>
              </a:ext>
            </a:extLst>
          </p:cNvPr>
          <p:cNvSpPr>
            <a:spLocks noGrp="1"/>
          </p:cNvSpPr>
          <p:nvPr>
            <p:ph type="body" idx="1"/>
          </p:nvPr>
        </p:nvSpPr>
        <p:spPr/>
        <p:txBody>
          <a:bodyPr/>
          <a:lstStyle/>
          <a:p>
            <a:r>
              <a:rPr lang="en-GB" dirty="0"/>
              <a:t>A large proportion of the younger students on PG programmes are Asian. The majority of these students are from overseas.</a:t>
            </a:r>
          </a:p>
        </p:txBody>
      </p:sp>
      <p:sp>
        <p:nvSpPr>
          <p:cNvPr id="4" name="Slide Number Placeholder 3">
            <a:extLst>
              <a:ext uri="{FF2B5EF4-FFF2-40B4-BE49-F238E27FC236}">
                <a16:creationId xmlns:a16="http://schemas.microsoft.com/office/drawing/2014/main" id="{4C644531-B80B-8BDB-ACAA-0470F3BEA306}"/>
              </a:ext>
            </a:extLst>
          </p:cNvPr>
          <p:cNvSpPr>
            <a:spLocks noGrp="1"/>
          </p:cNvSpPr>
          <p:nvPr>
            <p:ph type="sldNum" sz="quarter" idx="5"/>
          </p:nvPr>
        </p:nvSpPr>
        <p:spPr/>
        <p:txBody>
          <a:bodyPr/>
          <a:lstStyle/>
          <a:p>
            <a:fld id="{6F5E922E-D98B-4EFC-9C91-F660DE744B92}" type="slidenum">
              <a:rPr lang="en-GB" smtClean="0"/>
              <a:t>41</a:t>
            </a:fld>
            <a:endParaRPr lang="en-GB"/>
          </a:p>
        </p:txBody>
      </p:sp>
    </p:spTree>
    <p:extLst>
      <p:ext uri="{BB962C8B-B14F-4D97-AF65-F5344CB8AC3E}">
        <p14:creationId xmlns:p14="http://schemas.microsoft.com/office/powerpoint/2010/main" val="324569809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F6B4B-B726-AF27-13E0-61E0E71698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DE60B6-718B-57F9-51D1-2410885C98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03D896-4CE0-D407-389B-F26F9261D281}"/>
              </a:ext>
            </a:extLst>
          </p:cNvPr>
          <p:cNvSpPr>
            <a:spLocks noGrp="1"/>
          </p:cNvSpPr>
          <p:nvPr>
            <p:ph type="body" idx="1"/>
          </p:nvPr>
        </p:nvSpPr>
        <p:spPr/>
        <p:txBody>
          <a:bodyPr/>
          <a:lstStyle/>
          <a:p>
            <a:r>
              <a:rPr lang="en-GB" dirty="0"/>
              <a:t>Overseas students are more likely to be younger. At undergraduate level, 90% of overseas students are under 24 years old when they start.</a:t>
            </a:r>
          </a:p>
        </p:txBody>
      </p:sp>
      <p:sp>
        <p:nvSpPr>
          <p:cNvPr id="4" name="Slide Number Placeholder 3">
            <a:extLst>
              <a:ext uri="{FF2B5EF4-FFF2-40B4-BE49-F238E27FC236}">
                <a16:creationId xmlns:a16="http://schemas.microsoft.com/office/drawing/2014/main" id="{84DA0053-122A-8EFB-5A35-81522F7C286D}"/>
              </a:ext>
            </a:extLst>
          </p:cNvPr>
          <p:cNvSpPr>
            <a:spLocks noGrp="1"/>
          </p:cNvSpPr>
          <p:nvPr>
            <p:ph type="sldNum" sz="quarter" idx="5"/>
          </p:nvPr>
        </p:nvSpPr>
        <p:spPr/>
        <p:txBody>
          <a:bodyPr/>
          <a:lstStyle/>
          <a:p>
            <a:fld id="{6F5E922E-D98B-4EFC-9C91-F660DE744B92}" type="slidenum">
              <a:rPr lang="en-GB" smtClean="0"/>
              <a:t>42</a:t>
            </a:fld>
            <a:endParaRPr lang="en-GB"/>
          </a:p>
        </p:txBody>
      </p:sp>
    </p:spTree>
    <p:extLst>
      <p:ext uri="{BB962C8B-B14F-4D97-AF65-F5344CB8AC3E}">
        <p14:creationId xmlns:p14="http://schemas.microsoft.com/office/powerpoint/2010/main" val="125446503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more female than male students, a pattern that has remained stable over the past five years. Currently, 63% of Business students are female, which is slightly high than the rest of IMH, which currently has 57% female students, and UWTSD as a whole, which has 56% female students.</a:t>
            </a:r>
          </a:p>
          <a:p>
            <a:endParaRPr lang="en-GB" dirty="0"/>
          </a:p>
          <a:p>
            <a:r>
              <a:rPr lang="en-GB" dirty="0"/>
              <a:t>In Business, two thirds of students on undergraduate non-degree programmes are female, whereas postgraduate programmes currently have equal numbers of men and women overall.</a:t>
            </a:r>
          </a:p>
        </p:txBody>
      </p:sp>
      <p:sp>
        <p:nvSpPr>
          <p:cNvPr id="4" name="Slide Number Placeholder 3"/>
          <p:cNvSpPr>
            <a:spLocks noGrp="1"/>
          </p:cNvSpPr>
          <p:nvPr>
            <p:ph type="sldNum" sz="quarter" idx="5"/>
          </p:nvPr>
        </p:nvSpPr>
        <p:spPr/>
        <p:txBody>
          <a:bodyPr/>
          <a:lstStyle/>
          <a:p>
            <a:fld id="{6F5E922E-D98B-4EFC-9C91-F660DE744B92}" type="slidenum">
              <a:rPr lang="en-GB" smtClean="0"/>
              <a:t>43</a:t>
            </a:fld>
            <a:endParaRPr lang="en-GB"/>
          </a:p>
        </p:txBody>
      </p:sp>
    </p:spTree>
    <p:extLst>
      <p:ext uri="{BB962C8B-B14F-4D97-AF65-F5344CB8AC3E}">
        <p14:creationId xmlns:p14="http://schemas.microsoft.com/office/powerpoint/2010/main" val="22991193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BF3C8D-27BA-4D8D-C8BC-36880E621E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7F0C20-9CE4-1522-FC69-38A2D35B0B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682BE6-E7CB-E8FC-53B4-FB0B7B8A150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Carmarthen, there are more women than men on almost all programmes, some are close to 50:50 but the only one where the ratio is reversed is the PGCert Professional Practice Leadership in Emergency Services (71% male, historically – but no students on this programme this year). The MBA is close to 50:50.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MA Professional Practice (Voice Pedagogy) and </a:t>
            </a:r>
            <a:r>
              <a:rPr lang="en-GB" dirty="0" err="1"/>
              <a:t>GCert</a:t>
            </a:r>
            <a:r>
              <a:rPr lang="en-GB" dirty="0"/>
              <a:t> Consolidation of Social Work Practice have particularly high </a:t>
            </a:r>
            <a:r>
              <a:rPr lang="en-GB" dirty="0" err="1"/>
              <a:t>female:male</a:t>
            </a:r>
            <a:r>
              <a:rPr lang="en-GB" dirty="0"/>
              <a:t> student ratios – 163/190 (86%) and 274/312 (88%), respectively.</a:t>
            </a:r>
          </a:p>
          <a:p>
            <a:r>
              <a:rPr lang="en-GB" dirty="0"/>
              <a:t>Carmarthen has a much higher proportion of female students (78%) on non-degree programmes, compared with the other campuses, where the ratio is much closer to 50:50.</a:t>
            </a:r>
          </a:p>
          <a:p>
            <a:endParaRPr lang="en-GB" dirty="0"/>
          </a:p>
          <a:p>
            <a:r>
              <a:rPr lang="en-GB" dirty="0"/>
              <a:t>On degree programmes, there is a much greater proportion of female students at both Carmarthen and Cardiff.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CC34CB14-7330-F2CB-D793-CDDB11C5B662}"/>
              </a:ext>
            </a:extLst>
          </p:cNvPr>
          <p:cNvSpPr>
            <a:spLocks noGrp="1"/>
          </p:cNvSpPr>
          <p:nvPr>
            <p:ph type="sldNum" sz="quarter" idx="5"/>
          </p:nvPr>
        </p:nvSpPr>
        <p:spPr/>
        <p:txBody>
          <a:bodyPr/>
          <a:lstStyle/>
          <a:p>
            <a:fld id="{6F5E922E-D98B-4EFC-9C91-F660DE744B92}" type="slidenum">
              <a:rPr lang="en-GB" smtClean="0"/>
              <a:t>44</a:t>
            </a:fld>
            <a:endParaRPr lang="en-GB"/>
          </a:p>
        </p:txBody>
      </p:sp>
    </p:spTree>
    <p:extLst>
      <p:ext uri="{BB962C8B-B14F-4D97-AF65-F5344CB8AC3E}">
        <p14:creationId xmlns:p14="http://schemas.microsoft.com/office/powerpoint/2010/main" val="52525848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current academic year, 62% of students are white, with the next most common ethnic grouping being Asian. 21% of current students are Asian – 7% of Home students and 80% of Overseas students.</a:t>
            </a:r>
          </a:p>
        </p:txBody>
      </p:sp>
      <p:sp>
        <p:nvSpPr>
          <p:cNvPr id="4" name="Slide Number Placeholder 3"/>
          <p:cNvSpPr>
            <a:spLocks noGrp="1"/>
          </p:cNvSpPr>
          <p:nvPr>
            <p:ph type="sldNum" sz="quarter" idx="5"/>
          </p:nvPr>
        </p:nvSpPr>
        <p:spPr/>
        <p:txBody>
          <a:bodyPr/>
          <a:lstStyle/>
          <a:p>
            <a:fld id="{6F5E922E-D98B-4EFC-9C91-F660DE744B92}" type="slidenum">
              <a:rPr lang="en-GB" smtClean="0"/>
              <a:t>45</a:t>
            </a:fld>
            <a:endParaRPr lang="en-GB"/>
          </a:p>
        </p:txBody>
      </p:sp>
    </p:spTree>
    <p:extLst>
      <p:ext uri="{BB962C8B-B14F-4D97-AF65-F5344CB8AC3E}">
        <p14:creationId xmlns:p14="http://schemas.microsoft.com/office/powerpoint/2010/main" val="418010694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27% of Home undergraduates are not white (around 30% for non-degree and 23% for first degree). Currently, 7% of Home Undergraduates are Asian, 70% are White and 3% are Black.</a:t>
            </a:r>
          </a:p>
          <a:p>
            <a:r>
              <a:rPr lang="en-GB" dirty="0"/>
              <a:t>This level of ethnic diversity amongst Home students is much higher than for the rest of IMH (currently 84% white) and the geographical areas around the Welsh campuses. </a:t>
            </a:r>
          </a:p>
          <a:p>
            <a:r>
              <a:rPr lang="en-GB" dirty="0"/>
              <a:t>Levels of ethnic diversity across UWTSD as a whole are higher - 51% of current Home students are white, 16% are Asian, 12% are Black and 4% have mixed ethnicity.</a:t>
            </a:r>
          </a:p>
        </p:txBody>
      </p:sp>
      <p:sp>
        <p:nvSpPr>
          <p:cNvPr id="4" name="Slide Number Placeholder 3"/>
          <p:cNvSpPr>
            <a:spLocks noGrp="1"/>
          </p:cNvSpPr>
          <p:nvPr>
            <p:ph type="sldNum" sz="quarter" idx="5"/>
          </p:nvPr>
        </p:nvSpPr>
        <p:spPr/>
        <p:txBody>
          <a:bodyPr/>
          <a:lstStyle/>
          <a:p>
            <a:fld id="{6F5E922E-D98B-4EFC-9C91-F660DE744B92}" type="slidenum">
              <a:rPr lang="en-GB" smtClean="0"/>
              <a:t>46</a:t>
            </a:fld>
            <a:endParaRPr lang="en-GB"/>
          </a:p>
        </p:txBody>
      </p:sp>
    </p:spTree>
    <p:extLst>
      <p:ext uri="{BB962C8B-B14F-4D97-AF65-F5344CB8AC3E}">
        <p14:creationId xmlns:p14="http://schemas.microsoft.com/office/powerpoint/2010/main" val="402246512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majority ethnicity of students on postgraduate programmes is Asian (51% of current PG students), followed by White (37%).</a:t>
            </a:r>
          </a:p>
        </p:txBody>
      </p:sp>
      <p:sp>
        <p:nvSpPr>
          <p:cNvPr id="4" name="Slide Number Placeholder 3"/>
          <p:cNvSpPr>
            <a:spLocks noGrp="1"/>
          </p:cNvSpPr>
          <p:nvPr>
            <p:ph type="sldNum" sz="quarter" idx="5"/>
          </p:nvPr>
        </p:nvSpPr>
        <p:spPr/>
        <p:txBody>
          <a:bodyPr/>
          <a:lstStyle/>
          <a:p>
            <a:fld id="{6F5E922E-D98B-4EFC-9C91-F660DE744B92}" type="slidenum">
              <a:rPr lang="en-GB" smtClean="0"/>
              <a:t>47</a:t>
            </a:fld>
            <a:endParaRPr lang="en-GB"/>
          </a:p>
        </p:txBody>
      </p:sp>
    </p:spTree>
    <p:extLst>
      <p:ext uri="{BB962C8B-B14F-4D97-AF65-F5344CB8AC3E}">
        <p14:creationId xmlns:p14="http://schemas.microsoft.com/office/powerpoint/2010/main" val="268790357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as for undergraduates, 30% of postgraduate Home students are not white (approx. 26% of PGT and 35% of PGR).</a:t>
            </a:r>
          </a:p>
        </p:txBody>
      </p:sp>
      <p:sp>
        <p:nvSpPr>
          <p:cNvPr id="4" name="Slide Number Placeholder 3"/>
          <p:cNvSpPr>
            <a:spLocks noGrp="1"/>
          </p:cNvSpPr>
          <p:nvPr>
            <p:ph type="sldNum" sz="quarter" idx="5"/>
          </p:nvPr>
        </p:nvSpPr>
        <p:spPr/>
        <p:txBody>
          <a:bodyPr/>
          <a:lstStyle/>
          <a:p>
            <a:fld id="{6F5E922E-D98B-4EFC-9C91-F660DE744B92}" type="slidenum">
              <a:rPr lang="en-GB" smtClean="0"/>
              <a:t>48</a:t>
            </a:fld>
            <a:endParaRPr lang="en-GB"/>
          </a:p>
        </p:txBody>
      </p:sp>
    </p:spTree>
    <p:extLst>
      <p:ext uri="{BB962C8B-B14F-4D97-AF65-F5344CB8AC3E}">
        <p14:creationId xmlns:p14="http://schemas.microsoft.com/office/powerpoint/2010/main" val="402042028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been an increase in students declaring a disability. Currently, 22% of the cohort has declared a disability. This figure is in line with the average for students at Welsh HE institutions, which was 19.5% in AY2023-24 (HESA latest figures), and the figures for Business reflect the pattern seen across IMH as a whole.</a:t>
            </a:r>
          </a:p>
        </p:txBody>
      </p:sp>
      <p:sp>
        <p:nvSpPr>
          <p:cNvPr id="4" name="Slide Number Placeholder 3"/>
          <p:cNvSpPr>
            <a:spLocks noGrp="1"/>
          </p:cNvSpPr>
          <p:nvPr>
            <p:ph type="sldNum" sz="quarter" idx="5"/>
          </p:nvPr>
        </p:nvSpPr>
        <p:spPr/>
        <p:txBody>
          <a:bodyPr/>
          <a:lstStyle/>
          <a:p>
            <a:fld id="{6F5E922E-D98B-4EFC-9C91-F660DE744B92}" type="slidenum">
              <a:rPr lang="en-GB" smtClean="0"/>
              <a:t>49</a:t>
            </a:fld>
            <a:endParaRPr lang="en-GB"/>
          </a:p>
        </p:txBody>
      </p:sp>
    </p:spTree>
    <p:extLst>
      <p:ext uri="{BB962C8B-B14F-4D97-AF65-F5344CB8AC3E}">
        <p14:creationId xmlns:p14="http://schemas.microsoft.com/office/powerpoint/2010/main" val="418591778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2953EC-0625-D7F7-71DB-5858ADBC39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9CD777-757F-51BC-10C8-CA39C6FCDC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71672E-1A59-20F7-93BE-06A6FB2AB3FF}"/>
              </a:ext>
            </a:extLst>
          </p:cNvPr>
          <p:cNvSpPr>
            <a:spLocks noGrp="1"/>
          </p:cNvSpPr>
          <p:nvPr>
            <p:ph type="body" idx="1"/>
          </p:nvPr>
        </p:nvSpPr>
        <p:spPr/>
        <p:txBody>
          <a:bodyPr/>
          <a:lstStyle/>
          <a:p>
            <a:r>
              <a:rPr lang="en-GB" dirty="0"/>
              <a:t>The proportion of autistic students and those with learning difficulties (which includes Specific Learning Differences such as dyslexia), mental health conditions and long-standing illnesses has increased, accounting for most of the increase seen in the proportion of disabled students. The proportions of different disabilities seen in Business are broadly reflective of IMH as a whole.</a:t>
            </a:r>
          </a:p>
        </p:txBody>
      </p:sp>
      <p:sp>
        <p:nvSpPr>
          <p:cNvPr id="4" name="Slide Number Placeholder 3">
            <a:extLst>
              <a:ext uri="{FF2B5EF4-FFF2-40B4-BE49-F238E27FC236}">
                <a16:creationId xmlns:a16="http://schemas.microsoft.com/office/drawing/2014/main" id="{3F6BDD89-43F0-F7D2-3FC7-449C0AB10ADA}"/>
              </a:ext>
            </a:extLst>
          </p:cNvPr>
          <p:cNvSpPr>
            <a:spLocks noGrp="1"/>
          </p:cNvSpPr>
          <p:nvPr>
            <p:ph type="sldNum" sz="quarter" idx="5"/>
          </p:nvPr>
        </p:nvSpPr>
        <p:spPr/>
        <p:txBody>
          <a:bodyPr/>
          <a:lstStyle/>
          <a:p>
            <a:fld id="{6F5E922E-D98B-4EFC-9C91-F660DE744B92}" type="slidenum">
              <a:rPr lang="en-GB" smtClean="0"/>
              <a:t>50</a:t>
            </a:fld>
            <a:endParaRPr lang="en-GB"/>
          </a:p>
        </p:txBody>
      </p:sp>
    </p:spTree>
    <p:extLst>
      <p:ext uri="{BB962C8B-B14F-4D97-AF65-F5344CB8AC3E}">
        <p14:creationId xmlns:p14="http://schemas.microsoft.com/office/powerpoint/2010/main" val="275343829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Business for the current academic year, 25% of </a:t>
            </a:r>
            <a:r>
              <a:rPr lang="en-GB" u="sng" dirty="0"/>
              <a:t>undergraduates</a:t>
            </a:r>
            <a:r>
              <a:rPr lang="en-GB" dirty="0"/>
              <a:t> have declared a disability.</a:t>
            </a:r>
          </a:p>
        </p:txBody>
      </p:sp>
      <p:sp>
        <p:nvSpPr>
          <p:cNvPr id="4" name="Slide Number Placeholder 3"/>
          <p:cNvSpPr>
            <a:spLocks noGrp="1"/>
          </p:cNvSpPr>
          <p:nvPr>
            <p:ph type="sldNum" sz="quarter" idx="5"/>
          </p:nvPr>
        </p:nvSpPr>
        <p:spPr/>
        <p:txBody>
          <a:bodyPr/>
          <a:lstStyle/>
          <a:p>
            <a:fld id="{6F5E922E-D98B-4EFC-9C91-F660DE744B92}" type="slidenum">
              <a:rPr lang="en-GB" smtClean="0"/>
              <a:t>51</a:t>
            </a:fld>
            <a:endParaRPr lang="en-GB"/>
          </a:p>
        </p:txBody>
      </p:sp>
    </p:spTree>
    <p:extLst>
      <p:ext uri="{BB962C8B-B14F-4D97-AF65-F5344CB8AC3E}">
        <p14:creationId xmlns:p14="http://schemas.microsoft.com/office/powerpoint/2010/main" val="286685774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1DD45-1E1A-79F2-BC92-F6F4A30C64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7B3198-4197-C0D0-F2E5-5488A72773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9A57B3-4541-4D00-9642-47440AAA2335}"/>
              </a:ext>
            </a:extLst>
          </p:cNvPr>
          <p:cNvSpPr>
            <a:spLocks noGrp="1"/>
          </p:cNvSpPr>
          <p:nvPr>
            <p:ph type="body" idx="1"/>
          </p:nvPr>
        </p:nvSpPr>
        <p:spPr/>
        <p:txBody>
          <a:bodyPr/>
          <a:lstStyle/>
          <a:p>
            <a:r>
              <a:rPr lang="en-GB" dirty="0"/>
              <a:t>There are some notable differences between the types of undergraduate programme. A higher proportion (28%) of undergraduates enrolled on non-degree programmes are disabled, compared with 19% of those enrolled on first degree programmes. A larger proportion of students on non-degree programmes have declared mental health conditions, learning difficulties, long standing illnesses and autism, in particular. </a:t>
            </a:r>
          </a:p>
        </p:txBody>
      </p:sp>
      <p:sp>
        <p:nvSpPr>
          <p:cNvPr id="4" name="Slide Number Placeholder 3">
            <a:extLst>
              <a:ext uri="{FF2B5EF4-FFF2-40B4-BE49-F238E27FC236}">
                <a16:creationId xmlns:a16="http://schemas.microsoft.com/office/drawing/2014/main" id="{C72227C6-FD61-1398-4501-370E0F9BCA5E}"/>
              </a:ext>
            </a:extLst>
          </p:cNvPr>
          <p:cNvSpPr>
            <a:spLocks noGrp="1"/>
          </p:cNvSpPr>
          <p:nvPr>
            <p:ph type="sldNum" sz="quarter" idx="5"/>
          </p:nvPr>
        </p:nvSpPr>
        <p:spPr/>
        <p:txBody>
          <a:bodyPr/>
          <a:lstStyle/>
          <a:p>
            <a:fld id="{6F5E922E-D98B-4EFC-9C91-F660DE744B92}" type="slidenum">
              <a:rPr lang="en-GB" smtClean="0"/>
              <a:t>52</a:t>
            </a:fld>
            <a:endParaRPr lang="en-GB"/>
          </a:p>
        </p:txBody>
      </p:sp>
    </p:spTree>
    <p:extLst>
      <p:ext uri="{BB962C8B-B14F-4D97-AF65-F5344CB8AC3E}">
        <p14:creationId xmlns:p14="http://schemas.microsoft.com/office/powerpoint/2010/main" val="350611292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7C7AF0-BFBD-C114-0B8E-D321CF3489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84850B-4043-B60A-EF0B-233A09CA9C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76E170-DEB5-AE99-C8BA-D7BDE9B6D0D8}"/>
              </a:ext>
            </a:extLst>
          </p:cNvPr>
          <p:cNvSpPr>
            <a:spLocks noGrp="1"/>
          </p:cNvSpPr>
          <p:nvPr>
            <p:ph type="body" idx="1"/>
          </p:nvPr>
        </p:nvSpPr>
        <p:spPr/>
        <p:txBody>
          <a:bodyPr/>
          <a:lstStyle/>
          <a:p>
            <a:r>
              <a:rPr lang="en-GB" dirty="0"/>
              <a:t>A lower proportion of postgraduate students have declared a disability – currently 15% of the cohort. Mental health conditions and learning difficulties account for two thirds of disclosures.</a:t>
            </a:r>
          </a:p>
        </p:txBody>
      </p:sp>
      <p:sp>
        <p:nvSpPr>
          <p:cNvPr id="4" name="Slide Number Placeholder 3">
            <a:extLst>
              <a:ext uri="{FF2B5EF4-FFF2-40B4-BE49-F238E27FC236}">
                <a16:creationId xmlns:a16="http://schemas.microsoft.com/office/drawing/2014/main" id="{69476A4C-98FA-5725-2BCC-37046CFBBA20}"/>
              </a:ext>
            </a:extLst>
          </p:cNvPr>
          <p:cNvSpPr>
            <a:spLocks noGrp="1"/>
          </p:cNvSpPr>
          <p:nvPr>
            <p:ph type="sldNum" sz="quarter" idx="5"/>
          </p:nvPr>
        </p:nvSpPr>
        <p:spPr/>
        <p:txBody>
          <a:bodyPr/>
          <a:lstStyle/>
          <a:p>
            <a:fld id="{6F5E922E-D98B-4EFC-9C91-F660DE744B92}" type="slidenum">
              <a:rPr lang="en-GB" smtClean="0"/>
              <a:t>53</a:t>
            </a:fld>
            <a:endParaRPr lang="en-GB"/>
          </a:p>
        </p:txBody>
      </p:sp>
    </p:spTree>
    <p:extLst>
      <p:ext uri="{BB962C8B-B14F-4D97-AF65-F5344CB8AC3E}">
        <p14:creationId xmlns:p14="http://schemas.microsoft.com/office/powerpoint/2010/main" val="28517215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BDC8CA-6110-62E9-4640-A2EF6260AA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C074AE-C624-A578-23E2-D01B1B2232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41ED1D-5E7A-B902-E6B5-5D33F85C246C}"/>
              </a:ext>
            </a:extLst>
          </p:cNvPr>
          <p:cNvSpPr>
            <a:spLocks noGrp="1"/>
          </p:cNvSpPr>
          <p:nvPr>
            <p:ph type="body" idx="1"/>
          </p:nvPr>
        </p:nvSpPr>
        <p:spPr/>
        <p:txBody>
          <a:bodyPr/>
          <a:lstStyle/>
          <a:p>
            <a:r>
              <a:rPr lang="en-GB" dirty="0"/>
              <a:t>The number of students declaring a disability is higher in Cardiff, primarily accounted for by a much higher disclosure of mental health conditions (17% of students), which has been increasing over time.</a:t>
            </a:r>
          </a:p>
          <a:p>
            <a:r>
              <a:rPr lang="en-GB" dirty="0"/>
              <a:t>The proportion of students declaring a disability is higher in Carmarthen than Swansea, primarily accounted for by larger numbers of students disclosing autism and mental health conditions.</a:t>
            </a:r>
          </a:p>
          <a:p>
            <a:endParaRPr lang="en-GB" dirty="0"/>
          </a:p>
        </p:txBody>
      </p:sp>
      <p:sp>
        <p:nvSpPr>
          <p:cNvPr id="4" name="Slide Number Placeholder 3">
            <a:extLst>
              <a:ext uri="{FF2B5EF4-FFF2-40B4-BE49-F238E27FC236}">
                <a16:creationId xmlns:a16="http://schemas.microsoft.com/office/drawing/2014/main" id="{35F99895-1AF8-C714-6F68-EEB4A6732FA7}"/>
              </a:ext>
            </a:extLst>
          </p:cNvPr>
          <p:cNvSpPr>
            <a:spLocks noGrp="1"/>
          </p:cNvSpPr>
          <p:nvPr>
            <p:ph type="sldNum" sz="quarter" idx="5"/>
          </p:nvPr>
        </p:nvSpPr>
        <p:spPr/>
        <p:txBody>
          <a:bodyPr/>
          <a:lstStyle/>
          <a:p>
            <a:fld id="{6F5E922E-D98B-4EFC-9C91-F660DE744B92}" type="slidenum">
              <a:rPr lang="en-GB" smtClean="0"/>
              <a:t>54</a:t>
            </a:fld>
            <a:endParaRPr lang="en-GB"/>
          </a:p>
        </p:txBody>
      </p:sp>
    </p:spTree>
    <p:extLst>
      <p:ext uri="{BB962C8B-B14F-4D97-AF65-F5344CB8AC3E}">
        <p14:creationId xmlns:p14="http://schemas.microsoft.com/office/powerpoint/2010/main" val="224090612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E0775-235B-F715-2F25-E68B78602B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9AA125-28F3-9FE5-E136-EB0753890B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B9C08A-EA5C-4E3F-8067-22C3E9AA87EE}"/>
              </a:ext>
            </a:extLst>
          </p:cNvPr>
          <p:cNvSpPr>
            <a:spLocks noGrp="1"/>
          </p:cNvSpPr>
          <p:nvPr>
            <p:ph type="body" idx="1"/>
          </p:nvPr>
        </p:nvSpPr>
        <p:spPr/>
        <p:txBody>
          <a:bodyPr/>
          <a:lstStyle/>
          <a:p>
            <a:r>
              <a:rPr lang="en-GB" dirty="0"/>
              <a:t>Lower proportion of PG students declaring a disability follows national trends but may be primarily attributable to lower numbers of overseas students declaring a disability. Note, this may in part be due to lower numbers of disabled overseas students enrolling on our programmes but can also be due to disabled overseas students being less likely to disclose their disabilities.</a:t>
            </a:r>
          </a:p>
          <a:p>
            <a:endParaRPr lang="en-GB" dirty="0"/>
          </a:p>
          <a:p>
            <a:r>
              <a:rPr lang="en-GB" dirty="0"/>
              <a:t>Female students are more likely to declare a disability than male students across all levels of study, in line with national trends. </a:t>
            </a:r>
          </a:p>
        </p:txBody>
      </p:sp>
      <p:sp>
        <p:nvSpPr>
          <p:cNvPr id="4" name="Slide Number Placeholder 3">
            <a:extLst>
              <a:ext uri="{FF2B5EF4-FFF2-40B4-BE49-F238E27FC236}">
                <a16:creationId xmlns:a16="http://schemas.microsoft.com/office/drawing/2014/main" id="{7CA3E411-CEEF-E838-F882-F4040D4D7B45}"/>
              </a:ext>
            </a:extLst>
          </p:cNvPr>
          <p:cNvSpPr>
            <a:spLocks noGrp="1"/>
          </p:cNvSpPr>
          <p:nvPr>
            <p:ph type="sldNum" sz="quarter" idx="5"/>
          </p:nvPr>
        </p:nvSpPr>
        <p:spPr/>
        <p:txBody>
          <a:bodyPr/>
          <a:lstStyle/>
          <a:p>
            <a:fld id="{6F5E922E-D98B-4EFC-9C91-F660DE744B92}" type="slidenum">
              <a:rPr lang="en-GB" smtClean="0"/>
              <a:t>55</a:t>
            </a:fld>
            <a:endParaRPr lang="en-GB"/>
          </a:p>
        </p:txBody>
      </p:sp>
    </p:spTree>
    <p:extLst>
      <p:ext uri="{BB962C8B-B14F-4D97-AF65-F5344CB8AC3E}">
        <p14:creationId xmlns:p14="http://schemas.microsoft.com/office/powerpoint/2010/main" val="62306239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most students, we do not have data on their level of Welsh language fluency. Of those for whom data are available, approximately 10% are Welsh speakers, and for those we do know speak Welsh, 40% of the current Business cohort are fluent.</a:t>
            </a:r>
          </a:p>
        </p:txBody>
      </p:sp>
      <p:sp>
        <p:nvSpPr>
          <p:cNvPr id="4" name="Slide Number Placeholder 3"/>
          <p:cNvSpPr>
            <a:spLocks noGrp="1"/>
          </p:cNvSpPr>
          <p:nvPr>
            <p:ph type="sldNum" sz="quarter" idx="5"/>
          </p:nvPr>
        </p:nvSpPr>
        <p:spPr/>
        <p:txBody>
          <a:bodyPr/>
          <a:lstStyle/>
          <a:p>
            <a:fld id="{6F5E922E-D98B-4EFC-9C91-F660DE744B92}" type="slidenum">
              <a:rPr lang="en-GB" smtClean="0"/>
              <a:t>56</a:t>
            </a:fld>
            <a:endParaRPr lang="en-GB"/>
          </a:p>
        </p:txBody>
      </p:sp>
    </p:spTree>
    <p:extLst>
      <p:ext uri="{BB962C8B-B14F-4D97-AF65-F5344CB8AC3E}">
        <p14:creationId xmlns:p14="http://schemas.microsoft.com/office/powerpoint/2010/main" val="380569382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proportion of Welsh speaking students, and the level of fluency of Welsh-speaking students, is much higher in Carmarthen than Swansea. Number of Welsh speakers is very low in Cardiff.</a:t>
            </a:r>
          </a:p>
        </p:txBody>
      </p:sp>
      <p:sp>
        <p:nvSpPr>
          <p:cNvPr id="4" name="Slide Number Placeholder 3"/>
          <p:cNvSpPr>
            <a:spLocks noGrp="1"/>
          </p:cNvSpPr>
          <p:nvPr>
            <p:ph type="sldNum" sz="quarter" idx="5"/>
          </p:nvPr>
        </p:nvSpPr>
        <p:spPr/>
        <p:txBody>
          <a:bodyPr/>
          <a:lstStyle/>
          <a:p>
            <a:fld id="{6F5E922E-D98B-4EFC-9C91-F660DE744B92}" type="slidenum">
              <a:rPr lang="en-GB" smtClean="0"/>
              <a:t>57</a:t>
            </a:fld>
            <a:endParaRPr lang="en-GB"/>
          </a:p>
        </p:txBody>
      </p:sp>
    </p:spTree>
    <p:extLst>
      <p:ext uri="{BB962C8B-B14F-4D97-AF65-F5344CB8AC3E}">
        <p14:creationId xmlns:p14="http://schemas.microsoft.com/office/powerpoint/2010/main" val="413924551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 those that appear in the overall but not in on campus or distance are studying at other locations (community provision).</a:t>
            </a:r>
          </a:p>
        </p:txBody>
      </p:sp>
      <p:sp>
        <p:nvSpPr>
          <p:cNvPr id="4" name="Slide Number Placeholder 3"/>
          <p:cNvSpPr>
            <a:spLocks noGrp="1"/>
          </p:cNvSpPr>
          <p:nvPr>
            <p:ph type="sldNum" sz="quarter" idx="5"/>
          </p:nvPr>
        </p:nvSpPr>
        <p:spPr/>
        <p:txBody>
          <a:bodyPr/>
          <a:lstStyle/>
          <a:p>
            <a:fld id="{6F5E922E-D98B-4EFC-9C91-F660DE744B92}" type="slidenum">
              <a:rPr lang="en-GB" smtClean="0"/>
              <a:t>58</a:t>
            </a:fld>
            <a:endParaRPr lang="en-GB"/>
          </a:p>
        </p:txBody>
      </p:sp>
    </p:spTree>
    <p:extLst>
      <p:ext uri="{BB962C8B-B14F-4D97-AF65-F5344CB8AC3E}">
        <p14:creationId xmlns:p14="http://schemas.microsoft.com/office/powerpoint/2010/main" val="302466633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Across IMH as a whole (excluding International Hotel Management).</a:t>
            </a:r>
          </a:p>
        </p:txBody>
      </p:sp>
      <p:sp>
        <p:nvSpPr>
          <p:cNvPr id="4" name="Slide Number Placeholder 3"/>
          <p:cNvSpPr>
            <a:spLocks noGrp="1"/>
          </p:cNvSpPr>
          <p:nvPr>
            <p:ph type="sldNum" sz="quarter" idx="5"/>
          </p:nvPr>
        </p:nvSpPr>
        <p:spPr/>
        <p:txBody>
          <a:bodyPr/>
          <a:lstStyle/>
          <a:p>
            <a:fld id="{6F5E922E-D98B-4EFC-9C91-F660DE744B92}" type="slidenum">
              <a:rPr lang="en-GB" smtClean="0"/>
              <a:t>59</a:t>
            </a:fld>
            <a:endParaRPr lang="en-GB"/>
          </a:p>
        </p:txBody>
      </p:sp>
    </p:spTree>
    <p:extLst>
      <p:ext uri="{BB962C8B-B14F-4D97-AF65-F5344CB8AC3E}">
        <p14:creationId xmlns:p14="http://schemas.microsoft.com/office/powerpoint/2010/main" val="249819218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Undergraduate distance programmes:</a:t>
            </a:r>
          </a:p>
          <a:p>
            <a:r>
              <a:rPr lang="en-GB" dirty="0"/>
              <a:t>Non-degree = </a:t>
            </a:r>
            <a:r>
              <a:rPr lang="en-GB" dirty="0" err="1"/>
              <a:t>CertHE</a:t>
            </a:r>
            <a:r>
              <a:rPr lang="en-GB" dirty="0"/>
              <a:t> Developing Sustainable Enterprises (Rural) – 17 students (all based in Swansea); </a:t>
            </a:r>
            <a:r>
              <a:rPr lang="en-GB" dirty="0" err="1"/>
              <a:t>CertHE</a:t>
            </a:r>
            <a:r>
              <a:rPr lang="en-GB" dirty="0"/>
              <a:t> Social Enterprise Management – 18 students (all based in Swansea); </a:t>
            </a:r>
            <a:r>
              <a:rPr lang="en-GB" dirty="0" err="1"/>
              <a:t>GCert</a:t>
            </a:r>
            <a:r>
              <a:rPr lang="en-GB" dirty="0"/>
              <a:t> Consolidation of Social Work Practice – 57 students (100% Wales – 19% North Wales, 79% South Wales)</a:t>
            </a:r>
          </a:p>
          <a:p>
            <a:r>
              <a:rPr lang="en-GB" dirty="0"/>
              <a:t>Degree = </a:t>
            </a:r>
            <a:r>
              <a:rPr lang="en-GB" dirty="0" err="1"/>
              <a:t>Ducere</a:t>
            </a:r>
            <a:r>
              <a:rPr lang="en-GB" dirty="0"/>
              <a:t> programmes (BA Applied Business (Entrepreneurship), Applied Business (Management), Applied Business (Marketing) – total 45 FTE, 59% of Distance degree programmes); BA Human Resource Management (31 FTE) and BA Professional Practice (currently only 0.5FTE on this programme). The non-</a:t>
            </a:r>
            <a:r>
              <a:rPr lang="en-GB" dirty="0" err="1"/>
              <a:t>Ducere</a:t>
            </a:r>
            <a:r>
              <a:rPr lang="en-GB" dirty="0"/>
              <a:t> Distance Undergraduates are all from Swansea.</a:t>
            </a:r>
          </a:p>
          <a:p>
            <a:endParaRPr lang="en-GB" dirty="0"/>
          </a:p>
          <a:p>
            <a:r>
              <a:rPr lang="en-GB" dirty="0"/>
              <a:t>This geographical pattern of recruitment is reflective of IMH as a whole (excluding International Hotel Management).</a:t>
            </a:r>
          </a:p>
        </p:txBody>
      </p:sp>
      <p:sp>
        <p:nvSpPr>
          <p:cNvPr id="4" name="Slide Number Placeholder 3"/>
          <p:cNvSpPr>
            <a:spLocks noGrp="1"/>
          </p:cNvSpPr>
          <p:nvPr>
            <p:ph type="sldNum" sz="quarter" idx="5"/>
          </p:nvPr>
        </p:nvSpPr>
        <p:spPr/>
        <p:txBody>
          <a:bodyPr/>
          <a:lstStyle/>
          <a:p>
            <a:fld id="{6F5E922E-D98B-4EFC-9C91-F660DE744B92}" type="slidenum">
              <a:rPr lang="en-GB" smtClean="0"/>
              <a:t>60</a:t>
            </a:fld>
            <a:endParaRPr lang="en-GB"/>
          </a:p>
        </p:txBody>
      </p:sp>
    </p:spTree>
    <p:extLst>
      <p:ext uri="{BB962C8B-B14F-4D97-AF65-F5344CB8AC3E}">
        <p14:creationId xmlns:p14="http://schemas.microsoft.com/office/powerpoint/2010/main" val="393680573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PGT distance learners are based locally.</a:t>
            </a:r>
          </a:p>
        </p:txBody>
      </p:sp>
      <p:sp>
        <p:nvSpPr>
          <p:cNvPr id="4" name="Slide Number Placeholder 3"/>
          <p:cNvSpPr>
            <a:spLocks noGrp="1"/>
          </p:cNvSpPr>
          <p:nvPr>
            <p:ph type="sldNum" sz="quarter" idx="5"/>
          </p:nvPr>
        </p:nvSpPr>
        <p:spPr/>
        <p:txBody>
          <a:bodyPr/>
          <a:lstStyle/>
          <a:p>
            <a:fld id="{6F5E922E-D98B-4EFC-9C91-F660DE744B92}" type="slidenum">
              <a:rPr lang="en-GB" smtClean="0"/>
              <a:t>61</a:t>
            </a:fld>
            <a:endParaRPr lang="en-GB"/>
          </a:p>
        </p:txBody>
      </p:sp>
    </p:spTree>
    <p:extLst>
      <p:ext uri="{BB962C8B-B14F-4D97-AF65-F5344CB8AC3E}">
        <p14:creationId xmlns:p14="http://schemas.microsoft.com/office/powerpoint/2010/main" val="122939020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(Cardiff does not have distance learners)</a:t>
            </a:r>
          </a:p>
          <a:p>
            <a:r>
              <a:rPr lang="en-GB"/>
              <a:t>Many on-campus learners are travelling from areas not easily accessible by public transport.</a:t>
            </a:r>
          </a:p>
        </p:txBody>
      </p:sp>
      <p:sp>
        <p:nvSpPr>
          <p:cNvPr id="4" name="Slide Number Placeholder 3"/>
          <p:cNvSpPr>
            <a:spLocks noGrp="1"/>
          </p:cNvSpPr>
          <p:nvPr>
            <p:ph type="sldNum" sz="quarter" idx="5"/>
          </p:nvPr>
        </p:nvSpPr>
        <p:spPr/>
        <p:txBody>
          <a:bodyPr/>
          <a:lstStyle/>
          <a:p>
            <a:fld id="{6F5E922E-D98B-4EFC-9C91-F660DE744B92}" type="slidenum">
              <a:rPr lang="en-GB" smtClean="0"/>
              <a:t>62</a:t>
            </a:fld>
            <a:endParaRPr lang="en-GB"/>
          </a:p>
        </p:txBody>
      </p:sp>
    </p:spTree>
    <p:extLst>
      <p:ext uri="{BB962C8B-B14F-4D97-AF65-F5344CB8AC3E}">
        <p14:creationId xmlns:p14="http://schemas.microsoft.com/office/powerpoint/2010/main" val="346751233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Showing data for AY21/22-current</a:t>
            </a:r>
          </a:p>
        </p:txBody>
      </p:sp>
      <p:sp>
        <p:nvSpPr>
          <p:cNvPr id="4" name="Slide Number Placeholder 3"/>
          <p:cNvSpPr>
            <a:spLocks noGrp="1"/>
          </p:cNvSpPr>
          <p:nvPr>
            <p:ph type="sldNum" sz="quarter" idx="5"/>
          </p:nvPr>
        </p:nvSpPr>
        <p:spPr/>
        <p:txBody>
          <a:bodyPr/>
          <a:lstStyle/>
          <a:p>
            <a:fld id="{6F5E922E-D98B-4EFC-9C91-F660DE744B92}" type="slidenum">
              <a:rPr lang="en-GB" smtClean="0"/>
              <a:t>63</a:t>
            </a:fld>
            <a:endParaRPr lang="en-GB"/>
          </a:p>
        </p:txBody>
      </p:sp>
    </p:spTree>
    <p:extLst>
      <p:ext uri="{BB962C8B-B14F-4D97-AF65-F5344CB8AC3E}">
        <p14:creationId xmlns:p14="http://schemas.microsoft.com/office/powerpoint/2010/main" val="261547249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D0640-CC18-5FBF-0C7F-719B1E0132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6EEE57-59DC-8671-0C97-0881C423DF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97C869-DAED-D7C1-B40A-4260FE8929AC}"/>
              </a:ext>
            </a:extLst>
          </p:cNvPr>
          <p:cNvSpPr>
            <a:spLocks noGrp="1"/>
          </p:cNvSpPr>
          <p:nvPr>
            <p:ph type="body" idx="1"/>
          </p:nvPr>
        </p:nvSpPr>
        <p:spPr/>
        <p:txBody>
          <a:bodyPr/>
          <a:lstStyle/>
          <a:p>
            <a:r>
              <a:rPr lang="en-GB" dirty="0"/>
              <a:t>Data shown relate to AY21/22 – current.</a:t>
            </a:r>
          </a:p>
          <a:p>
            <a:r>
              <a:rPr lang="en-GB" dirty="0"/>
              <a:t>58% of undergraduates at Carmarthen are travelling over 20 miles to campus, compared with 23% at Swansea and 16% at Cardiff.</a:t>
            </a:r>
          </a:p>
        </p:txBody>
      </p:sp>
      <p:sp>
        <p:nvSpPr>
          <p:cNvPr id="4" name="Slide Number Placeholder 3">
            <a:extLst>
              <a:ext uri="{FF2B5EF4-FFF2-40B4-BE49-F238E27FC236}">
                <a16:creationId xmlns:a16="http://schemas.microsoft.com/office/drawing/2014/main" id="{B27D3C42-F02F-8B09-F495-45015AC639EB}"/>
              </a:ext>
            </a:extLst>
          </p:cNvPr>
          <p:cNvSpPr>
            <a:spLocks noGrp="1"/>
          </p:cNvSpPr>
          <p:nvPr>
            <p:ph type="sldNum" sz="quarter" idx="5"/>
          </p:nvPr>
        </p:nvSpPr>
        <p:spPr/>
        <p:txBody>
          <a:bodyPr/>
          <a:lstStyle/>
          <a:p>
            <a:fld id="{6F5E922E-D98B-4EFC-9C91-F660DE744B92}" type="slidenum">
              <a:rPr lang="en-GB" smtClean="0"/>
              <a:t>64</a:t>
            </a:fld>
            <a:endParaRPr lang="en-GB"/>
          </a:p>
        </p:txBody>
      </p:sp>
    </p:spTree>
    <p:extLst>
      <p:ext uri="{BB962C8B-B14F-4D97-AF65-F5344CB8AC3E}">
        <p14:creationId xmlns:p14="http://schemas.microsoft.com/office/powerpoint/2010/main" val="324045429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9FCD4-07CE-DE75-EA61-835C18432C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490A31-2B9F-FA1C-4FDC-4E56A4C589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13BD00-18A6-96D1-2864-10156DE9EEA1}"/>
              </a:ext>
            </a:extLst>
          </p:cNvPr>
          <p:cNvSpPr>
            <a:spLocks noGrp="1"/>
          </p:cNvSpPr>
          <p:nvPr>
            <p:ph type="body" idx="1"/>
          </p:nvPr>
        </p:nvSpPr>
        <p:spPr/>
        <p:txBody>
          <a:bodyPr/>
          <a:lstStyle/>
          <a:p>
            <a:r>
              <a:rPr lang="en-GB" dirty="0"/>
              <a:t>Data shown relate to AY21/22 – current.</a:t>
            </a:r>
          </a:p>
          <a:p>
            <a:r>
              <a:rPr lang="en-GB" dirty="0"/>
              <a:t>High proportion of commuter students at postgraduate level in Carmarthen and Swansea. At Carmarthen, 81% of PGT students are travelling over 20 miles. At Swansea, this is 54%, but the majority (45% of the total) are travelling over 100 miles.</a:t>
            </a:r>
          </a:p>
        </p:txBody>
      </p:sp>
      <p:sp>
        <p:nvSpPr>
          <p:cNvPr id="4" name="Slide Number Placeholder 3">
            <a:extLst>
              <a:ext uri="{FF2B5EF4-FFF2-40B4-BE49-F238E27FC236}">
                <a16:creationId xmlns:a16="http://schemas.microsoft.com/office/drawing/2014/main" id="{C2299D62-EA63-2D28-D3A6-8C52645E5E88}"/>
              </a:ext>
            </a:extLst>
          </p:cNvPr>
          <p:cNvSpPr>
            <a:spLocks noGrp="1"/>
          </p:cNvSpPr>
          <p:nvPr>
            <p:ph type="sldNum" sz="quarter" idx="5"/>
          </p:nvPr>
        </p:nvSpPr>
        <p:spPr/>
        <p:txBody>
          <a:bodyPr/>
          <a:lstStyle/>
          <a:p>
            <a:fld id="{6F5E922E-D98B-4EFC-9C91-F660DE744B92}" type="slidenum">
              <a:rPr lang="en-GB" smtClean="0"/>
              <a:t>65</a:t>
            </a:fld>
            <a:endParaRPr lang="en-GB"/>
          </a:p>
        </p:txBody>
      </p:sp>
    </p:spTree>
    <p:extLst>
      <p:ext uri="{BB962C8B-B14F-4D97-AF65-F5344CB8AC3E}">
        <p14:creationId xmlns:p14="http://schemas.microsoft.com/office/powerpoint/2010/main" val="208574725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‘never here’. In most academic years, around a third of students withdraw in their first year (this is comparable with IMH as a whole).</a:t>
            </a:r>
          </a:p>
        </p:txBody>
      </p:sp>
      <p:sp>
        <p:nvSpPr>
          <p:cNvPr id="4" name="Slide Number Placeholder 3"/>
          <p:cNvSpPr>
            <a:spLocks noGrp="1"/>
          </p:cNvSpPr>
          <p:nvPr>
            <p:ph type="sldNum" sz="quarter" idx="5"/>
          </p:nvPr>
        </p:nvSpPr>
        <p:spPr/>
        <p:txBody>
          <a:bodyPr/>
          <a:lstStyle/>
          <a:p>
            <a:fld id="{6F5E922E-D98B-4EFC-9C91-F660DE744B92}" type="slidenum">
              <a:rPr lang="en-GB" smtClean="0"/>
              <a:t>66</a:t>
            </a:fld>
            <a:endParaRPr lang="en-GB"/>
          </a:p>
        </p:txBody>
      </p:sp>
    </p:spTree>
    <p:extLst>
      <p:ext uri="{BB962C8B-B14F-4D97-AF65-F5344CB8AC3E}">
        <p14:creationId xmlns:p14="http://schemas.microsoft.com/office/powerpoint/2010/main" val="109656454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9C49D-7A12-F205-159A-97A3D6C567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580EE1-937A-A46A-1AD4-0BAF096FBF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EB3A60-818F-F749-D678-6286D94964A5}"/>
              </a:ext>
            </a:extLst>
          </p:cNvPr>
          <p:cNvSpPr>
            <a:spLocks noGrp="1"/>
          </p:cNvSpPr>
          <p:nvPr>
            <p:ph type="body" idx="1"/>
          </p:nvPr>
        </p:nvSpPr>
        <p:spPr/>
        <p:txBody>
          <a:bodyPr/>
          <a:lstStyle/>
          <a:p>
            <a:r>
              <a:rPr lang="en-GB" dirty="0"/>
              <a:t>Last year, 36% of undergraduates withdrew in their first year.</a:t>
            </a:r>
          </a:p>
        </p:txBody>
      </p:sp>
      <p:sp>
        <p:nvSpPr>
          <p:cNvPr id="4" name="Slide Number Placeholder 3">
            <a:extLst>
              <a:ext uri="{FF2B5EF4-FFF2-40B4-BE49-F238E27FC236}">
                <a16:creationId xmlns:a16="http://schemas.microsoft.com/office/drawing/2014/main" id="{B1474C8C-0808-975D-A715-87E531A2E2B6}"/>
              </a:ext>
            </a:extLst>
          </p:cNvPr>
          <p:cNvSpPr>
            <a:spLocks noGrp="1"/>
          </p:cNvSpPr>
          <p:nvPr>
            <p:ph type="sldNum" sz="quarter" idx="5"/>
          </p:nvPr>
        </p:nvSpPr>
        <p:spPr/>
        <p:txBody>
          <a:bodyPr/>
          <a:lstStyle/>
          <a:p>
            <a:fld id="{6F5E922E-D98B-4EFC-9C91-F660DE744B92}" type="slidenum">
              <a:rPr lang="en-GB" smtClean="0"/>
              <a:t>67</a:t>
            </a:fld>
            <a:endParaRPr lang="en-GB"/>
          </a:p>
        </p:txBody>
      </p:sp>
    </p:spTree>
    <p:extLst>
      <p:ext uri="{BB962C8B-B14F-4D97-AF65-F5344CB8AC3E}">
        <p14:creationId xmlns:p14="http://schemas.microsoft.com/office/powerpoint/2010/main" val="409183402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29B8DE-870E-F3BC-1044-C4C03BD944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DA6746-C80D-FFD7-1059-CFF570970C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E0C1C5-4556-CD47-1023-3B5576189423}"/>
              </a:ext>
            </a:extLst>
          </p:cNvPr>
          <p:cNvSpPr>
            <a:spLocks noGrp="1"/>
          </p:cNvSpPr>
          <p:nvPr>
            <p:ph type="body" idx="1"/>
          </p:nvPr>
        </p:nvSpPr>
        <p:spPr/>
        <p:txBody>
          <a:bodyPr/>
          <a:lstStyle/>
          <a:p>
            <a:r>
              <a:rPr lang="en-GB"/>
              <a:t>Withdrawal rates are much higher for non-degree programmes than degree programmes.</a:t>
            </a:r>
          </a:p>
        </p:txBody>
      </p:sp>
      <p:sp>
        <p:nvSpPr>
          <p:cNvPr id="4" name="Slide Number Placeholder 3">
            <a:extLst>
              <a:ext uri="{FF2B5EF4-FFF2-40B4-BE49-F238E27FC236}">
                <a16:creationId xmlns:a16="http://schemas.microsoft.com/office/drawing/2014/main" id="{7E9BE919-0429-9B80-2259-369E6AF3A6CF}"/>
              </a:ext>
            </a:extLst>
          </p:cNvPr>
          <p:cNvSpPr>
            <a:spLocks noGrp="1"/>
          </p:cNvSpPr>
          <p:nvPr>
            <p:ph type="sldNum" sz="quarter" idx="5"/>
          </p:nvPr>
        </p:nvSpPr>
        <p:spPr/>
        <p:txBody>
          <a:bodyPr/>
          <a:lstStyle/>
          <a:p>
            <a:fld id="{6F5E922E-D98B-4EFC-9C91-F660DE744B92}" type="slidenum">
              <a:rPr lang="en-GB" smtClean="0"/>
              <a:t>68</a:t>
            </a:fld>
            <a:endParaRPr lang="en-GB"/>
          </a:p>
        </p:txBody>
      </p:sp>
    </p:spTree>
    <p:extLst>
      <p:ext uri="{BB962C8B-B14F-4D97-AF65-F5344CB8AC3E}">
        <p14:creationId xmlns:p14="http://schemas.microsoft.com/office/powerpoint/2010/main" val="242964273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78C77-4DD5-E2A6-B5BC-FCC0048564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799BF5-CB6E-B373-0105-274B5FAF38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F263E8-3A09-9D49-4054-3378B213E1F8}"/>
              </a:ext>
            </a:extLst>
          </p:cNvPr>
          <p:cNvSpPr>
            <a:spLocks noGrp="1"/>
          </p:cNvSpPr>
          <p:nvPr>
            <p:ph type="body" idx="1"/>
          </p:nvPr>
        </p:nvSpPr>
        <p:spPr/>
        <p:txBody>
          <a:bodyPr/>
          <a:lstStyle/>
          <a:p>
            <a:r>
              <a:rPr lang="en-GB"/>
              <a:t>Withdrawal rates are lower for postgraduates.</a:t>
            </a:r>
          </a:p>
        </p:txBody>
      </p:sp>
      <p:sp>
        <p:nvSpPr>
          <p:cNvPr id="4" name="Slide Number Placeholder 3">
            <a:extLst>
              <a:ext uri="{FF2B5EF4-FFF2-40B4-BE49-F238E27FC236}">
                <a16:creationId xmlns:a16="http://schemas.microsoft.com/office/drawing/2014/main" id="{679D095A-A771-27EB-59F4-1166283AFB73}"/>
              </a:ext>
            </a:extLst>
          </p:cNvPr>
          <p:cNvSpPr>
            <a:spLocks noGrp="1"/>
          </p:cNvSpPr>
          <p:nvPr>
            <p:ph type="sldNum" sz="quarter" idx="5"/>
          </p:nvPr>
        </p:nvSpPr>
        <p:spPr/>
        <p:txBody>
          <a:bodyPr/>
          <a:lstStyle/>
          <a:p>
            <a:fld id="{6F5E922E-D98B-4EFC-9C91-F660DE744B92}" type="slidenum">
              <a:rPr lang="en-GB" smtClean="0"/>
              <a:t>69</a:t>
            </a:fld>
            <a:endParaRPr lang="en-GB"/>
          </a:p>
        </p:txBody>
      </p:sp>
    </p:spTree>
    <p:extLst>
      <p:ext uri="{BB962C8B-B14F-4D97-AF65-F5344CB8AC3E}">
        <p14:creationId xmlns:p14="http://schemas.microsoft.com/office/powerpoint/2010/main" val="262704350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62EEC-3135-E5D4-CAC1-6615686046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4108A7-43D4-C9E1-5B51-CBEF95D63A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972FDC-7181-7BA5-DDE5-76DE18C22660}"/>
              </a:ext>
            </a:extLst>
          </p:cNvPr>
          <p:cNvSpPr>
            <a:spLocks noGrp="1"/>
          </p:cNvSpPr>
          <p:nvPr>
            <p:ph type="body" idx="1"/>
          </p:nvPr>
        </p:nvSpPr>
        <p:spPr/>
        <p:txBody>
          <a:bodyPr/>
          <a:lstStyle/>
          <a:p>
            <a:r>
              <a:rPr lang="en-GB"/>
              <a:t>Academic failure accounts for most withdrawals.</a:t>
            </a:r>
          </a:p>
          <a:p>
            <a:r>
              <a:rPr lang="en-GB"/>
              <a:t>Financial, health and family are relatively common additional reasons for withdrawal.</a:t>
            </a:r>
          </a:p>
        </p:txBody>
      </p:sp>
      <p:sp>
        <p:nvSpPr>
          <p:cNvPr id="4" name="Slide Number Placeholder 3">
            <a:extLst>
              <a:ext uri="{FF2B5EF4-FFF2-40B4-BE49-F238E27FC236}">
                <a16:creationId xmlns:a16="http://schemas.microsoft.com/office/drawing/2014/main" id="{A28C5E7E-DA53-1716-1A9C-A2A74CE49411}"/>
              </a:ext>
            </a:extLst>
          </p:cNvPr>
          <p:cNvSpPr>
            <a:spLocks noGrp="1"/>
          </p:cNvSpPr>
          <p:nvPr>
            <p:ph type="sldNum" sz="quarter" idx="5"/>
          </p:nvPr>
        </p:nvSpPr>
        <p:spPr/>
        <p:txBody>
          <a:bodyPr/>
          <a:lstStyle/>
          <a:p>
            <a:fld id="{6F5E922E-D98B-4EFC-9C91-F660DE744B92}" type="slidenum">
              <a:rPr lang="en-GB" smtClean="0"/>
              <a:t>70</a:t>
            </a:fld>
            <a:endParaRPr lang="en-GB"/>
          </a:p>
        </p:txBody>
      </p:sp>
    </p:spTree>
    <p:extLst>
      <p:ext uri="{BB962C8B-B14F-4D97-AF65-F5344CB8AC3E}">
        <p14:creationId xmlns:p14="http://schemas.microsoft.com/office/powerpoint/2010/main" val="331327299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5E922E-D98B-4EFC-9C91-F660DE744B92}" type="slidenum">
              <a:rPr lang="en-GB" smtClean="0"/>
              <a:t>71</a:t>
            </a:fld>
            <a:endParaRPr lang="en-GB"/>
          </a:p>
        </p:txBody>
      </p:sp>
    </p:spTree>
    <p:extLst>
      <p:ext uri="{BB962C8B-B14F-4D97-AF65-F5344CB8AC3E}">
        <p14:creationId xmlns:p14="http://schemas.microsoft.com/office/powerpoint/2010/main" val="319674206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DF0D89-6F3F-2337-7D4D-1CE34DDC5B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F484A7-DA53-3DAD-13A6-53EE91812D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BAFD33-9177-3728-9F9D-EEA6C529F0E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91D6A34-672C-3DCD-93B1-A1C37BAC5FAF}"/>
              </a:ext>
            </a:extLst>
          </p:cNvPr>
          <p:cNvSpPr>
            <a:spLocks noGrp="1"/>
          </p:cNvSpPr>
          <p:nvPr>
            <p:ph type="sldNum" sz="quarter" idx="5"/>
          </p:nvPr>
        </p:nvSpPr>
        <p:spPr/>
        <p:txBody>
          <a:bodyPr/>
          <a:lstStyle/>
          <a:p>
            <a:fld id="{6F5E922E-D98B-4EFC-9C91-F660DE744B92}" type="slidenum">
              <a:rPr lang="en-GB" smtClean="0"/>
              <a:t>72</a:t>
            </a:fld>
            <a:endParaRPr lang="en-GB"/>
          </a:p>
        </p:txBody>
      </p:sp>
    </p:spTree>
    <p:extLst>
      <p:ext uri="{BB962C8B-B14F-4D97-AF65-F5344CB8AC3E}">
        <p14:creationId xmlns:p14="http://schemas.microsoft.com/office/powerpoint/2010/main" val="3905545216"/>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B7B7F-992B-CE53-793B-1D2EF8EE4E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748C2B-C4A4-FFDE-CF65-DB9D636B43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1B5C2D-C4C9-4CB3-7E4E-517F6438A97F}"/>
              </a:ext>
            </a:extLst>
          </p:cNvPr>
          <p:cNvSpPr>
            <a:spLocks noGrp="1"/>
          </p:cNvSpPr>
          <p:nvPr>
            <p:ph type="body" idx="1"/>
          </p:nvPr>
        </p:nvSpPr>
        <p:spPr/>
        <p:txBody>
          <a:bodyPr/>
          <a:lstStyle/>
          <a:p>
            <a:r>
              <a:rPr lang="en-GB" dirty="0"/>
              <a:t>The proportion of withdrawals due to academic failure is much higher for non-degree undergraduates, accounting for 80% of withdrawals in AY24/25 (compared with 42% for first degree students)</a:t>
            </a:r>
          </a:p>
        </p:txBody>
      </p:sp>
      <p:sp>
        <p:nvSpPr>
          <p:cNvPr id="4" name="Slide Number Placeholder 3">
            <a:extLst>
              <a:ext uri="{FF2B5EF4-FFF2-40B4-BE49-F238E27FC236}">
                <a16:creationId xmlns:a16="http://schemas.microsoft.com/office/drawing/2014/main" id="{802ACAE3-0365-6E12-571B-01759E37ED91}"/>
              </a:ext>
            </a:extLst>
          </p:cNvPr>
          <p:cNvSpPr>
            <a:spLocks noGrp="1"/>
          </p:cNvSpPr>
          <p:nvPr>
            <p:ph type="sldNum" sz="quarter" idx="5"/>
          </p:nvPr>
        </p:nvSpPr>
        <p:spPr/>
        <p:txBody>
          <a:bodyPr/>
          <a:lstStyle/>
          <a:p>
            <a:fld id="{6F5E922E-D98B-4EFC-9C91-F660DE744B92}" type="slidenum">
              <a:rPr lang="en-GB" smtClean="0"/>
              <a:t>73</a:t>
            </a:fld>
            <a:endParaRPr lang="en-GB"/>
          </a:p>
        </p:txBody>
      </p:sp>
    </p:spTree>
    <p:extLst>
      <p:ext uri="{BB962C8B-B14F-4D97-AF65-F5344CB8AC3E}">
        <p14:creationId xmlns:p14="http://schemas.microsoft.com/office/powerpoint/2010/main" val="356425628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76AEE-2ADA-B5D6-1270-B619D2CD68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DE6444-5CE0-E8D8-926B-687A929446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5CFEA9-C7BB-9EB6-AE4C-ED3A1E959250}"/>
              </a:ext>
            </a:extLst>
          </p:cNvPr>
          <p:cNvSpPr>
            <a:spLocks noGrp="1"/>
          </p:cNvSpPr>
          <p:nvPr>
            <p:ph type="body" idx="1"/>
          </p:nvPr>
        </p:nvSpPr>
        <p:spPr/>
        <p:txBody>
          <a:bodyPr/>
          <a:lstStyle/>
          <a:p>
            <a:r>
              <a:rPr lang="en-GB"/>
              <a:t>Academic failure is the most common reason for withdrawal at PG level too, but numbers are relatively small.</a:t>
            </a:r>
          </a:p>
        </p:txBody>
      </p:sp>
      <p:sp>
        <p:nvSpPr>
          <p:cNvPr id="4" name="Slide Number Placeholder 3">
            <a:extLst>
              <a:ext uri="{FF2B5EF4-FFF2-40B4-BE49-F238E27FC236}">
                <a16:creationId xmlns:a16="http://schemas.microsoft.com/office/drawing/2014/main" id="{59D0791F-EE83-1A67-D73F-9B7D9EF2C598}"/>
              </a:ext>
            </a:extLst>
          </p:cNvPr>
          <p:cNvSpPr>
            <a:spLocks noGrp="1"/>
          </p:cNvSpPr>
          <p:nvPr>
            <p:ph type="sldNum" sz="quarter" idx="5"/>
          </p:nvPr>
        </p:nvSpPr>
        <p:spPr/>
        <p:txBody>
          <a:bodyPr/>
          <a:lstStyle/>
          <a:p>
            <a:fld id="{6F5E922E-D98B-4EFC-9C91-F660DE744B92}" type="slidenum">
              <a:rPr lang="en-GB" smtClean="0"/>
              <a:t>74</a:t>
            </a:fld>
            <a:endParaRPr lang="en-GB"/>
          </a:p>
        </p:txBody>
      </p:sp>
    </p:spTree>
    <p:extLst>
      <p:ext uri="{BB962C8B-B14F-4D97-AF65-F5344CB8AC3E}">
        <p14:creationId xmlns:p14="http://schemas.microsoft.com/office/powerpoint/2010/main" val="125904212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B5BEFA-F1E1-92C5-5367-4D73C9F0B0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E782F9-8652-509E-C80F-F2D0434F54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17EA27-0EF4-E441-1465-BBB96C5419E5}"/>
              </a:ext>
            </a:extLst>
          </p:cNvPr>
          <p:cNvSpPr>
            <a:spLocks noGrp="1"/>
          </p:cNvSpPr>
          <p:nvPr>
            <p:ph type="body" idx="1"/>
          </p:nvPr>
        </p:nvSpPr>
        <p:spPr/>
        <p:txBody>
          <a:bodyPr/>
          <a:lstStyle/>
          <a:p>
            <a:r>
              <a:rPr lang="en-GB"/>
              <a:t>Graphs shown are first year withdrawal rates. Younger students, and male students, are more likely to withdraw.</a:t>
            </a:r>
          </a:p>
          <a:p>
            <a:endParaRPr lang="en-GB"/>
          </a:p>
        </p:txBody>
      </p:sp>
      <p:sp>
        <p:nvSpPr>
          <p:cNvPr id="4" name="Slide Number Placeholder 3">
            <a:extLst>
              <a:ext uri="{FF2B5EF4-FFF2-40B4-BE49-F238E27FC236}">
                <a16:creationId xmlns:a16="http://schemas.microsoft.com/office/drawing/2014/main" id="{1A174C30-443C-BFF1-0CC6-FBFDF3C41C35}"/>
              </a:ext>
            </a:extLst>
          </p:cNvPr>
          <p:cNvSpPr>
            <a:spLocks noGrp="1"/>
          </p:cNvSpPr>
          <p:nvPr>
            <p:ph type="sldNum" sz="quarter" idx="5"/>
          </p:nvPr>
        </p:nvSpPr>
        <p:spPr/>
        <p:txBody>
          <a:bodyPr/>
          <a:lstStyle/>
          <a:p>
            <a:fld id="{6F5E922E-D98B-4EFC-9C91-F660DE744B92}" type="slidenum">
              <a:rPr lang="en-GB" smtClean="0"/>
              <a:t>75</a:t>
            </a:fld>
            <a:endParaRPr lang="en-GB"/>
          </a:p>
        </p:txBody>
      </p:sp>
    </p:spTree>
    <p:extLst>
      <p:ext uri="{BB962C8B-B14F-4D97-AF65-F5344CB8AC3E}">
        <p14:creationId xmlns:p14="http://schemas.microsoft.com/office/powerpoint/2010/main" val="277583157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F427B-570D-E60C-6A09-A62A8E115F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CCF504-E794-A6FF-8D77-7436EF4455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73B431-AE7B-9F43-F834-05AE434B5E7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9317785-342E-7EB9-BD1F-0B1C005B21A5}"/>
              </a:ext>
            </a:extLst>
          </p:cNvPr>
          <p:cNvSpPr>
            <a:spLocks noGrp="1"/>
          </p:cNvSpPr>
          <p:nvPr>
            <p:ph type="sldNum" sz="quarter" idx="5"/>
          </p:nvPr>
        </p:nvSpPr>
        <p:spPr/>
        <p:txBody>
          <a:bodyPr/>
          <a:lstStyle/>
          <a:p>
            <a:fld id="{6F5E922E-D98B-4EFC-9C91-F660DE744B92}" type="slidenum">
              <a:rPr lang="en-GB" smtClean="0"/>
              <a:t>76</a:t>
            </a:fld>
            <a:endParaRPr lang="en-GB"/>
          </a:p>
        </p:txBody>
      </p:sp>
    </p:spTree>
    <p:extLst>
      <p:ext uri="{BB962C8B-B14F-4D97-AF65-F5344CB8AC3E}">
        <p14:creationId xmlns:p14="http://schemas.microsoft.com/office/powerpoint/2010/main" val="232653144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1D028D-B6B1-93F5-DE3D-4137F47B8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4D815D-2E51-84E2-EC03-6E46841F6E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B35EED-96E1-2049-B032-14AA2ACD89C0}"/>
              </a:ext>
            </a:extLst>
          </p:cNvPr>
          <p:cNvSpPr>
            <a:spLocks noGrp="1"/>
          </p:cNvSpPr>
          <p:nvPr>
            <p:ph type="body" idx="1"/>
          </p:nvPr>
        </p:nvSpPr>
        <p:spPr/>
        <p:txBody>
          <a:bodyPr/>
          <a:lstStyle/>
          <a:p>
            <a:r>
              <a:rPr lang="en-GB"/>
              <a:t>Withdrawal rates of young students were particularly high last year for undergraduate non-degree programmes.</a:t>
            </a:r>
          </a:p>
        </p:txBody>
      </p:sp>
      <p:sp>
        <p:nvSpPr>
          <p:cNvPr id="4" name="Slide Number Placeholder 3">
            <a:extLst>
              <a:ext uri="{FF2B5EF4-FFF2-40B4-BE49-F238E27FC236}">
                <a16:creationId xmlns:a16="http://schemas.microsoft.com/office/drawing/2014/main" id="{82628C8B-FD37-E076-5C29-3223730A453D}"/>
              </a:ext>
            </a:extLst>
          </p:cNvPr>
          <p:cNvSpPr>
            <a:spLocks noGrp="1"/>
          </p:cNvSpPr>
          <p:nvPr>
            <p:ph type="sldNum" sz="quarter" idx="5"/>
          </p:nvPr>
        </p:nvSpPr>
        <p:spPr/>
        <p:txBody>
          <a:bodyPr/>
          <a:lstStyle/>
          <a:p>
            <a:fld id="{6F5E922E-D98B-4EFC-9C91-F660DE744B92}" type="slidenum">
              <a:rPr lang="en-GB" smtClean="0"/>
              <a:t>77</a:t>
            </a:fld>
            <a:endParaRPr lang="en-GB"/>
          </a:p>
        </p:txBody>
      </p:sp>
    </p:spTree>
    <p:extLst>
      <p:ext uri="{BB962C8B-B14F-4D97-AF65-F5344CB8AC3E}">
        <p14:creationId xmlns:p14="http://schemas.microsoft.com/office/powerpoint/2010/main" val="417089137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30827-7232-423E-ABA8-D4A72C7F02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E1F64F-E339-15F9-50D1-5BD5ACC590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3D5856-D1C3-B672-42F9-4D884D1AEE77}"/>
              </a:ext>
            </a:extLst>
          </p:cNvPr>
          <p:cNvSpPr>
            <a:spLocks noGrp="1"/>
          </p:cNvSpPr>
          <p:nvPr>
            <p:ph type="body" idx="1"/>
          </p:nvPr>
        </p:nvSpPr>
        <p:spPr/>
        <p:txBody>
          <a:bodyPr/>
          <a:lstStyle/>
          <a:p>
            <a:r>
              <a:rPr lang="en-GB"/>
              <a:t>Withdrawal rate differences based on age and gender are less striking for PG. There is little difference for gender, and older students, rather than younger students, have been more likely to withdraw.</a:t>
            </a:r>
          </a:p>
        </p:txBody>
      </p:sp>
      <p:sp>
        <p:nvSpPr>
          <p:cNvPr id="4" name="Slide Number Placeholder 3">
            <a:extLst>
              <a:ext uri="{FF2B5EF4-FFF2-40B4-BE49-F238E27FC236}">
                <a16:creationId xmlns:a16="http://schemas.microsoft.com/office/drawing/2014/main" id="{4FD92AC2-F68A-FF6E-E22D-AFF7E17A66A1}"/>
              </a:ext>
            </a:extLst>
          </p:cNvPr>
          <p:cNvSpPr>
            <a:spLocks noGrp="1"/>
          </p:cNvSpPr>
          <p:nvPr>
            <p:ph type="sldNum" sz="quarter" idx="5"/>
          </p:nvPr>
        </p:nvSpPr>
        <p:spPr/>
        <p:txBody>
          <a:bodyPr/>
          <a:lstStyle/>
          <a:p>
            <a:fld id="{6F5E922E-D98B-4EFC-9C91-F660DE744B92}" type="slidenum">
              <a:rPr lang="en-GB" smtClean="0"/>
              <a:t>78</a:t>
            </a:fld>
            <a:endParaRPr lang="en-GB"/>
          </a:p>
        </p:txBody>
      </p:sp>
    </p:spTree>
    <p:extLst>
      <p:ext uri="{BB962C8B-B14F-4D97-AF65-F5344CB8AC3E}">
        <p14:creationId xmlns:p14="http://schemas.microsoft.com/office/powerpoint/2010/main" val="2325905910"/>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9E2AA-960D-7C4E-BCF7-1AB8E467A3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7807C5-EA06-2488-D1F6-76CA370C97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C2A8E0-4400-7448-60F6-647E74445269}"/>
              </a:ext>
            </a:extLst>
          </p:cNvPr>
          <p:cNvSpPr>
            <a:spLocks noGrp="1"/>
          </p:cNvSpPr>
          <p:nvPr>
            <p:ph type="body" idx="1"/>
          </p:nvPr>
        </p:nvSpPr>
        <p:spPr/>
        <p:txBody>
          <a:bodyPr/>
          <a:lstStyle/>
          <a:p>
            <a:r>
              <a:rPr lang="en-GB" dirty="0"/>
              <a:t>Students whose parents did not go to university, and students from low participation backgrounds, are more likely to withdraw.</a:t>
            </a:r>
          </a:p>
        </p:txBody>
      </p:sp>
      <p:sp>
        <p:nvSpPr>
          <p:cNvPr id="4" name="Slide Number Placeholder 3">
            <a:extLst>
              <a:ext uri="{FF2B5EF4-FFF2-40B4-BE49-F238E27FC236}">
                <a16:creationId xmlns:a16="http://schemas.microsoft.com/office/drawing/2014/main" id="{14827E26-72B5-11A0-AB62-F2D0B39C8C62}"/>
              </a:ext>
            </a:extLst>
          </p:cNvPr>
          <p:cNvSpPr>
            <a:spLocks noGrp="1"/>
          </p:cNvSpPr>
          <p:nvPr>
            <p:ph type="sldNum" sz="quarter" idx="5"/>
          </p:nvPr>
        </p:nvSpPr>
        <p:spPr/>
        <p:txBody>
          <a:bodyPr/>
          <a:lstStyle/>
          <a:p>
            <a:fld id="{6F5E922E-D98B-4EFC-9C91-F660DE744B92}" type="slidenum">
              <a:rPr lang="en-GB" smtClean="0"/>
              <a:t>79</a:t>
            </a:fld>
            <a:endParaRPr lang="en-GB"/>
          </a:p>
        </p:txBody>
      </p:sp>
    </p:spTree>
    <p:extLst>
      <p:ext uri="{BB962C8B-B14F-4D97-AF65-F5344CB8AC3E}">
        <p14:creationId xmlns:p14="http://schemas.microsoft.com/office/powerpoint/2010/main" val="4150620196"/>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8F3E4E-98B5-601C-D2FE-7DA40C841C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D1BB57-69B2-A2B3-D9F4-1F5FB71756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60BC80-CCB9-8A3C-9464-0B094ED212C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086929B-CB2D-7243-3532-529232CB1080}"/>
              </a:ext>
            </a:extLst>
          </p:cNvPr>
          <p:cNvSpPr>
            <a:spLocks noGrp="1"/>
          </p:cNvSpPr>
          <p:nvPr>
            <p:ph type="sldNum" sz="quarter" idx="5"/>
          </p:nvPr>
        </p:nvSpPr>
        <p:spPr/>
        <p:txBody>
          <a:bodyPr/>
          <a:lstStyle/>
          <a:p>
            <a:fld id="{6F5E922E-D98B-4EFC-9C91-F660DE744B92}" type="slidenum">
              <a:rPr lang="en-GB" smtClean="0"/>
              <a:t>80</a:t>
            </a:fld>
            <a:endParaRPr lang="en-GB"/>
          </a:p>
        </p:txBody>
      </p:sp>
    </p:spTree>
    <p:extLst>
      <p:ext uri="{BB962C8B-B14F-4D97-AF65-F5344CB8AC3E}">
        <p14:creationId xmlns:p14="http://schemas.microsoft.com/office/powerpoint/2010/main" val="28052734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800CE6-30F0-5A16-4CE0-3D2DAA1D3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0D429B-40A5-185A-0701-3814E5867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4977EB-9972-9BF0-4A82-B9A7C13E7CBC}"/>
              </a:ext>
            </a:extLst>
          </p:cNvPr>
          <p:cNvSpPr>
            <a:spLocks noGrp="1"/>
          </p:cNvSpPr>
          <p:nvPr>
            <p:ph type="body" idx="1"/>
          </p:nvPr>
        </p:nvSpPr>
        <p:spPr/>
        <p:txBody>
          <a:bodyPr/>
          <a:lstStyle/>
          <a:p>
            <a:r>
              <a:rPr lang="en-GB"/>
              <a:t>Higher withdrawal rates amongst students whose parents did not go to university is still notable at PG level.</a:t>
            </a:r>
          </a:p>
        </p:txBody>
      </p:sp>
      <p:sp>
        <p:nvSpPr>
          <p:cNvPr id="4" name="Slide Number Placeholder 3">
            <a:extLst>
              <a:ext uri="{FF2B5EF4-FFF2-40B4-BE49-F238E27FC236}">
                <a16:creationId xmlns:a16="http://schemas.microsoft.com/office/drawing/2014/main" id="{B65E4D25-B187-77F0-1016-3FF98E3D30C0}"/>
              </a:ext>
            </a:extLst>
          </p:cNvPr>
          <p:cNvSpPr>
            <a:spLocks noGrp="1"/>
          </p:cNvSpPr>
          <p:nvPr>
            <p:ph type="sldNum" sz="quarter" idx="5"/>
          </p:nvPr>
        </p:nvSpPr>
        <p:spPr/>
        <p:txBody>
          <a:bodyPr/>
          <a:lstStyle/>
          <a:p>
            <a:fld id="{6F5E922E-D98B-4EFC-9C91-F660DE744B92}" type="slidenum">
              <a:rPr lang="en-GB" smtClean="0"/>
              <a:t>81</a:t>
            </a:fld>
            <a:endParaRPr lang="en-GB"/>
          </a:p>
        </p:txBody>
      </p:sp>
    </p:spTree>
    <p:extLst>
      <p:ext uri="{BB962C8B-B14F-4D97-AF65-F5344CB8AC3E}">
        <p14:creationId xmlns:p14="http://schemas.microsoft.com/office/powerpoint/2010/main" val="56825741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373ADB-F7E5-7D7E-2F7F-FC721CA972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2FE021-DCCD-356B-7494-086C128FEA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5796CB-6818-CC02-AD78-260B6255CB8C}"/>
              </a:ext>
            </a:extLst>
          </p:cNvPr>
          <p:cNvSpPr>
            <a:spLocks noGrp="1"/>
          </p:cNvSpPr>
          <p:nvPr>
            <p:ph type="body" idx="1"/>
          </p:nvPr>
        </p:nvSpPr>
        <p:spPr/>
        <p:txBody>
          <a:bodyPr/>
          <a:lstStyle/>
          <a:p>
            <a:r>
              <a:rPr lang="en-GB" dirty="0"/>
              <a:t>Home students are much more likely to withdraw than overseas students.</a:t>
            </a:r>
          </a:p>
          <a:p>
            <a:r>
              <a:rPr lang="en-GB" dirty="0"/>
              <a:t>Gypsy and Traveller students make up a low proportion of the cohort (14.42 FTE in AY24/25, 30FTE in the period AY21/22 to current) but have consistently high withdrawal rates. Withdrawal rates for Arab, Mixed and Black students are also relatively high. Withdrawal rates are lowest for Asian students.</a:t>
            </a:r>
          </a:p>
        </p:txBody>
      </p:sp>
      <p:sp>
        <p:nvSpPr>
          <p:cNvPr id="4" name="Slide Number Placeholder 3">
            <a:extLst>
              <a:ext uri="{FF2B5EF4-FFF2-40B4-BE49-F238E27FC236}">
                <a16:creationId xmlns:a16="http://schemas.microsoft.com/office/drawing/2014/main" id="{601F4AA8-D8DC-9D94-6B9B-DE9ACF4AEEC3}"/>
              </a:ext>
            </a:extLst>
          </p:cNvPr>
          <p:cNvSpPr>
            <a:spLocks noGrp="1"/>
          </p:cNvSpPr>
          <p:nvPr>
            <p:ph type="sldNum" sz="quarter" idx="5"/>
          </p:nvPr>
        </p:nvSpPr>
        <p:spPr/>
        <p:txBody>
          <a:bodyPr/>
          <a:lstStyle/>
          <a:p>
            <a:fld id="{6F5E922E-D98B-4EFC-9C91-F660DE744B92}" type="slidenum">
              <a:rPr lang="en-GB" smtClean="0"/>
              <a:t>82</a:t>
            </a:fld>
            <a:endParaRPr lang="en-GB"/>
          </a:p>
        </p:txBody>
      </p:sp>
    </p:spTree>
    <p:extLst>
      <p:ext uri="{BB962C8B-B14F-4D97-AF65-F5344CB8AC3E}">
        <p14:creationId xmlns:p14="http://schemas.microsoft.com/office/powerpoint/2010/main" val="325939541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559F9C-97AB-6EFD-FD56-B5A010980D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326F84-6C32-F061-305B-805FD572C5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36D0D0-8DB2-EBC6-CD1E-79EAC606F587}"/>
              </a:ext>
            </a:extLst>
          </p:cNvPr>
          <p:cNvSpPr>
            <a:spLocks noGrp="1"/>
          </p:cNvSpPr>
          <p:nvPr>
            <p:ph type="body" idx="1"/>
          </p:nvPr>
        </p:nvSpPr>
        <p:spPr/>
        <p:txBody>
          <a:bodyPr/>
          <a:lstStyle/>
          <a:p>
            <a:r>
              <a:rPr lang="en-GB"/>
              <a:t>The lower rate of withdrawal for Asian students does not apply to UG non-degree programmes, where they are more comparable to those of Black, Arab and White students.</a:t>
            </a:r>
          </a:p>
        </p:txBody>
      </p:sp>
      <p:sp>
        <p:nvSpPr>
          <p:cNvPr id="4" name="Slide Number Placeholder 3">
            <a:extLst>
              <a:ext uri="{FF2B5EF4-FFF2-40B4-BE49-F238E27FC236}">
                <a16:creationId xmlns:a16="http://schemas.microsoft.com/office/drawing/2014/main" id="{D1C170C0-0D96-CAE4-5CD7-C409E959A361}"/>
              </a:ext>
            </a:extLst>
          </p:cNvPr>
          <p:cNvSpPr>
            <a:spLocks noGrp="1"/>
          </p:cNvSpPr>
          <p:nvPr>
            <p:ph type="sldNum" sz="quarter" idx="5"/>
          </p:nvPr>
        </p:nvSpPr>
        <p:spPr/>
        <p:txBody>
          <a:bodyPr/>
          <a:lstStyle/>
          <a:p>
            <a:fld id="{6F5E922E-D98B-4EFC-9C91-F660DE744B92}" type="slidenum">
              <a:rPr lang="en-GB" smtClean="0"/>
              <a:t>83</a:t>
            </a:fld>
            <a:endParaRPr lang="en-GB"/>
          </a:p>
        </p:txBody>
      </p:sp>
    </p:spTree>
    <p:extLst>
      <p:ext uri="{BB962C8B-B14F-4D97-AF65-F5344CB8AC3E}">
        <p14:creationId xmlns:p14="http://schemas.microsoft.com/office/powerpoint/2010/main" val="63864884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62C9A-7528-0882-DB13-207221FAA7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B4632A-5098-AED2-4293-28EB09BAF3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54A586-849C-F162-1C06-0EA4EDF6289B}"/>
              </a:ext>
            </a:extLst>
          </p:cNvPr>
          <p:cNvSpPr>
            <a:spLocks noGrp="1"/>
          </p:cNvSpPr>
          <p:nvPr>
            <p:ph type="body" idx="1"/>
          </p:nvPr>
        </p:nvSpPr>
        <p:spPr/>
        <p:txBody>
          <a:bodyPr/>
          <a:lstStyle/>
          <a:p>
            <a:r>
              <a:rPr lang="en-GB" dirty="0"/>
              <a:t>Withdrawal rates at PG level have broadly been falling for both home and overseas students. They are lower for overseas students, but the difference is less substantial than for UG.</a:t>
            </a:r>
          </a:p>
          <a:p>
            <a:endParaRPr lang="en-GB" dirty="0"/>
          </a:p>
          <a:p>
            <a:r>
              <a:rPr lang="en-GB" dirty="0"/>
              <a:t>Overall withdrawal observations to note:</a:t>
            </a:r>
          </a:p>
          <a:p>
            <a:r>
              <a:rPr lang="en-GB" dirty="0"/>
              <a:t>Higher proportion of younger students withdraw.</a:t>
            </a:r>
          </a:p>
          <a:p>
            <a:r>
              <a:rPr lang="en-GB" dirty="0"/>
              <a:t>Higher proportion of male students withdraw.</a:t>
            </a:r>
          </a:p>
          <a:p>
            <a:r>
              <a:rPr lang="en-GB" dirty="0"/>
              <a:t>Higher proportion of home students withdraw.</a:t>
            </a:r>
          </a:p>
          <a:p>
            <a:r>
              <a:rPr lang="en-GB" dirty="0"/>
              <a:t>No significant effect of disability on withdrawal rates.</a:t>
            </a:r>
          </a:p>
        </p:txBody>
      </p:sp>
      <p:sp>
        <p:nvSpPr>
          <p:cNvPr id="4" name="Slide Number Placeholder 3">
            <a:extLst>
              <a:ext uri="{FF2B5EF4-FFF2-40B4-BE49-F238E27FC236}">
                <a16:creationId xmlns:a16="http://schemas.microsoft.com/office/drawing/2014/main" id="{DB131F71-AD58-B8FF-52B2-E5E15BAB602E}"/>
              </a:ext>
            </a:extLst>
          </p:cNvPr>
          <p:cNvSpPr>
            <a:spLocks noGrp="1"/>
          </p:cNvSpPr>
          <p:nvPr>
            <p:ph type="sldNum" sz="quarter" idx="5"/>
          </p:nvPr>
        </p:nvSpPr>
        <p:spPr/>
        <p:txBody>
          <a:bodyPr/>
          <a:lstStyle/>
          <a:p>
            <a:fld id="{6F5E922E-D98B-4EFC-9C91-F660DE744B92}" type="slidenum">
              <a:rPr lang="en-GB" smtClean="0"/>
              <a:t>84</a:t>
            </a:fld>
            <a:endParaRPr lang="en-GB"/>
          </a:p>
        </p:txBody>
      </p:sp>
    </p:spTree>
    <p:extLst>
      <p:ext uri="{BB962C8B-B14F-4D97-AF65-F5344CB8AC3E}">
        <p14:creationId xmlns:p14="http://schemas.microsoft.com/office/powerpoint/2010/main" val="343451950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C1E35-D913-398D-5D5B-162F493924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28516E-43C0-C9DA-DEDE-6437407EE2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4563DD-5A93-6023-6B92-171AAF1DDDB3}"/>
              </a:ext>
            </a:extLst>
          </p:cNvPr>
          <p:cNvSpPr>
            <a:spLocks noGrp="1"/>
          </p:cNvSpPr>
          <p:nvPr>
            <p:ph type="body" idx="1"/>
          </p:nvPr>
        </p:nvSpPr>
        <p:spPr/>
        <p:txBody>
          <a:bodyPr/>
          <a:lstStyle/>
          <a:p>
            <a:r>
              <a:rPr lang="en-GB"/>
              <a:t>Excluding current academic year – shows AY21/22-AY24/25, levels 4, 5 and 6</a:t>
            </a:r>
          </a:p>
          <a:p>
            <a:r>
              <a:rPr lang="en-GB"/>
              <a:t>Only 4% of module outcomes are failure at level 6. 5% at level 5 and 17% at level 4.</a:t>
            </a:r>
          </a:p>
        </p:txBody>
      </p:sp>
      <p:sp>
        <p:nvSpPr>
          <p:cNvPr id="4" name="Slide Number Placeholder 3">
            <a:extLst>
              <a:ext uri="{FF2B5EF4-FFF2-40B4-BE49-F238E27FC236}">
                <a16:creationId xmlns:a16="http://schemas.microsoft.com/office/drawing/2014/main" id="{D99585F9-3D37-4268-4704-A8E343BF4801}"/>
              </a:ext>
            </a:extLst>
          </p:cNvPr>
          <p:cNvSpPr>
            <a:spLocks noGrp="1"/>
          </p:cNvSpPr>
          <p:nvPr>
            <p:ph type="sldNum" sz="quarter" idx="5"/>
          </p:nvPr>
        </p:nvSpPr>
        <p:spPr/>
        <p:txBody>
          <a:bodyPr/>
          <a:lstStyle/>
          <a:p>
            <a:fld id="{6F5E922E-D98B-4EFC-9C91-F660DE744B92}" type="slidenum">
              <a:rPr lang="en-GB" smtClean="0"/>
              <a:t>85</a:t>
            </a:fld>
            <a:endParaRPr lang="en-GB"/>
          </a:p>
        </p:txBody>
      </p:sp>
    </p:spTree>
    <p:extLst>
      <p:ext uri="{BB962C8B-B14F-4D97-AF65-F5344CB8AC3E}">
        <p14:creationId xmlns:p14="http://schemas.microsoft.com/office/powerpoint/2010/main" val="107573517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Data for demographic traits is an average of AY21/22-current.</a:t>
            </a:r>
          </a:p>
        </p:txBody>
      </p:sp>
      <p:sp>
        <p:nvSpPr>
          <p:cNvPr id="4" name="Slide Number Placeholder 3"/>
          <p:cNvSpPr>
            <a:spLocks noGrp="1"/>
          </p:cNvSpPr>
          <p:nvPr>
            <p:ph type="sldNum" sz="quarter" idx="5"/>
          </p:nvPr>
        </p:nvSpPr>
        <p:spPr/>
        <p:txBody>
          <a:bodyPr/>
          <a:lstStyle/>
          <a:p>
            <a:fld id="{6F5E922E-D98B-4EFC-9C91-F660DE744B92}" type="slidenum">
              <a:rPr lang="en-GB" smtClean="0"/>
              <a:t>86</a:t>
            </a:fld>
            <a:endParaRPr lang="en-GB"/>
          </a:p>
        </p:txBody>
      </p:sp>
    </p:spTree>
    <p:extLst>
      <p:ext uri="{BB962C8B-B14F-4D97-AF65-F5344CB8AC3E}">
        <p14:creationId xmlns:p14="http://schemas.microsoft.com/office/powerpoint/2010/main" val="1951790864"/>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Data are shown as average for AY21/22-current. </a:t>
            </a:r>
            <a:r>
              <a:rPr lang="en-GB" dirty="0"/>
              <a:t>Only 11% of Black men achieved Good Honours. 0% of Black men from low participation backgrounds.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Across AY21/22 – current, total of 271 Black students, of whom 84 were from low participation backgrounds. (Total)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Undergraduates: 135 Black students, of whom, 54 were from low participation backgrounds (Total 75 male, 60 female)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30 Gypsy and Traveller students over period AY21/22-current, average module marks over this period for these students was 17.8.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Note the ethnicity awarding gap is not explained by average marks or by differences in marks for the independent project – average 31.0 for Asian students, 57.8 for White students, and 60.0 for Black students.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5"/>
          </p:nvPr>
        </p:nvSpPr>
        <p:spPr/>
        <p:txBody>
          <a:bodyPr/>
          <a:lstStyle/>
          <a:p>
            <a:fld id="{6F5E922E-D98B-4EFC-9C91-F660DE744B92}" type="slidenum">
              <a:rPr lang="en-GB" smtClean="0"/>
              <a:t>87</a:t>
            </a:fld>
            <a:endParaRPr lang="en-GB"/>
          </a:p>
        </p:txBody>
      </p:sp>
    </p:spTree>
    <p:extLst>
      <p:ext uri="{BB962C8B-B14F-4D97-AF65-F5344CB8AC3E}">
        <p14:creationId xmlns:p14="http://schemas.microsoft.com/office/powerpoint/2010/main" val="796344787"/>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BDFD2-425F-BD87-5E16-F9A41C25F9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872467-656D-9E8C-6D71-A793973622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DC6FC8-4B0D-B4BF-D3F8-94D6FCA6EA7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t>28 Black students from Low Participation backgrounds during this period.</a:t>
            </a:r>
          </a:p>
        </p:txBody>
      </p:sp>
      <p:sp>
        <p:nvSpPr>
          <p:cNvPr id="4" name="Slide Number Placeholder 3">
            <a:extLst>
              <a:ext uri="{FF2B5EF4-FFF2-40B4-BE49-F238E27FC236}">
                <a16:creationId xmlns:a16="http://schemas.microsoft.com/office/drawing/2014/main" id="{2F8FA6F6-8D62-B3E6-3A23-5E8A1A81042D}"/>
              </a:ext>
            </a:extLst>
          </p:cNvPr>
          <p:cNvSpPr>
            <a:spLocks noGrp="1"/>
          </p:cNvSpPr>
          <p:nvPr>
            <p:ph type="sldNum" sz="quarter" idx="5"/>
          </p:nvPr>
        </p:nvSpPr>
        <p:spPr/>
        <p:txBody>
          <a:bodyPr/>
          <a:lstStyle/>
          <a:p>
            <a:fld id="{6F5E922E-D98B-4EFC-9C91-F660DE744B92}" type="slidenum">
              <a:rPr lang="en-GB" smtClean="0"/>
              <a:t>88</a:t>
            </a:fld>
            <a:endParaRPr lang="en-GB"/>
          </a:p>
        </p:txBody>
      </p:sp>
    </p:spTree>
    <p:extLst>
      <p:ext uri="{BB962C8B-B14F-4D97-AF65-F5344CB8AC3E}">
        <p14:creationId xmlns:p14="http://schemas.microsoft.com/office/powerpoint/2010/main" val="343946428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been an increase in coursework and decrease in practical assessments since AY21/22 (Level 4 35% to 33%, Level 5 20% to 13%, Level 6 20% to 13%).</a:t>
            </a:r>
          </a:p>
          <a:p>
            <a:endParaRPr lang="en-GB" dirty="0"/>
          </a:p>
        </p:txBody>
      </p:sp>
      <p:sp>
        <p:nvSpPr>
          <p:cNvPr id="4" name="Slide Number Placeholder 3"/>
          <p:cNvSpPr>
            <a:spLocks noGrp="1"/>
          </p:cNvSpPr>
          <p:nvPr>
            <p:ph type="sldNum" sz="quarter" idx="5"/>
          </p:nvPr>
        </p:nvSpPr>
        <p:spPr/>
        <p:txBody>
          <a:bodyPr/>
          <a:lstStyle/>
          <a:p>
            <a:fld id="{6F5E922E-D98B-4EFC-9C91-F660DE744B92}" type="slidenum">
              <a:rPr lang="en-GB" smtClean="0"/>
              <a:t>89</a:t>
            </a:fld>
            <a:endParaRPr lang="en-GB"/>
          </a:p>
        </p:txBody>
      </p:sp>
    </p:spTree>
    <p:extLst>
      <p:ext uri="{BB962C8B-B14F-4D97-AF65-F5344CB8AC3E}">
        <p14:creationId xmlns:p14="http://schemas.microsoft.com/office/powerpoint/2010/main" val="956544043"/>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4BD5D-8806-94A6-FC85-52FCEEE3C5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C23153-13AD-0D2E-18E1-C2C93958FF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8C2092-05F8-EE26-B048-34B8BF3FEE5A}"/>
              </a:ext>
            </a:extLst>
          </p:cNvPr>
          <p:cNvSpPr>
            <a:spLocks noGrp="1"/>
          </p:cNvSpPr>
          <p:nvPr>
            <p:ph type="body" idx="1"/>
          </p:nvPr>
        </p:nvSpPr>
        <p:spPr/>
        <p:txBody>
          <a:bodyPr/>
          <a:lstStyle/>
          <a:p>
            <a:r>
              <a:rPr lang="en-GB" dirty="0"/>
              <a:t>These show the average of AY24/25 and current. Programmes in Cardiff have a higher proportion of practical assessments.</a:t>
            </a:r>
          </a:p>
        </p:txBody>
      </p:sp>
      <p:sp>
        <p:nvSpPr>
          <p:cNvPr id="4" name="Slide Number Placeholder 3">
            <a:extLst>
              <a:ext uri="{FF2B5EF4-FFF2-40B4-BE49-F238E27FC236}">
                <a16:creationId xmlns:a16="http://schemas.microsoft.com/office/drawing/2014/main" id="{4743F3DC-65EC-D38D-B7BD-91177AC5C5E0}"/>
              </a:ext>
            </a:extLst>
          </p:cNvPr>
          <p:cNvSpPr>
            <a:spLocks noGrp="1"/>
          </p:cNvSpPr>
          <p:nvPr>
            <p:ph type="sldNum" sz="quarter" idx="5"/>
          </p:nvPr>
        </p:nvSpPr>
        <p:spPr/>
        <p:txBody>
          <a:bodyPr/>
          <a:lstStyle/>
          <a:p>
            <a:fld id="{6F5E922E-D98B-4EFC-9C91-F660DE744B92}" type="slidenum">
              <a:rPr lang="en-GB" smtClean="0"/>
              <a:t>90</a:t>
            </a:fld>
            <a:endParaRPr lang="en-GB"/>
          </a:p>
        </p:txBody>
      </p:sp>
    </p:spTree>
    <p:extLst>
      <p:ext uri="{BB962C8B-B14F-4D97-AF65-F5344CB8AC3E}">
        <p14:creationId xmlns:p14="http://schemas.microsoft.com/office/powerpoint/2010/main" val="48391481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BD365-3F22-1F08-06AC-8FB19A32F9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2199F5-6097-DCF2-A9A4-FF3281CE3B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FE6DDF-0BF2-EF6A-6441-ABE9DCBBC4C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72C3A64-2772-BE4E-5C29-2D8065432F94}"/>
              </a:ext>
            </a:extLst>
          </p:cNvPr>
          <p:cNvSpPr>
            <a:spLocks noGrp="1"/>
          </p:cNvSpPr>
          <p:nvPr>
            <p:ph type="sldNum" sz="quarter" idx="5"/>
          </p:nvPr>
        </p:nvSpPr>
        <p:spPr/>
        <p:txBody>
          <a:bodyPr/>
          <a:lstStyle/>
          <a:p>
            <a:fld id="{6F5E922E-D98B-4EFC-9C91-F660DE744B92}" type="slidenum">
              <a:rPr lang="en-GB" smtClean="0"/>
              <a:t>91</a:t>
            </a:fld>
            <a:endParaRPr lang="en-GB"/>
          </a:p>
        </p:txBody>
      </p:sp>
    </p:spTree>
    <p:extLst>
      <p:ext uri="{BB962C8B-B14F-4D97-AF65-F5344CB8AC3E}">
        <p14:creationId xmlns:p14="http://schemas.microsoft.com/office/powerpoint/2010/main" val="3380804274"/>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F3A56-9703-581B-E289-35D753FF60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D13CAA-016F-1294-F21D-2F2972D6EF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07D36F-A594-01B3-EFCF-255A14FFF4F5}"/>
              </a:ext>
            </a:extLst>
          </p:cNvPr>
          <p:cNvSpPr>
            <a:spLocks noGrp="1"/>
          </p:cNvSpPr>
          <p:nvPr>
            <p:ph type="body" idx="1"/>
          </p:nvPr>
        </p:nvSpPr>
        <p:spPr/>
        <p:txBody>
          <a:bodyPr/>
          <a:lstStyle/>
          <a:p>
            <a:r>
              <a:rPr lang="en-GB"/>
              <a:t>A much higher proportion of the Swansea cohort comes from low participation backgrounds.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Data for Ethnicity shown = AY24/25 – Cardiff cohort has a slightly higher degree of ethnic diversity (50% of students on this programme in Cardiff are White, compared with 61% at Swansea).</a:t>
            </a:r>
          </a:p>
          <a:p>
            <a:r>
              <a:rPr lang="en-GB"/>
              <a:t>No other notable differences between the Cardiff and Swansea programmes. </a:t>
            </a:r>
          </a:p>
          <a:p>
            <a:r>
              <a:rPr lang="en-GB"/>
              <a:t>Recruitment is broadly from discrete geographic areas around Swansea and Cardiff, although some students on the Swansea programme are based in Cardiff (all are on-campus students).</a:t>
            </a:r>
          </a:p>
        </p:txBody>
      </p:sp>
      <p:sp>
        <p:nvSpPr>
          <p:cNvPr id="4" name="Slide Number Placeholder 3">
            <a:extLst>
              <a:ext uri="{FF2B5EF4-FFF2-40B4-BE49-F238E27FC236}">
                <a16:creationId xmlns:a16="http://schemas.microsoft.com/office/drawing/2014/main" id="{D15FD48D-A2C7-C1A3-16B6-0ECAEAAE7709}"/>
              </a:ext>
            </a:extLst>
          </p:cNvPr>
          <p:cNvSpPr>
            <a:spLocks noGrp="1"/>
          </p:cNvSpPr>
          <p:nvPr>
            <p:ph type="sldNum" sz="quarter" idx="5"/>
          </p:nvPr>
        </p:nvSpPr>
        <p:spPr/>
        <p:txBody>
          <a:bodyPr/>
          <a:lstStyle/>
          <a:p>
            <a:fld id="{6F5E922E-D98B-4EFC-9C91-F660DE744B92}" type="slidenum">
              <a:rPr lang="en-GB" smtClean="0"/>
              <a:t>92</a:t>
            </a:fld>
            <a:endParaRPr lang="en-GB"/>
          </a:p>
        </p:txBody>
      </p:sp>
    </p:spTree>
    <p:extLst>
      <p:ext uri="{BB962C8B-B14F-4D97-AF65-F5344CB8AC3E}">
        <p14:creationId xmlns:p14="http://schemas.microsoft.com/office/powerpoint/2010/main" val="925183369"/>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82F9B-B69A-A575-3067-C5B8A5955D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F59ACC-E79D-3565-15B9-61EB4548D5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40CA13-CB8E-A501-1CDD-A8BBF8120DDA}"/>
              </a:ext>
            </a:extLst>
          </p:cNvPr>
          <p:cNvSpPr>
            <a:spLocks noGrp="1"/>
          </p:cNvSpPr>
          <p:nvPr>
            <p:ph type="body" idx="1"/>
          </p:nvPr>
        </p:nvSpPr>
        <p:spPr/>
        <p:txBody>
          <a:bodyPr/>
          <a:lstStyle/>
          <a:p>
            <a:r>
              <a:rPr lang="en-GB"/>
              <a:t>27% of students enrolled on this programme last year at Cardiff had declared a disability, compared with only 16% at Swansea. </a:t>
            </a:r>
          </a:p>
          <a:p>
            <a:r>
              <a:rPr lang="en-GB"/>
              <a:t>There is a much greater ethnic diversity on the programme at Cardiff. 58% of the students on this programme at Cardiff last year were white, compared with 82% at Swansea.</a:t>
            </a:r>
          </a:p>
          <a:p>
            <a:r>
              <a:rPr lang="en-GB"/>
              <a:t>All students for this programme are based on campus. Cardiff has a relatively high proportion of commuter students (data from AY24/25).</a:t>
            </a:r>
          </a:p>
          <a:p>
            <a:r>
              <a:rPr lang="en-GB"/>
              <a:t>Withdrawal rates are higher in Swansea.</a:t>
            </a:r>
          </a:p>
          <a:p>
            <a:r>
              <a:rPr lang="en-GB"/>
              <a:t>Recruitment is from discrete geographic areas (around Swansea, and around Cardiff).</a:t>
            </a:r>
          </a:p>
          <a:p>
            <a:r>
              <a:rPr lang="en-GB"/>
              <a:t>There are no other notable differences between the cohorts.</a:t>
            </a:r>
          </a:p>
        </p:txBody>
      </p:sp>
      <p:sp>
        <p:nvSpPr>
          <p:cNvPr id="4" name="Slide Number Placeholder 3">
            <a:extLst>
              <a:ext uri="{FF2B5EF4-FFF2-40B4-BE49-F238E27FC236}">
                <a16:creationId xmlns:a16="http://schemas.microsoft.com/office/drawing/2014/main" id="{676701AB-901F-C49C-34C0-D79377D0CCCB}"/>
              </a:ext>
            </a:extLst>
          </p:cNvPr>
          <p:cNvSpPr>
            <a:spLocks noGrp="1"/>
          </p:cNvSpPr>
          <p:nvPr>
            <p:ph type="sldNum" sz="quarter" idx="5"/>
          </p:nvPr>
        </p:nvSpPr>
        <p:spPr/>
        <p:txBody>
          <a:bodyPr/>
          <a:lstStyle/>
          <a:p>
            <a:fld id="{6F5E922E-D98B-4EFC-9C91-F660DE744B92}" type="slidenum">
              <a:rPr lang="en-GB" smtClean="0"/>
              <a:t>93</a:t>
            </a:fld>
            <a:endParaRPr lang="en-GB"/>
          </a:p>
        </p:txBody>
      </p:sp>
    </p:spTree>
    <p:extLst>
      <p:ext uri="{BB962C8B-B14F-4D97-AF65-F5344CB8AC3E}">
        <p14:creationId xmlns:p14="http://schemas.microsoft.com/office/powerpoint/2010/main" val="2851242321"/>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44BE7-ED38-8B7E-A32B-1EE6DA36D5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C4A3F3-009F-4BEF-C881-ABFE4AC2CC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E48A11-AAC7-5901-FD10-1CCF3FD40EB5}"/>
              </a:ext>
            </a:extLst>
          </p:cNvPr>
          <p:cNvSpPr>
            <a:spLocks noGrp="1"/>
          </p:cNvSpPr>
          <p:nvPr>
            <p:ph type="body" idx="1"/>
          </p:nvPr>
        </p:nvSpPr>
        <p:spPr/>
        <p:txBody>
          <a:bodyPr/>
          <a:lstStyle/>
          <a:p>
            <a:r>
              <a:rPr lang="en-GB"/>
              <a:t>A higher proportion of the Swansea cohort are from low participation backgrounds.</a:t>
            </a:r>
          </a:p>
          <a:p>
            <a:r>
              <a:rPr lang="en-GB"/>
              <a:t>Swansea has a higher proportion of male students this year.</a:t>
            </a:r>
          </a:p>
          <a:p>
            <a:r>
              <a:rPr lang="en-GB"/>
              <a:t>Students on the MBA in Carmarthen are currently all over 25, with 83% over 30. At Swansea, 33% of the cohort are under 24.</a:t>
            </a:r>
          </a:p>
          <a:p>
            <a:r>
              <a:rPr lang="en-GB"/>
              <a:t>Carmarthen has a higher proportion of commuter students, the majority of students in this cohort travelling over 20 miles.</a:t>
            </a:r>
          </a:p>
          <a:p>
            <a:r>
              <a:rPr lang="en-GB"/>
              <a:t>Withdrawal rates have been generally higher in Carmarthen.</a:t>
            </a:r>
          </a:p>
          <a:p>
            <a:r>
              <a:rPr lang="en-GB"/>
              <a:t>The Swansea cohort is more ethnically diverse, with a particularly large proportion of Asian students (62%).</a:t>
            </a:r>
          </a:p>
          <a:p>
            <a:r>
              <a:rPr lang="en-GB"/>
              <a:t>No other notable differences between cohorts.</a:t>
            </a:r>
          </a:p>
          <a:p>
            <a:r>
              <a:rPr lang="en-GB"/>
              <a:t>No difference in assessment types.</a:t>
            </a:r>
          </a:p>
        </p:txBody>
      </p:sp>
      <p:sp>
        <p:nvSpPr>
          <p:cNvPr id="4" name="Slide Number Placeholder 3">
            <a:extLst>
              <a:ext uri="{FF2B5EF4-FFF2-40B4-BE49-F238E27FC236}">
                <a16:creationId xmlns:a16="http://schemas.microsoft.com/office/drawing/2014/main" id="{CB636A04-BA6B-501D-5EF2-214653ACA338}"/>
              </a:ext>
            </a:extLst>
          </p:cNvPr>
          <p:cNvSpPr>
            <a:spLocks noGrp="1"/>
          </p:cNvSpPr>
          <p:nvPr>
            <p:ph type="sldNum" sz="quarter" idx="5"/>
          </p:nvPr>
        </p:nvSpPr>
        <p:spPr/>
        <p:txBody>
          <a:bodyPr/>
          <a:lstStyle/>
          <a:p>
            <a:fld id="{6F5E922E-D98B-4EFC-9C91-F660DE744B92}" type="slidenum">
              <a:rPr lang="en-GB" smtClean="0"/>
              <a:t>94</a:t>
            </a:fld>
            <a:endParaRPr lang="en-GB"/>
          </a:p>
        </p:txBody>
      </p:sp>
    </p:spTree>
    <p:extLst>
      <p:ext uri="{BB962C8B-B14F-4D97-AF65-F5344CB8AC3E}">
        <p14:creationId xmlns:p14="http://schemas.microsoft.com/office/powerpoint/2010/main" val="1021389545"/>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response rate (65%) is lower than the university average (75%)</a:t>
            </a:r>
          </a:p>
        </p:txBody>
      </p:sp>
      <p:sp>
        <p:nvSpPr>
          <p:cNvPr id="4" name="Slide Number Placeholder 3"/>
          <p:cNvSpPr>
            <a:spLocks noGrp="1"/>
          </p:cNvSpPr>
          <p:nvPr>
            <p:ph type="sldNum" sz="quarter" idx="5"/>
          </p:nvPr>
        </p:nvSpPr>
        <p:spPr/>
        <p:txBody>
          <a:bodyPr/>
          <a:lstStyle/>
          <a:p>
            <a:fld id="{6F5E922E-D98B-4EFC-9C91-F660DE744B92}" type="slidenum">
              <a:rPr lang="en-GB" smtClean="0"/>
              <a:t>95</a:t>
            </a:fld>
            <a:endParaRPr lang="en-GB"/>
          </a:p>
        </p:txBody>
      </p:sp>
    </p:spTree>
    <p:extLst>
      <p:ext uri="{BB962C8B-B14F-4D97-AF65-F5344CB8AC3E}">
        <p14:creationId xmlns:p14="http://schemas.microsoft.com/office/powerpoint/2010/main" val="1160312256"/>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FAA89-0E83-0FF9-2B67-096CDCE78C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37D8B3-5456-0595-564D-E976490C6E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24340A-07EE-EEA6-0804-FD0F03A542CE}"/>
              </a:ext>
            </a:extLst>
          </p:cNvPr>
          <p:cNvSpPr>
            <a:spLocks noGrp="1"/>
          </p:cNvSpPr>
          <p:nvPr>
            <p:ph type="body" idx="1"/>
          </p:nvPr>
        </p:nvSpPr>
        <p:spPr/>
        <p:txBody>
          <a:bodyPr/>
          <a:lstStyle/>
          <a:p>
            <a:r>
              <a:rPr lang="en-GB"/>
              <a:t>The response rate (65%) is lower than the university average (75%)</a:t>
            </a:r>
          </a:p>
        </p:txBody>
      </p:sp>
      <p:sp>
        <p:nvSpPr>
          <p:cNvPr id="4" name="Slide Number Placeholder 3">
            <a:extLst>
              <a:ext uri="{FF2B5EF4-FFF2-40B4-BE49-F238E27FC236}">
                <a16:creationId xmlns:a16="http://schemas.microsoft.com/office/drawing/2014/main" id="{857205D3-C46A-0AA0-ABAF-A02B82F4D509}"/>
              </a:ext>
            </a:extLst>
          </p:cNvPr>
          <p:cNvSpPr>
            <a:spLocks noGrp="1"/>
          </p:cNvSpPr>
          <p:nvPr>
            <p:ph type="sldNum" sz="quarter" idx="5"/>
          </p:nvPr>
        </p:nvSpPr>
        <p:spPr/>
        <p:txBody>
          <a:bodyPr/>
          <a:lstStyle/>
          <a:p>
            <a:fld id="{6F5E922E-D98B-4EFC-9C91-F660DE744B92}" type="slidenum">
              <a:rPr lang="en-GB" smtClean="0"/>
              <a:t>96</a:t>
            </a:fld>
            <a:endParaRPr lang="en-GB"/>
          </a:p>
        </p:txBody>
      </p:sp>
    </p:spTree>
    <p:extLst>
      <p:ext uri="{BB962C8B-B14F-4D97-AF65-F5344CB8AC3E}">
        <p14:creationId xmlns:p14="http://schemas.microsoft.com/office/powerpoint/2010/main" val="186871633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13B7C-C222-7E17-6E1D-068F5216FB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479A9E-ADFA-1F7B-6ACE-8BB04681FE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CC7D1F-E465-7D62-BABF-151C5C7C06A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Despite considerable improvement (score increase of 12.5%), communication about mental wellbeing services still scored 7.2% below UWTSD average, at 79.2%.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score below 80% was also achieved for how clear it is that student’s feedback is acted on (79.6%).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Scores for receiving feedback on time are below UWTSD average.</a:t>
            </a:r>
          </a:p>
          <a:p>
            <a:r>
              <a:rPr lang="en-GB"/>
              <a:t>The issue of assessment bunching was also mentioned in a couple of comments.</a:t>
            </a:r>
          </a:p>
          <a:p>
            <a:endParaRPr lang="en-GB" dirty="0"/>
          </a:p>
        </p:txBody>
      </p:sp>
      <p:sp>
        <p:nvSpPr>
          <p:cNvPr id="4" name="Slide Number Placeholder 3">
            <a:extLst>
              <a:ext uri="{FF2B5EF4-FFF2-40B4-BE49-F238E27FC236}">
                <a16:creationId xmlns:a16="http://schemas.microsoft.com/office/drawing/2014/main" id="{6DAA25CA-C2C2-093B-7028-432024C15077}"/>
              </a:ext>
            </a:extLst>
          </p:cNvPr>
          <p:cNvSpPr>
            <a:spLocks noGrp="1"/>
          </p:cNvSpPr>
          <p:nvPr>
            <p:ph type="sldNum" sz="quarter" idx="5"/>
          </p:nvPr>
        </p:nvSpPr>
        <p:spPr/>
        <p:txBody>
          <a:bodyPr/>
          <a:lstStyle/>
          <a:p>
            <a:fld id="{6F5E922E-D98B-4EFC-9C91-F660DE744B92}" type="slidenum">
              <a:rPr lang="en-GB" smtClean="0"/>
              <a:t>97</a:t>
            </a:fld>
            <a:endParaRPr lang="en-GB"/>
          </a:p>
        </p:txBody>
      </p:sp>
    </p:spTree>
    <p:extLst>
      <p:ext uri="{BB962C8B-B14F-4D97-AF65-F5344CB8AC3E}">
        <p14:creationId xmlns:p14="http://schemas.microsoft.com/office/powerpoint/2010/main" val="205557251"/>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F66EC3-5D28-9982-9174-E937F21868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63CDD8-F105-BBB0-2D9D-572D1A19E1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DFAA82-3FD0-39B6-BC47-5BB1AC898676}"/>
              </a:ext>
            </a:extLst>
          </p:cNvPr>
          <p:cNvSpPr>
            <a:spLocks noGrp="1"/>
          </p:cNvSpPr>
          <p:nvPr>
            <p:ph type="body" idx="1"/>
          </p:nvPr>
        </p:nvSpPr>
        <p:spPr/>
        <p:txBody>
          <a:bodyPr/>
          <a:lstStyle/>
          <a:p>
            <a:r>
              <a:rPr lang="en-GB" dirty="0"/>
              <a:t>At Cardiff, scores remain high, but there has been a notable decline in positive responses to the question "How easy is it to access subject specific resources when you need them?" However, note the relatively small number of responses.</a:t>
            </a:r>
            <a:endParaRPr lang="en-US" dirty="0"/>
          </a:p>
        </p:txBody>
      </p:sp>
      <p:sp>
        <p:nvSpPr>
          <p:cNvPr id="4" name="Slide Number Placeholder 3">
            <a:extLst>
              <a:ext uri="{FF2B5EF4-FFF2-40B4-BE49-F238E27FC236}">
                <a16:creationId xmlns:a16="http://schemas.microsoft.com/office/drawing/2014/main" id="{8846A3EB-A3E8-19EA-5DCD-9647F2EE10EF}"/>
              </a:ext>
            </a:extLst>
          </p:cNvPr>
          <p:cNvSpPr>
            <a:spLocks noGrp="1"/>
          </p:cNvSpPr>
          <p:nvPr>
            <p:ph type="sldNum" sz="quarter" idx="5"/>
          </p:nvPr>
        </p:nvSpPr>
        <p:spPr/>
        <p:txBody>
          <a:bodyPr/>
          <a:lstStyle/>
          <a:p>
            <a:fld id="{6F5E922E-D98B-4EFC-9C91-F660DE744B92}" type="slidenum">
              <a:rPr lang="en-GB" smtClean="0"/>
              <a:t>98</a:t>
            </a:fld>
            <a:endParaRPr lang="en-GB"/>
          </a:p>
        </p:txBody>
      </p:sp>
    </p:spTree>
    <p:extLst>
      <p:ext uri="{BB962C8B-B14F-4D97-AF65-F5344CB8AC3E}">
        <p14:creationId xmlns:p14="http://schemas.microsoft.com/office/powerpoint/2010/main" val="292304732"/>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438F1-D1AF-DF3E-4E18-FFB4AF2B2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0AC5D2-D702-A551-FF62-9AA84C7B41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26DEE8-8C2B-2739-12DA-975C75792278}"/>
              </a:ext>
            </a:extLst>
          </p:cNvPr>
          <p:cNvSpPr>
            <a:spLocks noGrp="1"/>
          </p:cNvSpPr>
          <p:nvPr>
            <p:ph type="body" idx="1"/>
          </p:nvPr>
        </p:nvSpPr>
        <p:spPr/>
        <p:txBody>
          <a:bodyPr/>
          <a:lstStyle/>
          <a:p>
            <a:r>
              <a:rPr lang="en-GB" dirty="0"/>
              <a:t>The response to "To what extent have you had the opportunity to explore ideas and concepts in depth?" remains relatively low at Swansea.</a:t>
            </a:r>
            <a:endParaRPr lang="en-US" dirty="0"/>
          </a:p>
        </p:txBody>
      </p:sp>
      <p:sp>
        <p:nvSpPr>
          <p:cNvPr id="4" name="Slide Number Placeholder 3">
            <a:extLst>
              <a:ext uri="{FF2B5EF4-FFF2-40B4-BE49-F238E27FC236}">
                <a16:creationId xmlns:a16="http://schemas.microsoft.com/office/drawing/2014/main" id="{8110D585-184C-A274-96A8-4C28EA06E306}"/>
              </a:ext>
            </a:extLst>
          </p:cNvPr>
          <p:cNvSpPr>
            <a:spLocks noGrp="1"/>
          </p:cNvSpPr>
          <p:nvPr>
            <p:ph type="sldNum" sz="quarter" idx="5"/>
          </p:nvPr>
        </p:nvSpPr>
        <p:spPr/>
        <p:txBody>
          <a:bodyPr/>
          <a:lstStyle/>
          <a:p>
            <a:fld id="{6F5E922E-D98B-4EFC-9C91-F660DE744B92}" type="slidenum">
              <a:rPr lang="en-GB" smtClean="0"/>
              <a:t>99</a:t>
            </a:fld>
            <a:endParaRPr lang="en-GB"/>
          </a:p>
        </p:txBody>
      </p:sp>
    </p:spTree>
    <p:extLst>
      <p:ext uri="{BB962C8B-B14F-4D97-AF65-F5344CB8AC3E}">
        <p14:creationId xmlns:p14="http://schemas.microsoft.com/office/powerpoint/2010/main" val="2164796079"/>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DC264-4BCF-2F1F-327D-A5FE5E2E58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D39955-68EE-04CF-F893-D34DAF5DB2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3425E8-1649-E630-5698-74F5C2EE1ED7}"/>
              </a:ext>
            </a:extLst>
          </p:cNvPr>
          <p:cNvSpPr>
            <a:spLocks noGrp="1"/>
          </p:cNvSpPr>
          <p:nvPr>
            <p:ph type="body" idx="1"/>
          </p:nvPr>
        </p:nvSpPr>
        <p:spPr/>
        <p:txBody>
          <a:bodyPr/>
          <a:lstStyle/>
          <a:p>
            <a:r>
              <a:rPr lang="en-GB" dirty="0"/>
              <a:t>At Carmarthen, a notably low score was received for "How well communicated was information about your university's mental health support services?", declining by 21.7% to 64.7%.</a:t>
            </a:r>
            <a:endParaRPr lang="en-US" dirty="0"/>
          </a:p>
        </p:txBody>
      </p:sp>
      <p:sp>
        <p:nvSpPr>
          <p:cNvPr id="4" name="Slide Number Placeholder 3">
            <a:extLst>
              <a:ext uri="{FF2B5EF4-FFF2-40B4-BE49-F238E27FC236}">
                <a16:creationId xmlns:a16="http://schemas.microsoft.com/office/drawing/2014/main" id="{B34A46AF-E645-68E7-4AD1-AF05DE971DCB}"/>
              </a:ext>
            </a:extLst>
          </p:cNvPr>
          <p:cNvSpPr>
            <a:spLocks noGrp="1"/>
          </p:cNvSpPr>
          <p:nvPr>
            <p:ph type="sldNum" sz="quarter" idx="5"/>
          </p:nvPr>
        </p:nvSpPr>
        <p:spPr/>
        <p:txBody>
          <a:bodyPr/>
          <a:lstStyle/>
          <a:p>
            <a:fld id="{6F5E922E-D98B-4EFC-9C91-F660DE744B92}" type="slidenum">
              <a:rPr lang="en-GB" smtClean="0"/>
              <a:t>100</a:t>
            </a:fld>
            <a:endParaRPr lang="en-GB"/>
          </a:p>
        </p:txBody>
      </p:sp>
    </p:spTree>
    <p:extLst>
      <p:ext uri="{BB962C8B-B14F-4D97-AF65-F5344CB8AC3E}">
        <p14:creationId xmlns:p14="http://schemas.microsoft.com/office/powerpoint/2010/main" val="2639562247"/>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AES = Academic Experience Survey, which surveys first and second year students.</a:t>
            </a:r>
            <a:endParaRPr lang="en-US">
              <a:solidFill>
                <a:srgbClr val="444444"/>
              </a:solidFill>
            </a:endParaRPr>
          </a:p>
          <a:p>
            <a:r>
              <a:rPr lang="en-GB"/>
              <a:t>AI is a particularly low-scoring area (this is true across the institution, but UWTSD average is 52%).</a:t>
            </a:r>
            <a:endParaRPr lang="en-US">
              <a:solidFill>
                <a:srgbClr val="444444"/>
              </a:solidFill>
            </a:endParaRPr>
          </a:p>
          <a:p>
            <a:r>
              <a:rPr lang="en-GB"/>
              <a:t>Reality vs expectations question scored only 73% (this is also the institutional average)</a:t>
            </a:r>
          </a:p>
        </p:txBody>
      </p:sp>
      <p:sp>
        <p:nvSpPr>
          <p:cNvPr id="4" name="Slide Number Placeholder 3"/>
          <p:cNvSpPr>
            <a:spLocks noGrp="1"/>
          </p:cNvSpPr>
          <p:nvPr>
            <p:ph type="sldNum" sz="quarter" idx="5"/>
          </p:nvPr>
        </p:nvSpPr>
        <p:spPr/>
        <p:txBody>
          <a:bodyPr/>
          <a:lstStyle/>
          <a:p>
            <a:fld id="{6F5E922E-D98B-4EFC-9C91-F660DE744B92}" type="slidenum">
              <a:rPr lang="en-GB" smtClean="0"/>
              <a:t>101</a:t>
            </a:fld>
            <a:endParaRPr lang="en-GB"/>
          </a:p>
        </p:txBody>
      </p:sp>
    </p:spTree>
    <p:extLst>
      <p:ext uri="{BB962C8B-B14F-4D97-AF65-F5344CB8AC3E}">
        <p14:creationId xmlns:p14="http://schemas.microsoft.com/office/powerpoint/2010/main" val="3400503109"/>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1095B-1506-C77C-738F-AE240B6DDB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2042B0-96CF-382C-20AE-8AA7CE88DC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2DE299-8E80-6ADD-CC47-BDB8CBF2351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1663DC-0F54-0179-0CC0-6B7850FA47AE}"/>
              </a:ext>
            </a:extLst>
          </p:cNvPr>
          <p:cNvSpPr>
            <a:spLocks noGrp="1"/>
          </p:cNvSpPr>
          <p:nvPr>
            <p:ph type="sldNum" sz="quarter" idx="5"/>
          </p:nvPr>
        </p:nvSpPr>
        <p:spPr/>
        <p:txBody>
          <a:bodyPr/>
          <a:lstStyle/>
          <a:p>
            <a:fld id="{6F5E922E-D98B-4EFC-9C91-F660DE744B92}" type="slidenum">
              <a:rPr lang="en-GB" smtClean="0"/>
              <a:t>102</a:t>
            </a:fld>
            <a:endParaRPr lang="en-GB"/>
          </a:p>
        </p:txBody>
      </p:sp>
    </p:spTree>
    <p:extLst>
      <p:ext uri="{BB962C8B-B14F-4D97-AF65-F5344CB8AC3E}">
        <p14:creationId xmlns:p14="http://schemas.microsoft.com/office/powerpoint/2010/main" val="2178711219"/>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Notable decline in satisfaction relating to belonging and support.</a:t>
            </a:r>
          </a:p>
        </p:txBody>
      </p:sp>
      <p:sp>
        <p:nvSpPr>
          <p:cNvPr id="4" name="Slide Number Placeholder 3"/>
          <p:cNvSpPr>
            <a:spLocks noGrp="1"/>
          </p:cNvSpPr>
          <p:nvPr>
            <p:ph type="sldNum" sz="quarter" idx="5"/>
          </p:nvPr>
        </p:nvSpPr>
        <p:spPr/>
        <p:txBody>
          <a:bodyPr/>
          <a:lstStyle/>
          <a:p>
            <a:fld id="{6F5E922E-D98B-4EFC-9C91-F660DE744B92}" type="slidenum">
              <a:rPr lang="en-GB" smtClean="0"/>
              <a:t>104</a:t>
            </a:fld>
            <a:endParaRPr lang="en-GB"/>
          </a:p>
        </p:txBody>
      </p:sp>
    </p:spTree>
    <p:extLst>
      <p:ext uri="{BB962C8B-B14F-4D97-AF65-F5344CB8AC3E}">
        <p14:creationId xmlns:p14="http://schemas.microsoft.com/office/powerpoint/2010/main" val="345882523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comments from students in this category about distance learning or only coming onto campus once a week, and the difficulty of fitting in other activities around all of their other life commitments.</a:t>
            </a:r>
          </a:p>
          <a:p>
            <a:r>
              <a:rPr lang="en-GB"/>
              <a:t>Women had higher overall satisfaction scores than men in every category except for belonging.</a:t>
            </a:r>
          </a:p>
          <a:p>
            <a:r>
              <a:rPr lang="en-GB"/>
              <a:t>37% overall satisfaction score compared with 76% for the institution as a whole).</a:t>
            </a:r>
          </a:p>
        </p:txBody>
      </p:sp>
      <p:sp>
        <p:nvSpPr>
          <p:cNvPr id="4" name="Slide Number Placeholder 3"/>
          <p:cNvSpPr>
            <a:spLocks noGrp="1"/>
          </p:cNvSpPr>
          <p:nvPr>
            <p:ph type="sldNum" sz="quarter" idx="5"/>
          </p:nvPr>
        </p:nvSpPr>
        <p:spPr/>
        <p:txBody>
          <a:bodyPr/>
          <a:lstStyle/>
          <a:p>
            <a:fld id="{6F5E922E-D98B-4EFC-9C91-F660DE744B92}" type="slidenum">
              <a:rPr lang="en-GB" smtClean="0"/>
              <a:t>105</a:t>
            </a:fld>
            <a:endParaRPr lang="en-GB"/>
          </a:p>
        </p:txBody>
      </p:sp>
    </p:spTree>
    <p:extLst>
      <p:ext uri="{BB962C8B-B14F-4D97-AF65-F5344CB8AC3E}">
        <p14:creationId xmlns:p14="http://schemas.microsoft.com/office/powerpoint/2010/main" val="1695224685"/>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88E1F-1CDB-91EA-8BBA-41DEE42F21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F0D920-565B-2B93-EB91-6FC3A41ABE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3B9072-76B4-09A4-7FDF-E99109CC1F20}"/>
              </a:ext>
            </a:extLst>
          </p:cNvPr>
          <p:cNvSpPr>
            <a:spLocks noGrp="1"/>
          </p:cNvSpPr>
          <p:nvPr>
            <p:ph type="body" idx="1"/>
          </p:nvPr>
        </p:nvSpPr>
        <p:spPr/>
        <p:txBody>
          <a:bodyPr/>
          <a:lstStyle/>
          <a:p>
            <a:r>
              <a:rPr lang="en-GB"/>
              <a:t>Satisfaction score is particularly low for “The support for my health and wellbeing meets my needs” (53%)</a:t>
            </a:r>
          </a:p>
        </p:txBody>
      </p:sp>
      <p:sp>
        <p:nvSpPr>
          <p:cNvPr id="4" name="Slide Number Placeholder 3">
            <a:extLst>
              <a:ext uri="{FF2B5EF4-FFF2-40B4-BE49-F238E27FC236}">
                <a16:creationId xmlns:a16="http://schemas.microsoft.com/office/drawing/2014/main" id="{35036CF2-6CAB-A4D0-6A5D-82561CCD2E79}"/>
              </a:ext>
            </a:extLst>
          </p:cNvPr>
          <p:cNvSpPr>
            <a:spLocks noGrp="1"/>
          </p:cNvSpPr>
          <p:nvPr>
            <p:ph type="sldNum" sz="quarter" idx="5"/>
          </p:nvPr>
        </p:nvSpPr>
        <p:spPr/>
        <p:txBody>
          <a:bodyPr/>
          <a:lstStyle/>
          <a:p>
            <a:fld id="{6F5E922E-D98B-4EFC-9C91-F660DE744B92}" type="slidenum">
              <a:rPr lang="en-GB" smtClean="0"/>
              <a:t>106</a:t>
            </a:fld>
            <a:endParaRPr lang="en-GB"/>
          </a:p>
        </p:txBody>
      </p:sp>
    </p:spTree>
    <p:extLst>
      <p:ext uri="{BB962C8B-B14F-4D97-AF65-F5344CB8AC3E}">
        <p14:creationId xmlns:p14="http://schemas.microsoft.com/office/powerpoint/2010/main" val="2140938919"/>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5A7D1-B603-AB49-6253-AACB5E32C9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8F2085-61DA-F08A-233F-8C5B4EA0D6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F6C0D2-89F4-B597-D0BB-C53F4F75981E}"/>
              </a:ext>
            </a:extLst>
          </p:cNvPr>
          <p:cNvSpPr>
            <a:spLocks noGrp="1"/>
          </p:cNvSpPr>
          <p:nvPr>
            <p:ph type="body" idx="1"/>
          </p:nvPr>
        </p:nvSpPr>
        <p:spPr/>
        <p:txBody>
          <a:bodyPr/>
          <a:lstStyle/>
          <a:p>
            <a:r>
              <a:rPr lang="en-GB"/>
              <a:t>Satisfaction score is particularly low for “The support for my health and wellbeing meets my needs” (53%, compared with 88% across the whole institution).</a:t>
            </a:r>
          </a:p>
        </p:txBody>
      </p:sp>
      <p:sp>
        <p:nvSpPr>
          <p:cNvPr id="4" name="Slide Number Placeholder 3">
            <a:extLst>
              <a:ext uri="{FF2B5EF4-FFF2-40B4-BE49-F238E27FC236}">
                <a16:creationId xmlns:a16="http://schemas.microsoft.com/office/drawing/2014/main" id="{FFEF898A-5599-3801-3487-A250DEFAFFEA}"/>
              </a:ext>
            </a:extLst>
          </p:cNvPr>
          <p:cNvSpPr>
            <a:spLocks noGrp="1"/>
          </p:cNvSpPr>
          <p:nvPr>
            <p:ph type="sldNum" sz="quarter" idx="5"/>
          </p:nvPr>
        </p:nvSpPr>
        <p:spPr/>
        <p:txBody>
          <a:bodyPr/>
          <a:lstStyle/>
          <a:p>
            <a:fld id="{6F5E922E-D98B-4EFC-9C91-F660DE744B92}" type="slidenum">
              <a:rPr lang="en-GB" smtClean="0"/>
              <a:t>107</a:t>
            </a:fld>
            <a:endParaRPr lang="en-GB"/>
          </a:p>
        </p:txBody>
      </p:sp>
    </p:spTree>
    <p:extLst>
      <p:ext uri="{BB962C8B-B14F-4D97-AF65-F5344CB8AC3E}">
        <p14:creationId xmlns:p14="http://schemas.microsoft.com/office/powerpoint/2010/main" val="2181749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1.png"/></Relationships>
</file>

<file path=ppt/slides/_rels/slide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35.png"/></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13.xml"/><Relationship Id="rId5" Type="http://schemas.openxmlformats.org/officeDocument/2006/relationships/image" Target="../media/image40.png"/><Relationship Id="rId4" Type="http://schemas.openxmlformats.org/officeDocument/2006/relationships/image" Target="../media/image39.png"/></Relationships>
</file>

<file path=ppt/slides/_rels/slide1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43.png"/><Relationship Id="rId4" Type="http://schemas.openxmlformats.org/officeDocument/2006/relationships/image" Target="../media/image42.png"/></Relationships>
</file>

<file path=ppt/slides/_rels/slide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46.png"/><Relationship Id="rId4" Type="http://schemas.openxmlformats.org/officeDocument/2006/relationships/image" Target="../media/image45.png"/></Relationships>
</file>

<file path=ppt/slides/_rels/slide1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54.png"/></Relationships>
</file>

<file path=ppt/slides/_rels/slide1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6.xml"/><Relationship Id="rId1" Type="http://schemas.openxmlformats.org/officeDocument/2006/relationships/slideLayout" Target="../slideLayouts/slideLayout13.xml"/><Relationship Id="rId5" Type="http://schemas.openxmlformats.org/officeDocument/2006/relationships/image" Target="../media/image53.png"/><Relationship Id="rId4" Type="http://schemas.openxmlformats.org/officeDocument/2006/relationships/image" Target="../media/image56.png"/></Relationships>
</file>

<file path=ppt/slides/_rels/slide1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7.xml"/><Relationship Id="rId1" Type="http://schemas.openxmlformats.org/officeDocument/2006/relationships/slideLayout" Target="../slideLayouts/slideLayout13.xml"/><Relationship Id="rId5" Type="http://schemas.openxmlformats.org/officeDocument/2006/relationships/image" Target="../media/image59.png"/><Relationship Id="rId4" Type="http://schemas.openxmlformats.org/officeDocument/2006/relationships/image" Target="../media/image58.png"/></Relationships>
</file>

<file path=ppt/slides/_rels/slide1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61.png"/></Relationships>
</file>

<file path=ppt/slides/_rels/slide1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63.png"/></Relationships>
</file>

<file path=ppt/slides/_rels/slide2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65.png"/></Relationships>
</file>

<file path=ppt/slides/_rels/slide2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image" Target="../media/image67.png"/></Relationships>
</file>

<file path=ppt/slides/_rels/slide2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3.xml"/><Relationship Id="rId1" Type="http://schemas.openxmlformats.org/officeDocument/2006/relationships/slideLayout" Target="../slideLayouts/slideLayout13.xml"/><Relationship Id="rId5" Type="http://schemas.openxmlformats.org/officeDocument/2006/relationships/image" Target="../media/image71.png"/><Relationship Id="rId4" Type="http://schemas.openxmlformats.org/officeDocument/2006/relationships/image" Target="../media/image70.png"/></Relationships>
</file>

<file path=ppt/slides/_rels/slide2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73.png"/></Relationships>
</file>

<file path=ppt/slides/_rels/slide2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75.png"/></Relationships>
</file>

<file path=ppt/slides/_rels/slide2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6.xml"/><Relationship Id="rId1" Type="http://schemas.openxmlformats.org/officeDocument/2006/relationships/slideLayout" Target="../slideLayouts/slideLayout13.xml"/><Relationship Id="rId5" Type="http://schemas.openxmlformats.org/officeDocument/2006/relationships/image" Target="../media/image78.png"/><Relationship Id="rId4" Type="http://schemas.openxmlformats.org/officeDocument/2006/relationships/image" Target="../media/image77.png"/></Relationships>
</file>

<file path=ppt/slides/_rels/slide2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7.xml"/><Relationship Id="rId1" Type="http://schemas.openxmlformats.org/officeDocument/2006/relationships/slideLayout" Target="../slideLayouts/slideLayout13.xml"/><Relationship Id="rId5" Type="http://schemas.openxmlformats.org/officeDocument/2006/relationships/image" Target="../media/image81.png"/><Relationship Id="rId4" Type="http://schemas.openxmlformats.org/officeDocument/2006/relationships/image" Target="../media/image80.png"/></Relationships>
</file>

<file path=ppt/slides/_rels/slide2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83.png"/></Relationships>
</file>

<file path=ppt/slides/_rels/slide2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85.png"/></Relationships>
</file>

<file path=ppt/slides/_rels/slide3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0.xml"/><Relationship Id="rId1" Type="http://schemas.openxmlformats.org/officeDocument/2006/relationships/slideLayout" Target="../slideLayouts/slideLayout13.xml"/><Relationship Id="rId5" Type="http://schemas.openxmlformats.org/officeDocument/2006/relationships/image" Target="../media/image88.png"/><Relationship Id="rId4" Type="http://schemas.openxmlformats.org/officeDocument/2006/relationships/image" Target="../media/image87.png"/></Relationships>
</file>

<file path=ppt/slides/_rels/slide3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31.xml"/><Relationship Id="rId1" Type="http://schemas.openxmlformats.org/officeDocument/2006/relationships/slideLayout" Target="../slideLayouts/slideLayout13.xml"/><Relationship Id="rId4" Type="http://schemas.openxmlformats.org/officeDocument/2006/relationships/image" Target="../media/image90.png"/></Relationships>
</file>

<file path=ppt/slides/_rels/slide32.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2.xml"/><Relationship Id="rId1" Type="http://schemas.openxmlformats.org/officeDocument/2006/relationships/slideLayout" Target="../slideLayouts/slideLayout13.xml"/><Relationship Id="rId4" Type="http://schemas.openxmlformats.org/officeDocument/2006/relationships/image" Target="../media/image92.png"/></Relationships>
</file>

<file path=ppt/slides/_rels/slide33.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94.png"/></Relationships>
</file>

<file path=ppt/slides/_rels/slide3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4.xml"/><Relationship Id="rId1" Type="http://schemas.openxmlformats.org/officeDocument/2006/relationships/slideLayout" Target="../slideLayouts/slideLayout13.xml"/><Relationship Id="rId4" Type="http://schemas.openxmlformats.org/officeDocument/2006/relationships/image" Target="../media/image96.png"/></Relationships>
</file>

<file path=ppt/slides/_rels/slide3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37.xml"/><Relationship Id="rId1" Type="http://schemas.openxmlformats.org/officeDocument/2006/relationships/slideLayout" Target="../slideLayouts/slideLayout13.xml"/><Relationship Id="rId4" Type="http://schemas.openxmlformats.org/officeDocument/2006/relationships/image" Target="../media/image100.png"/></Relationships>
</file>

<file path=ppt/slides/_rels/slide3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39.xml"/><Relationship Id="rId1" Type="http://schemas.openxmlformats.org/officeDocument/2006/relationships/slideLayout" Target="../slideLayouts/slideLayout13.xml"/><Relationship Id="rId4" Type="http://schemas.openxmlformats.org/officeDocument/2006/relationships/image" Target="../media/image103.png"/></Relationships>
</file>

<file path=ppt/slides/_rels/slide4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42.xml"/><Relationship Id="rId1" Type="http://schemas.openxmlformats.org/officeDocument/2006/relationships/slideLayout" Target="../slideLayouts/slideLayout13.xml"/><Relationship Id="rId4" Type="http://schemas.openxmlformats.org/officeDocument/2006/relationships/image" Target="../media/image107.png"/></Relationships>
</file>

<file path=ppt/slides/_rels/slide4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43.xml"/><Relationship Id="rId1" Type="http://schemas.openxmlformats.org/officeDocument/2006/relationships/slideLayout" Target="../slideLayouts/slideLayout13.xml"/><Relationship Id="rId5" Type="http://schemas.openxmlformats.org/officeDocument/2006/relationships/image" Target="../media/image110.png"/><Relationship Id="rId4" Type="http://schemas.openxmlformats.org/officeDocument/2006/relationships/image" Target="../media/image109.png"/></Relationships>
</file>

<file path=ppt/slides/_rels/slide4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45.xml"/><Relationship Id="rId1" Type="http://schemas.openxmlformats.org/officeDocument/2006/relationships/slideLayout" Target="../slideLayouts/slideLayout13.xml"/><Relationship Id="rId4" Type="http://schemas.openxmlformats.org/officeDocument/2006/relationships/image" Target="../media/image113.png"/></Relationships>
</file>

<file path=ppt/slides/_rels/slide46.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46.xml"/><Relationship Id="rId1" Type="http://schemas.openxmlformats.org/officeDocument/2006/relationships/slideLayout" Target="../slideLayouts/slideLayout13.xml"/><Relationship Id="rId5" Type="http://schemas.openxmlformats.org/officeDocument/2006/relationships/image" Target="../media/image116.png"/><Relationship Id="rId4" Type="http://schemas.openxmlformats.org/officeDocument/2006/relationships/image" Target="../media/image115.png"/></Relationships>
</file>

<file path=ppt/slides/_rels/slide47.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47.xml"/><Relationship Id="rId1" Type="http://schemas.openxmlformats.org/officeDocument/2006/relationships/slideLayout" Target="../slideLayouts/slideLayout13.xml"/><Relationship Id="rId5" Type="http://schemas.openxmlformats.org/officeDocument/2006/relationships/image" Target="../media/image119.png"/><Relationship Id="rId4" Type="http://schemas.openxmlformats.org/officeDocument/2006/relationships/image" Target="../media/image118.png"/></Relationships>
</file>

<file path=ppt/slides/_rels/slide48.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48.xml"/><Relationship Id="rId1" Type="http://schemas.openxmlformats.org/officeDocument/2006/relationships/slideLayout" Target="../slideLayouts/slideLayout13.xml"/><Relationship Id="rId5" Type="http://schemas.openxmlformats.org/officeDocument/2006/relationships/image" Target="../media/image122.png"/><Relationship Id="rId4" Type="http://schemas.openxmlformats.org/officeDocument/2006/relationships/image" Target="../media/image121.png"/></Relationships>
</file>

<file path=ppt/slides/_rels/slide49.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49.xml"/><Relationship Id="rId1" Type="http://schemas.openxmlformats.org/officeDocument/2006/relationships/slideLayout" Target="../slideLayouts/slideLayout13.xml"/><Relationship Id="rId4" Type="http://schemas.openxmlformats.org/officeDocument/2006/relationships/image" Target="../media/image124.png"/></Relationships>
</file>

<file path=ppt/slides/_rels/slide50.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50.xml"/><Relationship Id="rId1" Type="http://schemas.openxmlformats.org/officeDocument/2006/relationships/slideLayout" Target="../slideLayouts/slideLayout13.xml"/><Relationship Id="rId4" Type="http://schemas.openxmlformats.org/officeDocument/2006/relationships/image" Target="../media/image126.png"/></Relationships>
</file>

<file path=ppt/slides/_rels/slide51.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52.xml"/><Relationship Id="rId1" Type="http://schemas.openxmlformats.org/officeDocument/2006/relationships/slideLayout" Target="../slideLayouts/slideLayout13.xml"/><Relationship Id="rId4" Type="http://schemas.openxmlformats.org/officeDocument/2006/relationships/image" Target="../media/image129.png"/></Relationships>
</file>

<file path=ppt/slides/_rels/slide53.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54.xml"/><Relationship Id="rId1" Type="http://schemas.openxmlformats.org/officeDocument/2006/relationships/slideLayout" Target="../slideLayouts/slideLayout13.xml"/><Relationship Id="rId5" Type="http://schemas.openxmlformats.org/officeDocument/2006/relationships/image" Target="../media/image133.png"/><Relationship Id="rId4" Type="http://schemas.openxmlformats.org/officeDocument/2006/relationships/image" Target="../media/image132.png"/></Relationships>
</file>

<file path=ppt/slides/_rels/slide55.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55.xml"/><Relationship Id="rId1" Type="http://schemas.openxmlformats.org/officeDocument/2006/relationships/slideLayout" Target="../slideLayouts/slideLayout13.xml"/><Relationship Id="rId4" Type="http://schemas.openxmlformats.org/officeDocument/2006/relationships/image" Target="../media/image135.png"/></Relationships>
</file>

<file path=ppt/slides/_rels/slide56.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notesSlide" Target="../notesSlides/notesSlide56.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57.xml"/><Relationship Id="rId1" Type="http://schemas.openxmlformats.org/officeDocument/2006/relationships/slideLayout" Target="../slideLayouts/slideLayout13.xml"/><Relationship Id="rId5" Type="http://schemas.openxmlformats.org/officeDocument/2006/relationships/image" Target="../media/image139.png"/><Relationship Id="rId4" Type="http://schemas.openxmlformats.org/officeDocument/2006/relationships/image" Target="../media/image138.png"/></Relationships>
</file>

<file path=ppt/slides/_rels/slide58.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58.xml"/><Relationship Id="rId1" Type="http://schemas.openxmlformats.org/officeDocument/2006/relationships/slideLayout" Target="../slideLayouts/slideLayout13.xml"/><Relationship Id="rId5" Type="http://schemas.openxmlformats.org/officeDocument/2006/relationships/image" Target="../media/image142.png"/><Relationship Id="rId4" Type="http://schemas.openxmlformats.org/officeDocument/2006/relationships/image" Target="../media/image141.png"/></Relationships>
</file>

<file path=ppt/slides/_rels/slide59.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59.xml"/><Relationship Id="rId1" Type="http://schemas.openxmlformats.org/officeDocument/2006/relationships/slideLayout" Target="../slideLayouts/slideLayout13.xml"/><Relationship Id="rId5" Type="http://schemas.openxmlformats.org/officeDocument/2006/relationships/image" Target="../media/image145.png"/><Relationship Id="rId4" Type="http://schemas.openxmlformats.org/officeDocument/2006/relationships/image" Target="../media/image144.png"/></Relationships>
</file>

<file path=ppt/slides/_rels/slide60.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notesSlide" Target="../notesSlides/notesSlide60.xml"/><Relationship Id="rId1" Type="http://schemas.openxmlformats.org/officeDocument/2006/relationships/slideLayout" Target="../slideLayouts/slideLayout13.xml"/><Relationship Id="rId5" Type="http://schemas.openxmlformats.org/officeDocument/2006/relationships/image" Target="../media/image148.png"/><Relationship Id="rId4" Type="http://schemas.openxmlformats.org/officeDocument/2006/relationships/image" Target="../media/image147.png"/></Relationships>
</file>

<file path=ppt/slides/_rels/slide61.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61.xml"/><Relationship Id="rId1" Type="http://schemas.openxmlformats.org/officeDocument/2006/relationships/slideLayout" Target="../slideLayouts/slideLayout13.xml"/><Relationship Id="rId5" Type="http://schemas.openxmlformats.org/officeDocument/2006/relationships/image" Target="../media/image151.png"/><Relationship Id="rId4" Type="http://schemas.openxmlformats.org/officeDocument/2006/relationships/image" Target="../media/image150.png"/></Relationships>
</file>

<file path=ppt/slides/_rels/slide62.xml.rels><?xml version="1.0" encoding="UTF-8" standalone="yes"?>
<Relationships xmlns="http://schemas.openxmlformats.org/package/2006/relationships"><Relationship Id="rId3" Type="http://schemas.openxmlformats.org/officeDocument/2006/relationships/image" Target="../media/image152.png"/><Relationship Id="rId7" Type="http://schemas.openxmlformats.org/officeDocument/2006/relationships/image" Target="../media/image156.png"/><Relationship Id="rId2" Type="http://schemas.openxmlformats.org/officeDocument/2006/relationships/notesSlide" Target="../notesSlides/notesSlide62.xml"/><Relationship Id="rId1" Type="http://schemas.openxmlformats.org/officeDocument/2006/relationships/slideLayout" Target="../slideLayouts/slideLayout13.xml"/><Relationship Id="rId6" Type="http://schemas.openxmlformats.org/officeDocument/2006/relationships/image" Target="../media/image155.png"/><Relationship Id="rId5" Type="http://schemas.openxmlformats.org/officeDocument/2006/relationships/image" Target="../media/image154.png"/><Relationship Id="rId4" Type="http://schemas.openxmlformats.org/officeDocument/2006/relationships/image" Target="../media/image153.png"/></Relationships>
</file>

<file path=ppt/slides/_rels/slide63.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63.xml"/><Relationship Id="rId1" Type="http://schemas.openxmlformats.org/officeDocument/2006/relationships/slideLayout" Target="../slideLayouts/slideLayout13.xml"/><Relationship Id="rId6" Type="http://schemas.openxmlformats.org/officeDocument/2006/relationships/image" Target="../media/image160.png"/><Relationship Id="rId5" Type="http://schemas.openxmlformats.org/officeDocument/2006/relationships/image" Target="../media/image159.png"/><Relationship Id="rId4" Type="http://schemas.openxmlformats.org/officeDocument/2006/relationships/image" Target="../media/image158.png"/></Relationships>
</file>

<file path=ppt/slides/_rels/slide64.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notesSlide" Target="../notesSlides/notesSlide64.xml"/><Relationship Id="rId1" Type="http://schemas.openxmlformats.org/officeDocument/2006/relationships/slideLayout" Target="../slideLayouts/slideLayout13.xml"/><Relationship Id="rId6" Type="http://schemas.openxmlformats.org/officeDocument/2006/relationships/image" Target="../media/image164.png"/><Relationship Id="rId5" Type="http://schemas.openxmlformats.org/officeDocument/2006/relationships/image" Target="../media/image163.png"/><Relationship Id="rId4" Type="http://schemas.openxmlformats.org/officeDocument/2006/relationships/image" Target="../media/image162.png"/></Relationships>
</file>

<file path=ppt/slides/_rels/slide65.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65.xml"/><Relationship Id="rId1" Type="http://schemas.openxmlformats.org/officeDocument/2006/relationships/slideLayout" Target="../slideLayouts/slideLayout13.xml"/><Relationship Id="rId6" Type="http://schemas.openxmlformats.org/officeDocument/2006/relationships/image" Target="../media/image168.png"/><Relationship Id="rId5" Type="http://schemas.openxmlformats.org/officeDocument/2006/relationships/image" Target="../media/image167.png"/><Relationship Id="rId4" Type="http://schemas.openxmlformats.org/officeDocument/2006/relationships/image" Target="../media/image166.png"/></Relationships>
</file>

<file path=ppt/slides/_rels/slide66.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66.xml"/><Relationship Id="rId1" Type="http://schemas.openxmlformats.org/officeDocument/2006/relationships/slideLayout" Target="../slideLayouts/slideLayout13.xml"/><Relationship Id="rId4" Type="http://schemas.openxmlformats.org/officeDocument/2006/relationships/image" Target="../media/image170.png"/></Relationships>
</file>

<file path=ppt/slides/_rels/slide67.xml.rels><?xml version="1.0" encoding="UTF-8" standalone="yes"?>
<Relationships xmlns="http://schemas.openxmlformats.org/package/2006/relationships"><Relationship Id="rId3" Type="http://schemas.openxmlformats.org/officeDocument/2006/relationships/image" Target="../media/image171.png"/><Relationship Id="rId2" Type="http://schemas.openxmlformats.org/officeDocument/2006/relationships/notesSlide" Target="../notesSlides/notesSlide67.xml"/><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68.xml"/><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notesSlide" Target="../notesSlides/notesSlide69.xml"/><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70.xml"/><Relationship Id="rId1" Type="http://schemas.openxmlformats.org/officeDocument/2006/relationships/slideLayout" Target="../slideLayouts/slideLayout13.xml"/><Relationship Id="rId5" Type="http://schemas.openxmlformats.org/officeDocument/2006/relationships/image" Target="../media/image176.png"/><Relationship Id="rId4" Type="http://schemas.openxmlformats.org/officeDocument/2006/relationships/image" Target="../media/image175.png"/></Relationships>
</file>

<file path=ppt/slides/_rels/slide71.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71.xm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3" Type="http://schemas.openxmlformats.org/officeDocument/2006/relationships/image" Target="../media/image178.png"/><Relationship Id="rId2" Type="http://schemas.openxmlformats.org/officeDocument/2006/relationships/notesSlide" Target="../notesSlides/notesSlide72.xml"/><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3" Type="http://schemas.openxmlformats.org/officeDocument/2006/relationships/image" Target="../media/image179.png"/><Relationship Id="rId2" Type="http://schemas.openxmlformats.org/officeDocument/2006/relationships/notesSlide" Target="../notesSlides/notesSlide73.xml"/><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notesSlide" Target="../notesSlides/notesSlide74.xml"/><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notesSlide" Target="../notesSlides/notesSlide75.xml"/><Relationship Id="rId1" Type="http://schemas.openxmlformats.org/officeDocument/2006/relationships/slideLayout" Target="../slideLayouts/slideLayout13.xml"/><Relationship Id="rId4" Type="http://schemas.openxmlformats.org/officeDocument/2006/relationships/image" Target="../media/image182.png"/></Relationships>
</file>

<file path=ppt/slides/_rels/slide76.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notesSlide" Target="../notesSlides/notesSlide76.xml"/><Relationship Id="rId1" Type="http://schemas.openxmlformats.org/officeDocument/2006/relationships/slideLayout" Target="../slideLayouts/slideLayout13.xml"/><Relationship Id="rId4" Type="http://schemas.openxmlformats.org/officeDocument/2006/relationships/image" Target="../media/image184.png"/></Relationships>
</file>

<file path=ppt/slides/_rels/slide77.xml.rels><?xml version="1.0" encoding="UTF-8" standalone="yes"?>
<Relationships xmlns="http://schemas.openxmlformats.org/package/2006/relationships"><Relationship Id="rId3" Type="http://schemas.openxmlformats.org/officeDocument/2006/relationships/image" Target="../media/image185.png"/><Relationship Id="rId2" Type="http://schemas.openxmlformats.org/officeDocument/2006/relationships/notesSlide" Target="../notesSlides/notesSlide77.xml"/><Relationship Id="rId1" Type="http://schemas.openxmlformats.org/officeDocument/2006/relationships/slideLayout" Target="../slideLayouts/slideLayout13.xml"/><Relationship Id="rId6" Type="http://schemas.openxmlformats.org/officeDocument/2006/relationships/image" Target="../media/image188.png"/><Relationship Id="rId5" Type="http://schemas.openxmlformats.org/officeDocument/2006/relationships/image" Target="../media/image187.png"/><Relationship Id="rId4" Type="http://schemas.openxmlformats.org/officeDocument/2006/relationships/image" Target="../media/image186.png"/></Relationships>
</file>

<file path=ppt/slides/_rels/slide78.xml.rels><?xml version="1.0" encoding="UTF-8" standalone="yes"?>
<Relationships xmlns="http://schemas.openxmlformats.org/package/2006/relationships"><Relationship Id="rId3" Type="http://schemas.openxmlformats.org/officeDocument/2006/relationships/image" Target="../media/image189.png"/><Relationship Id="rId2" Type="http://schemas.openxmlformats.org/officeDocument/2006/relationships/notesSlide" Target="../notesSlides/notesSlide78.xml"/><Relationship Id="rId1" Type="http://schemas.openxmlformats.org/officeDocument/2006/relationships/slideLayout" Target="../slideLayouts/slideLayout13.xml"/><Relationship Id="rId4" Type="http://schemas.openxmlformats.org/officeDocument/2006/relationships/image" Target="../media/image190.png"/></Relationships>
</file>

<file path=ppt/slides/_rels/slide79.xml.rels><?xml version="1.0" encoding="UTF-8" standalone="yes"?>
<Relationships xmlns="http://schemas.openxmlformats.org/package/2006/relationships"><Relationship Id="rId3" Type="http://schemas.openxmlformats.org/officeDocument/2006/relationships/image" Target="../media/image191.png"/><Relationship Id="rId2" Type="http://schemas.openxmlformats.org/officeDocument/2006/relationships/notesSlide" Target="../notesSlides/notesSlide79.xml"/><Relationship Id="rId1" Type="http://schemas.openxmlformats.org/officeDocument/2006/relationships/slideLayout" Target="../slideLayouts/slideLayout13.xml"/><Relationship Id="rId5" Type="http://schemas.openxmlformats.org/officeDocument/2006/relationships/image" Target="../media/image193.png"/><Relationship Id="rId4" Type="http://schemas.openxmlformats.org/officeDocument/2006/relationships/image" Target="../media/image192.png"/></Relationships>
</file>

<file path=ppt/slides/_rels/slide80.xml.rels><?xml version="1.0" encoding="UTF-8" standalone="yes"?>
<Relationships xmlns="http://schemas.openxmlformats.org/package/2006/relationships"><Relationship Id="rId3" Type="http://schemas.openxmlformats.org/officeDocument/2006/relationships/image" Target="../media/image194.png"/><Relationship Id="rId2" Type="http://schemas.openxmlformats.org/officeDocument/2006/relationships/notesSlide" Target="../notesSlides/notesSlide80.xml"/><Relationship Id="rId1" Type="http://schemas.openxmlformats.org/officeDocument/2006/relationships/slideLayout" Target="../slideLayouts/slideLayout13.xml"/><Relationship Id="rId5" Type="http://schemas.openxmlformats.org/officeDocument/2006/relationships/image" Target="../media/image196.png"/><Relationship Id="rId4" Type="http://schemas.openxmlformats.org/officeDocument/2006/relationships/image" Target="../media/image195.png"/></Relationships>
</file>

<file path=ppt/slides/_rels/slide81.xml.rels><?xml version="1.0" encoding="UTF-8" standalone="yes"?>
<Relationships xmlns="http://schemas.openxmlformats.org/package/2006/relationships"><Relationship Id="rId8" Type="http://schemas.openxmlformats.org/officeDocument/2006/relationships/image" Target="../media/image202.png"/><Relationship Id="rId3" Type="http://schemas.openxmlformats.org/officeDocument/2006/relationships/image" Target="../media/image197.png"/><Relationship Id="rId7" Type="http://schemas.openxmlformats.org/officeDocument/2006/relationships/image" Target="../media/image201.png"/><Relationship Id="rId2" Type="http://schemas.openxmlformats.org/officeDocument/2006/relationships/notesSlide" Target="../notesSlides/notesSlide81.xml"/><Relationship Id="rId1" Type="http://schemas.openxmlformats.org/officeDocument/2006/relationships/slideLayout" Target="../slideLayouts/slideLayout13.xml"/><Relationship Id="rId6" Type="http://schemas.openxmlformats.org/officeDocument/2006/relationships/image" Target="../media/image200.png"/><Relationship Id="rId5" Type="http://schemas.openxmlformats.org/officeDocument/2006/relationships/image" Target="../media/image199.png"/><Relationship Id="rId4" Type="http://schemas.openxmlformats.org/officeDocument/2006/relationships/image" Target="../media/image198.png"/></Relationships>
</file>

<file path=ppt/slides/_rels/slide82.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notesSlide" Target="../notesSlides/notesSlide82.xml"/><Relationship Id="rId1" Type="http://schemas.openxmlformats.org/officeDocument/2006/relationships/slideLayout" Target="../slideLayouts/slideLayout13.xml"/><Relationship Id="rId5" Type="http://schemas.openxmlformats.org/officeDocument/2006/relationships/image" Target="../media/image205.png"/><Relationship Id="rId4" Type="http://schemas.openxmlformats.org/officeDocument/2006/relationships/image" Target="../media/image204.png"/></Relationships>
</file>

<file path=ppt/slides/_rels/slide83.xml.rels><?xml version="1.0" encoding="UTF-8" standalone="yes"?>
<Relationships xmlns="http://schemas.openxmlformats.org/package/2006/relationships"><Relationship Id="rId8" Type="http://schemas.openxmlformats.org/officeDocument/2006/relationships/image" Target="../media/image211.png"/><Relationship Id="rId3" Type="http://schemas.openxmlformats.org/officeDocument/2006/relationships/image" Target="../media/image206.png"/><Relationship Id="rId7" Type="http://schemas.openxmlformats.org/officeDocument/2006/relationships/image" Target="../media/image210.png"/><Relationship Id="rId2" Type="http://schemas.openxmlformats.org/officeDocument/2006/relationships/notesSlide" Target="../notesSlides/notesSlide83.xml"/><Relationship Id="rId1" Type="http://schemas.openxmlformats.org/officeDocument/2006/relationships/slideLayout" Target="../slideLayouts/slideLayout13.xml"/><Relationship Id="rId6" Type="http://schemas.openxmlformats.org/officeDocument/2006/relationships/image" Target="../media/image209.png"/><Relationship Id="rId5" Type="http://schemas.openxmlformats.org/officeDocument/2006/relationships/image" Target="../media/image208.png"/><Relationship Id="rId4" Type="http://schemas.openxmlformats.org/officeDocument/2006/relationships/image" Target="../media/image207.png"/></Relationships>
</file>

<file path=ppt/slides/_rels/slide84.xml.rels><?xml version="1.0" encoding="UTF-8" standalone="yes"?>
<Relationships xmlns="http://schemas.openxmlformats.org/package/2006/relationships"><Relationship Id="rId3" Type="http://schemas.openxmlformats.org/officeDocument/2006/relationships/image" Target="../media/image212.png"/><Relationship Id="rId2" Type="http://schemas.openxmlformats.org/officeDocument/2006/relationships/notesSlide" Target="../notesSlides/notesSlide84.xml"/><Relationship Id="rId1" Type="http://schemas.openxmlformats.org/officeDocument/2006/relationships/slideLayout" Target="../slideLayouts/slideLayout13.xml"/><Relationship Id="rId5" Type="http://schemas.openxmlformats.org/officeDocument/2006/relationships/image" Target="../media/image214.png"/><Relationship Id="rId4" Type="http://schemas.openxmlformats.org/officeDocument/2006/relationships/image" Target="../media/image213.png"/></Relationships>
</file>

<file path=ppt/slides/_rels/slide85.xml.rels><?xml version="1.0" encoding="UTF-8" standalone="yes"?>
<Relationships xmlns="http://schemas.openxmlformats.org/package/2006/relationships"><Relationship Id="rId3" Type="http://schemas.openxmlformats.org/officeDocument/2006/relationships/image" Target="../media/image215.png"/><Relationship Id="rId2" Type="http://schemas.openxmlformats.org/officeDocument/2006/relationships/notesSlide" Target="../notesSlides/notesSlide85.xml"/><Relationship Id="rId1" Type="http://schemas.openxmlformats.org/officeDocument/2006/relationships/slideLayout" Target="../slideLayouts/slideLayout13.xml"/><Relationship Id="rId6" Type="http://schemas.openxmlformats.org/officeDocument/2006/relationships/image" Target="../media/image218.png"/><Relationship Id="rId5" Type="http://schemas.openxmlformats.org/officeDocument/2006/relationships/image" Target="../media/image217.png"/><Relationship Id="rId4" Type="http://schemas.openxmlformats.org/officeDocument/2006/relationships/image" Target="../media/image216.png"/></Relationships>
</file>

<file path=ppt/slides/_rels/slide86.xml.rels><?xml version="1.0" encoding="UTF-8" standalone="yes"?>
<Relationships xmlns="http://schemas.openxmlformats.org/package/2006/relationships"><Relationship Id="rId3" Type="http://schemas.openxmlformats.org/officeDocument/2006/relationships/image" Target="../media/image219.png"/><Relationship Id="rId2" Type="http://schemas.openxmlformats.org/officeDocument/2006/relationships/notesSlide" Target="../notesSlides/notesSlide86.xml"/><Relationship Id="rId1" Type="http://schemas.openxmlformats.org/officeDocument/2006/relationships/slideLayout" Target="../slideLayouts/slideLayout13.xml"/><Relationship Id="rId4" Type="http://schemas.openxmlformats.org/officeDocument/2006/relationships/image" Target="../media/image220.png"/></Relationships>
</file>

<file path=ppt/slides/_rels/slide87.xml.rels><?xml version="1.0" encoding="UTF-8" standalone="yes"?>
<Relationships xmlns="http://schemas.openxmlformats.org/package/2006/relationships"><Relationship Id="rId3" Type="http://schemas.openxmlformats.org/officeDocument/2006/relationships/image" Target="../media/image221.png"/><Relationship Id="rId2" Type="http://schemas.openxmlformats.org/officeDocument/2006/relationships/notesSlide" Target="../notesSlides/notesSlide87.xml"/><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3" Type="http://schemas.openxmlformats.org/officeDocument/2006/relationships/image" Target="../media/image222.png"/><Relationship Id="rId2" Type="http://schemas.openxmlformats.org/officeDocument/2006/relationships/notesSlide" Target="../notesSlides/notesSlide88.xml"/><Relationship Id="rId1" Type="http://schemas.openxmlformats.org/officeDocument/2006/relationships/slideLayout" Target="../slideLayouts/slideLayout13.xml"/></Relationships>
</file>

<file path=ppt/slides/_rels/slide89.xml.rels><?xml version="1.0" encoding="UTF-8" standalone="yes"?>
<Relationships xmlns="http://schemas.openxmlformats.org/package/2006/relationships"><Relationship Id="rId3" Type="http://schemas.openxmlformats.org/officeDocument/2006/relationships/image" Target="../media/image223.png"/><Relationship Id="rId2" Type="http://schemas.openxmlformats.org/officeDocument/2006/relationships/notesSlide" Target="../notesSlides/notesSlide89.xml"/><Relationship Id="rId1" Type="http://schemas.openxmlformats.org/officeDocument/2006/relationships/slideLayout" Target="../slideLayouts/slideLayout13.xml"/><Relationship Id="rId4" Type="http://schemas.openxmlformats.org/officeDocument/2006/relationships/image" Target="../media/image224.png"/></Relationships>
</file>

<file path=ppt/slides/_rels/slide90.xml.rels><?xml version="1.0" encoding="UTF-8" standalone="yes"?>
<Relationships xmlns="http://schemas.openxmlformats.org/package/2006/relationships"><Relationship Id="rId3" Type="http://schemas.openxmlformats.org/officeDocument/2006/relationships/image" Target="../media/image225.png"/><Relationship Id="rId2" Type="http://schemas.openxmlformats.org/officeDocument/2006/relationships/notesSlide" Target="../notesSlides/notesSlide90.xml"/><Relationship Id="rId1" Type="http://schemas.openxmlformats.org/officeDocument/2006/relationships/slideLayout" Target="../slideLayouts/slideLayout13.xml"/><Relationship Id="rId5" Type="http://schemas.openxmlformats.org/officeDocument/2006/relationships/image" Target="../media/image227.png"/><Relationship Id="rId4" Type="http://schemas.openxmlformats.org/officeDocument/2006/relationships/image" Target="../media/image226.png"/></Relationships>
</file>

<file path=ppt/slides/_rels/slide91.xml.rels><?xml version="1.0" encoding="UTF-8" standalone="yes"?>
<Relationships xmlns="http://schemas.openxmlformats.org/package/2006/relationships"><Relationship Id="rId8" Type="http://schemas.openxmlformats.org/officeDocument/2006/relationships/image" Target="../media/image233.png"/><Relationship Id="rId3" Type="http://schemas.openxmlformats.org/officeDocument/2006/relationships/image" Target="../media/image228.png"/><Relationship Id="rId7" Type="http://schemas.openxmlformats.org/officeDocument/2006/relationships/image" Target="../media/image232.png"/><Relationship Id="rId2" Type="http://schemas.openxmlformats.org/officeDocument/2006/relationships/notesSlide" Target="../notesSlides/notesSlide91.xml"/><Relationship Id="rId1" Type="http://schemas.openxmlformats.org/officeDocument/2006/relationships/slideLayout" Target="../slideLayouts/slideLayout13.xml"/><Relationship Id="rId6" Type="http://schemas.openxmlformats.org/officeDocument/2006/relationships/image" Target="../media/image231.png"/><Relationship Id="rId5" Type="http://schemas.openxmlformats.org/officeDocument/2006/relationships/image" Target="../media/image230.png"/><Relationship Id="rId4" Type="http://schemas.openxmlformats.org/officeDocument/2006/relationships/image" Target="../media/image229.png"/></Relationships>
</file>

<file path=ppt/slides/_rels/slide92.xml.rels><?xml version="1.0" encoding="UTF-8" standalone="yes"?>
<Relationships xmlns="http://schemas.openxmlformats.org/package/2006/relationships"><Relationship Id="rId3" Type="http://schemas.openxmlformats.org/officeDocument/2006/relationships/image" Target="../media/image234.png"/><Relationship Id="rId2" Type="http://schemas.openxmlformats.org/officeDocument/2006/relationships/notesSlide" Target="../notesSlides/notesSlide92.xml"/><Relationship Id="rId1" Type="http://schemas.openxmlformats.org/officeDocument/2006/relationships/slideLayout" Target="../slideLayouts/slideLayout13.xml"/><Relationship Id="rId6" Type="http://schemas.openxmlformats.org/officeDocument/2006/relationships/image" Target="../media/image237.png"/><Relationship Id="rId5" Type="http://schemas.openxmlformats.org/officeDocument/2006/relationships/image" Target="../media/image236.png"/><Relationship Id="rId4" Type="http://schemas.openxmlformats.org/officeDocument/2006/relationships/image" Target="../media/image235.png"/></Relationships>
</file>

<file path=ppt/slides/_rels/slide93.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notesSlide" Target="../notesSlides/notesSlide93.xml"/><Relationship Id="rId1" Type="http://schemas.openxmlformats.org/officeDocument/2006/relationships/slideLayout" Target="../slideLayouts/slideLayout13.xml"/><Relationship Id="rId6" Type="http://schemas.openxmlformats.org/officeDocument/2006/relationships/image" Target="../media/image241.png"/><Relationship Id="rId5" Type="http://schemas.openxmlformats.org/officeDocument/2006/relationships/image" Target="../media/image240.png"/><Relationship Id="rId4" Type="http://schemas.openxmlformats.org/officeDocument/2006/relationships/image" Target="../media/image239.png"/></Relationships>
</file>

<file path=ppt/slides/_rels/slide94.xml.rels><?xml version="1.0" encoding="UTF-8" standalone="yes"?>
<Relationships xmlns="http://schemas.openxmlformats.org/package/2006/relationships"><Relationship Id="rId3" Type="http://schemas.openxmlformats.org/officeDocument/2006/relationships/image" Target="../media/image242.png"/><Relationship Id="rId7" Type="http://schemas.openxmlformats.org/officeDocument/2006/relationships/image" Target="../media/image246.png"/><Relationship Id="rId2" Type="http://schemas.openxmlformats.org/officeDocument/2006/relationships/notesSlide" Target="../notesSlides/notesSlide94.xml"/><Relationship Id="rId1" Type="http://schemas.openxmlformats.org/officeDocument/2006/relationships/slideLayout" Target="../slideLayouts/slideLayout13.xml"/><Relationship Id="rId6" Type="http://schemas.openxmlformats.org/officeDocument/2006/relationships/image" Target="../media/image245.png"/><Relationship Id="rId5" Type="http://schemas.openxmlformats.org/officeDocument/2006/relationships/image" Target="../media/image244.png"/><Relationship Id="rId4" Type="http://schemas.openxmlformats.org/officeDocument/2006/relationships/image" Target="../media/image243.png"/></Relationships>
</file>

<file path=ppt/slides/_rels/slide95.xml.rels><?xml version="1.0" encoding="UTF-8" standalone="yes"?>
<Relationships xmlns="http://schemas.openxmlformats.org/package/2006/relationships"><Relationship Id="rId3" Type="http://schemas.openxmlformats.org/officeDocument/2006/relationships/image" Target="../media/image247.png"/><Relationship Id="rId2" Type="http://schemas.openxmlformats.org/officeDocument/2006/relationships/notesSlide" Target="../notesSlides/notesSlide95.xml"/><Relationship Id="rId1" Type="http://schemas.openxmlformats.org/officeDocument/2006/relationships/slideLayout" Target="../slideLayouts/slideLayout13.xml"/><Relationship Id="rId5" Type="http://schemas.openxmlformats.org/officeDocument/2006/relationships/image" Target="../media/image249.png"/><Relationship Id="rId4" Type="http://schemas.openxmlformats.org/officeDocument/2006/relationships/image" Target="../media/image248.png"/></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13.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notesSlide" Target="../notesSlides/notesSlide98.xml"/><Relationship Id="rId1" Type="http://schemas.openxmlformats.org/officeDocument/2006/relationships/slideLayout" Target="../slideLayouts/slideLayout13.xml"/></Relationships>
</file>

<file path=ppt/slides/_rels/slide99.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notesSlide" Target="../notesSlides/notesSlide99.xml"/><Relationship Id="rId1" Type="http://schemas.openxmlformats.org/officeDocument/2006/relationships/slideLayout" Target="../slideLayouts/slideLayout13.xml"/></Relationships>
</file>

<file path=ppt/slides/_rels/slide100.xml.rels><?xml version="1.0" encoding="UTF-8" standalone="yes"?>
<Relationships xmlns="http://schemas.openxmlformats.org/package/2006/relationships"><Relationship Id="rId3" Type="http://schemas.openxmlformats.org/officeDocument/2006/relationships/image" Target="../media/image252.png"/><Relationship Id="rId2" Type="http://schemas.openxmlformats.org/officeDocument/2006/relationships/notesSlide" Target="../notesSlides/notesSlide100.xml"/><Relationship Id="rId1" Type="http://schemas.openxmlformats.org/officeDocument/2006/relationships/slideLayout" Target="../slideLayouts/slideLayout13.xml"/></Relationships>
</file>

<file path=ppt/slides/_rels/slide101.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notesSlide" Target="../notesSlides/notesSlide101.xml"/><Relationship Id="rId1" Type="http://schemas.openxmlformats.org/officeDocument/2006/relationships/slideLayout" Target="../slideLayouts/slideLayout13.xml"/></Relationships>
</file>

<file path=ppt/slides/_rels/slide102.xml.rels><?xml version="1.0" encoding="UTF-8" standalone="yes"?>
<Relationships xmlns="http://schemas.openxmlformats.org/package/2006/relationships"><Relationship Id="rId3" Type="http://schemas.openxmlformats.org/officeDocument/2006/relationships/image" Target="../media/image254.png"/><Relationship Id="rId2" Type="http://schemas.openxmlformats.org/officeDocument/2006/relationships/notesSlide" Target="../notesSlides/notesSlide102.xml"/><Relationship Id="rId1" Type="http://schemas.openxmlformats.org/officeDocument/2006/relationships/slideLayout" Target="../slideLayouts/slideLayout13.xml"/><Relationship Id="rId5" Type="http://schemas.openxmlformats.org/officeDocument/2006/relationships/image" Target="../media/image256.png"/><Relationship Id="rId4" Type="http://schemas.openxmlformats.org/officeDocument/2006/relationships/image" Target="../media/image255.png"/></Relationships>
</file>

<file path=ppt/slides/_rels/slide103.xml.rels><?xml version="1.0" encoding="UTF-8" standalone="yes"?>
<Relationships xmlns="http://schemas.openxmlformats.org/package/2006/relationships"><Relationship Id="rId2" Type="http://schemas.openxmlformats.org/officeDocument/2006/relationships/image" Target="../media/image257.png"/><Relationship Id="rId1" Type="http://schemas.openxmlformats.org/officeDocument/2006/relationships/slideLayout" Target="../slideLayouts/slideLayout13.xml"/></Relationships>
</file>

<file path=ppt/slides/_rels/slide104.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notesSlide" Target="../notesSlides/notesSlide103.xml"/><Relationship Id="rId1" Type="http://schemas.openxmlformats.org/officeDocument/2006/relationships/slideLayout" Target="../slideLayouts/slideLayout13.xml"/></Relationships>
</file>

<file path=ppt/slides/_rels/slide105.xml.rels><?xml version="1.0" encoding="UTF-8" standalone="yes"?>
<Relationships xmlns="http://schemas.openxmlformats.org/package/2006/relationships"><Relationship Id="rId3" Type="http://schemas.openxmlformats.org/officeDocument/2006/relationships/image" Target="../media/image259.png"/><Relationship Id="rId2" Type="http://schemas.openxmlformats.org/officeDocument/2006/relationships/notesSlide" Target="../notesSlides/notesSlide104.xml"/><Relationship Id="rId1" Type="http://schemas.openxmlformats.org/officeDocument/2006/relationships/slideLayout" Target="../slideLayouts/slideLayout13.xml"/><Relationship Id="rId4" Type="http://schemas.openxmlformats.org/officeDocument/2006/relationships/image" Target="../media/image260.png"/></Relationships>
</file>

<file path=ppt/slides/_rels/slide106.xml.rels><?xml version="1.0" encoding="UTF-8" standalone="yes"?>
<Relationships xmlns="http://schemas.openxmlformats.org/package/2006/relationships"><Relationship Id="rId3" Type="http://schemas.openxmlformats.org/officeDocument/2006/relationships/image" Target="../media/image261.png"/><Relationship Id="rId2" Type="http://schemas.openxmlformats.org/officeDocument/2006/relationships/notesSlide" Target="../notesSlides/notesSlide105.xml"/><Relationship Id="rId1" Type="http://schemas.openxmlformats.org/officeDocument/2006/relationships/slideLayout" Target="../slideLayouts/slideLayout13.xml"/></Relationships>
</file>

<file path=ppt/slides/_rels/slide107.xml.rels><?xml version="1.0" encoding="UTF-8" standalone="yes"?>
<Relationships xmlns="http://schemas.openxmlformats.org/package/2006/relationships"><Relationship Id="rId3" Type="http://schemas.openxmlformats.org/officeDocument/2006/relationships/image" Target="../media/image262.png"/><Relationship Id="rId2" Type="http://schemas.openxmlformats.org/officeDocument/2006/relationships/notesSlide" Target="../notesSlides/notesSlide106.xml"/><Relationship Id="rId1" Type="http://schemas.openxmlformats.org/officeDocument/2006/relationships/slideLayout" Target="../slideLayouts/slideLayout13.xml"/><Relationship Id="rId6" Type="http://schemas.openxmlformats.org/officeDocument/2006/relationships/image" Target="../media/image265.png"/><Relationship Id="rId5" Type="http://schemas.openxmlformats.org/officeDocument/2006/relationships/image" Target="../media/image264.png"/><Relationship Id="rId4" Type="http://schemas.openxmlformats.org/officeDocument/2006/relationships/image" Target="../media/image26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E46770-36AA-E883-BB6C-D344259E64A0}"/>
              </a:ext>
            </a:extLst>
          </p:cNvPr>
          <p:cNvSpPr>
            <a:spLocks noGrp="1"/>
          </p:cNvSpPr>
          <p:nvPr>
            <p:ph idx="1"/>
          </p:nvPr>
        </p:nvSpPr>
        <p:spPr/>
        <p:txBody>
          <a:bodyPr/>
          <a:lstStyle/>
          <a:p>
            <a:pPr marL="0" indent="0" algn="ctr">
              <a:buNone/>
            </a:pPr>
            <a:r>
              <a:rPr lang="en-US" sz="3600">
                <a:ea typeface="Calibri" panose="020F0502020204030204"/>
                <a:cs typeface="Calibri" panose="020F0502020204030204"/>
              </a:rPr>
              <a:t>Demographic Information</a:t>
            </a:r>
          </a:p>
          <a:p>
            <a:pPr marL="0" indent="0" algn="ctr">
              <a:buNone/>
            </a:pPr>
            <a:endParaRPr lang="en-US" sz="3600">
              <a:ea typeface="Calibri" panose="020F0502020204030204"/>
              <a:cs typeface="Calibri" panose="020F0502020204030204"/>
            </a:endParaRPr>
          </a:p>
          <a:p>
            <a:pPr marL="0" indent="0" algn="ctr">
              <a:buNone/>
            </a:pPr>
            <a:endParaRPr lang="en-US" sz="3600">
              <a:ea typeface="Calibri" panose="020F0502020204030204"/>
              <a:cs typeface="Calibri" panose="020F0502020204030204"/>
            </a:endParaRPr>
          </a:p>
          <a:p>
            <a:pPr marL="0" indent="0" algn="ctr">
              <a:buNone/>
            </a:pPr>
            <a:r>
              <a:rPr lang="en-US" sz="3600">
                <a:ea typeface="Calibri" panose="020F0502020204030204"/>
                <a:cs typeface="Calibri" panose="020F0502020204030204"/>
              </a:rPr>
              <a:t>Business (Wales)</a:t>
            </a:r>
            <a:endParaRPr lang="en-US"/>
          </a:p>
        </p:txBody>
      </p:sp>
    </p:spTree>
    <p:extLst>
      <p:ext uri="{BB962C8B-B14F-4D97-AF65-F5344CB8AC3E}">
        <p14:creationId xmlns:p14="http://schemas.microsoft.com/office/powerpoint/2010/main" val="3620147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74E64-6B53-ABDB-6DEB-7BBE6222EDF9}"/>
              </a:ext>
            </a:extLst>
          </p:cNvPr>
          <p:cNvSpPr>
            <a:spLocks noGrp="1"/>
          </p:cNvSpPr>
          <p:nvPr>
            <p:ph type="title"/>
          </p:nvPr>
        </p:nvSpPr>
        <p:spPr>
          <a:xfrm>
            <a:off x="172720" y="-112395"/>
            <a:ext cx="11481847" cy="1325563"/>
          </a:xfrm>
        </p:spPr>
        <p:txBody>
          <a:bodyPr/>
          <a:lstStyle/>
          <a:p>
            <a:r>
              <a:rPr lang="en-US" dirty="0">
                <a:ea typeface="Calibri Light"/>
                <a:cs typeface="Calibri Light"/>
              </a:rPr>
              <a:t>Student numbers and new starters</a:t>
            </a:r>
            <a:endParaRPr lang="en-US" dirty="0"/>
          </a:p>
        </p:txBody>
      </p:sp>
      <p:pic>
        <p:nvPicPr>
          <p:cNvPr id="5" name="Picture 4" descr="A screenshot of a graph&#10;&#10;AI-generated content may be incorrect.">
            <a:extLst>
              <a:ext uri="{FF2B5EF4-FFF2-40B4-BE49-F238E27FC236}">
                <a16:creationId xmlns:a16="http://schemas.microsoft.com/office/drawing/2014/main" id="{2715F8FB-D5CE-08A0-81D9-1EF64F3B4A34}"/>
              </a:ext>
            </a:extLst>
          </p:cNvPr>
          <p:cNvPicPr>
            <a:picLocks noChangeAspect="1"/>
          </p:cNvPicPr>
          <p:nvPr/>
        </p:nvPicPr>
        <p:blipFill>
          <a:blip r:embed="rId3"/>
          <a:stretch>
            <a:fillRect/>
          </a:stretch>
        </p:blipFill>
        <p:spPr>
          <a:xfrm>
            <a:off x="675870" y="989648"/>
            <a:ext cx="7553730" cy="4504716"/>
          </a:xfrm>
          <a:prstGeom prst="rect">
            <a:avLst/>
          </a:prstGeom>
        </p:spPr>
      </p:pic>
    </p:spTree>
    <p:extLst>
      <p:ext uri="{BB962C8B-B14F-4D97-AF65-F5344CB8AC3E}">
        <p14:creationId xmlns:p14="http://schemas.microsoft.com/office/powerpoint/2010/main" val="666558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5C896-E747-9BF3-1675-726C3DF7C46A}"/>
              </a:ext>
            </a:extLst>
          </p:cNvPr>
          <p:cNvSpPr>
            <a:spLocks noGrp="1"/>
          </p:cNvSpPr>
          <p:nvPr>
            <p:ph type="title"/>
          </p:nvPr>
        </p:nvSpPr>
        <p:spPr>
          <a:xfrm>
            <a:off x="111534" y="877718"/>
            <a:ext cx="11594969" cy="1325563"/>
          </a:xfrm>
        </p:spPr>
        <p:txBody>
          <a:bodyPr/>
          <a:lstStyle/>
          <a:p>
            <a:r>
              <a:rPr lang="en-GB">
                <a:ea typeface="Calibri Light"/>
                <a:cs typeface="Calibri Light"/>
              </a:rPr>
              <a:t>Students and new starters (per campus)</a:t>
            </a:r>
            <a:endParaRPr lang="en-GB"/>
          </a:p>
        </p:txBody>
      </p:sp>
      <p:pic>
        <p:nvPicPr>
          <p:cNvPr id="7" name="Picture 6">
            <a:extLst>
              <a:ext uri="{FF2B5EF4-FFF2-40B4-BE49-F238E27FC236}">
                <a16:creationId xmlns:a16="http://schemas.microsoft.com/office/drawing/2014/main" id="{0F05BBA0-5E5F-91F3-9117-22EE80BB977B}"/>
              </a:ext>
            </a:extLst>
          </p:cNvPr>
          <p:cNvPicPr>
            <a:picLocks noChangeAspect="1"/>
          </p:cNvPicPr>
          <p:nvPr/>
        </p:nvPicPr>
        <p:blipFill>
          <a:blip r:embed="rId3"/>
          <a:stretch>
            <a:fillRect/>
          </a:stretch>
        </p:blipFill>
        <p:spPr>
          <a:xfrm>
            <a:off x="1988082" y="1919976"/>
            <a:ext cx="5495284" cy="4760449"/>
          </a:xfrm>
          <a:prstGeom prst="rect">
            <a:avLst/>
          </a:prstGeom>
        </p:spPr>
      </p:pic>
    </p:spTree>
    <p:extLst>
      <p:ext uri="{BB962C8B-B14F-4D97-AF65-F5344CB8AC3E}">
        <p14:creationId xmlns:p14="http://schemas.microsoft.com/office/powerpoint/2010/main" val="673638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B0D5A-C0F5-9987-0AB4-962370BCBB61}"/>
              </a:ext>
            </a:extLst>
          </p:cNvPr>
          <p:cNvSpPr>
            <a:spLocks noGrp="1"/>
          </p:cNvSpPr>
          <p:nvPr>
            <p:ph type="title"/>
          </p:nvPr>
        </p:nvSpPr>
        <p:spPr>
          <a:xfrm>
            <a:off x="66267" y="832451"/>
            <a:ext cx="11594969" cy="1325563"/>
          </a:xfrm>
        </p:spPr>
        <p:txBody>
          <a:bodyPr/>
          <a:lstStyle/>
          <a:p>
            <a:r>
              <a:rPr lang="en-GB">
                <a:ea typeface="Calibri Light"/>
                <a:cs typeface="Calibri Light"/>
              </a:rPr>
              <a:t>Students and new starters (degree type)</a:t>
            </a:r>
            <a:endParaRPr lang="en-GB"/>
          </a:p>
        </p:txBody>
      </p:sp>
      <p:pic>
        <p:nvPicPr>
          <p:cNvPr id="5" name="Picture 4">
            <a:extLst>
              <a:ext uri="{FF2B5EF4-FFF2-40B4-BE49-F238E27FC236}">
                <a16:creationId xmlns:a16="http://schemas.microsoft.com/office/drawing/2014/main" id="{10A3CAD0-02B6-4B00-C8F1-164282C53E1F}"/>
              </a:ext>
            </a:extLst>
          </p:cNvPr>
          <p:cNvPicPr>
            <a:picLocks noChangeAspect="1"/>
          </p:cNvPicPr>
          <p:nvPr/>
        </p:nvPicPr>
        <p:blipFill>
          <a:blip r:embed="rId3"/>
          <a:stretch>
            <a:fillRect/>
          </a:stretch>
        </p:blipFill>
        <p:spPr>
          <a:xfrm>
            <a:off x="8015157" y="2045372"/>
            <a:ext cx="2166875" cy="1622259"/>
          </a:xfrm>
          <a:prstGeom prst="rect">
            <a:avLst/>
          </a:prstGeom>
        </p:spPr>
      </p:pic>
      <p:pic>
        <p:nvPicPr>
          <p:cNvPr id="9" name="Picture 8">
            <a:extLst>
              <a:ext uri="{FF2B5EF4-FFF2-40B4-BE49-F238E27FC236}">
                <a16:creationId xmlns:a16="http://schemas.microsoft.com/office/drawing/2014/main" id="{EB657C17-8289-F8C4-E2A2-7FD5D4E6B960}"/>
              </a:ext>
            </a:extLst>
          </p:cNvPr>
          <p:cNvPicPr>
            <a:picLocks noChangeAspect="1"/>
          </p:cNvPicPr>
          <p:nvPr/>
        </p:nvPicPr>
        <p:blipFill>
          <a:blip r:embed="rId4"/>
          <a:srcRect l="1416" t="835" r="1354"/>
          <a:stretch>
            <a:fillRect/>
          </a:stretch>
        </p:blipFill>
        <p:spPr>
          <a:xfrm>
            <a:off x="1413670" y="1889759"/>
            <a:ext cx="5484969" cy="4909748"/>
          </a:xfrm>
          <a:prstGeom prst="rect">
            <a:avLst/>
          </a:prstGeom>
        </p:spPr>
      </p:pic>
    </p:spTree>
    <p:extLst>
      <p:ext uri="{BB962C8B-B14F-4D97-AF65-F5344CB8AC3E}">
        <p14:creationId xmlns:p14="http://schemas.microsoft.com/office/powerpoint/2010/main" val="3312374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BB78E-2EBF-EE91-E1EF-652C666B47BB}"/>
              </a:ext>
            </a:extLst>
          </p:cNvPr>
          <p:cNvSpPr>
            <a:spLocks noGrp="1"/>
          </p:cNvSpPr>
          <p:nvPr>
            <p:ph type="title"/>
          </p:nvPr>
        </p:nvSpPr>
        <p:spPr>
          <a:xfrm>
            <a:off x="106759" y="0"/>
            <a:ext cx="11481847" cy="1325563"/>
          </a:xfrm>
        </p:spPr>
        <p:txBody>
          <a:bodyPr/>
          <a:lstStyle/>
          <a:p>
            <a:r>
              <a:rPr lang="en-US">
                <a:ea typeface="Calibri Light"/>
                <a:cs typeface="Calibri Light"/>
              </a:rPr>
              <a:t>Level of Study</a:t>
            </a:r>
            <a:endParaRPr lang="en-US"/>
          </a:p>
        </p:txBody>
      </p:sp>
      <p:pic>
        <p:nvPicPr>
          <p:cNvPr id="4" name="Picture 3">
            <a:extLst>
              <a:ext uri="{FF2B5EF4-FFF2-40B4-BE49-F238E27FC236}">
                <a16:creationId xmlns:a16="http://schemas.microsoft.com/office/drawing/2014/main" id="{B723C6A0-BFD1-2F1B-D04C-94CB252420C5}"/>
              </a:ext>
            </a:extLst>
          </p:cNvPr>
          <p:cNvPicPr>
            <a:picLocks noChangeAspect="1"/>
          </p:cNvPicPr>
          <p:nvPr/>
        </p:nvPicPr>
        <p:blipFill>
          <a:blip r:embed="rId3"/>
          <a:stretch>
            <a:fillRect/>
          </a:stretch>
        </p:blipFill>
        <p:spPr>
          <a:xfrm>
            <a:off x="3662022" y="165921"/>
            <a:ext cx="6098665" cy="5430319"/>
          </a:xfrm>
          <a:prstGeom prst="rect">
            <a:avLst/>
          </a:prstGeom>
        </p:spPr>
      </p:pic>
    </p:spTree>
    <p:extLst>
      <p:ext uri="{BB962C8B-B14F-4D97-AF65-F5344CB8AC3E}">
        <p14:creationId xmlns:p14="http://schemas.microsoft.com/office/powerpoint/2010/main" val="884505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1074C-DC20-B71F-7A92-524BBFE4EF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564F7B-7072-9D5A-D506-D3470CE73D24}"/>
              </a:ext>
            </a:extLst>
          </p:cNvPr>
          <p:cNvSpPr>
            <a:spLocks noGrp="1"/>
          </p:cNvSpPr>
          <p:nvPr>
            <p:ph type="title"/>
          </p:nvPr>
        </p:nvSpPr>
        <p:spPr>
          <a:xfrm>
            <a:off x="106759" y="-151384"/>
            <a:ext cx="11481847" cy="1325563"/>
          </a:xfrm>
        </p:spPr>
        <p:txBody>
          <a:bodyPr/>
          <a:lstStyle/>
          <a:p>
            <a:r>
              <a:rPr lang="en-US">
                <a:ea typeface="Calibri Light"/>
                <a:cs typeface="Calibri Light"/>
              </a:rPr>
              <a:t>Mode of attendance (part-time/full-time)</a:t>
            </a:r>
            <a:endParaRPr lang="en-US"/>
          </a:p>
        </p:txBody>
      </p:sp>
      <p:pic>
        <p:nvPicPr>
          <p:cNvPr id="4" name="Picture 3">
            <a:extLst>
              <a:ext uri="{FF2B5EF4-FFF2-40B4-BE49-F238E27FC236}">
                <a16:creationId xmlns:a16="http://schemas.microsoft.com/office/drawing/2014/main" id="{A4FAD5B2-F82A-5091-A458-CD3669E13D26}"/>
              </a:ext>
            </a:extLst>
          </p:cNvPr>
          <p:cNvPicPr>
            <a:picLocks noChangeAspect="1"/>
          </p:cNvPicPr>
          <p:nvPr/>
        </p:nvPicPr>
        <p:blipFill>
          <a:blip r:embed="rId3"/>
          <a:srcRect l="1141" t="1288" r="920"/>
          <a:stretch>
            <a:fillRect/>
          </a:stretch>
        </p:blipFill>
        <p:spPr>
          <a:xfrm>
            <a:off x="3119120" y="995679"/>
            <a:ext cx="5212080" cy="4602921"/>
          </a:xfrm>
          <a:prstGeom prst="rect">
            <a:avLst/>
          </a:prstGeom>
        </p:spPr>
      </p:pic>
    </p:spTree>
    <p:extLst>
      <p:ext uri="{BB962C8B-B14F-4D97-AF65-F5344CB8AC3E}">
        <p14:creationId xmlns:p14="http://schemas.microsoft.com/office/powerpoint/2010/main" val="3737505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762B3-E934-3AA4-1E14-997EA7C383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500433-1F01-BB7A-519F-1496BEAD79A5}"/>
              </a:ext>
            </a:extLst>
          </p:cNvPr>
          <p:cNvSpPr>
            <a:spLocks noGrp="1"/>
          </p:cNvSpPr>
          <p:nvPr>
            <p:ph type="title"/>
          </p:nvPr>
        </p:nvSpPr>
        <p:spPr>
          <a:xfrm>
            <a:off x="106759" y="0"/>
            <a:ext cx="11481847" cy="1325563"/>
          </a:xfrm>
        </p:spPr>
        <p:txBody>
          <a:bodyPr/>
          <a:lstStyle/>
          <a:p>
            <a:r>
              <a:rPr lang="en-US">
                <a:ea typeface="Calibri Light"/>
                <a:cs typeface="Calibri Light"/>
              </a:rPr>
              <a:t>Mode of attendance (part-time/full-time - UG)</a:t>
            </a:r>
            <a:endParaRPr lang="en-US"/>
          </a:p>
        </p:txBody>
      </p:sp>
      <p:sp>
        <p:nvSpPr>
          <p:cNvPr id="6" name="TextBox 5">
            <a:extLst>
              <a:ext uri="{FF2B5EF4-FFF2-40B4-BE49-F238E27FC236}">
                <a16:creationId xmlns:a16="http://schemas.microsoft.com/office/drawing/2014/main" id="{CECCC6E4-C0E9-2E2E-6C51-9A049A41BC63}"/>
              </a:ext>
            </a:extLst>
          </p:cNvPr>
          <p:cNvSpPr txBox="1"/>
          <p:nvPr/>
        </p:nvSpPr>
        <p:spPr>
          <a:xfrm>
            <a:off x="2257439" y="5187018"/>
            <a:ext cx="3262489" cy="369332"/>
          </a:xfrm>
          <a:prstGeom prst="rect">
            <a:avLst/>
          </a:prstGeom>
          <a:noFill/>
        </p:spPr>
        <p:txBody>
          <a:bodyPr wrap="square" rtlCol="0">
            <a:spAutoFit/>
          </a:bodyPr>
          <a:lstStyle/>
          <a:p>
            <a:r>
              <a:rPr lang="en-GB"/>
              <a:t>Undergraduate non-degree</a:t>
            </a:r>
          </a:p>
        </p:txBody>
      </p:sp>
      <p:pic>
        <p:nvPicPr>
          <p:cNvPr id="5" name="Picture 4">
            <a:extLst>
              <a:ext uri="{FF2B5EF4-FFF2-40B4-BE49-F238E27FC236}">
                <a16:creationId xmlns:a16="http://schemas.microsoft.com/office/drawing/2014/main" id="{2121EFC6-2CE8-DFBD-336B-300ECEA011AD}"/>
              </a:ext>
            </a:extLst>
          </p:cNvPr>
          <p:cNvPicPr>
            <a:picLocks noChangeAspect="1"/>
          </p:cNvPicPr>
          <p:nvPr/>
        </p:nvPicPr>
        <p:blipFill>
          <a:blip r:embed="rId3"/>
          <a:stretch>
            <a:fillRect/>
          </a:stretch>
        </p:blipFill>
        <p:spPr>
          <a:xfrm>
            <a:off x="1454125" y="1156138"/>
            <a:ext cx="4393557" cy="3923726"/>
          </a:xfrm>
          <a:prstGeom prst="rect">
            <a:avLst/>
          </a:prstGeom>
        </p:spPr>
      </p:pic>
      <p:sp>
        <p:nvSpPr>
          <p:cNvPr id="7" name="TextBox 6">
            <a:extLst>
              <a:ext uri="{FF2B5EF4-FFF2-40B4-BE49-F238E27FC236}">
                <a16:creationId xmlns:a16="http://schemas.microsoft.com/office/drawing/2014/main" id="{B38D6C61-F155-84E3-ECB6-517E6A11B36C}"/>
              </a:ext>
            </a:extLst>
          </p:cNvPr>
          <p:cNvSpPr txBox="1"/>
          <p:nvPr/>
        </p:nvSpPr>
        <p:spPr>
          <a:xfrm>
            <a:off x="7409961" y="5206168"/>
            <a:ext cx="3262489" cy="369332"/>
          </a:xfrm>
          <a:prstGeom prst="rect">
            <a:avLst/>
          </a:prstGeom>
          <a:noFill/>
        </p:spPr>
        <p:txBody>
          <a:bodyPr wrap="square" rtlCol="0">
            <a:spAutoFit/>
          </a:bodyPr>
          <a:lstStyle/>
          <a:p>
            <a:r>
              <a:rPr lang="en-GB" dirty="0"/>
              <a:t>Undergraduate first degree</a:t>
            </a:r>
          </a:p>
        </p:txBody>
      </p:sp>
      <p:pic>
        <p:nvPicPr>
          <p:cNvPr id="11" name="Picture 10">
            <a:extLst>
              <a:ext uri="{FF2B5EF4-FFF2-40B4-BE49-F238E27FC236}">
                <a16:creationId xmlns:a16="http://schemas.microsoft.com/office/drawing/2014/main" id="{9B9D7B04-6F2D-7C61-BB4E-EBD52A8712E1}"/>
              </a:ext>
            </a:extLst>
          </p:cNvPr>
          <p:cNvPicPr>
            <a:picLocks noChangeAspect="1"/>
          </p:cNvPicPr>
          <p:nvPr/>
        </p:nvPicPr>
        <p:blipFill>
          <a:blip r:embed="rId4"/>
          <a:srcRect t="2260"/>
          <a:stretch>
            <a:fillRect/>
          </a:stretch>
        </p:blipFill>
        <p:spPr>
          <a:xfrm>
            <a:off x="6344320" y="1156138"/>
            <a:ext cx="4571970" cy="3954293"/>
          </a:xfrm>
          <a:prstGeom prst="rect">
            <a:avLst/>
          </a:prstGeom>
        </p:spPr>
      </p:pic>
    </p:spTree>
    <p:extLst>
      <p:ext uri="{BB962C8B-B14F-4D97-AF65-F5344CB8AC3E}">
        <p14:creationId xmlns:p14="http://schemas.microsoft.com/office/powerpoint/2010/main" val="765788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1A5CAE-7D24-465C-58DF-16933F471F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A6E3BF-18A0-690F-426D-25BBD8DFA2B4}"/>
              </a:ext>
            </a:extLst>
          </p:cNvPr>
          <p:cNvSpPr>
            <a:spLocks noGrp="1"/>
          </p:cNvSpPr>
          <p:nvPr>
            <p:ph type="title"/>
          </p:nvPr>
        </p:nvSpPr>
        <p:spPr>
          <a:xfrm>
            <a:off x="106759" y="0"/>
            <a:ext cx="11481847" cy="1325563"/>
          </a:xfrm>
        </p:spPr>
        <p:txBody>
          <a:bodyPr/>
          <a:lstStyle/>
          <a:p>
            <a:r>
              <a:rPr lang="en-US">
                <a:ea typeface="Calibri Light"/>
                <a:cs typeface="Calibri Light"/>
              </a:rPr>
              <a:t>Mode of attendance (part-time/full-time - PG)</a:t>
            </a:r>
            <a:endParaRPr lang="en-US"/>
          </a:p>
        </p:txBody>
      </p:sp>
      <p:sp>
        <p:nvSpPr>
          <p:cNvPr id="9" name="TextBox 8">
            <a:extLst>
              <a:ext uri="{FF2B5EF4-FFF2-40B4-BE49-F238E27FC236}">
                <a16:creationId xmlns:a16="http://schemas.microsoft.com/office/drawing/2014/main" id="{EE7D6084-BE02-E7C8-30C4-F36CD00A56EE}"/>
              </a:ext>
            </a:extLst>
          </p:cNvPr>
          <p:cNvSpPr txBox="1"/>
          <p:nvPr/>
        </p:nvSpPr>
        <p:spPr>
          <a:xfrm>
            <a:off x="7168543" y="5115934"/>
            <a:ext cx="3262489" cy="369332"/>
          </a:xfrm>
          <a:prstGeom prst="rect">
            <a:avLst/>
          </a:prstGeom>
          <a:noFill/>
        </p:spPr>
        <p:txBody>
          <a:bodyPr wrap="square" rtlCol="0">
            <a:spAutoFit/>
          </a:bodyPr>
          <a:lstStyle/>
          <a:p>
            <a:r>
              <a:rPr lang="en-GB" dirty="0"/>
              <a:t>Postgraduate Research</a:t>
            </a:r>
          </a:p>
        </p:txBody>
      </p:sp>
      <p:sp>
        <p:nvSpPr>
          <p:cNvPr id="7" name="TextBox 6">
            <a:extLst>
              <a:ext uri="{FF2B5EF4-FFF2-40B4-BE49-F238E27FC236}">
                <a16:creationId xmlns:a16="http://schemas.microsoft.com/office/drawing/2014/main" id="{1D9C0D2D-E952-DF0A-808F-D9CD63BD10ED}"/>
              </a:ext>
            </a:extLst>
          </p:cNvPr>
          <p:cNvSpPr txBox="1"/>
          <p:nvPr/>
        </p:nvSpPr>
        <p:spPr>
          <a:xfrm>
            <a:off x="1814479" y="5115934"/>
            <a:ext cx="3262489" cy="369332"/>
          </a:xfrm>
          <a:prstGeom prst="rect">
            <a:avLst/>
          </a:prstGeom>
          <a:noFill/>
        </p:spPr>
        <p:txBody>
          <a:bodyPr wrap="square" rtlCol="0">
            <a:spAutoFit/>
          </a:bodyPr>
          <a:lstStyle/>
          <a:p>
            <a:r>
              <a:rPr lang="en-GB" dirty="0"/>
              <a:t>Postgraduate Taught</a:t>
            </a:r>
          </a:p>
        </p:txBody>
      </p:sp>
      <p:pic>
        <p:nvPicPr>
          <p:cNvPr id="11" name="Picture 10">
            <a:extLst>
              <a:ext uri="{FF2B5EF4-FFF2-40B4-BE49-F238E27FC236}">
                <a16:creationId xmlns:a16="http://schemas.microsoft.com/office/drawing/2014/main" id="{E748BDC3-E424-F46F-132A-F49DDC78AD8B}"/>
              </a:ext>
            </a:extLst>
          </p:cNvPr>
          <p:cNvPicPr>
            <a:picLocks noChangeAspect="1"/>
          </p:cNvPicPr>
          <p:nvPr/>
        </p:nvPicPr>
        <p:blipFill>
          <a:blip r:embed="rId3"/>
          <a:stretch>
            <a:fillRect/>
          </a:stretch>
        </p:blipFill>
        <p:spPr>
          <a:xfrm>
            <a:off x="866888" y="1185449"/>
            <a:ext cx="4335032" cy="3865873"/>
          </a:xfrm>
          <a:prstGeom prst="rect">
            <a:avLst/>
          </a:prstGeom>
        </p:spPr>
      </p:pic>
      <p:pic>
        <p:nvPicPr>
          <p:cNvPr id="3" name="Picture 2">
            <a:extLst>
              <a:ext uri="{FF2B5EF4-FFF2-40B4-BE49-F238E27FC236}">
                <a16:creationId xmlns:a16="http://schemas.microsoft.com/office/drawing/2014/main" id="{50CE799F-DFCB-EF69-D66F-C6E890CD1CB3}"/>
              </a:ext>
            </a:extLst>
          </p:cNvPr>
          <p:cNvPicPr>
            <a:picLocks noChangeAspect="1"/>
          </p:cNvPicPr>
          <p:nvPr/>
        </p:nvPicPr>
        <p:blipFill>
          <a:blip r:embed="rId4"/>
          <a:stretch>
            <a:fillRect/>
          </a:stretch>
        </p:blipFill>
        <p:spPr>
          <a:xfrm>
            <a:off x="6096000" y="1185449"/>
            <a:ext cx="4335032" cy="3841407"/>
          </a:xfrm>
          <a:prstGeom prst="rect">
            <a:avLst/>
          </a:prstGeom>
        </p:spPr>
      </p:pic>
      <p:sp>
        <p:nvSpPr>
          <p:cNvPr id="4" name="Rectangle 3">
            <a:extLst>
              <a:ext uri="{FF2B5EF4-FFF2-40B4-BE49-F238E27FC236}">
                <a16:creationId xmlns:a16="http://schemas.microsoft.com/office/drawing/2014/main" id="{0D032418-4A44-E2A7-5874-C487E71F9770}"/>
              </a:ext>
            </a:extLst>
          </p:cNvPr>
          <p:cNvSpPr/>
          <p:nvPr/>
        </p:nvSpPr>
        <p:spPr>
          <a:xfrm>
            <a:off x="9479280" y="1798320"/>
            <a:ext cx="193040" cy="297688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E67B32A-8DD4-012B-A8B2-756DCD3FD207}"/>
              </a:ext>
            </a:extLst>
          </p:cNvPr>
          <p:cNvSpPr/>
          <p:nvPr/>
        </p:nvSpPr>
        <p:spPr>
          <a:xfrm>
            <a:off x="9321800" y="4793158"/>
            <a:ext cx="314960" cy="25816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23788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5B88D-C492-5CA9-BDA5-46AB3C99FB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CB4ADD-708B-FC48-4E1E-5CB2BD5C9638}"/>
              </a:ext>
            </a:extLst>
          </p:cNvPr>
          <p:cNvSpPr>
            <a:spLocks noGrp="1"/>
          </p:cNvSpPr>
          <p:nvPr>
            <p:ph type="title"/>
          </p:nvPr>
        </p:nvSpPr>
        <p:spPr>
          <a:xfrm>
            <a:off x="106759" y="0"/>
            <a:ext cx="11481847" cy="1325563"/>
          </a:xfrm>
        </p:spPr>
        <p:txBody>
          <a:bodyPr/>
          <a:lstStyle/>
          <a:p>
            <a:r>
              <a:rPr lang="en-US" dirty="0">
                <a:ea typeface="Calibri Light"/>
                <a:cs typeface="Calibri Light"/>
              </a:rPr>
              <a:t>Mode of attendance (by campus)</a:t>
            </a:r>
            <a:endParaRPr lang="en-US" dirty="0"/>
          </a:p>
        </p:txBody>
      </p:sp>
      <p:sp>
        <p:nvSpPr>
          <p:cNvPr id="3" name="TextBox 2">
            <a:extLst>
              <a:ext uri="{FF2B5EF4-FFF2-40B4-BE49-F238E27FC236}">
                <a16:creationId xmlns:a16="http://schemas.microsoft.com/office/drawing/2014/main" id="{B71E53EE-DB76-DF6F-D588-6E09A478CFEC}"/>
              </a:ext>
            </a:extLst>
          </p:cNvPr>
          <p:cNvSpPr txBox="1"/>
          <p:nvPr/>
        </p:nvSpPr>
        <p:spPr>
          <a:xfrm>
            <a:off x="9862106" y="4960401"/>
            <a:ext cx="3262489" cy="369332"/>
          </a:xfrm>
          <a:prstGeom prst="rect">
            <a:avLst/>
          </a:prstGeom>
          <a:noFill/>
        </p:spPr>
        <p:txBody>
          <a:bodyPr wrap="square" rtlCol="0">
            <a:spAutoFit/>
          </a:bodyPr>
          <a:lstStyle/>
          <a:p>
            <a:r>
              <a:rPr lang="en-GB"/>
              <a:t>Cardiff</a:t>
            </a:r>
          </a:p>
        </p:txBody>
      </p:sp>
      <p:sp>
        <p:nvSpPr>
          <p:cNvPr id="13" name="TextBox 12">
            <a:extLst>
              <a:ext uri="{FF2B5EF4-FFF2-40B4-BE49-F238E27FC236}">
                <a16:creationId xmlns:a16="http://schemas.microsoft.com/office/drawing/2014/main" id="{5C751442-D450-DE2F-0202-BEAC4FDCBCF4}"/>
              </a:ext>
            </a:extLst>
          </p:cNvPr>
          <p:cNvSpPr txBox="1"/>
          <p:nvPr/>
        </p:nvSpPr>
        <p:spPr>
          <a:xfrm>
            <a:off x="1214806" y="4960401"/>
            <a:ext cx="3262489" cy="369332"/>
          </a:xfrm>
          <a:prstGeom prst="rect">
            <a:avLst/>
          </a:prstGeom>
          <a:noFill/>
        </p:spPr>
        <p:txBody>
          <a:bodyPr wrap="square" rtlCol="0">
            <a:spAutoFit/>
          </a:bodyPr>
          <a:lstStyle/>
          <a:p>
            <a:r>
              <a:rPr lang="en-GB"/>
              <a:t>Carmarthen</a:t>
            </a:r>
          </a:p>
        </p:txBody>
      </p:sp>
      <p:sp>
        <p:nvSpPr>
          <p:cNvPr id="14" name="TextBox 13">
            <a:extLst>
              <a:ext uri="{FF2B5EF4-FFF2-40B4-BE49-F238E27FC236}">
                <a16:creationId xmlns:a16="http://schemas.microsoft.com/office/drawing/2014/main" id="{3BDA4207-84F3-CE1F-EDB6-4593BFBBE3BF}"/>
              </a:ext>
            </a:extLst>
          </p:cNvPr>
          <p:cNvSpPr txBox="1"/>
          <p:nvPr/>
        </p:nvSpPr>
        <p:spPr>
          <a:xfrm>
            <a:off x="5754452" y="4960401"/>
            <a:ext cx="3262489" cy="369332"/>
          </a:xfrm>
          <a:prstGeom prst="rect">
            <a:avLst/>
          </a:prstGeom>
          <a:noFill/>
        </p:spPr>
        <p:txBody>
          <a:bodyPr wrap="square" rtlCol="0">
            <a:spAutoFit/>
          </a:bodyPr>
          <a:lstStyle/>
          <a:p>
            <a:r>
              <a:rPr lang="en-GB" dirty="0"/>
              <a:t>Swansea</a:t>
            </a:r>
          </a:p>
        </p:txBody>
      </p:sp>
      <p:pic>
        <p:nvPicPr>
          <p:cNvPr id="5" name="Picture 4">
            <a:extLst>
              <a:ext uri="{FF2B5EF4-FFF2-40B4-BE49-F238E27FC236}">
                <a16:creationId xmlns:a16="http://schemas.microsoft.com/office/drawing/2014/main" id="{64D1EE1B-BFE3-A197-2C07-5506307F6080}"/>
              </a:ext>
            </a:extLst>
          </p:cNvPr>
          <p:cNvPicPr>
            <a:picLocks noChangeAspect="1"/>
          </p:cNvPicPr>
          <p:nvPr/>
        </p:nvPicPr>
        <p:blipFill>
          <a:blip r:embed="rId3"/>
          <a:stretch>
            <a:fillRect/>
          </a:stretch>
        </p:blipFill>
        <p:spPr>
          <a:xfrm>
            <a:off x="45799" y="1252234"/>
            <a:ext cx="4015036" cy="3589914"/>
          </a:xfrm>
          <a:prstGeom prst="rect">
            <a:avLst/>
          </a:prstGeom>
        </p:spPr>
      </p:pic>
      <p:pic>
        <p:nvPicPr>
          <p:cNvPr id="8" name="Picture 7">
            <a:extLst>
              <a:ext uri="{FF2B5EF4-FFF2-40B4-BE49-F238E27FC236}">
                <a16:creationId xmlns:a16="http://schemas.microsoft.com/office/drawing/2014/main" id="{29D3BB6E-CC28-D9A1-89B1-50C0E1DB5448}"/>
              </a:ext>
            </a:extLst>
          </p:cNvPr>
          <p:cNvPicPr>
            <a:picLocks noChangeAspect="1"/>
          </p:cNvPicPr>
          <p:nvPr/>
        </p:nvPicPr>
        <p:blipFill>
          <a:blip r:embed="rId4"/>
          <a:stretch>
            <a:fillRect/>
          </a:stretch>
        </p:blipFill>
        <p:spPr>
          <a:xfrm>
            <a:off x="4078679" y="1238942"/>
            <a:ext cx="4014105" cy="3589914"/>
          </a:xfrm>
          <a:prstGeom prst="rect">
            <a:avLst/>
          </a:prstGeom>
        </p:spPr>
      </p:pic>
      <p:pic>
        <p:nvPicPr>
          <p:cNvPr id="10" name="Picture 9">
            <a:extLst>
              <a:ext uri="{FF2B5EF4-FFF2-40B4-BE49-F238E27FC236}">
                <a16:creationId xmlns:a16="http://schemas.microsoft.com/office/drawing/2014/main" id="{7456B831-BD6B-68B7-7181-2491DDB668BF}"/>
              </a:ext>
            </a:extLst>
          </p:cNvPr>
          <p:cNvPicPr>
            <a:picLocks noChangeAspect="1"/>
          </p:cNvPicPr>
          <p:nvPr/>
        </p:nvPicPr>
        <p:blipFill>
          <a:blip r:embed="rId5"/>
          <a:stretch>
            <a:fillRect/>
          </a:stretch>
        </p:blipFill>
        <p:spPr>
          <a:xfrm>
            <a:off x="8110628" y="1252234"/>
            <a:ext cx="4081371" cy="3597006"/>
          </a:xfrm>
          <a:prstGeom prst="rect">
            <a:avLst/>
          </a:prstGeom>
        </p:spPr>
      </p:pic>
    </p:spTree>
    <p:extLst>
      <p:ext uri="{BB962C8B-B14F-4D97-AF65-F5344CB8AC3E}">
        <p14:creationId xmlns:p14="http://schemas.microsoft.com/office/powerpoint/2010/main" val="1473087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29A958-455F-70C6-C43E-4DDECEBAB5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AE7A09-F5F8-3D22-E69C-C10BB375F336}"/>
              </a:ext>
            </a:extLst>
          </p:cNvPr>
          <p:cNvSpPr>
            <a:spLocks noGrp="1"/>
          </p:cNvSpPr>
          <p:nvPr>
            <p:ph type="title"/>
          </p:nvPr>
        </p:nvSpPr>
        <p:spPr>
          <a:xfrm>
            <a:off x="106759" y="0"/>
            <a:ext cx="12085241" cy="1325563"/>
          </a:xfrm>
        </p:spPr>
        <p:txBody>
          <a:bodyPr/>
          <a:lstStyle/>
          <a:p>
            <a:r>
              <a:rPr lang="en-US" dirty="0">
                <a:ea typeface="Calibri Light"/>
                <a:cs typeface="Calibri Light"/>
              </a:rPr>
              <a:t>Mode of attendance (Carmarthen – Postgraduate)</a:t>
            </a:r>
            <a:endParaRPr lang="en-US" dirty="0"/>
          </a:p>
        </p:txBody>
      </p:sp>
      <p:sp>
        <p:nvSpPr>
          <p:cNvPr id="14" name="TextBox 13">
            <a:extLst>
              <a:ext uri="{FF2B5EF4-FFF2-40B4-BE49-F238E27FC236}">
                <a16:creationId xmlns:a16="http://schemas.microsoft.com/office/drawing/2014/main" id="{FC095A85-6C15-83E5-7DD7-2D315FCAA3B4}"/>
              </a:ext>
            </a:extLst>
          </p:cNvPr>
          <p:cNvSpPr txBox="1"/>
          <p:nvPr/>
        </p:nvSpPr>
        <p:spPr>
          <a:xfrm>
            <a:off x="8805065" y="5106828"/>
            <a:ext cx="3262489" cy="369332"/>
          </a:xfrm>
          <a:prstGeom prst="rect">
            <a:avLst/>
          </a:prstGeom>
          <a:noFill/>
        </p:spPr>
        <p:txBody>
          <a:bodyPr wrap="square" rtlCol="0">
            <a:spAutoFit/>
          </a:bodyPr>
          <a:lstStyle/>
          <a:p>
            <a:r>
              <a:rPr lang="en-GB" dirty="0"/>
              <a:t>Postgraduate Research</a:t>
            </a:r>
          </a:p>
        </p:txBody>
      </p:sp>
      <p:sp>
        <p:nvSpPr>
          <p:cNvPr id="11" name="TextBox 10">
            <a:extLst>
              <a:ext uri="{FF2B5EF4-FFF2-40B4-BE49-F238E27FC236}">
                <a16:creationId xmlns:a16="http://schemas.microsoft.com/office/drawing/2014/main" id="{ADA41AFC-8B00-8BDC-FDFC-4CE12D66B649}"/>
              </a:ext>
            </a:extLst>
          </p:cNvPr>
          <p:cNvSpPr txBox="1"/>
          <p:nvPr/>
        </p:nvSpPr>
        <p:spPr>
          <a:xfrm>
            <a:off x="4895029" y="5106828"/>
            <a:ext cx="3262489" cy="369332"/>
          </a:xfrm>
          <a:prstGeom prst="rect">
            <a:avLst/>
          </a:prstGeom>
          <a:noFill/>
        </p:spPr>
        <p:txBody>
          <a:bodyPr wrap="square" rtlCol="0">
            <a:spAutoFit/>
          </a:bodyPr>
          <a:lstStyle/>
          <a:p>
            <a:r>
              <a:rPr lang="en-GB" dirty="0"/>
              <a:t>Postgraduate Taught</a:t>
            </a:r>
          </a:p>
        </p:txBody>
      </p:sp>
      <p:sp>
        <p:nvSpPr>
          <p:cNvPr id="8" name="TextBox 7">
            <a:extLst>
              <a:ext uri="{FF2B5EF4-FFF2-40B4-BE49-F238E27FC236}">
                <a16:creationId xmlns:a16="http://schemas.microsoft.com/office/drawing/2014/main" id="{4F640602-56D7-F31D-AEEA-0E5B2CC38835}"/>
              </a:ext>
            </a:extLst>
          </p:cNvPr>
          <p:cNvSpPr txBox="1"/>
          <p:nvPr/>
        </p:nvSpPr>
        <p:spPr>
          <a:xfrm>
            <a:off x="1632540" y="5106828"/>
            <a:ext cx="3262489" cy="369332"/>
          </a:xfrm>
          <a:prstGeom prst="rect">
            <a:avLst/>
          </a:prstGeom>
          <a:noFill/>
        </p:spPr>
        <p:txBody>
          <a:bodyPr wrap="square" rtlCol="0">
            <a:spAutoFit/>
          </a:bodyPr>
          <a:lstStyle/>
          <a:p>
            <a:r>
              <a:rPr lang="en-GB" dirty="0"/>
              <a:t>Overall</a:t>
            </a:r>
          </a:p>
        </p:txBody>
      </p:sp>
      <p:pic>
        <p:nvPicPr>
          <p:cNvPr id="10" name="Picture 9">
            <a:extLst>
              <a:ext uri="{FF2B5EF4-FFF2-40B4-BE49-F238E27FC236}">
                <a16:creationId xmlns:a16="http://schemas.microsoft.com/office/drawing/2014/main" id="{FB22A5DC-9168-8305-94F8-8255EE0816A0}"/>
              </a:ext>
            </a:extLst>
          </p:cNvPr>
          <p:cNvPicPr>
            <a:picLocks noChangeAspect="1"/>
          </p:cNvPicPr>
          <p:nvPr/>
        </p:nvPicPr>
        <p:blipFill>
          <a:blip r:embed="rId3"/>
          <a:stretch>
            <a:fillRect/>
          </a:stretch>
        </p:blipFill>
        <p:spPr>
          <a:xfrm>
            <a:off x="25755" y="1325563"/>
            <a:ext cx="4046314" cy="3606800"/>
          </a:xfrm>
          <a:prstGeom prst="rect">
            <a:avLst/>
          </a:prstGeom>
        </p:spPr>
      </p:pic>
      <p:pic>
        <p:nvPicPr>
          <p:cNvPr id="13" name="Picture 12">
            <a:extLst>
              <a:ext uri="{FF2B5EF4-FFF2-40B4-BE49-F238E27FC236}">
                <a16:creationId xmlns:a16="http://schemas.microsoft.com/office/drawing/2014/main" id="{02D09919-906C-F082-AB6E-931EA4AE40EA}"/>
              </a:ext>
            </a:extLst>
          </p:cNvPr>
          <p:cNvPicPr>
            <a:picLocks noChangeAspect="1"/>
          </p:cNvPicPr>
          <p:nvPr/>
        </p:nvPicPr>
        <p:blipFill>
          <a:blip r:embed="rId4"/>
          <a:stretch>
            <a:fillRect/>
          </a:stretch>
        </p:blipFill>
        <p:spPr>
          <a:xfrm>
            <a:off x="4092113" y="1325562"/>
            <a:ext cx="4015246" cy="3606799"/>
          </a:xfrm>
          <a:prstGeom prst="rect">
            <a:avLst/>
          </a:prstGeom>
        </p:spPr>
      </p:pic>
      <p:pic>
        <p:nvPicPr>
          <p:cNvPr id="16" name="Picture 15">
            <a:extLst>
              <a:ext uri="{FF2B5EF4-FFF2-40B4-BE49-F238E27FC236}">
                <a16:creationId xmlns:a16="http://schemas.microsoft.com/office/drawing/2014/main" id="{5845C613-0A4C-3A16-69D2-DE883ECD9C39}"/>
              </a:ext>
            </a:extLst>
          </p:cNvPr>
          <p:cNvPicPr>
            <a:picLocks noChangeAspect="1"/>
          </p:cNvPicPr>
          <p:nvPr/>
        </p:nvPicPr>
        <p:blipFill>
          <a:blip r:embed="rId5"/>
          <a:stretch>
            <a:fillRect/>
          </a:stretch>
        </p:blipFill>
        <p:spPr>
          <a:xfrm>
            <a:off x="8127403" y="1325562"/>
            <a:ext cx="4038500" cy="3606798"/>
          </a:xfrm>
          <a:prstGeom prst="rect">
            <a:avLst/>
          </a:prstGeom>
        </p:spPr>
      </p:pic>
      <p:sp>
        <p:nvSpPr>
          <p:cNvPr id="17" name="Rectangle 16">
            <a:extLst>
              <a:ext uri="{FF2B5EF4-FFF2-40B4-BE49-F238E27FC236}">
                <a16:creationId xmlns:a16="http://schemas.microsoft.com/office/drawing/2014/main" id="{DB018919-16D5-FF2D-CDC2-E1A022D1C5F0}"/>
              </a:ext>
            </a:extLst>
          </p:cNvPr>
          <p:cNvSpPr/>
          <p:nvPr/>
        </p:nvSpPr>
        <p:spPr>
          <a:xfrm>
            <a:off x="11226967" y="1904653"/>
            <a:ext cx="193040" cy="297688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E36BA6C7-9B61-0E10-281D-C0CE8505C076}"/>
              </a:ext>
            </a:extLst>
          </p:cNvPr>
          <p:cNvSpPr/>
          <p:nvPr/>
        </p:nvSpPr>
        <p:spPr>
          <a:xfrm rot="663074">
            <a:off x="11093829" y="4689448"/>
            <a:ext cx="196740" cy="12905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501594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62394-1BAD-903F-D03E-ED29919C03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9BB895-112B-6A35-A8F4-A450512B474B}"/>
              </a:ext>
            </a:extLst>
          </p:cNvPr>
          <p:cNvSpPr>
            <a:spLocks noGrp="1"/>
          </p:cNvSpPr>
          <p:nvPr>
            <p:ph type="title"/>
          </p:nvPr>
        </p:nvSpPr>
        <p:spPr>
          <a:xfrm>
            <a:off x="106759" y="0"/>
            <a:ext cx="12085241" cy="1325563"/>
          </a:xfrm>
        </p:spPr>
        <p:txBody>
          <a:bodyPr/>
          <a:lstStyle/>
          <a:p>
            <a:r>
              <a:rPr lang="en-US">
                <a:ea typeface="Calibri Light"/>
                <a:cs typeface="Calibri Light"/>
              </a:rPr>
              <a:t>Mode of attendance (Carmarthen – Undergraduate)</a:t>
            </a:r>
            <a:endParaRPr lang="en-US"/>
          </a:p>
        </p:txBody>
      </p:sp>
      <p:sp>
        <p:nvSpPr>
          <p:cNvPr id="13" name="TextBox 12">
            <a:extLst>
              <a:ext uri="{FF2B5EF4-FFF2-40B4-BE49-F238E27FC236}">
                <a16:creationId xmlns:a16="http://schemas.microsoft.com/office/drawing/2014/main" id="{ED0A5C8C-F5F7-C67B-B7D6-C353043636FB}"/>
              </a:ext>
            </a:extLst>
          </p:cNvPr>
          <p:cNvSpPr txBox="1"/>
          <p:nvPr/>
        </p:nvSpPr>
        <p:spPr>
          <a:xfrm>
            <a:off x="1529766" y="5101915"/>
            <a:ext cx="3262489" cy="369332"/>
          </a:xfrm>
          <a:prstGeom prst="rect">
            <a:avLst/>
          </a:prstGeom>
          <a:noFill/>
        </p:spPr>
        <p:txBody>
          <a:bodyPr wrap="square" rtlCol="0">
            <a:spAutoFit/>
          </a:bodyPr>
          <a:lstStyle/>
          <a:p>
            <a:r>
              <a:rPr lang="en-GB"/>
              <a:t>Overall</a:t>
            </a:r>
          </a:p>
        </p:txBody>
      </p:sp>
      <p:sp>
        <p:nvSpPr>
          <p:cNvPr id="14" name="TextBox 13">
            <a:extLst>
              <a:ext uri="{FF2B5EF4-FFF2-40B4-BE49-F238E27FC236}">
                <a16:creationId xmlns:a16="http://schemas.microsoft.com/office/drawing/2014/main" id="{27B39AB4-CB9D-AFF6-A20C-959D71AB6311}"/>
              </a:ext>
            </a:extLst>
          </p:cNvPr>
          <p:cNvSpPr txBox="1"/>
          <p:nvPr/>
        </p:nvSpPr>
        <p:spPr>
          <a:xfrm>
            <a:off x="4726983" y="5101915"/>
            <a:ext cx="3262489" cy="369332"/>
          </a:xfrm>
          <a:prstGeom prst="rect">
            <a:avLst/>
          </a:prstGeom>
          <a:noFill/>
        </p:spPr>
        <p:txBody>
          <a:bodyPr wrap="square" rtlCol="0">
            <a:spAutoFit/>
          </a:bodyPr>
          <a:lstStyle/>
          <a:p>
            <a:r>
              <a:rPr lang="en-GB" dirty="0"/>
              <a:t>Undergraduate non-degree</a:t>
            </a:r>
          </a:p>
        </p:txBody>
      </p:sp>
      <p:sp>
        <p:nvSpPr>
          <p:cNvPr id="11" name="TextBox 10">
            <a:extLst>
              <a:ext uri="{FF2B5EF4-FFF2-40B4-BE49-F238E27FC236}">
                <a16:creationId xmlns:a16="http://schemas.microsoft.com/office/drawing/2014/main" id="{0C4DF2F7-D3F8-58F0-B1D4-424BB6813C66}"/>
              </a:ext>
            </a:extLst>
          </p:cNvPr>
          <p:cNvSpPr txBox="1"/>
          <p:nvPr/>
        </p:nvSpPr>
        <p:spPr>
          <a:xfrm>
            <a:off x="8492270" y="5088467"/>
            <a:ext cx="3262489" cy="369332"/>
          </a:xfrm>
          <a:prstGeom prst="rect">
            <a:avLst/>
          </a:prstGeom>
          <a:noFill/>
        </p:spPr>
        <p:txBody>
          <a:bodyPr wrap="square" rtlCol="0">
            <a:spAutoFit/>
          </a:bodyPr>
          <a:lstStyle/>
          <a:p>
            <a:r>
              <a:rPr lang="en-GB" dirty="0"/>
              <a:t>Undergraduate first degree</a:t>
            </a:r>
          </a:p>
        </p:txBody>
      </p:sp>
      <p:pic>
        <p:nvPicPr>
          <p:cNvPr id="4" name="Picture 3">
            <a:extLst>
              <a:ext uri="{FF2B5EF4-FFF2-40B4-BE49-F238E27FC236}">
                <a16:creationId xmlns:a16="http://schemas.microsoft.com/office/drawing/2014/main" id="{2D9E090E-CF71-E9AC-94DA-2A55E0AB643C}"/>
              </a:ext>
            </a:extLst>
          </p:cNvPr>
          <p:cNvPicPr>
            <a:picLocks noChangeAspect="1"/>
          </p:cNvPicPr>
          <p:nvPr/>
        </p:nvPicPr>
        <p:blipFill>
          <a:blip r:embed="rId3"/>
          <a:stretch>
            <a:fillRect/>
          </a:stretch>
        </p:blipFill>
        <p:spPr>
          <a:xfrm>
            <a:off x="62712" y="1431343"/>
            <a:ext cx="3978655" cy="3564376"/>
          </a:xfrm>
          <a:prstGeom prst="rect">
            <a:avLst/>
          </a:prstGeom>
        </p:spPr>
      </p:pic>
      <p:pic>
        <p:nvPicPr>
          <p:cNvPr id="7" name="Picture 6">
            <a:extLst>
              <a:ext uri="{FF2B5EF4-FFF2-40B4-BE49-F238E27FC236}">
                <a16:creationId xmlns:a16="http://schemas.microsoft.com/office/drawing/2014/main" id="{19A756D3-5DD4-CE51-4079-6BBB298FAD64}"/>
              </a:ext>
            </a:extLst>
          </p:cNvPr>
          <p:cNvPicPr>
            <a:picLocks noChangeAspect="1"/>
          </p:cNvPicPr>
          <p:nvPr/>
        </p:nvPicPr>
        <p:blipFill>
          <a:blip r:embed="rId4"/>
          <a:stretch>
            <a:fillRect/>
          </a:stretch>
        </p:blipFill>
        <p:spPr>
          <a:xfrm>
            <a:off x="8117744" y="1420518"/>
            <a:ext cx="4011543" cy="3579773"/>
          </a:xfrm>
          <a:prstGeom prst="rect">
            <a:avLst/>
          </a:prstGeom>
        </p:spPr>
      </p:pic>
      <p:pic>
        <p:nvPicPr>
          <p:cNvPr id="10" name="Picture 9">
            <a:extLst>
              <a:ext uri="{FF2B5EF4-FFF2-40B4-BE49-F238E27FC236}">
                <a16:creationId xmlns:a16="http://schemas.microsoft.com/office/drawing/2014/main" id="{808196F3-3318-ADB4-E8E1-B95EC171777C}"/>
              </a:ext>
            </a:extLst>
          </p:cNvPr>
          <p:cNvPicPr>
            <a:picLocks noChangeAspect="1"/>
          </p:cNvPicPr>
          <p:nvPr/>
        </p:nvPicPr>
        <p:blipFill>
          <a:blip r:embed="rId5"/>
          <a:srcRect t="1154" b="-1"/>
          <a:stretch>
            <a:fillRect/>
          </a:stretch>
        </p:blipFill>
        <p:spPr>
          <a:xfrm>
            <a:off x="4074257" y="1441503"/>
            <a:ext cx="4010598" cy="3538468"/>
          </a:xfrm>
          <a:prstGeom prst="rect">
            <a:avLst/>
          </a:prstGeom>
        </p:spPr>
      </p:pic>
    </p:spTree>
    <p:extLst>
      <p:ext uri="{BB962C8B-B14F-4D97-AF65-F5344CB8AC3E}">
        <p14:creationId xmlns:p14="http://schemas.microsoft.com/office/powerpoint/2010/main" val="2085916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C1485-2CEA-B766-15EC-3860347D29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2DD057-9600-2006-62B4-EFF4FB0961ED}"/>
              </a:ext>
            </a:extLst>
          </p:cNvPr>
          <p:cNvSpPr>
            <a:spLocks noGrp="1"/>
          </p:cNvSpPr>
          <p:nvPr>
            <p:ph type="title"/>
          </p:nvPr>
        </p:nvSpPr>
        <p:spPr>
          <a:xfrm>
            <a:off x="106759" y="0"/>
            <a:ext cx="12085241" cy="1325563"/>
          </a:xfrm>
        </p:spPr>
        <p:txBody>
          <a:bodyPr/>
          <a:lstStyle/>
          <a:p>
            <a:r>
              <a:rPr lang="en-US" dirty="0">
                <a:ea typeface="Calibri Light"/>
                <a:cs typeface="Calibri Light"/>
              </a:rPr>
              <a:t>Mode of attendance (Swansea – PGT)</a:t>
            </a:r>
            <a:endParaRPr lang="en-US" dirty="0"/>
          </a:p>
        </p:txBody>
      </p:sp>
      <p:pic>
        <p:nvPicPr>
          <p:cNvPr id="7" name="Picture 6">
            <a:extLst>
              <a:ext uri="{FF2B5EF4-FFF2-40B4-BE49-F238E27FC236}">
                <a16:creationId xmlns:a16="http://schemas.microsoft.com/office/drawing/2014/main" id="{CC60A825-55C9-703B-4C59-C2B272D26A75}"/>
              </a:ext>
            </a:extLst>
          </p:cNvPr>
          <p:cNvPicPr>
            <a:picLocks noChangeAspect="1"/>
          </p:cNvPicPr>
          <p:nvPr/>
        </p:nvPicPr>
        <p:blipFill>
          <a:blip r:embed="rId3"/>
          <a:stretch>
            <a:fillRect/>
          </a:stretch>
        </p:blipFill>
        <p:spPr>
          <a:xfrm>
            <a:off x="3454400" y="1102043"/>
            <a:ext cx="5191760" cy="4584536"/>
          </a:xfrm>
          <a:prstGeom prst="rect">
            <a:avLst/>
          </a:prstGeom>
        </p:spPr>
      </p:pic>
    </p:spTree>
    <p:extLst>
      <p:ext uri="{BB962C8B-B14F-4D97-AF65-F5344CB8AC3E}">
        <p14:creationId xmlns:p14="http://schemas.microsoft.com/office/powerpoint/2010/main" val="3150633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D5DD43-A28A-B646-2680-B9445B575F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7492BE-784A-7B02-E74E-5971A50052D3}"/>
              </a:ext>
            </a:extLst>
          </p:cNvPr>
          <p:cNvSpPr>
            <a:spLocks noGrp="1"/>
          </p:cNvSpPr>
          <p:nvPr>
            <p:ph type="title"/>
          </p:nvPr>
        </p:nvSpPr>
        <p:spPr>
          <a:xfrm>
            <a:off x="106759" y="-167746"/>
            <a:ext cx="12085241" cy="1325563"/>
          </a:xfrm>
        </p:spPr>
        <p:txBody>
          <a:bodyPr/>
          <a:lstStyle/>
          <a:p>
            <a:r>
              <a:rPr lang="en-US" dirty="0">
                <a:ea typeface="Calibri Light"/>
                <a:cs typeface="Calibri Light"/>
              </a:rPr>
              <a:t>Mode of attendance (Swansea – Undergraduate)</a:t>
            </a:r>
            <a:endParaRPr lang="en-US" dirty="0"/>
          </a:p>
        </p:txBody>
      </p:sp>
      <p:sp>
        <p:nvSpPr>
          <p:cNvPr id="13" name="TextBox 12">
            <a:extLst>
              <a:ext uri="{FF2B5EF4-FFF2-40B4-BE49-F238E27FC236}">
                <a16:creationId xmlns:a16="http://schemas.microsoft.com/office/drawing/2014/main" id="{D8951D4D-21C8-E288-4636-21771AD860BB}"/>
              </a:ext>
            </a:extLst>
          </p:cNvPr>
          <p:cNvSpPr txBox="1"/>
          <p:nvPr/>
        </p:nvSpPr>
        <p:spPr>
          <a:xfrm>
            <a:off x="487195" y="3523688"/>
            <a:ext cx="3262489" cy="369332"/>
          </a:xfrm>
          <a:prstGeom prst="rect">
            <a:avLst/>
          </a:prstGeom>
          <a:noFill/>
        </p:spPr>
        <p:txBody>
          <a:bodyPr wrap="square" rtlCol="0">
            <a:spAutoFit/>
          </a:bodyPr>
          <a:lstStyle/>
          <a:p>
            <a:r>
              <a:rPr lang="en-GB" dirty="0"/>
              <a:t>Overall (Business Swansea)</a:t>
            </a:r>
          </a:p>
        </p:txBody>
      </p:sp>
      <p:sp>
        <p:nvSpPr>
          <p:cNvPr id="14" name="TextBox 13">
            <a:extLst>
              <a:ext uri="{FF2B5EF4-FFF2-40B4-BE49-F238E27FC236}">
                <a16:creationId xmlns:a16="http://schemas.microsoft.com/office/drawing/2014/main" id="{67E286FE-98E6-0534-8D53-F7BA17946E62}"/>
              </a:ext>
            </a:extLst>
          </p:cNvPr>
          <p:cNvSpPr txBox="1"/>
          <p:nvPr/>
        </p:nvSpPr>
        <p:spPr>
          <a:xfrm>
            <a:off x="4220572" y="4735383"/>
            <a:ext cx="3262489" cy="369332"/>
          </a:xfrm>
          <a:prstGeom prst="rect">
            <a:avLst/>
          </a:prstGeom>
          <a:noFill/>
        </p:spPr>
        <p:txBody>
          <a:bodyPr wrap="square" rtlCol="0">
            <a:spAutoFit/>
          </a:bodyPr>
          <a:lstStyle/>
          <a:p>
            <a:r>
              <a:rPr lang="en-GB" dirty="0"/>
              <a:t>Undergraduate non-degree</a:t>
            </a:r>
          </a:p>
        </p:txBody>
      </p:sp>
      <p:sp>
        <p:nvSpPr>
          <p:cNvPr id="11" name="TextBox 10">
            <a:extLst>
              <a:ext uri="{FF2B5EF4-FFF2-40B4-BE49-F238E27FC236}">
                <a16:creationId xmlns:a16="http://schemas.microsoft.com/office/drawing/2014/main" id="{08AA9B66-8820-6288-EB11-737D5603682F}"/>
              </a:ext>
            </a:extLst>
          </p:cNvPr>
          <p:cNvSpPr txBox="1"/>
          <p:nvPr/>
        </p:nvSpPr>
        <p:spPr>
          <a:xfrm>
            <a:off x="8422351" y="4735383"/>
            <a:ext cx="3262489" cy="369332"/>
          </a:xfrm>
          <a:prstGeom prst="rect">
            <a:avLst/>
          </a:prstGeom>
          <a:noFill/>
        </p:spPr>
        <p:txBody>
          <a:bodyPr wrap="square" rtlCol="0">
            <a:spAutoFit/>
          </a:bodyPr>
          <a:lstStyle/>
          <a:p>
            <a:r>
              <a:rPr lang="en-GB" dirty="0"/>
              <a:t>Undergraduate first degree</a:t>
            </a:r>
          </a:p>
        </p:txBody>
      </p:sp>
      <p:pic>
        <p:nvPicPr>
          <p:cNvPr id="5" name="Picture 4">
            <a:extLst>
              <a:ext uri="{FF2B5EF4-FFF2-40B4-BE49-F238E27FC236}">
                <a16:creationId xmlns:a16="http://schemas.microsoft.com/office/drawing/2014/main" id="{6836DE3A-324B-570B-A615-B7844A8CEF9C}"/>
              </a:ext>
            </a:extLst>
          </p:cNvPr>
          <p:cNvPicPr>
            <a:picLocks noChangeAspect="1"/>
          </p:cNvPicPr>
          <p:nvPr/>
        </p:nvPicPr>
        <p:blipFill>
          <a:blip r:embed="rId3"/>
          <a:stretch>
            <a:fillRect/>
          </a:stretch>
        </p:blipFill>
        <p:spPr>
          <a:xfrm>
            <a:off x="254351" y="863619"/>
            <a:ext cx="3057809" cy="2693499"/>
          </a:xfrm>
          <a:prstGeom prst="rect">
            <a:avLst/>
          </a:prstGeom>
        </p:spPr>
      </p:pic>
      <p:pic>
        <p:nvPicPr>
          <p:cNvPr id="8" name="Picture 7">
            <a:extLst>
              <a:ext uri="{FF2B5EF4-FFF2-40B4-BE49-F238E27FC236}">
                <a16:creationId xmlns:a16="http://schemas.microsoft.com/office/drawing/2014/main" id="{18E5727B-D5B8-BA7E-E278-28241A9EC7A5}"/>
              </a:ext>
            </a:extLst>
          </p:cNvPr>
          <p:cNvPicPr>
            <a:picLocks noChangeAspect="1"/>
          </p:cNvPicPr>
          <p:nvPr/>
        </p:nvPicPr>
        <p:blipFill>
          <a:blip r:embed="rId4"/>
          <a:stretch>
            <a:fillRect/>
          </a:stretch>
        </p:blipFill>
        <p:spPr>
          <a:xfrm>
            <a:off x="8053647" y="1324917"/>
            <a:ext cx="3774172" cy="3344110"/>
          </a:xfrm>
          <a:prstGeom prst="rect">
            <a:avLst/>
          </a:prstGeom>
        </p:spPr>
      </p:pic>
      <p:pic>
        <p:nvPicPr>
          <p:cNvPr id="12" name="Picture 11">
            <a:extLst>
              <a:ext uri="{FF2B5EF4-FFF2-40B4-BE49-F238E27FC236}">
                <a16:creationId xmlns:a16="http://schemas.microsoft.com/office/drawing/2014/main" id="{8A9578E3-99D9-0E09-7F0B-F6C1A02A6E4F}"/>
              </a:ext>
            </a:extLst>
          </p:cNvPr>
          <p:cNvPicPr>
            <a:picLocks noChangeAspect="1"/>
          </p:cNvPicPr>
          <p:nvPr/>
        </p:nvPicPr>
        <p:blipFill>
          <a:blip r:embed="rId5"/>
          <a:stretch>
            <a:fillRect/>
          </a:stretch>
        </p:blipFill>
        <p:spPr>
          <a:xfrm>
            <a:off x="3895206" y="1324917"/>
            <a:ext cx="3789001" cy="3344109"/>
          </a:xfrm>
          <a:prstGeom prst="rect">
            <a:avLst/>
          </a:prstGeom>
        </p:spPr>
      </p:pic>
      <p:pic>
        <p:nvPicPr>
          <p:cNvPr id="4" name="Picture 3">
            <a:extLst>
              <a:ext uri="{FF2B5EF4-FFF2-40B4-BE49-F238E27FC236}">
                <a16:creationId xmlns:a16="http://schemas.microsoft.com/office/drawing/2014/main" id="{F21F1D14-7E43-4D85-2D4D-01B11328EDD2}"/>
              </a:ext>
            </a:extLst>
          </p:cNvPr>
          <p:cNvPicPr>
            <a:picLocks noChangeAspect="1"/>
          </p:cNvPicPr>
          <p:nvPr/>
        </p:nvPicPr>
        <p:blipFill>
          <a:blip r:embed="rId6"/>
          <a:stretch>
            <a:fillRect/>
          </a:stretch>
        </p:blipFill>
        <p:spPr>
          <a:xfrm>
            <a:off x="254351" y="4034511"/>
            <a:ext cx="3026931" cy="2693499"/>
          </a:xfrm>
          <a:prstGeom prst="rect">
            <a:avLst/>
          </a:prstGeom>
        </p:spPr>
      </p:pic>
      <p:sp>
        <p:nvSpPr>
          <p:cNvPr id="6" name="TextBox 5">
            <a:extLst>
              <a:ext uri="{FF2B5EF4-FFF2-40B4-BE49-F238E27FC236}">
                <a16:creationId xmlns:a16="http://schemas.microsoft.com/office/drawing/2014/main" id="{6D5CCAF7-A869-C46C-B1AF-D9C237C17B06}"/>
              </a:ext>
            </a:extLst>
          </p:cNvPr>
          <p:cNvSpPr txBox="1"/>
          <p:nvPr/>
        </p:nvSpPr>
        <p:spPr>
          <a:xfrm>
            <a:off x="3281281" y="6292321"/>
            <a:ext cx="3262489" cy="369332"/>
          </a:xfrm>
          <a:prstGeom prst="rect">
            <a:avLst/>
          </a:prstGeom>
          <a:noFill/>
        </p:spPr>
        <p:txBody>
          <a:bodyPr wrap="square" rtlCol="0">
            <a:spAutoFit/>
          </a:bodyPr>
          <a:lstStyle/>
          <a:p>
            <a:r>
              <a:rPr lang="en-GB" dirty="0">
                <a:solidFill>
                  <a:schemeClr val="bg1"/>
                </a:solidFill>
              </a:rPr>
              <a:t>Swansea (all disciplines)</a:t>
            </a:r>
          </a:p>
        </p:txBody>
      </p:sp>
    </p:spTree>
    <p:extLst>
      <p:ext uri="{BB962C8B-B14F-4D97-AF65-F5344CB8AC3E}">
        <p14:creationId xmlns:p14="http://schemas.microsoft.com/office/powerpoint/2010/main" val="1492948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90203-D00C-04C3-58C4-C9EC709B43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85C1AE-A667-07FD-29BF-0BA4EAB738B6}"/>
              </a:ext>
            </a:extLst>
          </p:cNvPr>
          <p:cNvSpPr>
            <a:spLocks noGrp="1"/>
          </p:cNvSpPr>
          <p:nvPr>
            <p:ph type="title"/>
          </p:nvPr>
        </p:nvSpPr>
        <p:spPr>
          <a:xfrm>
            <a:off x="106759" y="-154870"/>
            <a:ext cx="11481847" cy="1325563"/>
          </a:xfrm>
        </p:spPr>
        <p:txBody>
          <a:bodyPr/>
          <a:lstStyle/>
          <a:p>
            <a:r>
              <a:rPr lang="en-US">
                <a:ea typeface="Calibri Light"/>
                <a:cs typeface="Calibri Light"/>
              </a:rPr>
              <a:t>Mode of attendance (by on-campus/distance)</a:t>
            </a:r>
            <a:endParaRPr lang="en-US"/>
          </a:p>
        </p:txBody>
      </p:sp>
      <p:pic>
        <p:nvPicPr>
          <p:cNvPr id="4" name="Picture 3">
            <a:extLst>
              <a:ext uri="{FF2B5EF4-FFF2-40B4-BE49-F238E27FC236}">
                <a16:creationId xmlns:a16="http://schemas.microsoft.com/office/drawing/2014/main" id="{1D05623F-A57F-4A3C-A339-88438D38C2E1}"/>
              </a:ext>
            </a:extLst>
          </p:cNvPr>
          <p:cNvPicPr>
            <a:picLocks noChangeAspect="1"/>
          </p:cNvPicPr>
          <p:nvPr/>
        </p:nvPicPr>
        <p:blipFill>
          <a:blip r:embed="rId3"/>
          <a:stretch>
            <a:fillRect/>
          </a:stretch>
        </p:blipFill>
        <p:spPr>
          <a:xfrm>
            <a:off x="471947" y="1093749"/>
            <a:ext cx="10933283" cy="4166509"/>
          </a:xfrm>
          <a:prstGeom prst="rect">
            <a:avLst/>
          </a:prstGeom>
        </p:spPr>
      </p:pic>
    </p:spTree>
    <p:extLst>
      <p:ext uri="{BB962C8B-B14F-4D97-AF65-F5344CB8AC3E}">
        <p14:creationId xmlns:p14="http://schemas.microsoft.com/office/powerpoint/2010/main" val="1283395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31FB3-9F63-4524-72DC-9B7B42ACE7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CA8B0E-0878-6D56-E49A-AC89F0ED8DA0}"/>
              </a:ext>
            </a:extLst>
          </p:cNvPr>
          <p:cNvSpPr>
            <a:spLocks noGrp="1"/>
          </p:cNvSpPr>
          <p:nvPr>
            <p:ph type="title"/>
          </p:nvPr>
        </p:nvSpPr>
        <p:spPr>
          <a:xfrm>
            <a:off x="106759" y="-154870"/>
            <a:ext cx="11481847" cy="1325563"/>
          </a:xfrm>
        </p:spPr>
        <p:txBody>
          <a:bodyPr/>
          <a:lstStyle/>
          <a:p>
            <a:r>
              <a:rPr lang="en-US">
                <a:ea typeface="Calibri Light"/>
                <a:cs typeface="Calibri Light"/>
              </a:rPr>
              <a:t>Mode of attendance (Carmarthen)</a:t>
            </a:r>
            <a:endParaRPr lang="en-US"/>
          </a:p>
        </p:txBody>
      </p:sp>
      <p:sp>
        <p:nvSpPr>
          <p:cNvPr id="10" name="TextBox 9">
            <a:extLst>
              <a:ext uri="{FF2B5EF4-FFF2-40B4-BE49-F238E27FC236}">
                <a16:creationId xmlns:a16="http://schemas.microsoft.com/office/drawing/2014/main" id="{58143BC5-79A9-8CF7-F20A-576E3B61E993}"/>
              </a:ext>
            </a:extLst>
          </p:cNvPr>
          <p:cNvSpPr txBox="1"/>
          <p:nvPr/>
        </p:nvSpPr>
        <p:spPr>
          <a:xfrm>
            <a:off x="2636192" y="4559152"/>
            <a:ext cx="2777066" cy="369332"/>
          </a:xfrm>
          <a:prstGeom prst="rect">
            <a:avLst/>
          </a:prstGeom>
          <a:noFill/>
        </p:spPr>
        <p:txBody>
          <a:bodyPr wrap="square" rtlCol="0">
            <a:spAutoFit/>
          </a:bodyPr>
          <a:lstStyle/>
          <a:p>
            <a:r>
              <a:rPr lang="en-GB" dirty="0"/>
              <a:t>AY22/23</a:t>
            </a:r>
          </a:p>
        </p:txBody>
      </p:sp>
      <p:pic>
        <p:nvPicPr>
          <p:cNvPr id="7" name="Picture 6">
            <a:extLst>
              <a:ext uri="{FF2B5EF4-FFF2-40B4-BE49-F238E27FC236}">
                <a16:creationId xmlns:a16="http://schemas.microsoft.com/office/drawing/2014/main" id="{C038EF03-A6CC-7617-E3B0-A436FAFDDAFB}"/>
              </a:ext>
            </a:extLst>
          </p:cNvPr>
          <p:cNvPicPr>
            <a:picLocks noChangeAspect="1"/>
          </p:cNvPicPr>
          <p:nvPr/>
        </p:nvPicPr>
        <p:blipFill>
          <a:blip r:embed="rId3"/>
          <a:srcRect r="16461"/>
          <a:stretch>
            <a:fillRect/>
          </a:stretch>
        </p:blipFill>
        <p:spPr>
          <a:xfrm>
            <a:off x="5987187" y="1581031"/>
            <a:ext cx="6011773" cy="2710493"/>
          </a:xfrm>
          <a:prstGeom prst="rect">
            <a:avLst/>
          </a:prstGeom>
        </p:spPr>
      </p:pic>
      <p:pic>
        <p:nvPicPr>
          <p:cNvPr id="9" name="Picture 8">
            <a:extLst>
              <a:ext uri="{FF2B5EF4-FFF2-40B4-BE49-F238E27FC236}">
                <a16:creationId xmlns:a16="http://schemas.microsoft.com/office/drawing/2014/main" id="{38BB5B1A-2456-CB96-348E-60FF4889B479}"/>
              </a:ext>
            </a:extLst>
          </p:cNvPr>
          <p:cNvPicPr>
            <a:picLocks noChangeAspect="1"/>
          </p:cNvPicPr>
          <p:nvPr/>
        </p:nvPicPr>
        <p:blipFill>
          <a:blip r:embed="rId4"/>
          <a:srcRect r="18416"/>
          <a:stretch>
            <a:fillRect/>
          </a:stretch>
        </p:blipFill>
        <p:spPr>
          <a:xfrm>
            <a:off x="38374" y="1581031"/>
            <a:ext cx="5809308" cy="2710493"/>
          </a:xfrm>
          <a:prstGeom prst="rect">
            <a:avLst/>
          </a:prstGeom>
        </p:spPr>
      </p:pic>
      <p:sp>
        <p:nvSpPr>
          <p:cNvPr id="11" name="TextBox 10">
            <a:extLst>
              <a:ext uri="{FF2B5EF4-FFF2-40B4-BE49-F238E27FC236}">
                <a16:creationId xmlns:a16="http://schemas.microsoft.com/office/drawing/2014/main" id="{AA34FF14-9E54-224F-CBFE-76664426FD8F}"/>
              </a:ext>
            </a:extLst>
          </p:cNvPr>
          <p:cNvSpPr txBox="1"/>
          <p:nvPr/>
        </p:nvSpPr>
        <p:spPr>
          <a:xfrm>
            <a:off x="8539011" y="4559152"/>
            <a:ext cx="2777066" cy="369332"/>
          </a:xfrm>
          <a:prstGeom prst="rect">
            <a:avLst/>
          </a:prstGeom>
          <a:noFill/>
        </p:spPr>
        <p:txBody>
          <a:bodyPr wrap="square" rtlCol="0">
            <a:spAutoFit/>
          </a:bodyPr>
          <a:lstStyle/>
          <a:p>
            <a:r>
              <a:rPr lang="en-GB" dirty="0"/>
              <a:t>AY24/25</a:t>
            </a:r>
          </a:p>
        </p:txBody>
      </p:sp>
      <p:pic>
        <p:nvPicPr>
          <p:cNvPr id="3" name="Picture 2">
            <a:extLst>
              <a:ext uri="{FF2B5EF4-FFF2-40B4-BE49-F238E27FC236}">
                <a16:creationId xmlns:a16="http://schemas.microsoft.com/office/drawing/2014/main" id="{1C9C5472-37A0-011A-910D-13ECE0B6F1AC}"/>
              </a:ext>
            </a:extLst>
          </p:cNvPr>
          <p:cNvPicPr>
            <a:picLocks noChangeAspect="1"/>
          </p:cNvPicPr>
          <p:nvPr/>
        </p:nvPicPr>
        <p:blipFill>
          <a:blip r:embed="rId3"/>
          <a:srcRect l="88580" t="35054" r="424" b="32937"/>
          <a:stretch>
            <a:fillRect/>
          </a:stretch>
        </p:blipFill>
        <p:spPr>
          <a:xfrm>
            <a:off x="10505440" y="95434"/>
            <a:ext cx="1358677" cy="1489728"/>
          </a:xfrm>
          <a:prstGeom prst="rect">
            <a:avLst/>
          </a:prstGeom>
        </p:spPr>
      </p:pic>
    </p:spTree>
    <p:extLst>
      <p:ext uri="{BB962C8B-B14F-4D97-AF65-F5344CB8AC3E}">
        <p14:creationId xmlns:p14="http://schemas.microsoft.com/office/powerpoint/2010/main" val="2632885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85C62-CE5A-2F79-F7B8-2D21E29E3B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037EB-751B-9789-925F-EFB4AC14F1B3}"/>
              </a:ext>
            </a:extLst>
          </p:cNvPr>
          <p:cNvSpPr>
            <a:spLocks noGrp="1"/>
          </p:cNvSpPr>
          <p:nvPr>
            <p:ph type="title"/>
          </p:nvPr>
        </p:nvSpPr>
        <p:spPr>
          <a:xfrm>
            <a:off x="106759" y="-154870"/>
            <a:ext cx="11481847" cy="1325563"/>
          </a:xfrm>
        </p:spPr>
        <p:txBody>
          <a:bodyPr/>
          <a:lstStyle/>
          <a:p>
            <a:r>
              <a:rPr lang="en-US">
                <a:ea typeface="Calibri Light"/>
                <a:cs typeface="Calibri Light"/>
              </a:rPr>
              <a:t>Mode of attendance (by campus, AY24/25)</a:t>
            </a:r>
            <a:endParaRPr lang="en-US"/>
          </a:p>
        </p:txBody>
      </p:sp>
      <p:sp>
        <p:nvSpPr>
          <p:cNvPr id="10" name="TextBox 9">
            <a:extLst>
              <a:ext uri="{FF2B5EF4-FFF2-40B4-BE49-F238E27FC236}">
                <a16:creationId xmlns:a16="http://schemas.microsoft.com/office/drawing/2014/main" id="{D4FF2455-52B1-DE1B-C369-8C7310ECBD3E}"/>
              </a:ext>
            </a:extLst>
          </p:cNvPr>
          <p:cNvSpPr txBox="1"/>
          <p:nvPr/>
        </p:nvSpPr>
        <p:spPr>
          <a:xfrm>
            <a:off x="7403420" y="4753402"/>
            <a:ext cx="2777066" cy="369332"/>
          </a:xfrm>
          <a:prstGeom prst="rect">
            <a:avLst/>
          </a:prstGeom>
          <a:noFill/>
        </p:spPr>
        <p:txBody>
          <a:bodyPr wrap="square" rtlCol="0">
            <a:spAutoFit/>
          </a:bodyPr>
          <a:lstStyle/>
          <a:p>
            <a:r>
              <a:rPr lang="en-GB" dirty="0"/>
              <a:t>Swansea</a:t>
            </a:r>
          </a:p>
        </p:txBody>
      </p:sp>
      <p:sp>
        <p:nvSpPr>
          <p:cNvPr id="11" name="TextBox 10">
            <a:extLst>
              <a:ext uri="{FF2B5EF4-FFF2-40B4-BE49-F238E27FC236}">
                <a16:creationId xmlns:a16="http://schemas.microsoft.com/office/drawing/2014/main" id="{80FF4D89-F958-0BDC-D2DF-7E7D5F84E3F0}"/>
              </a:ext>
            </a:extLst>
          </p:cNvPr>
          <p:cNvSpPr txBox="1"/>
          <p:nvPr/>
        </p:nvSpPr>
        <p:spPr>
          <a:xfrm>
            <a:off x="2279000" y="4753402"/>
            <a:ext cx="2777066" cy="369332"/>
          </a:xfrm>
          <a:prstGeom prst="rect">
            <a:avLst/>
          </a:prstGeom>
          <a:noFill/>
        </p:spPr>
        <p:txBody>
          <a:bodyPr wrap="square" rtlCol="0">
            <a:spAutoFit/>
          </a:bodyPr>
          <a:lstStyle/>
          <a:p>
            <a:r>
              <a:rPr lang="en-GB"/>
              <a:t>Carmarthen</a:t>
            </a:r>
          </a:p>
        </p:txBody>
      </p:sp>
      <p:sp>
        <p:nvSpPr>
          <p:cNvPr id="3" name="TextBox 2">
            <a:extLst>
              <a:ext uri="{FF2B5EF4-FFF2-40B4-BE49-F238E27FC236}">
                <a16:creationId xmlns:a16="http://schemas.microsoft.com/office/drawing/2014/main" id="{4425470C-65EE-7D4E-8898-ED4980DF0FEA}"/>
              </a:ext>
            </a:extLst>
          </p:cNvPr>
          <p:cNvSpPr txBox="1"/>
          <p:nvPr/>
        </p:nvSpPr>
        <p:spPr>
          <a:xfrm>
            <a:off x="10566235" y="4732343"/>
            <a:ext cx="2777066" cy="369332"/>
          </a:xfrm>
          <a:prstGeom prst="rect">
            <a:avLst/>
          </a:prstGeom>
          <a:noFill/>
        </p:spPr>
        <p:txBody>
          <a:bodyPr wrap="square" rtlCol="0">
            <a:spAutoFit/>
          </a:bodyPr>
          <a:lstStyle/>
          <a:p>
            <a:r>
              <a:rPr lang="en-GB" dirty="0"/>
              <a:t>Cardiff</a:t>
            </a:r>
          </a:p>
        </p:txBody>
      </p:sp>
      <p:pic>
        <p:nvPicPr>
          <p:cNvPr id="8" name="Picture 7">
            <a:extLst>
              <a:ext uri="{FF2B5EF4-FFF2-40B4-BE49-F238E27FC236}">
                <a16:creationId xmlns:a16="http://schemas.microsoft.com/office/drawing/2014/main" id="{AA3C1570-1A4A-EE5A-95D4-B3B13D384450}"/>
              </a:ext>
            </a:extLst>
          </p:cNvPr>
          <p:cNvPicPr>
            <a:picLocks noChangeAspect="1"/>
          </p:cNvPicPr>
          <p:nvPr/>
        </p:nvPicPr>
        <p:blipFill>
          <a:blip r:embed="rId3"/>
          <a:srcRect l="15593" r="28005"/>
          <a:stretch>
            <a:fillRect/>
          </a:stretch>
        </p:blipFill>
        <p:spPr>
          <a:xfrm>
            <a:off x="5956426" y="1979080"/>
            <a:ext cx="3864041" cy="2651475"/>
          </a:xfrm>
          <a:prstGeom prst="rect">
            <a:avLst/>
          </a:prstGeom>
        </p:spPr>
      </p:pic>
      <p:pic>
        <p:nvPicPr>
          <p:cNvPr id="13" name="Picture 12">
            <a:extLst>
              <a:ext uri="{FF2B5EF4-FFF2-40B4-BE49-F238E27FC236}">
                <a16:creationId xmlns:a16="http://schemas.microsoft.com/office/drawing/2014/main" id="{866AEF25-C385-1352-5EEF-C0E30FEB06AF}"/>
              </a:ext>
            </a:extLst>
          </p:cNvPr>
          <p:cNvPicPr>
            <a:picLocks noChangeAspect="1"/>
          </p:cNvPicPr>
          <p:nvPr/>
        </p:nvPicPr>
        <p:blipFill>
          <a:blip r:embed="rId4"/>
          <a:srcRect l="30758" r="39750"/>
          <a:stretch>
            <a:fillRect/>
          </a:stretch>
        </p:blipFill>
        <p:spPr>
          <a:xfrm>
            <a:off x="10020115" y="1932952"/>
            <a:ext cx="2042860" cy="2678282"/>
          </a:xfrm>
          <a:prstGeom prst="rect">
            <a:avLst/>
          </a:prstGeom>
        </p:spPr>
      </p:pic>
      <p:pic>
        <p:nvPicPr>
          <p:cNvPr id="14" name="Picture 13">
            <a:extLst>
              <a:ext uri="{FF2B5EF4-FFF2-40B4-BE49-F238E27FC236}">
                <a16:creationId xmlns:a16="http://schemas.microsoft.com/office/drawing/2014/main" id="{E8AF99B0-329B-FE78-C47C-A78682E63F1B}"/>
              </a:ext>
            </a:extLst>
          </p:cNvPr>
          <p:cNvPicPr>
            <a:picLocks noChangeAspect="1"/>
          </p:cNvPicPr>
          <p:nvPr/>
        </p:nvPicPr>
        <p:blipFill>
          <a:blip r:embed="rId5"/>
          <a:srcRect r="18552"/>
          <a:stretch>
            <a:fillRect/>
          </a:stretch>
        </p:blipFill>
        <p:spPr>
          <a:xfrm>
            <a:off x="106759" y="1998403"/>
            <a:ext cx="5650020" cy="2612831"/>
          </a:xfrm>
          <a:prstGeom prst="rect">
            <a:avLst/>
          </a:prstGeom>
        </p:spPr>
      </p:pic>
      <p:pic>
        <p:nvPicPr>
          <p:cNvPr id="4" name="Picture 3">
            <a:extLst>
              <a:ext uri="{FF2B5EF4-FFF2-40B4-BE49-F238E27FC236}">
                <a16:creationId xmlns:a16="http://schemas.microsoft.com/office/drawing/2014/main" id="{903B4A6C-BB81-0B44-CEF2-AA0B724CCA8C}"/>
              </a:ext>
            </a:extLst>
          </p:cNvPr>
          <p:cNvPicPr>
            <a:picLocks noChangeAspect="1"/>
          </p:cNvPicPr>
          <p:nvPr/>
        </p:nvPicPr>
        <p:blipFill>
          <a:blip r:embed="rId4"/>
          <a:srcRect l="88724" t="36408" r="-321" b="32891"/>
          <a:stretch>
            <a:fillRect/>
          </a:stretch>
        </p:blipFill>
        <p:spPr>
          <a:xfrm>
            <a:off x="10240082" y="185331"/>
            <a:ext cx="1602926" cy="1640662"/>
          </a:xfrm>
          <a:prstGeom prst="rect">
            <a:avLst/>
          </a:prstGeom>
        </p:spPr>
      </p:pic>
    </p:spTree>
    <p:extLst>
      <p:ext uri="{BB962C8B-B14F-4D97-AF65-F5344CB8AC3E}">
        <p14:creationId xmlns:p14="http://schemas.microsoft.com/office/powerpoint/2010/main" val="26769094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0C00A4-034B-7C1E-0795-888050CD62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A2159E-3244-00C7-44E2-2837032BD987}"/>
              </a:ext>
            </a:extLst>
          </p:cNvPr>
          <p:cNvSpPr>
            <a:spLocks noGrp="1"/>
          </p:cNvSpPr>
          <p:nvPr>
            <p:ph type="title"/>
          </p:nvPr>
        </p:nvSpPr>
        <p:spPr>
          <a:xfrm>
            <a:off x="104229" y="36218"/>
            <a:ext cx="11481847" cy="1325563"/>
          </a:xfrm>
        </p:spPr>
        <p:txBody>
          <a:bodyPr/>
          <a:lstStyle/>
          <a:p>
            <a:r>
              <a:rPr lang="en-GB"/>
              <a:t>Distance learners (overall and by level)</a:t>
            </a:r>
          </a:p>
        </p:txBody>
      </p:sp>
      <p:sp>
        <p:nvSpPr>
          <p:cNvPr id="8" name="TextBox 7">
            <a:extLst>
              <a:ext uri="{FF2B5EF4-FFF2-40B4-BE49-F238E27FC236}">
                <a16:creationId xmlns:a16="http://schemas.microsoft.com/office/drawing/2014/main" id="{E2E7AD81-9995-E1B2-EC8A-1902640AE010}"/>
              </a:ext>
            </a:extLst>
          </p:cNvPr>
          <p:cNvSpPr txBox="1"/>
          <p:nvPr/>
        </p:nvSpPr>
        <p:spPr>
          <a:xfrm>
            <a:off x="9369778" y="5129735"/>
            <a:ext cx="2713009" cy="369332"/>
          </a:xfrm>
          <a:prstGeom prst="rect">
            <a:avLst/>
          </a:prstGeom>
          <a:noFill/>
        </p:spPr>
        <p:txBody>
          <a:bodyPr wrap="square" rtlCol="0">
            <a:spAutoFit/>
          </a:bodyPr>
          <a:lstStyle/>
          <a:p>
            <a:r>
              <a:rPr lang="en-GB" dirty="0"/>
              <a:t>Postgraduate</a:t>
            </a:r>
          </a:p>
        </p:txBody>
      </p:sp>
      <p:sp>
        <p:nvSpPr>
          <p:cNvPr id="9" name="TextBox 8">
            <a:extLst>
              <a:ext uri="{FF2B5EF4-FFF2-40B4-BE49-F238E27FC236}">
                <a16:creationId xmlns:a16="http://schemas.microsoft.com/office/drawing/2014/main" id="{80CE9C84-837D-3139-81E3-9FCA7B869175}"/>
              </a:ext>
            </a:extLst>
          </p:cNvPr>
          <p:cNvSpPr txBox="1"/>
          <p:nvPr/>
        </p:nvSpPr>
        <p:spPr>
          <a:xfrm>
            <a:off x="5239261" y="5077283"/>
            <a:ext cx="2713009" cy="369332"/>
          </a:xfrm>
          <a:prstGeom prst="rect">
            <a:avLst/>
          </a:prstGeom>
          <a:noFill/>
        </p:spPr>
        <p:txBody>
          <a:bodyPr wrap="square" rtlCol="0">
            <a:spAutoFit/>
          </a:bodyPr>
          <a:lstStyle/>
          <a:p>
            <a:r>
              <a:rPr lang="en-GB" dirty="0"/>
              <a:t>Undergraduate</a:t>
            </a:r>
          </a:p>
        </p:txBody>
      </p:sp>
      <p:pic>
        <p:nvPicPr>
          <p:cNvPr id="4" name="Picture 3">
            <a:extLst>
              <a:ext uri="{FF2B5EF4-FFF2-40B4-BE49-F238E27FC236}">
                <a16:creationId xmlns:a16="http://schemas.microsoft.com/office/drawing/2014/main" id="{1C523975-1B16-8159-9579-25F79E738307}"/>
              </a:ext>
            </a:extLst>
          </p:cNvPr>
          <p:cNvPicPr>
            <a:picLocks noChangeAspect="1"/>
          </p:cNvPicPr>
          <p:nvPr/>
        </p:nvPicPr>
        <p:blipFill>
          <a:blip r:embed="rId3"/>
          <a:stretch>
            <a:fillRect/>
          </a:stretch>
        </p:blipFill>
        <p:spPr>
          <a:xfrm>
            <a:off x="104229" y="1467120"/>
            <a:ext cx="4018878" cy="3582468"/>
          </a:xfrm>
          <a:prstGeom prst="rect">
            <a:avLst/>
          </a:prstGeom>
        </p:spPr>
      </p:pic>
      <p:pic>
        <p:nvPicPr>
          <p:cNvPr id="6" name="Picture 5">
            <a:extLst>
              <a:ext uri="{FF2B5EF4-FFF2-40B4-BE49-F238E27FC236}">
                <a16:creationId xmlns:a16="http://schemas.microsoft.com/office/drawing/2014/main" id="{346EA759-2B37-5138-B5C7-8B96E19CF849}"/>
              </a:ext>
            </a:extLst>
          </p:cNvPr>
          <p:cNvPicPr>
            <a:picLocks noChangeAspect="1"/>
          </p:cNvPicPr>
          <p:nvPr/>
        </p:nvPicPr>
        <p:blipFill>
          <a:blip r:embed="rId4"/>
          <a:stretch>
            <a:fillRect/>
          </a:stretch>
        </p:blipFill>
        <p:spPr>
          <a:xfrm>
            <a:off x="4123106" y="1467120"/>
            <a:ext cx="4060567" cy="3582468"/>
          </a:xfrm>
          <a:prstGeom prst="rect">
            <a:avLst/>
          </a:prstGeom>
        </p:spPr>
      </p:pic>
      <p:pic>
        <p:nvPicPr>
          <p:cNvPr id="10" name="Picture 9">
            <a:extLst>
              <a:ext uri="{FF2B5EF4-FFF2-40B4-BE49-F238E27FC236}">
                <a16:creationId xmlns:a16="http://schemas.microsoft.com/office/drawing/2014/main" id="{5B47CFF2-E51A-0218-8E23-F2E06C080ABD}"/>
              </a:ext>
            </a:extLst>
          </p:cNvPr>
          <p:cNvPicPr>
            <a:picLocks noChangeAspect="1"/>
          </p:cNvPicPr>
          <p:nvPr/>
        </p:nvPicPr>
        <p:blipFill>
          <a:blip r:embed="rId5"/>
          <a:stretch>
            <a:fillRect/>
          </a:stretch>
        </p:blipFill>
        <p:spPr>
          <a:xfrm>
            <a:off x="8149399" y="1467120"/>
            <a:ext cx="4042601" cy="3582468"/>
          </a:xfrm>
          <a:prstGeom prst="rect">
            <a:avLst/>
          </a:prstGeom>
        </p:spPr>
      </p:pic>
      <p:sp>
        <p:nvSpPr>
          <p:cNvPr id="3" name="TextBox 2">
            <a:extLst>
              <a:ext uri="{FF2B5EF4-FFF2-40B4-BE49-F238E27FC236}">
                <a16:creationId xmlns:a16="http://schemas.microsoft.com/office/drawing/2014/main" id="{44C1EEB2-54E6-3E6B-065A-9A6A8679FD26}"/>
              </a:ext>
            </a:extLst>
          </p:cNvPr>
          <p:cNvSpPr txBox="1"/>
          <p:nvPr/>
        </p:nvSpPr>
        <p:spPr>
          <a:xfrm>
            <a:off x="1605455" y="5129735"/>
            <a:ext cx="2713009" cy="369332"/>
          </a:xfrm>
          <a:prstGeom prst="rect">
            <a:avLst/>
          </a:prstGeom>
          <a:noFill/>
        </p:spPr>
        <p:txBody>
          <a:bodyPr wrap="square" rtlCol="0">
            <a:spAutoFit/>
          </a:bodyPr>
          <a:lstStyle/>
          <a:p>
            <a:r>
              <a:rPr lang="en-GB" dirty="0"/>
              <a:t>Overall</a:t>
            </a:r>
          </a:p>
        </p:txBody>
      </p:sp>
    </p:spTree>
    <p:extLst>
      <p:ext uri="{BB962C8B-B14F-4D97-AF65-F5344CB8AC3E}">
        <p14:creationId xmlns:p14="http://schemas.microsoft.com/office/powerpoint/2010/main" val="905825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234B1-E824-FC28-F679-5DC61CAAC2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53E776-4A3E-6D2A-6FCD-3A565B1929FB}"/>
              </a:ext>
            </a:extLst>
          </p:cNvPr>
          <p:cNvSpPr>
            <a:spLocks noGrp="1"/>
          </p:cNvSpPr>
          <p:nvPr>
            <p:ph type="title"/>
          </p:nvPr>
        </p:nvSpPr>
        <p:spPr>
          <a:xfrm>
            <a:off x="124303" y="12718"/>
            <a:ext cx="11481847" cy="1325563"/>
          </a:xfrm>
        </p:spPr>
        <p:txBody>
          <a:bodyPr/>
          <a:lstStyle/>
          <a:p>
            <a:r>
              <a:rPr lang="en-GB"/>
              <a:t>Distance learners (Carmarthen - Undergraduate)</a:t>
            </a:r>
          </a:p>
        </p:txBody>
      </p:sp>
      <p:sp>
        <p:nvSpPr>
          <p:cNvPr id="9" name="TextBox 8">
            <a:extLst>
              <a:ext uri="{FF2B5EF4-FFF2-40B4-BE49-F238E27FC236}">
                <a16:creationId xmlns:a16="http://schemas.microsoft.com/office/drawing/2014/main" id="{F922AEC4-43BB-0001-6525-E2C76958E0C2}"/>
              </a:ext>
            </a:extLst>
          </p:cNvPr>
          <p:cNvSpPr txBox="1"/>
          <p:nvPr/>
        </p:nvSpPr>
        <p:spPr>
          <a:xfrm>
            <a:off x="1567415" y="5246107"/>
            <a:ext cx="4079818" cy="369332"/>
          </a:xfrm>
          <a:prstGeom prst="rect">
            <a:avLst/>
          </a:prstGeom>
          <a:noFill/>
        </p:spPr>
        <p:txBody>
          <a:bodyPr wrap="square" rtlCol="0">
            <a:spAutoFit/>
          </a:bodyPr>
          <a:lstStyle/>
          <a:p>
            <a:r>
              <a:rPr lang="en-GB" dirty="0"/>
              <a:t>Undergraduate non-degree</a:t>
            </a:r>
          </a:p>
        </p:txBody>
      </p:sp>
      <p:sp>
        <p:nvSpPr>
          <p:cNvPr id="6" name="TextBox 5">
            <a:extLst>
              <a:ext uri="{FF2B5EF4-FFF2-40B4-BE49-F238E27FC236}">
                <a16:creationId xmlns:a16="http://schemas.microsoft.com/office/drawing/2014/main" id="{EE5C059B-77E8-D086-9AC3-EC3F4E909AC8}"/>
              </a:ext>
            </a:extLst>
          </p:cNvPr>
          <p:cNvSpPr txBox="1"/>
          <p:nvPr/>
        </p:nvSpPr>
        <p:spPr>
          <a:xfrm>
            <a:off x="7287806" y="5246107"/>
            <a:ext cx="2713009" cy="369332"/>
          </a:xfrm>
          <a:prstGeom prst="rect">
            <a:avLst/>
          </a:prstGeom>
          <a:noFill/>
        </p:spPr>
        <p:txBody>
          <a:bodyPr wrap="square" rtlCol="0">
            <a:spAutoFit/>
          </a:bodyPr>
          <a:lstStyle/>
          <a:p>
            <a:r>
              <a:rPr lang="en-GB" dirty="0"/>
              <a:t>Undergraduate first degree</a:t>
            </a:r>
          </a:p>
        </p:txBody>
      </p:sp>
      <p:pic>
        <p:nvPicPr>
          <p:cNvPr id="12" name="Picture 11">
            <a:extLst>
              <a:ext uri="{FF2B5EF4-FFF2-40B4-BE49-F238E27FC236}">
                <a16:creationId xmlns:a16="http://schemas.microsoft.com/office/drawing/2014/main" id="{98F114BD-E63D-E22E-8571-7E59EC18E3B2}"/>
              </a:ext>
            </a:extLst>
          </p:cNvPr>
          <p:cNvPicPr>
            <a:picLocks noChangeAspect="1"/>
          </p:cNvPicPr>
          <p:nvPr/>
        </p:nvPicPr>
        <p:blipFill>
          <a:blip r:embed="rId3"/>
          <a:stretch>
            <a:fillRect/>
          </a:stretch>
        </p:blipFill>
        <p:spPr>
          <a:xfrm>
            <a:off x="6422988" y="1148407"/>
            <a:ext cx="4493099" cy="3978567"/>
          </a:xfrm>
          <a:prstGeom prst="rect">
            <a:avLst/>
          </a:prstGeom>
        </p:spPr>
      </p:pic>
      <p:pic>
        <p:nvPicPr>
          <p:cNvPr id="14" name="Picture 13">
            <a:extLst>
              <a:ext uri="{FF2B5EF4-FFF2-40B4-BE49-F238E27FC236}">
                <a16:creationId xmlns:a16="http://schemas.microsoft.com/office/drawing/2014/main" id="{2BA175B3-6688-A800-4D95-468D40574246}"/>
              </a:ext>
            </a:extLst>
          </p:cNvPr>
          <p:cNvPicPr>
            <a:picLocks noChangeAspect="1"/>
          </p:cNvPicPr>
          <p:nvPr/>
        </p:nvPicPr>
        <p:blipFill>
          <a:blip r:embed="rId4"/>
          <a:stretch>
            <a:fillRect/>
          </a:stretch>
        </p:blipFill>
        <p:spPr>
          <a:xfrm>
            <a:off x="868862" y="1148407"/>
            <a:ext cx="4479518" cy="3978567"/>
          </a:xfrm>
          <a:prstGeom prst="rect">
            <a:avLst/>
          </a:prstGeom>
        </p:spPr>
      </p:pic>
    </p:spTree>
    <p:extLst>
      <p:ext uri="{BB962C8B-B14F-4D97-AF65-F5344CB8AC3E}">
        <p14:creationId xmlns:p14="http://schemas.microsoft.com/office/powerpoint/2010/main" val="2657995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8B33F-EF8A-DACB-327A-FB0AD3B927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578D78-606E-B646-82FF-E58F822B6CC3}"/>
              </a:ext>
            </a:extLst>
          </p:cNvPr>
          <p:cNvSpPr>
            <a:spLocks noGrp="1"/>
          </p:cNvSpPr>
          <p:nvPr>
            <p:ph type="title"/>
          </p:nvPr>
        </p:nvSpPr>
        <p:spPr>
          <a:xfrm>
            <a:off x="124303" y="12718"/>
            <a:ext cx="11481847" cy="1325563"/>
          </a:xfrm>
        </p:spPr>
        <p:txBody>
          <a:bodyPr/>
          <a:lstStyle/>
          <a:p>
            <a:r>
              <a:rPr lang="en-GB"/>
              <a:t>Distance learners (Carmarthen - Postgraduate)</a:t>
            </a:r>
          </a:p>
        </p:txBody>
      </p:sp>
      <p:sp>
        <p:nvSpPr>
          <p:cNvPr id="9" name="TextBox 8">
            <a:extLst>
              <a:ext uri="{FF2B5EF4-FFF2-40B4-BE49-F238E27FC236}">
                <a16:creationId xmlns:a16="http://schemas.microsoft.com/office/drawing/2014/main" id="{F87F5613-4C5F-50B1-3B47-5A42CA724F6A}"/>
              </a:ext>
            </a:extLst>
          </p:cNvPr>
          <p:cNvSpPr txBox="1"/>
          <p:nvPr/>
        </p:nvSpPr>
        <p:spPr>
          <a:xfrm>
            <a:off x="7711431" y="5250988"/>
            <a:ext cx="2713009" cy="369332"/>
          </a:xfrm>
          <a:prstGeom prst="rect">
            <a:avLst/>
          </a:prstGeom>
          <a:noFill/>
        </p:spPr>
        <p:txBody>
          <a:bodyPr wrap="square" rtlCol="0">
            <a:spAutoFit/>
          </a:bodyPr>
          <a:lstStyle/>
          <a:p>
            <a:r>
              <a:rPr lang="en-GB" dirty="0"/>
              <a:t>Postgraduate Research</a:t>
            </a:r>
          </a:p>
        </p:txBody>
      </p:sp>
      <p:sp>
        <p:nvSpPr>
          <p:cNvPr id="6" name="TextBox 5">
            <a:extLst>
              <a:ext uri="{FF2B5EF4-FFF2-40B4-BE49-F238E27FC236}">
                <a16:creationId xmlns:a16="http://schemas.microsoft.com/office/drawing/2014/main" id="{1280E8AA-6B83-5BF7-902B-E978A9A86683}"/>
              </a:ext>
            </a:extLst>
          </p:cNvPr>
          <p:cNvSpPr txBox="1"/>
          <p:nvPr/>
        </p:nvSpPr>
        <p:spPr>
          <a:xfrm>
            <a:off x="1955572" y="5265123"/>
            <a:ext cx="2713009" cy="369332"/>
          </a:xfrm>
          <a:prstGeom prst="rect">
            <a:avLst/>
          </a:prstGeom>
          <a:noFill/>
        </p:spPr>
        <p:txBody>
          <a:bodyPr wrap="square" rtlCol="0">
            <a:spAutoFit/>
          </a:bodyPr>
          <a:lstStyle/>
          <a:p>
            <a:r>
              <a:rPr lang="en-GB"/>
              <a:t>Postgraduate Taught</a:t>
            </a:r>
          </a:p>
        </p:txBody>
      </p:sp>
      <p:pic>
        <p:nvPicPr>
          <p:cNvPr id="4" name="Picture 3">
            <a:extLst>
              <a:ext uri="{FF2B5EF4-FFF2-40B4-BE49-F238E27FC236}">
                <a16:creationId xmlns:a16="http://schemas.microsoft.com/office/drawing/2014/main" id="{AF9F76CF-FE9C-1DE1-87F1-44902367DE7F}"/>
              </a:ext>
            </a:extLst>
          </p:cNvPr>
          <p:cNvPicPr>
            <a:picLocks noChangeAspect="1"/>
          </p:cNvPicPr>
          <p:nvPr/>
        </p:nvPicPr>
        <p:blipFill>
          <a:blip r:embed="rId3"/>
          <a:stretch>
            <a:fillRect/>
          </a:stretch>
        </p:blipFill>
        <p:spPr>
          <a:xfrm>
            <a:off x="6763467" y="1144190"/>
            <a:ext cx="4608938" cy="4106798"/>
          </a:xfrm>
          <a:prstGeom prst="rect">
            <a:avLst/>
          </a:prstGeom>
        </p:spPr>
      </p:pic>
      <p:pic>
        <p:nvPicPr>
          <p:cNvPr id="8" name="Picture 7">
            <a:extLst>
              <a:ext uri="{FF2B5EF4-FFF2-40B4-BE49-F238E27FC236}">
                <a16:creationId xmlns:a16="http://schemas.microsoft.com/office/drawing/2014/main" id="{AB174B8A-8F3B-0F0B-808C-5AC9D11F2E69}"/>
              </a:ext>
            </a:extLst>
          </p:cNvPr>
          <p:cNvPicPr>
            <a:picLocks noChangeAspect="1"/>
          </p:cNvPicPr>
          <p:nvPr/>
        </p:nvPicPr>
        <p:blipFill>
          <a:blip r:embed="rId4"/>
          <a:stretch>
            <a:fillRect/>
          </a:stretch>
        </p:blipFill>
        <p:spPr>
          <a:xfrm>
            <a:off x="1007607" y="1144190"/>
            <a:ext cx="4608938" cy="4120933"/>
          </a:xfrm>
          <a:prstGeom prst="rect">
            <a:avLst/>
          </a:prstGeom>
        </p:spPr>
      </p:pic>
      <p:sp>
        <p:nvSpPr>
          <p:cNvPr id="11" name="Rectangle 10">
            <a:extLst>
              <a:ext uri="{FF2B5EF4-FFF2-40B4-BE49-F238E27FC236}">
                <a16:creationId xmlns:a16="http://schemas.microsoft.com/office/drawing/2014/main" id="{79FF5603-49BF-063F-8987-EB97E876B513}"/>
              </a:ext>
            </a:extLst>
          </p:cNvPr>
          <p:cNvSpPr/>
          <p:nvPr/>
        </p:nvSpPr>
        <p:spPr>
          <a:xfrm>
            <a:off x="10295466" y="1761067"/>
            <a:ext cx="293511" cy="329635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DCC6C6BA-1F8E-40C9-E620-A00A3155994B}"/>
              </a:ext>
            </a:extLst>
          </p:cNvPr>
          <p:cNvSpPr/>
          <p:nvPr/>
        </p:nvSpPr>
        <p:spPr>
          <a:xfrm>
            <a:off x="10148710" y="4927260"/>
            <a:ext cx="293511" cy="26528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0730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63C0A-7DF2-B6AC-B3DF-6EC1EAA8A5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CACAA0-8B87-484E-AD74-C10938809C78}"/>
              </a:ext>
            </a:extLst>
          </p:cNvPr>
          <p:cNvSpPr>
            <a:spLocks noGrp="1"/>
          </p:cNvSpPr>
          <p:nvPr>
            <p:ph type="title"/>
          </p:nvPr>
        </p:nvSpPr>
        <p:spPr>
          <a:xfrm>
            <a:off x="124303" y="12718"/>
            <a:ext cx="11481847" cy="1325563"/>
          </a:xfrm>
        </p:spPr>
        <p:txBody>
          <a:bodyPr/>
          <a:lstStyle/>
          <a:p>
            <a:r>
              <a:rPr lang="en-GB"/>
              <a:t>Distance learners (Swansea - Undergraduate)</a:t>
            </a:r>
          </a:p>
        </p:txBody>
      </p:sp>
      <p:sp>
        <p:nvSpPr>
          <p:cNvPr id="8" name="TextBox 7">
            <a:extLst>
              <a:ext uri="{FF2B5EF4-FFF2-40B4-BE49-F238E27FC236}">
                <a16:creationId xmlns:a16="http://schemas.microsoft.com/office/drawing/2014/main" id="{985777EC-676C-C141-8213-12535D445F27}"/>
              </a:ext>
            </a:extLst>
          </p:cNvPr>
          <p:cNvSpPr txBox="1"/>
          <p:nvPr/>
        </p:nvSpPr>
        <p:spPr>
          <a:xfrm>
            <a:off x="1697863" y="5340024"/>
            <a:ext cx="3739264" cy="369332"/>
          </a:xfrm>
          <a:prstGeom prst="rect">
            <a:avLst/>
          </a:prstGeom>
          <a:noFill/>
        </p:spPr>
        <p:txBody>
          <a:bodyPr wrap="square" rtlCol="0">
            <a:spAutoFit/>
          </a:bodyPr>
          <a:lstStyle/>
          <a:p>
            <a:r>
              <a:rPr lang="en-GB" dirty="0"/>
              <a:t>Undergraduate non-degree</a:t>
            </a:r>
          </a:p>
        </p:txBody>
      </p:sp>
      <p:sp>
        <p:nvSpPr>
          <p:cNvPr id="9" name="TextBox 8">
            <a:extLst>
              <a:ext uri="{FF2B5EF4-FFF2-40B4-BE49-F238E27FC236}">
                <a16:creationId xmlns:a16="http://schemas.microsoft.com/office/drawing/2014/main" id="{7D3F245C-F24A-6369-23C6-BBA7A06911A4}"/>
              </a:ext>
            </a:extLst>
          </p:cNvPr>
          <p:cNvSpPr txBox="1"/>
          <p:nvPr/>
        </p:nvSpPr>
        <p:spPr>
          <a:xfrm>
            <a:off x="7129650" y="5279806"/>
            <a:ext cx="2713009" cy="369332"/>
          </a:xfrm>
          <a:prstGeom prst="rect">
            <a:avLst/>
          </a:prstGeom>
          <a:noFill/>
        </p:spPr>
        <p:txBody>
          <a:bodyPr wrap="square" rtlCol="0">
            <a:spAutoFit/>
          </a:bodyPr>
          <a:lstStyle/>
          <a:p>
            <a:r>
              <a:rPr lang="en-GB" dirty="0"/>
              <a:t>Undergraduate first degree</a:t>
            </a:r>
          </a:p>
        </p:txBody>
      </p:sp>
      <p:pic>
        <p:nvPicPr>
          <p:cNvPr id="4" name="Picture 3">
            <a:extLst>
              <a:ext uri="{FF2B5EF4-FFF2-40B4-BE49-F238E27FC236}">
                <a16:creationId xmlns:a16="http://schemas.microsoft.com/office/drawing/2014/main" id="{810D3E80-B09E-DEF6-AFAD-ABD697BCC3F0}"/>
              </a:ext>
            </a:extLst>
          </p:cNvPr>
          <p:cNvPicPr>
            <a:picLocks noChangeAspect="1"/>
          </p:cNvPicPr>
          <p:nvPr/>
        </p:nvPicPr>
        <p:blipFill>
          <a:blip r:embed="rId3"/>
          <a:stretch>
            <a:fillRect/>
          </a:stretch>
        </p:blipFill>
        <p:spPr>
          <a:xfrm>
            <a:off x="6139942" y="1107065"/>
            <a:ext cx="4692423" cy="4172741"/>
          </a:xfrm>
          <a:prstGeom prst="rect">
            <a:avLst/>
          </a:prstGeom>
        </p:spPr>
      </p:pic>
      <p:pic>
        <p:nvPicPr>
          <p:cNvPr id="6" name="Picture 5">
            <a:extLst>
              <a:ext uri="{FF2B5EF4-FFF2-40B4-BE49-F238E27FC236}">
                <a16:creationId xmlns:a16="http://schemas.microsoft.com/office/drawing/2014/main" id="{2BA6FC61-2849-D8D6-BCFF-1C3597684AE7}"/>
              </a:ext>
            </a:extLst>
          </p:cNvPr>
          <p:cNvPicPr>
            <a:picLocks noChangeAspect="1"/>
          </p:cNvPicPr>
          <p:nvPr/>
        </p:nvPicPr>
        <p:blipFill>
          <a:blip r:embed="rId4"/>
          <a:stretch>
            <a:fillRect/>
          </a:stretch>
        </p:blipFill>
        <p:spPr>
          <a:xfrm>
            <a:off x="880171" y="1107065"/>
            <a:ext cx="4692423" cy="4205688"/>
          </a:xfrm>
          <a:prstGeom prst="rect">
            <a:avLst/>
          </a:prstGeom>
        </p:spPr>
      </p:pic>
    </p:spTree>
    <p:extLst>
      <p:ext uri="{BB962C8B-B14F-4D97-AF65-F5344CB8AC3E}">
        <p14:creationId xmlns:p14="http://schemas.microsoft.com/office/powerpoint/2010/main" val="25006846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CDF69-C197-46EB-29F7-8543C2E82A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D18DF3-B24F-DAA5-65C5-E8D4DE618A27}"/>
              </a:ext>
            </a:extLst>
          </p:cNvPr>
          <p:cNvSpPr>
            <a:spLocks noGrp="1"/>
          </p:cNvSpPr>
          <p:nvPr>
            <p:ph type="title"/>
          </p:nvPr>
        </p:nvSpPr>
        <p:spPr>
          <a:xfrm>
            <a:off x="124303" y="12718"/>
            <a:ext cx="11481847" cy="1325563"/>
          </a:xfrm>
        </p:spPr>
        <p:txBody>
          <a:bodyPr/>
          <a:lstStyle/>
          <a:p>
            <a:r>
              <a:rPr lang="en-GB"/>
              <a:t>Distance learners (Swansea - Postgraduate)</a:t>
            </a:r>
          </a:p>
        </p:txBody>
      </p:sp>
      <p:sp>
        <p:nvSpPr>
          <p:cNvPr id="8" name="TextBox 7">
            <a:extLst>
              <a:ext uri="{FF2B5EF4-FFF2-40B4-BE49-F238E27FC236}">
                <a16:creationId xmlns:a16="http://schemas.microsoft.com/office/drawing/2014/main" id="{1286A201-08A2-B183-9175-A290D414C6BC}"/>
              </a:ext>
            </a:extLst>
          </p:cNvPr>
          <p:cNvSpPr txBox="1"/>
          <p:nvPr/>
        </p:nvSpPr>
        <p:spPr>
          <a:xfrm>
            <a:off x="2059106" y="5266375"/>
            <a:ext cx="2713009" cy="369332"/>
          </a:xfrm>
          <a:prstGeom prst="rect">
            <a:avLst/>
          </a:prstGeom>
          <a:noFill/>
        </p:spPr>
        <p:txBody>
          <a:bodyPr wrap="square" rtlCol="0">
            <a:spAutoFit/>
          </a:bodyPr>
          <a:lstStyle/>
          <a:p>
            <a:r>
              <a:rPr lang="en-GB" dirty="0"/>
              <a:t>Postgraduate Taught</a:t>
            </a:r>
          </a:p>
        </p:txBody>
      </p:sp>
      <p:sp>
        <p:nvSpPr>
          <p:cNvPr id="9" name="TextBox 8">
            <a:extLst>
              <a:ext uri="{FF2B5EF4-FFF2-40B4-BE49-F238E27FC236}">
                <a16:creationId xmlns:a16="http://schemas.microsoft.com/office/drawing/2014/main" id="{D2211378-448A-3899-D65D-2E96734CE523}"/>
              </a:ext>
            </a:extLst>
          </p:cNvPr>
          <p:cNvSpPr txBox="1"/>
          <p:nvPr/>
        </p:nvSpPr>
        <p:spPr>
          <a:xfrm>
            <a:off x="7419885" y="5266375"/>
            <a:ext cx="2713009" cy="369332"/>
          </a:xfrm>
          <a:prstGeom prst="rect">
            <a:avLst/>
          </a:prstGeom>
          <a:noFill/>
        </p:spPr>
        <p:txBody>
          <a:bodyPr wrap="square" rtlCol="0">
            <a:spAutoFit/>
          </a:bodyPr>
          <a:lstStyle/>
          <a:p>
            <a:r>
              <a:rPr lang="en-GB" dirty="0"/>
              <a:t>Postgraduate Research</a:t>
            </a:r>
          </a:p>
        </p:txBody>
      </p:sp>
      <p:pic>
        <p:nvPicPr>
          <p:cNvPr id="5" name="Picture 4">
            <a:extLst>
              <a:ext uri="{FF2B5EF4-FFF2-40B4-BE49-F238E27FC236}">
                <a16:creationId xmlns:a16="http://schemas.microsoft.com/office/drawing/2014/main" id="{C11DEAA4-A18F-2F12-7852-632FA4D036AB}"/>
              </a:ext>
            </a:extLst>
          </p:cNvPr>
          <p:cNvPicPr>
            <a:picLocks noChangeAspect="1"/>
          </p:cNvPicPr>
          <p:nvPr/>
        </p:nvPicPr>
        <p:blipFill>
          <a:blip r:embed="rId3"/>
          <a:stretch>
            <a:fillRect/>
          </a:stretch>
        </p:blipFill>
        <p:spPr>
          <a:xfrm>
            <a:off x="1087095" y="1220459"/>
            <a:ext cx="4571602" cy="4033333"/>
          </a:xfrm>
          <a:prstGeom prst="rect">
            <a:avLst/>
          </a:prstGeom>
        </p:spPr>
      </p:pic>
      <p:pic>
        <p:nvPicPr>
          <p:cNvPr id="10" name="Picture 9">
            <a:extLst>
              <a:ext uri="{FF2B5EF4-FFF2-40B4-BE49-F238E27FC236}">
                <a16:creationId xmlns:a16="http://schemas.microsoft.com/office/drawing/2014/main" id="{FECB6F67-E3A7-A399-F0D2-1C56FE35C33F}"/>
              </a:ext>
            </a:extLst>
          </p:cNvPr>
          <p:cNvPicPr>
            <a:picLocks noChangeAspect="1"/>
          </p:cNvPicPr>
          <p:nvPr/>
        </p:nvPicPr>
        <p:blipFill>
          <a:blip r:embed="rId4"/>
          <a:stretch>
            <a:fillRect/>
          </a:stretch>
        </p:blipFill>
        <p:spPr>
          <a:xfrm>
            <a:off x="6534221" y="1220459"/>
            <a:ext cx="4484334" cy="3992504"/>
          </a:xfrm>
          <a:prstGeom prst="rect">
            <a:avLst/>
          </a:prstGeom>
        </p:spPr>
      </p:pic>
    </p:spTree>
    <p:extLst>
      <p:ext uri="{BB962C8B-B14F-4D97-AF65-F5344CB8AC3E}">
        <p14:creationId xmlns:p14="http://schemas.microsoft.com/office/powerpoint/2010/main" val="16685410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82F8F-62FA-38C7-2359-5FCC7431E90C}"/>
              </a:ext>
            </a:extLst>
          </p:cNvPr>
          <p:cNvSpPr>
            <a:spLocks noGrp="1"/>
          </p:cNvSpPr>
          <p:nvPr>
            <p:ph type="title"/>
          </p:nvPr>
        </p:nvSpPr>
        <p:spPr>
          <a:xfrm>
            <a:off x="155334" y="-160655"/>
            <a:ext cx="11481847" cy="1325563"/>
          </a:xfrm>
        </p:spPr>
        <p:txBody>
          <a:bodyPr/>
          <a:lstStyle/>
          <a:p>
            <a:r>
              <a:rPr lang="en-GB"/>
              <a:t>Entry Route (Undergraduate)</a:t>
            </a:r>
          </a:p>
        </p:txBody>
      </p:sp>
      <p:pic>
        <p:nvPicPr>
          <p:cNvPr id="4" name="Picture 3">
            <a:extLst>
              <a:ext uri="{FF2B5EF4-FFF2-40B4-BE49-F238E27FC236}">
                <a16:creationId xmlns:a16="http://schemas.microsoft.com/office/drawing/2014/main" id="{EABE4CEA-536E-13EF-BF14-7AF2FEA402FE}"/>
              </a:ext>
            </a:extLst>
          </p:cNvPr>
          <p:cNvPicPr>
            <a:picLocks noChangeAspect="1"/>
          </p:cNvPicPr>
          <p:nvPr/>
        </p:nvPicPr>
        <p:blipFill>
          <a:blip r:embed="rId3"/>
          <a:stretch>
            <a:fillRect/>
          </a:stretch>
        </p:blipFill>
        <p:spPr>
          <a:xfrm>
            <a:off x="2666806" y="928694"/>
            <a:ext cx="5290220" cy="4740586"/>
          </a:xfrm>
          <a:prstGeom prst="rect">
            <a:avLst/>
          </a:prstGeom>
        </p:spPr>
      </p:pic>
    </p:spTree>
    <p:extLst>
      <p:ext uri="{BB962C8B-B14F-4D97-AF65-F5344CB8AC3E}">
        <p14:creationId xmlns:p14="http://schemas.microsoft.com/office/powerpoint/2010/main" val="3097424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46682-2051-DE43-4517-E24499AEC3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6CB602-5F99-22E9-CE18-F9FCDC695E56}"/>
              </a:ext>
            </a:extLst>
          </p:cNvPr>
          <p:cNvSpPr>
            <a:spLocks noGrp="1"/>
          </p:cNvSpPr>
          <p:nvPr>
            <p:ph type="title"/>
          </p:nvPr>
        </p:nvSpPr>
        <p:spPr>
          <a:xfrm>
            <a:off x="155334" y="-160655"/>
            <a:ext cx="11481847" cy="1325563"/>
          </a:xfrm>
        </p:spPr>
        <p:txBody>
          <a:bodyPr/>
          <a:lstStyle/>
          <a:p>
            <a:r>
              <a:rPr lang="en-GB"/>
              <a:t>Entry Route (Undergraduate)</a:t>
            </a:r>
          </a:p>
        </p:txBody>
      </p:sp>
      <p:pic>
        <p:nvPicPr>
          <p:cNvPr id="5" name="Picture 4">
            <a:extLst>
              <a:ext uri="{FF2B5EF4-FFF2-40B4-BE49-F238E27FC236}">
                <a16:creationId xmlns:a16="http://schemas.microsoft.com/office/drawing/2014/main" id="{18F758E5-EAA3-AF78-9CB2-19C09D2716F4}"/>
              </a:ext>
            </a:extLst>
          </p:cNvPr>
          <p:cNvPicPr>
            <a:picLocks noChangeAspect="1"/>
          </p:cNvPicPr>
          <p:nvPr/>
        </p:nvPicPr>
        <p:blipFill>
          <a:blip r:embed="rId3"/>
          <a:stretch>
            <a:fillRect/>
          </a:stretch>
        </p:blipFill>
        <p:spPr>
          <a:xfrm>
            <a:off x="4954739" y="1164908"/>
            <a:ext cx="4481179" cy="3973090"/>
          </a:xfrm>
          <a:prstGeom prst="rect">
            <a:avLst/>
          </a:prstGeom>
        </p:spPr>
      </p:pic>
      <p:sp>
        <p:nvSpPr>
          <p:cNvPr id="6" name="TextBox 5">
            <a:extLst>
              <a:ext uri="{FF2B5EF4-FFF2-40B4-BE49-F238E27FC236}">
                <a16:creationId xmlns:a16="http://schemas.microsoft.com/office/drawing/2014/main" id="{9FFBD018-6D6A-B7A3-9FD5-BA23F23D7976}"/>
              </a:ext>
            </a:extLst>
          </p:cNvPr>
          <p:cNvSpPr txBox="1"/>
          <p:nvPr/>
        </p:nvSpPr>
        <p:spPr>
          <a:xfrm>
            <a:off x="5728138" y="5200544"/>
            <a:ext cx="3262489" cy="369332"/>
          </a:xfrm>
          <a:prstGeom prst="rect">
            <a:avLst/>
          </a:prstGeom>
          <a:noFill/>
        </p:spPr>
        <p:txBody>
          <a:bodyPr wrap="square" rtlCol="0">
            <a:spAutoFit/>
          </a:bodyPr>
          <a:lstStyle/>
          <a:p>
            <a:r>
              <a:rPr lang="en-GB" dirty="0"/>
              <a:t>Undergraduate first degree</a:t>
            </a:r>
          </a:p>
        </p:txBody>
      </p:sp>
      <p:sp>
        <p:nvSpPr>
          <p:cNvPr id="7" name="TextBox 6">
            <a:extLst>
              <a:ext uri="{FF2B5EF4-FFF2-40B4-BE49-F238E27FC236}">
                <a16:creationId xmlns:a16="http://schemas.microsoft.com/office/drawing/2014/main" id="{F45ABBDC-535A-AD4F-F3CF-4B5FC9FF8E0A}"/>
              </a:ext>
            </a:extLst>
          </p:cNvPr>
          <p:cNvSpPr txBox="1"/>
          <p:nvPr/>
        </p:nvSpPr>
        <p:spPr>
          <a:xfrm>
            <a:off x="1067675" y="5185082"/>
            <a:ext cx="3262489" cy="369332"/>
          </a:xfrm>
          <a:prstGeom prst="rect">
            <a:avLst/>
          </a:prstGeom>
          <a:noFill/>
        </p:spPr>
        <p:txBody>
          <a:bodyPr wrap="square" rtlCol="0">
            <a:spAutoFit/>
          </a:bodyPr>
          <a:lstStyle/>
          <a:p>
            <a:r>
              <a:rPr lang="en-GB" dirty="0"/>
              <a:t>Undergraduate non-degree</a:t>
            </a:r>
          </a:p>
        </p:txBody>
      </p:sp>
      <p:pic>
        <p:nvPicPr>
          <p:cNvPr id="9" name="Picture 8">
            <a:extLst>
              <a:ext uri="{FF2B5EF4-FFF2-40B4-BE49-F238E27FC236}">
                <a16:creationId xmlns:a16="http://schemas.microsoft.com/office/drawing/2014/main" id="{160BD2D2-34C7-82AC-3ABF-19AFC0D18B7C}"/>
              </a:ext>
            </a:extLst>
          </p:cNvPr>
          <p:cNvPicPr>
            <a:picLocks noChangeAspect="1"/>
          </p:cNvPicPr>
          <p:nvPr/>
        </p:nvPicPr>
        <p:blipFill>
          <a:blip r:embed="rId4"/>
          <a:srcRect t="1650"/>
          <a:stretch>
            <a:fillRect/>
          </a:stretch>
        </p:blipFill>
        <p:spPr>
          <a:xfrm>
            <a:off x="155334" y="1180048"/>
            <a:ext cx="4481179" cy="3951058"/>
          </a:xfrm>
          <a:prstGeom prst="rect">
            <a:avLst/>
          </a:prstGeom>
        </p:spPr>
      </p:pic>
      <p:pic>
        <p:nvPicPr>
          <p:cNvPr id="3" name="Picture 2">
            <a:extLst>
              <a:ext uri="{FF2B5EF4-FFF2-40B4-BE49-F238E27FC236}">
                <a16:creationId xmlns:a16="http://schemas.microsoft.com/office/drawing/2014/main" id="{5AC5F7D9-862A-8E22-A3EE-FAE35AB5FB49}"/>
              </a:ext>
            </a:extLst>
          </p:cNvPr>
          <p:cNvPicPr>
            <a:picLocks noChangeAspect="1"/>
          </p:cNvPicPr>
          <p:nvPr/>
        </p:nvPicPr>
        <p:blipFill>
          <a:blip r:embed="rId5"/>
          <a:stretch>
            <a:fillRect/>
          </a:stretch>
        </p:blipFill>
        <p:spPr>
          <a:xfrm>
            <a:off x="9664449" y="1211992"/>
            <a:ext cx="2417643" cy="3973090"/>
          </a:xfrm>
          <a:prstGeom prst="rect">
            <a:avLst/>
          </a:prstGeom>
        </p:spPr>
      </p:pic>
      <p:sp>
        <p:nvSpPr>
          <p:cNvPr id="4" name="TextBox 3">
            <a:extLst>
              <a:ext uri="{FF2B5EF4-FFF2-40B4-BE49-F238E27FC236}">
                <a16:creationId xmlns:a16="http://schemas.microsoft.com/office/drawing/2014/main" id="{A66114B2-B70E-95F5-DBE9-C8302487E426}"/>
              </a:ext>
            </a:extLst>
          </p:cNvPr>
          <p:cNvSpPr txBox="1"/>
          <p:nvPr/>
        </p:nvSpPr>
        <p:spPr>
          <a:xfrm>
            <a:off x="9241349" y="5185082"/>
            <a:ext cx="3262489" cy="369332"/>
          </a:xfrm>
          <a:prstGeom prst="rect">
            <a:avLst/>
          </a:prstGeom>
          <a:noFill/>
        </p:spPr>
        <p:txBody>
          <a:bodyPr wrap="square" rtlCol="0">
            <a:spAutoFit/>
          </a:bodyPr>
          <a:lstStyle/>
          <a:p>
            <a:pPr algn="ctr"/>
            <a:r>
              <a:rPr lang="en-GB" dirty="0"/>
              <a:t>Agency recruitment</a:t>
            </a:r>
          </a:p>
        </p:txBody>
      </p:sp>
    </p:spTree>
    <p:extLst>
      <p:ext uri="{BB962C8B-B14F-4D97-AF65-F5344CB8AC3E}">
        <p14:creationId xmlns:p14="http://schemas.microsoft.com/office/powerpoint/2010/main" val="1255477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F01770-8231-319A-8356-B9E0C56364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903F66-4F36-4BE0-2015-1A419D896D96}"/>
              </a:ext>
            </a:extLst>
          </p:cNvPr>
          <p:cNvSpPr>
            <a:spLocks noGrp="1"/>
          </p:cNvSpPr>
          <p:nvPr>
            <p:ph type="title"/>
          </p:nvPr>
        </p:nvSpPr>
        <p:spPr>
          <a:xfrm>
            <a:off x="155334" y="-160655"/>
            <a:ext cx="11481847" cy="1325563"/>
          </a:xfrm>
        </p:spPr>
        <p:txBody>
          <a:bodyPr/>
          <a:lstStyle/>
          <a:p>
            <a:r>
              <a:rPr lang="en-GB"/>
              <a:t>Entry Route (Undergraduate - Carmarthen)</a:t>
            </a:r>
          </a:p>
        </p:txBody>
      </p:sp>
      <p:sp>
        <p:nvSpPr>
          <p:cNvPr id="6" name="TextBox 5">
            <a:extLst>
              <a:ext uri="{FF2B5EF4-FFF2-40B4-BE49-F238E27FC236}">
                <a16:creationId xmlns:a16="http://schemas.microsoft.com/office/drawing/2014/main" id="{8321530A-DB33-8A7C-F74F-8A84224E422F}"/>
              </a:ext>
            </a:extLst>
          </p:cNvPr>
          <p:cNvSpPr txBox="1"/>
          <p:nvPr/>
        </p:nvSpPr>
        <p:spPr>
          <a:xfrm>
            <a:off x="7308237" y="5348939"/>
            <a:ext cx="3262489" cy="369332"/>
          </a:xfrm>
          <a:prstGeom prst="rect">
            <a:avLst/>
          </a:prstGeom>
          <a:noFill/>
        </p:spPr>
        <p:txBody>
          <a:bodyPr wrap="square" rtlCol="0">
            <a:spAutoFit/>
          </a:bodyPr>
          <a:lstStyle/>
          <a:p>
            <a:r>
              <a:rPr lang="en-GB" dirty="0"/>
              <a:t>Undergraduate first degree</a:t>
            </a:r>
          </a:p>
        </p:txBody>
      </p:sp>
      <p:sp>
        <p:nvSpPr>
          <p:cNvPr id="7" name="TextBox 6">
            <a:extLst>
              <a:ext uri="{FF2B5EF4-FFF2-40B4-BE49-F238E27FC236}">
                <a16:creationId xmlns:a16="http://schemas.microsoft.com/office/drawing/2014/main" id="{F4A5814F-BB07-31BE-94A8-FFB43E066028}"/>
              </a:ext>
            </a:extLst>
          </p:cNvPr>
          <p:cNvSpPr txBox="1"/>
          <p:nvPr/>
        </p:nvSpPr>
        <p:spPr>
          <a:xfrm>
            <a:off x="1509110" y="5348939"/>
            <a:ext cx="3262489" cy="369332"/>
          </a:xfrm>
          <a:prstGeom prst="rect">
            <a:avLst/>
          </a:prstGeom>
          <a:noFill/>
        </p:spPr>
        <p:txBody>
          <a:bodyPr wrap="square" rtlCol="0">
            <a:spAutoFit/>
          </a:bodyPr>
          <a:lstStyle/>
          <a:p>
            <a:r>
              <a:rPr lang="en-GB"/>
              <a:t>Undergraduate non-degree</a:t>
            </a:r>
          </a:p>
        </p:txBody>
      </p:sp>
      <p:pic>
        <p:nvPicPr>
          <p:cNvPr id="10" name="Picture 9">
            <a:extLst>
              <a:ext uri="{FF2B5EF4-FFF2-40B4-BE49-F238E27FC236}">
                <a16:creationId xmlns:a16="http://schemas.microsoft.com/office/drawing/2014/main" id="{3DAAF8CB-0CCC-DCEE-3A0B-B997FF535D5E}"/>
              </a:ext>
            </a:extLst>
          </p:cNvPr>
          <p:cNvPicPr>
            <a:picLocks noChangeAspect="1"/>
          </p:cNvPicPr>
          <p:nvPr/>
        </p:nvPicPr>
        <p:blipFill>
          <a:blip r:embed="rId3"/>
          <a:stretch>
            <a:fillRect/>
          </a:stretch>
        </p:blipFill>
        <p:spPr>
          <a:xfrm>
            <a:off x="701613" y="1052564"/>
            <a:ext cx="4877481" cy="4296375"/>
          </a:xfrm>
          <a:prstGeom prst="rect">
            <a:avLst/>
          </a:prstGeom>
        </p:spPr>
      </p:pic>
      <p:pic>
        <p:nvPicPr>
          <p:cNvPr id="12" name="Picture 11">
            <a:extLst>
              <a:ext uri="{FF2B5EF4-FFF2-40B4-BE49-F238E27FC236}">
                <a16:creationId xmlns:a16="http://schemas.microsoft.com/office/drawing/2014/main" id="{1E8BAC08-32E3-62E0-DE19-5D1730952695}"/>
              </a:ext>
            </a:extLst>
          </p:cNvPr>
          <p:cNvPicPr>
            <a:picLocks noChangeAspect="1"/>
          </p:cNvPicPr>
          <p:nvPr/>
        </p:nvPicPr>
        <p:blipFill>
          <a:blip r:embed="rId4"/>
          <a:stretch>
            <a:fillRect/>
          </a:stretch>
        </p:blipFill>
        <p:spPr>
          <a:xfrm>
            <a:off x="6386591" y="1004933"/>
            <a:ext cx="4887007" cy="4344006"/>
          </a:xfrm>
          <a:prstGeom prst="rect">
            <a:avLst/>
          </a:prstGeom>
        </p:spPr>
      </p:pic>
    </p:spTree>
    <p:extLst>
      <p:ext uri="{BB962C8B-B14F-4D97-AF65-F5344CB8AC3E}">
        <p14:creationId xmlns:p14="http://schemas.microsoft.com/office/powerpoint/2010/main" val="24676174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0C06F-8711-B859-DA31-B9D0EBCF44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538353-872C-2041-1A42-FA60BDA8A56E}"/>
              </a:ext>
            </a:extLst>
          </p:cNvPr>
          <p:cNvSpPr>
            <a:spLocks noGrp="1"/>
          </p:cNvSpPr>
          <p:nvPr>
            <p:ph type="title"/>
          </p:nvPr>
        </p:nvSpPr>
        <p:spPr>
          <a:xfrm>
            <a:off x="155334" y="-160655"/>
            <a:ext cx="11481847" cy="1325563"/>
          </a:xfrm>
        </p:spPr>
        <p:txBody>
          <a:bodyPr/>
          <a:lstStyle/>
          <a:p>
            <a:r>
              <a:rPr lang="en-GB"/>
              <a:t>Entry Route (Undergraduate - Swansea)</a:t>
            </a:r>
          </a:p>
        </p:txBody>
      </p:sp>
      <p:sp>
        <p:nvSpPr>
          <p:cNvPr id="6" name="TextBox 5">
            <a:extLst>
              <a:ext uri="{FF2B5EF4-FFF2-40B4-BE49-F238E27FC236}">
                <a16:creationId xmlns:a16="http://schemas.microsoft.com/office/drawing/2014/main" id="{84B8D0F7-9062-52D9-E8F9-D5AE41110917}"/>
              </a:ext>
            </a:extLst>
          </p:cNvPr>
          <p:cNvSpPr txBox="1"/>
          <p:nvPr/>
        </p:nvSpPr>
        <p:spPr>
          <a:xfrm>
            <a:off x="7044077" y="5381251"/>
            <a:ext cx="3262489" cy="369332"/>
          </a:xfrm>
          <a:prstGeom prst="rect">
            <a:avLst/>
          </a:prstGeom>
          <a:noFill/>
        </p:spPr>
        <p:txBody>
          <a:bodyPr wrap="square" rtlCol="0">
            <a:spAutoFit/>
          </a:bodyPr>
          <a:lstStyle/>
          <a:p>
            <a:r>
              <a:rPr lang="en-GB"/>
              <a:t>Undergraduate first degree</a:t>
            </a:r>
          </a:p>
        </p:txBody>
      </p:sp>
      <p:sp>
        <p:nvSpPr>
          <p:cNvPr id="7" name="TextBox 6">
            <a:extLst>
              <a:ext uri="{FF2B5EF4-FFF2-40B4-BE49-F238E27FC236}">
                <a16:creationId xmlns:a16="http://schemas.microsoft.com/office/drawing/2014/main" id="{E26147A5-BF04-32E3-05DB-BFC28F304D6B}"/>
              </a:ext>
            </a:extLst>
          </p:cNvPr>
          <p:cNvSpPr txBox="1"/>
          <p:nvPr/>
        </p:nvSpPr>
        <p:spPr>
          <a:xfrm>
            <a:off x="1509110" y="5348939"/>
            <a:ext cx="3262489" cy="369332"/>
          </a:xfrm>
          <a:prstGeom prst="rect">
            <a:avLst/>
          </a:prstGeom>
          <a:noFill/>
        </p:spPr>
        <p:txBody>
          <a:bodyPr wrap="square" rtlCol="0">
            <a:spAutoFit/>
          </a:bodyPr>
          <a:lstStyle/>
          <a:p>
            <a:r>
              <a:rPr lang="en-GB"/>
              <a:t>Undergraduate non-degree</a:t>
            </a:r>
          </a:p>
        </p:txBody>
      </p:sp>
      <p:pic>
        <p:nvPicPr>
          <p:cNvPr id="5" name="Picture 4">
            <a:extLst>
              <a:ext uri="{FF2B5EF4-FFF2-40B4-BE49-F238E27FC236}">
                <a16:creationId xmlns:a16="http://schemas.microsoft.com/office/drawing/2014/main" id="{AACF946C-D2D2-34E5-F181-E1C562F12559}"/>
              </a:ext>
            </a:extLst>
          </p:cNvPr>
          <p:cNvPicPr>
            <a:picLocks noChangeAspect="1"/>
          </p:cNvPicPr>
          <p:nvPr/>
        </p:nvPicPr>
        <p:blipFill>
          <a:blip r:embed="rId3"/>
          <a:stretch>
            <a:fillRect/>
          </a:stretch>
        </p:blipFill>
        <p:spPr>
          <a:xfrm>
            <a:off x="1028303" y="1014459"/>
            <a:ext cx="4867954" cy="4334480"/>
          </a:xfrm>
          <a:prstGeom prst="rect">
            <a:avLst/>
          </a:prstGeom>
        </p:spPr>
      </p:pic>
      <p:pic>
        <p:nvPicPr>
          <p:cNvPr id="12" name="Picture 11">
            <a:extLst>
              <a:ext uri="{FF2B5EF4-FFF2-40B4-BE49-F238E27FC236}">
                <a16:creationId xmlns:a16="http://schemas.microsoft.com/office/drawing/2014/main" id="{E6AE46B7-EE4F-A42E-A3AC-232425D490EC}"/>
              </a:ext>
            </a:extLst>
          </p:cNvPr>
          <p:cNvPicPr>
            <a:picLocks noChangeAspect="1"/>
          </p:cNvPicPr>
          <p:nvPr/>
        </p:nvPicPr>
        <p:blipFill>
          <a:blip r:embed="rId4"/>
          <a:stretch>
            <a:fillRect/>
          </a:stretch>
        </p:blipFill>
        <p:spPr>
          <a:xfrm>
            <a:off x="6096000" y="1075350"/>
            <a:ext cx="4867954" cy="4305901"/>
          </a:xfrm>
          <a:prstGeom prst="rect">
            <a:avLst/>
          </a:prstGeom>
        </p:spPr>
      </p:pic>
    </p:spTree>
    <p:extLst>
      <p:ext uri="{BB962C8B-B14F-4D97-AF65-F5344CB8AC3E}">
        <p14:creationId xmlns:p14="http://schemas.microsoft.com/office/powerpoint/2010/main" val="35015562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6A629-CDEB-1E04-5F9E-F6153A9C11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7ED5E6-DF8F-C8DB-0525-4B9A579B636B}"/>
              </a:ext>
            </a:extLst>
          </p:cNvPr>
          <p:cNvSpPr>
            <a:spLocks noGrp="1"/>
          </p:cNvSpPr>
          <p:nvPr>
            <p:ph type="title"/>
          </p:nvPr>
        </p:nvSpPr>
        <p:spPr>
          <a:xfrm>
            <a:off x="155334" y="-160655"/>
            <a:ext cx="11481847" cy="1325563"/>
          </a:xfrm>
        </p:spPr>
        <p:txBody>
          <a:bodyPr/>
          <a:lstStyle/>
          <a:p>
            <a:r>
              <a:rPr lang="en-GB"/>
              <a:t>Entry tariff (Undergraduate)</a:t>
            </a:r>
          </a:p>
        </p:txBody>
      </p:sp>
      <p:sp>
        <p:nvSpPr>
          <p:cNvPr id="8" name="TextBox 7">
            <a:extLst>
              <a:ext uri="{FF2B5EF4-FFF2-40B4-BE49-F238E27FC236}">
                <a16:creationId xmlns:a16="http://schemas.microsoft.com/office/drawing/2014/main" id="{323A635F-59E1-7419-F0F9-05D499D91740}"/>
              </a:ext>
            </a:extLst>
          </p:cNvPr>
          <p:cNvSpPr txBox="1"/>
          <p:nvPr/>
        </p:nvSpPr>
        <p:spPr>
          <a:xfrm>
            <a:off x="4701935" y="4888264"/>
            <a:ext cx="3262489" cy="369332"/>
          </a:xfrm>
          <a:prstGeom prst="rect">
            <a:avLst/>
          </a:prstGeom>
          <a:noFill/>
        </p:spPr>
        <p:txBody>
          <a:bodyPr wrap="square" rtlCol="0">
            <a:spAutoFit/>
          </a:bodyPr>
          <a:lstStyle/>
          <a:p>
            <a:r>
              <a:rPr lang="en-GB" dirty="0"/>
              <a:t>Undergraduate non-degree</a:t>
            </a:r>
          </a:p>
        </p:txBody>
      </p:sp>
      <p:sp>
        <p:nvSpPr>
          <p:cNvPr id="9" name="TextBox 8">
            <a:extLst>
              <a:ext uri="{FF2B5EF4-FFF2-40B4-BE49-F238E27FC236}">
                <a16:creationId xmlns:a16="http://schemas.microsoft.com/office/drawing/2014/main" id="{74B23BE8-6B7D-F329-8AF4-209CD2FCEBFF}"/>
              </a:ext>
            </a:extLst>
          </p:cNvPr>
          <p:cNvSpPr txBox="1"/>
          <p:nvPr/>
        </p:nvSpPr>
        <p:spPr>
          <a:xfrm>
            <a:off x="8656783" y="4888264"/>
            <a:ext cx="3262489" cy="369332"/>
          </a:xfrm>
          <a:prstGeom prst="rect">
            <a:avLst/>
          </a:prstGeom>
          <a:noFill/>
        </p:spPr>
        <p:txBody>
          <a:bodyPr wrap="square" rtlCol="0">
            <a:spAutoFit/>
          </a:bodyPr>
          <a:lstStyle/>
          <a:p>
            <a:r>
              <a:rPr lang="en-GB" dirty="0"/>
              <a:t>Undergraduate first degree</a:t>
            </a:r>
          </a:p>
        </p:txBody>
      </p:sp>
      <p:pic>
        <p:nvPicPr>
          <p:cNvPr id="4" name="Picture 3">
            <a:extLst>
              <a:ext uri="{FF2B5EF4-FFF2-40B4-BE49-F238E27FC236}">
                <a16:creationId xmlns:a16="http://schemas.microsoft.com/office/drawing/2014/main" id="{0EEA6119-A8FA-2892-1CC3-50E0E746C331}"/>
              </a:ext>
            </a:extLst>
          </p:cNvPr>
          <p:cNvPicPr>
            <a:picLocks noChangeAspect="1"/>
          </p:cNvPicPr>
          <p:nvPr/>
        </p:nvPicPr>
        <p:blipFill>
          <a:blip r:embed="rId3"/>
          <a:stretch>
            <a:fillRect/>
          </a:stretch>
        </p:blipFill>
        <p:spPr>
          <a:xfrm>
            <a:off x="4086168" y="1333728"/>
            <a:ext cx="3902268" cy="3478767"/>
          </a:xfrm>
          <a:prstGeom prst="rect">
            <a:avLst/>
          </a:prstGeom>
        </p:spPr>
      </p:pic>
      <p:pic>
        <p:nvPicPr>
          <p:cNvPr id="7" name="Picture 6">
            <a:extLst>
              <a:ext uri="{FF2B5EF4-FFF2-40B4-BE49-F238E27FC236}">
                <a16:creationId xmlns:a16="http://schemas.microsoft.com/office/drawing/2014/main" id="{3893DE37-E7AA-D62C-32AF-D23203894569}"/>
              </a:ext>
            </a:extLst>
          </p:cNvPr>
          <p:cNvPicPr>
            <a:picLocks noChangeAspect="1"/>
          </p:cNvPicPr>
          <p:nvPr/>
        </p:nvPicPr>
        <p:blipFill>
          <a:blip r:embed="rId4"/>
          <a:srcRect t="1" b="1649"/>
          <a:stretch>
            <a:fillRect/>
          </a:stretch>
        </p:blipFill>
        <p:spPr>
          <a:xfrm>
            <a:off x="8030344" y="1391104"/>
            <a:ext cx="3888928" cy="3421392"/>
          </a:xfrm>
          <a:prstGeom prst="rect">
            <a:avLst/>
          </a:prstGeom>
        </p:spPr>
      </p:pic>
      <p:pic>
        <p:nvPicPr>
          <p:cNvPr id="3" name="Picture 2">
            <a:extLst>
              <a:ext uri="{FF2B5EF4-FFF2-40B4-BE49-F238E27FC236}">
                <a16:creationId xmlns:a16="http://schemas.microsoft.com/office/drawing/2014/main" id="{75967D89-D2A0-0346-0DB1-4F28A400F0E6}"/>
              </a:ext>
            </a:extLst>
          </p:cNvPr>
          <p:cNvPicPr>
            <a:picLocks noChangeAspect="1"/>
          </p:cNvPicPr>
          <p:nvPr/>
        </p:nvPicPr>
        <p:blipFill>
          <a:blip r:embed="rId5"/>
          <a:stretch>
            <a:fillRect/>
          </a:stretch>
        </p:blipFill>
        <p:spPr>
          <a:xfrm>
            <a:off x="155334" y="1333728"/>
            <a:ext cx="3888927" cy="3478767"/>
          </a:xfrm>
          <a:prstGeom prst="rect">
            <a:avLst/>
          </a:prstGeom>
        </p:spPr>
      </p:pic>
      <p:sp>
        <p:nvSpPr>
          <p:cNvPr id="5" name="TextBox 4">
            <a:extLst>
              <a:ext uri="{FF2B5EF4-FFF2-40B4-BE49-F238E27FC236}">
                <a16:creationId xmlns:a16="http://schemas.microsoft.com/office/drawing/2014/main" id="{5D347248-B6EB-8ECF-EEDE-7FA606FF83D4}"/>
              </a:ext>
            </a:extLst>
          </p:cNvPr>
          <p:cNvSpPr txBox="1"/>
          <p:nvPr/>
        </p:nvSpPr>
        <p:spPr>
          <a:xfrm>
            <a:off x="1746859" y="4888264"/>
            <a:ext cx="3262489" cy="369332"/>
          </a:xfrm>
          <a:prstGeom prst="rect">
            <a:avLst/>
          </a:prstGeom>
          <a:noFill/>
        </p:spPr>
        <p:txBody>
          <a:bodyPr wrap="square" rtlCol="0">
            <a:spAutoFit/>
          </a:bodyPr>
          <a:lstStyle/>
          <a:p>
            <a:r>
              <a:rPr lang="en-GB" dirty="0"/>
              <a:t>Overall</a:t>
            </a:r>
          </a:p>
        </p:txBody>
      </p:sp>
    </p:spTree>
    <p:extLst>
      <p:ext uri="{BB962C8B-B14F-4D97-AF65-F5344CB8AC3E}">
        <p14:creationId xmlns:p14="http://schemas.microsoft.com/office/powerpoint/2010/main" val="874648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D0CCD-9D56-885F-C75E-18418FBFC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B411F9-1C14-38E9-4728-C2C154D8026C}"/>
              </a:ext>
            </a:extLst>
          </p:cNvPr>
          <p:cNvSpPr>
            <a:spLocks noGrp="1"/>
          </p:cNvSpPr>
          <p:nvPr>
            <p:ph type="title"/>
          </p:nvPr>
        </p:nvSpPr>
        <p:spPr>
          <a:xfrm>
            <a:off x="155334" y="-160655"/>
            <a:ext cx="11481847" cy="1325563"/>
          </a:xfrm>
        </p:spPr>
        <p:txBody>
          <a:bodyPr/>
          <a:lstStyle/>
          <a:p>
            <a:r>
              <a:rPr lang="en-GB"/>
              <a:t>Entry tariff (UCAS entry)</a:t>
            </a:r>
          </a:p>
        </p:txBody>
      </p:sp>
      <p:pic>
        <p:nvPicPr>
          <p:cNvPr id="10" name="Picture 9">
            <a:extLst>
              <a:ext uri="{FF2B5EF4-FFF2-40B4-BE49-F238E27FC236}">
                <a16:creationId xmlns:a16="http://schemas.microsoft.com/office/drawing/2014/main" id="{D1F85A19-1AF5-E065-2703-45560AB8626A}"/>
              </a:ext>
            </a:extLst>
          </p:cNvPr>
          <p:cNvPicPr>
            <a:picLocks noChangeAspect="1"/>
          </p:cNvPicPr>
          <p:nvPr/>
        </p:nvPicPr>
        <p:blipFill>
          <a:blip r:embed="rId3"/>
          <a:srcRect b="34645"/>
          <a:stretch>
            <a:fillRect/>
          </a:stretch>
        </p:blipFill>
        <p:spPr>
          <a:xfrm>
            <a:off x="1030735" y="1086043"/>
            <a:ext cx="2372056" cy="3617299"/>
          </a:xfrm>
          <a:prstGeom prst="rect">
            <a:avLst/>
          </a:prstGeom>
        </p:spPr>
      </p:pic>
      <p:pic>
        <p:nvPicPr>
          <p:cNvPr id="12" name="Picture 11">
            <a:extLst>
              <a:ext uri="{FF2B5EF4-FFF2-40B4-BE49-F238E27FC236}">
                <a16:creationId xmlns:a16="http://schemas.microsoft.com/office/drawing/2014/main" id="{017ECC42-2C1E-1C53-76B3-611196ED98E5}"/>
              </a:ext>
            </a:extLst>
          </p:cNvPr>
          <p:cNvPicPr>
            <a:picLocks noChangeAspect="1"/>
          </p:cNvPicPr>
          <p:nvPr/>
        </p:nvPicPr>
        <p:blipFill>
          <a:blip r:embed="rId4"/>
          <a:stretch>
            <a:fillRect/>
          </a:stretch>
        </p:blipFill>
        <p:spPr>
          <a:xfrm>
            <a:off x="1140288" y="4952596"/>
            <a:ext cx="2152950" cy="304843"/>
          </a:xfrm>
          <a:prstGeom prst="rect">
            <a:avLst/>
          </a:prstGeom>
        </p:spPr>
      </p:pic>
      <p:pic>
        <p:nvPicPr>
          <p:cNvPr id="4" name="Picture 3">
            <a:extLst>
              <a:ext uri="{FF2B5EF4-FFF2-40B4-BE49-F238E27FC236}">
                <a16:creationId xmlns:a16="http://schemas.microsoft.com/office/drawing/2014/main" id="{D304AF01-C6AE-57C8-6F0E-7E29DE928B86}"/>
              </a:ext>
            </a:extLst>
          </p:cNvPr>
          <p:cNvPicPr>
            <a:picLocks noChangeAspect="1"/>
          </p:cNvPicPr>
          <p:nvPr/>
        </p:nvPicPr>
        <p:blipFill>
          <a:blip r:embed="rId5"/>
          <a:stretch>
            <a:fillRect/>
          </a:stretch>
        </p:blipFill>
        <p:spPr>
          <a:xfrm>
            <a:off x="6005829" y="311066"/>
            <a:ext cx="5631352" cy="5025238"/>
          </a:xfrm>
          <a:prstGeom prst="rect">
            <a:avLst/>
          </a:prstGeom>
        </p:spPr>
      </p:pic>
      <p:pic>
        <p:nvPicPr>
          <p:cNvPr id="5" name="Picture 4">
            <a:extLst>
              <a:ext uri="{FF2B5EF4-FFF2-40B4-BE49-F238E27FC236}">
                <a16:creationId xmlns:a16="http://schemas.microsoft.com/office/drawing/2014/main" id="{5FF05ABC-17FD-0F6C-B419-A7B2624B1D19}"/>
              </a:ext>
            </a:extLst>
          </p:cNvPr>
          <p:cNvPicPr>
            <a:picLocks noChangeAspect="1"/>
          </p:cNvPicPr>
          <p:nvPr/>
        </p:nvPicPr>
        <p:blipFill>
          <a:blip r:embed="rId3"/>
          <a:srcRect t="95834"/>
          <a:stretch>
            <a:fillRect/>
          </a:stretch>
        </p:blipFill>
        <p:spPr>
          <a:xfrm>
            <a:off x="1030735" y="4624477"/>
            <a:ext cx="2372056" cy="230588"/>
          </a:xfrm>
          <a:prstGeom prst="rect">
            <a:avLst/>
          </a:prstGeom>
        </p:spPr>
      </p:pic>
    </p:spTree>
    <p:extLst>
      <p:ext uri="{BB962C8B-B14F-4D97-AF65-F5344CB8AC3E}">
        <p14:creationId xmlns:p14="http://schemas.microsoft.com/office/powerpoint/2010/main" val="1224138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E04D3-36BF-A33D-786B-4DFC276921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465DA1-9BA5-7831-B984-31CC7EC38BC1}"/>
              </a:ext>
            </a:extLst>
          </p:cNvPr>
          <p:cNvSpPr>
            <a:spLocks noGrp="1"/>
          </p:cNvSpPr>
          <p:nvPr>
            <p:ph type="title"/>
          </p:nvPr>
        </p:nvSpPr>
        <p:spPr>
          <a:xfrm>
            <a:off x="169033" y="-22498"/>
            <a:ext cx="11481847" cy="1325563"/>
          </a:xfrm>
        </p:spPr>
        <p:txBody>
          <a:bodyPr/>
          <a:lstStyle/>
          <a:p>
            <a:r>
              <a:rPr lang="en-GB"/>
              <a:t>Home vs. Overseas - Undergraduate</a:t>
            </a:r>
          </a:p>
        </p:txBody>
      </p:sp>
      <p:pic>
        <p:nvPicPr>
          <p:cNvPr id="4" name="Picture 3">
            <a:extLst>
              <a:ext uri="{FF2B5EF4-FFF2-40B4-BE49-F238E27FC236}">
                <a16:creationId xmlns:a16="http://schemas.microsoft.com/office/drawing/2014/main" id="{CF489F16-E62B-804A-3423-0920C9993BC3}"/>
              </a:ext>
            </a:extLst>
          </p:cNvPr>
          <p:cNvPicPr>
            <a:picLocks noChangeAspect="1"/>
          </p:cNvPicPr>
          <p:nvPr/>
        </p:nvPicPr>
        <p:blipFill>
          <a:blip r:embed="rId3"/>
          <a:stretch>
            <a:fillRect/>
          </a:stretch>
        </p:blipFill>
        <p:spPr>
          <a:xfrm>
            <a:off x="1032475" y="977981"/>
            <a:ext cx="4877481" cy="4334480"/>
          </a:xfrm>
          <a:prstGeom prst="rect">
            <a:avLst/>
          </a:prstGeom>
        </p:spPr>
      </p:pic>
      <p:sp>
        <p:nvSpPr>
          <p:cNvPr id="5" name="TextBox 4">
            <a:extLst>
              <a:ext uri="{FF2B5EF4-FFF2-40B4-BE49-F238E27FC236}">
                <a16:creationId xmlns:a16="http://schemas.microsoft.com/office/drawing/2014/main" id="{9159601D-E929-95FE-968C-1ED8B468EE17}"/>
              </a:ext>
            </a:extLst>
          </p:cNvPr>
          <p:cNvSpPr txBox="1"/>
          <p:nvPr/>
        </p:nvSpPr>
        <p:spPr>
          <a:xfrm>
            <a:off x="7506532" y="5312461"/>
            <a:ext cx="3262489" cy="369332"/>
          </a:xfrm>
          <a:prstGeom prst="rect">
            <a:avLst/>
          </a:prstGeom>
          <a:noFill/>
        </p:spPr>
        <p:txBody>
          <a:bodyPr wrap="square" rtlCol="0">
            <a:spAutoFit/>
          </a:bodyPr>
          <a:lstStyle/>
          <a:p>
            <a:r>
              <a:rPr lang="en-GB" dirty="0"/>
              <a:t>Undergraduate first degree</a:t>
            </a:r>
          </a:p>
        </p:txBody>
      </p:sp>
      <p:sp>
        <p:nvSpPr>
          <p:cNvPr id="6" name="TextBox 5">
            <a:extLst>
              <a:ext uri="{FF2B5EF4-FFF2-40B4-BE49-F238E27FC236}">
                <a16:creationId xmlns:a16="http://schemas.microsoft.com/office/drawing/2014/main" id="{332F2E98-440A-24F9-595E-601073DA03CF}"/>
              </a:ext>
            </a:extLst>
          </p:cNvPr>
          <p:cNvSpPr txBox="1"/>
          <p:nvPr/>
        </p:nvSpPr>
        <p:spPr>
          <a:xfrm>
            <a:off x="1885435" y="5283882"/>
            <a:ext cx="3262489" cy="369332"/>
          </a:xfrm>
          <a:prstGeom prst="rect">
            <a:avLst/>
          </a:prstGeom>
          <a:noFill/>
        </p:spPr>
        <p:txBody>
          <a:bodyPr wrap="square" rtlCol="0">
            <a:spAutoFit/>
          </a:bodyPr>
          <a:lstStyle/>
          <a:p>
            <a:r>
              <a:rPr lang="en-GB" dirty="0"/>
              <a:t>Undergraduate non-degree</a:t>
            </a:r>
          </a:p>
        </p:txBody>
      </p:sp>
      <p:pic>
        <p:nvPicPr>
          <p:cNvPr id="8" name="Picture 7">
            <a:extLst>
              <a:ext uri="{FF2B5EF4-FFF2-40B4-BE49-F238E27FC236}">
                <a16:creationId xmlns:a16="http://schemas.microsoft.com/office/drawing/2014/main" id="{5F35C9E8-E383-2B92-D48D-657C34476301}"/>
              </a:ext>
            </a:extLst>
          </p:cNvPr>
          <p:cNvPicPr>
            <a:picLocks noChangeAspect="1"/>
          </p:cNvPicPr>
          <p:nvPr/>
        </p:nvPicPr>
        <p:blipFill>
          <a:blip r:embed="rId4"/>
          <a:stretch>
            <a:fillRect/>
          </a:stretch>
        </p:blipFill>
        <p:spPr>
          <a:xfrm>
            <a:off x="6563862" y="977981"/>
            <a:ext cx="4887007" cy="4305901"/>
          </a:xfrm>
          <a:prstGeom prst="rect">
            <a:avLst/>
          </a:prstGeom>
        </p:spPr>
      </p:pic>
    </p:spTree>
    <p:extLst>
      <p:ext uri="{BB962C8B-B14F-4D97-AF65-F5344CB8AC3E}">
        <p14:creationId xmlns:p14="http://schemas.microsoft.com/office/powerpoint/2010/main" val="20310694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07562-A9CD-CB6B-7F50-073D8E20E987}"/>
              </a:ext>
            </a:extLst>
          </p:cNvPr>
          <p:cNvSpPr>
            <a:spLocks noGrp="1"/>
          </p:cNvSpPr>
          <p:nvPr>
            <p:ph type="title"/>
          </p:nvPr>
        </p:nvSpPr>
        <p:spPr>
          <a:xfrm>
            <a:off x="126992" y="-72012"/>
            <a:ext cx="11481847" cy="1325563"/>
          </a:xfrm>
        </p:spPr>
        <p:txBody>
          <a:bodyPr/>
          <a:lstStyle/>
          <a:p>
            <a:r>
              <a:rPr lang="en-GB"/>
              <a:t>Home vs. Overseas - Postgraduate</a:t>
            </a:r>
          </a:p>
        </p:txBody>
      </p:sp>
      <p:pic>
        <p:nvPicPr>
          <p:cNvPr id="4" name="Picture 3">
            <a:extLst>
              <a:ext uri="{FF2B5EF4-FFF2-40B4-BE49-F238E27FC236}">
                <a16:creationId xmlns:a16="http://schemas.microsoft.com/office/drawing/2014/main" id="{466AB0CE-1189-6FBE-2F0F-4CCF7B128A6E}"/>
              </a:ext>
            </a:extLst>
          </p:cNvPr>
          <p:cNvPicPr>
            <a:picLocks noChangeAspect="1"/>
          </p:cNvPicPr>
          <p:nvPr/>
        </p:nvPicPr>
        <p:blipFill>
          <a:blip r:embed="rId3"/>
          <a:stretch>
            <a:fillRect/>
          </a:stretch>
        </p:blipFill>
        <p:spPr>
          <a:xfrm>
            <a:off x="6309029" y="1035521"/>
            <a:ext cx="4813582" cy="4305900"/>
          </a:xfrm>
          <a:prstGeom prst="rect">
            <a:avLst/>
          </a:prstGeom>
        </p:spPr>
      </p:pic>
      <p:sp>
        <p:nvSpPr>
          <p:cNvPr id="5" name="TextBox 4">
            <a:extLst>
              <a:ext uri="{FF2B5EF4-FFF2-40B4-BE49-F238E27FC236}">
                <a16:creationId xmlns:a16="http://schemas.microsoft.com/office/drawing/2014/main" id="{0B797B1C-1600-36A7-88FC-57FBD34CA2B1}"/>
              </a:ext>
            </a:extLst>
          </p:cNvPr>
          <p:cNvSpPr txBox="1"/>
          <p:nvPr/>
        </p:nvSpPr>
        <p:spPr>
          <a:xfrm>
            <a:off x="7674698" y="5341422"/>
            <a:ext cx="3262489" cy="369332"/>
          </a:xfrm>
          <a:prstGeom prst="rect">
            <a:avLst/>
          </a:prstGeom>
          <a:noFill/>
        </p:spPr>
        <p:txBody>
          <a:bodyPr wrap="square" rtlCol="0">
            <a:spAutoFit/>
          </a:bodyPr>
          <a:lstStyle/>
          <a:p>
            <a:r>
              <a:rPr lang="en-GB" dirty="0"/>
              <a:t>Postgraduate Research</a:t>
            </a:r>
          </a:p>
        </p:txBody>
      </p:sp>
      <p:sp>
        <p:nvSpPr>
          <p:cNvPr id="6" name="TextBox 5">
            <a:extLst>
              <a:ext uri="{FF2B5EF4-FFF2-40B4-BE49-F238E27FC236}">
                <a16:creationId xmlns:a16="http://schemas.microsoft.com/office/drawing/2014/main" id="{0ED9BB8E-B7CF-FA0C-31FA-80A7FFF26105}"/>
              </a:ext>
            </a:extLst>
          </p:cNvPr>
          <p:cNvSpPr txBox="1"/>
          <p:nvPr/>
        </p:nvSpPr>
        <p:spPr>
          <a:xfrm>
            <a:off x="1885435" y="5341422"/>
            <a:ext cx="3262489" cy="369332"/>
          </a:xfrm>
          <a:prstGeom prst="rect">
            <a:avLst/>
          </a:prstGeom>
          <a:noFill/>
        </p:spPr>
        <p:txBody>
          <a:bodyPr wrap="square" rtlCol="0">
            <a:spAutoFit/>
          </a:bodyPr>
          <a:lstStyle/>
          <a:p>
            <a:r>
              <a:rPr lang="en-GB" dirty="0"/>
              <a:t>Postgraduate Taught</a:t>
            </a:r>
          </a:p>
        </p:txBody>
      </p:sp>
      <p:pic>
        <p:nvPicPr>
          <p:cNvPr id="11" name="Picture 10">
            <a:extLst>
              <a:ext uri="{FF2B5EF4-FFF2-40B4-BE49-F238E27FC236}">
                <a16:creationId xmlns:a16="http://schemas.microsoft.com/office/drawing/2014/main" id="{1EFFFCE0-57E6-F4D0-545B-1E6625C4C6FF}"/>
              </a:ext>
            </a:extLst>
          </p:cNvPr>
          <p:cNvPicPr>
            <a:picLocks noChangeAspect="1"/>
          </p:cNvPicPr>
          <p:nvPr/>
        </p:nvPicPr>
        <p:blipFill>
          <a:blip r:embed="rId4"/>
          <a:stretch>
            <a:fillRect/>
          </a:stretch>
        </p:blipFill>
        <p:spPr>
          <a:xfrm>
            <a:off x="583161" y="1035521"/>
            <a:ext cx="4887007" cy="4305901"/>
          </a:xfrm>
          <a:prstGeom prst="rect">
            <a:avLst/>
          </a:prstGeom>
        </p:spPr>
      </p:pic>
    </p:spTree>
    <p:extLst>
      <p:ext uri="{BB962C8B-B14F-4D97-AF65-F5344CB8AC3E}">
        <p14:creationId xmlns:p14="http://schemas.microsoft.com/office/powerpoint/2010/main" val="1949344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BBFE7-B690-56A0-C9AB-B2765205BBE3}"/>
              </a:ext>
            </a:extLst>
          </p:cNvPr>
          <p:cNvSpPr>
            <a:spLocks noGrp="1"/>
          </p:cNvSpPr>
          <p:nvPr>
            <p:ph type="title"/>
          </p:nvPr>
        </p:nvSpPr>
        <p:spPr>
          <a:xfrm>
            <a:off x="96123" y="-64081"/>
            <a:ext cx="11481847" cy="1325563"/>
          </a:xfrm>
        </p:spPr>
        <p:txBody>
          <a:bodyPr/>
          <a:lstStyle/>
          <a:p>
            <a:r>
              <a:rPr lang="en-GB" dirty="0"/>
              <a:t>Low participation (undergraduates)</a:t>
            </a:r>
          </a:p>
        </p:txBody>
      </p:sp>
      <p:sp>
        <p:nvSpPr>
          <p:cNvPr id="3" name="TextBox 2">
            <a:extLst>
              <a:ext uri="{FF2B5EF4-FFF2-40B4-BE49-F238E27FC236}">
                <a16:creationId xmlns:a16="http://schemas.microsoft.com/office/drawing/2014/main" id="{B36D6F9E-DFD2-A787-C122-B7818E65B089}"/>
              </a:ext>
            </a:extLst>
          </p:cNvPr>
          <p:cNvSpPr txBox="1"/>
          <p:nvPr/>
        </p:nvSpPr>
        <p:spPr>
          <a:xfrm>
            <a:off x="1543264" y="5021305"/>
            <a:ext cx="3262489" cy="369332"/>
          </a:xfrm>
          <a:prstGeom prst="rect">
            <a:avLst/>
          </a:prstGeom>
          <a:noFill/>
        </p:spPr>
        <p:txBody>
          <a:bodyPr wrap="square" rtlCol="0">
            <a:spAutoFit/>
          </a:bodyPr>
          <a:lstStyle/>
          <a:p>
            <a:r>
              <a:rPr lang="en-GB" dirty="0"/>
              <a:t>IMH Business</a:t>
            </a:r>
          </a:p>
        </p:txBody>
      </p:sp>
      <p:sp>
        <p:nvSpPr>
          <p:cNvPr id="5" name="TextBox 4">
            <a:extLst>
              <a:ext uri="{FF2B5EF4-FFF2-40B4-BE49-F238E27FC236}">
                <a16:creationId xmlns:a16="http://schemas.microsoft.com/office/drawing/2014/main" id="{9F8791F2-C70C-2F9B-D03A-602AB8D88C45}"/>
              </a:ext>
            </a:extLst>
          </p:cNvPr>
          <p:cNvSpPr txBox="1"/>
          <p:nvPr/>
        </p:nvSpPr>
        <p:spPr>
          <a:xfrm>
            <a:off x="5226755" y="5021305"/>
            <a:ext cx="3262489" cy="369332"/>
          </a:xfrm>
          <a:prstGeom prst="rect">
            <a:avLst/>
          </a:prstGeom>
          <a:noFill/>
        </p:spPr>
        <p:txBody>
          <a:bodyPr wrap="square" rtlCol="0">
            <a:spAutoFit/>
          </a:bodyPr>
          <a:lstStyle/>
          <a:p>
            <a:r>
              <a:rPr lang="en-GB" dirty="0"/>
              <a:t>Rest of IMH</a:t>
            </a:r>
          </a:p>
        </p:txBody>
      </p:sp>
      <p:sp>
        <p:nvSpPr>
          <p:cNvPr id="6" name="TextBox 5">
            <a:extLst>
              <a:ext uri="{FF2B5EF4-FFF2-40B4-BE49-F238E27FC236}">
                <a16:creationId xmlns:a16="http://schemas.microsoft.com/office/drawing/2014/main" id="{0BDCFD9C-AB05-0E96-4EE5-E4F755A8B987}"/>
              </a:ext>
            </a:extLst>
          </p:cNvPr>
          <p:cNvSpPr txBox="1"/>
          <p:nvPr/>
        </p:nvSpPr>
        <p:spPr>
          <a:xfrm>
            <a:off x="9565002" y="5021305"/>
            <a:ext cx="3262489" cy="369332"/>
          </a:xfrm>
          <a:prstGeom prst="rect">
            <a:avLst/>
          </a:prstGeom>
          <a:noFill/>
        </p:spPr>
        <p:txBody>
          <a:bodyPr wrap="square" rtlCol="0">
            <a:spAutoFit/>
          </a:bodyPr>
          <a:lstStyle/>
          <a:p>
            <a:r>
              <a:rPr lang="en-GB" dirty="0"/>
              <a:t>UWTSD</a:t>
            </a:r>
          </a:p>
        </p:txBody>
      </p:sp>
      <p:pic>
        <p:nvPicPr>
          <p:cNvPr id="8" name="Picture 7">
            <a:extLst>
              <a:ext uri="{FF2B5EF4-FFF2-40B4-BE49-F238E27FC236}">
                <a16:creationId xmlns:a16="http://schemas.microsoft.com/office/drawing/2014/main" id="{02B31765-DA46-DA1D-EDB3-E260BE86BD13}"/>
              </a:ext>
            </a:extLst>
          </p:cNvPr>
          <p:cNvPicPr>
            <a:picLocks noChangeAspect="1"/>
          </p:cNvPicPr>
          <p:nvPr/>
        </p:nvPicPr>
        <p:blipFill>
          <a:blip r:embed="rId3"/>
          <a:stretch>
            <a:fillRect/>
          </a:stretch>
        </p:blipFill>
        <p:spPr>
          <a:xfrm>
            <a:off x="136700" y="1433454"/>
            <a:ext cx="3812898" cy="3415877"/>
          </a:xfrm>
          <a:prstGeom prst="rect">
            <a:avLst/>
          </a:prstGeom>
        </p:spPr>
      </p:pic>
      <p:pic>
        <p:nvPicPr>
          <p:cNvPr id="11" name="Picture 10">
            <a:extLst>
              <a:ext uri="{FF2B5EF4-FFF2-40B4-BE49-F238E27FC236}">
                <a16:creationId xmlns:a16="http://schemas.microsoft.com/office/drawing/2014/main" id="{D6929A25-A672-A851-0428-87A0B42CC949}"/>
              </a:ext>
            </a:extLst>
          </p:cNvPr>
          <p:cNvPicPr>
            <a:picLocks noChangeAspect="1"/>
          </p:cNvPicPr>
          <p:nvPr/>
        </p:nvPicPr>
        <p:blipFill>
          <a:blip r:embed="rId4"/>
          <a:stretch>
            <a:fillRect/>
          </a:stretch>
        </p:blipFill>
        <p:spPr>
          <a:xfrm>
            <a:off x="4052281" y="1433454"/>
            <a:ext cx="3847330" cy="3403985"/>
          </a:xfrm>
          <a:prstGeom prst="rect">
            <a:avLst/>
          </a:prstGeom>
        </p:spPr>
      </p:pic>
      <p:pic>
        <p:nvPicPr>
          <p:cNvPr id="16" name="Picture 15">
            <a:extLst>
              <a:ext uri="{FF2B5EF4-FFF2-40B4-BE49-F238E27FC236}">
                <a16:creationId xmlns:a16="http://schemas.microsoft.com/office/drawing/2014/main" id="{4FA8CD0C-5391-00FF-5719-7BBEB40D3AF5}"/>
              </a:ext>
            </a:extLst>
          </p:cNvPr>
          <p:cNvPicPr>
            <a:picLocks noChangeAspect="1"/>
          </p:cNvPicPr>
          <p:nvPr/>
        </p:nvPicPr>
        <p:blipFill>
          <a:blip r:embed="rId5"/>
          <a:stretch>
            <a:fillRect/>
          </a:stretch>
        </p:blipFill>
        <p:spPr>
          <a:xfrm>
            <a:off x="8002294" y="1445347"/>
            <a:ext cx="3847330" cy="3439165"/>
          </a:xfrm>
          <a:prstGeom prst="rect">
            <a:avLst/>
          </a:prstGeom>
        </p:spPr>
      </p:pic>
    </p:spTree>
    <p:extLst>
      <p:ext uri="{BB962C8B-B14F-4D97-AF65-F5344CB8AC3E}">
        <p14:creationId xmlns:p14="http://schemas.microsoft.com/office/powerpoint/2010/main" val="36323392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272A3-2385-C0F2-6EEE-0E248E43D2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EBE0F6-DE97-046D-924C-5076850096EC}"/>
              </a:ext>
            </a:extLst>
          </p:cNvPr>
          <p:cNvSpPr>
            <a:spLocks noGrp="1"/>
          </p:cNvSpPr>
          <p:nvPr>
            <p:ph type="title"/>
          </p:nvPr>
        </p:nvSpPr>
        <p:spPr>
          <a:xfrm>
            <a:off x="95461" y="-191924"/>
            <a:ext cx="11481847" cy="1325563"/>
          </a:xfrm>
        </p:spPr>
        <p:txBody>
          <a:bodyPr/>
          <a:lstStyle/>
          <a:p>
            <a:r>
              <a:rPr lang="en-GB"/>
              <a:t>Low participation (undergraduates)</a:t>
            </a:r>
          </a:p>
        </p:txBody>
      </p:sp>
      <p:pic>
        <p:nvPicPr>
          <p:cNvPr id="5" name="Picture 4">
            <a:extLst>
              <a:ext uri="{FF2B5EF4-FFF2-40B4-BE49-F238E27FC236}">
                <a16:creationId xmlns:a16="http://schemas.microsoft.com/office/drawing/2014/main" id="{2C2CACC4-04FE-C664-3930-1321115B28F8}"/>
              </a:ext>
            </a:extLst>
          </p:cNvPr>
          <p:cNvPicPr>
            <a:picLocks noChangeAspect="1"/>
          </p:cNvPicPr>
          <p:nvPr/>
        </p:nvPicPr>
        <p:blipFill>
          <a:blip r:embed="rId3"/>
          <a:stretch>
            <a:fillRect/>
          </a:stretch>
        </p:blipFill>
        <p:spPr>
          <a:xfrm>
            <a:off x="6543326" y="902732"/>
            <a:ext cx="4869741" cy="4283568"/>
          </a:xfrm>
          <a:prstGeom prst="rect">
            <a:avLst/>
          </a:prstGeom>
        </p:spPr>
      </p:pic>
      <p:sp>
        <p:nvSpPr>
          <p:cNvPr id="6" name="TextBox 5">
            <a:extLst>
              <a:ext uri="{FF2B5EF4-FFF2-40B4-BE49-F238E27FC236}">
                <a16:creationId xmlns:a16="http://schemas.microsoft.com/office/drawing/2014/main" id="{AADCC65C-D285-B223-5ED8-4EE7780EADA1}"/>
              </a:ext>
            </a:extLst>
          </p:cNvPr>
          <p:cNvSpPr txBox="1"/>
          <p:nvPr/>
        </p:nvSpPr>
        <p:spPr>
          <a:xfrm>
            <a:off x="2257439" y="5187018"/>
            <a:ext cx="3262489" cy="369332"/>
          </a:xfrm>
          <a:prstGeom prst="rect">
            <a:avLst/>
          </a:prstGeom>
          <a:noFill/>
        </p:spPr>
        <p:txBody>
          <a:bodyPr wrap="square" rtlCol="0">
            <a:spAutoFit/>
          </a:bodyPr>
          <a:lstStyle/>
          <a:p>
            <a:r>
              <a:rPr lang="en-GB"/>
              <a:t>Undergraduate non-degree</a:t>
            </a:r>
          </a:p>
        </p:txBody>
      </p:sp>
      <p:sp>
        <p:nvSpPr>
          <p:cNvPr id="7" name="TextBox 6">
            <a:extLst>
              <a:ext uri="{FF2B5EF4-FFF2-40B4-BE49-F238E27FC236}">
                <a16:creationId xmlns:a16="http://schemas.microsoft.com/office/drawing/2014/main" id="{0E071550-8F26-DC9A-7C88-B105DFEB29EB}"/>
              </a:ext>
            </a:extLst>
          </p:cNvPr>
          <p:cNvSpPr txBox="1"/>
          <p:nvPr/>
        </p:nvSpPr>
        <p:spPr>
          <a:xfrm>
            <a:off x="7610904" y="5189235"/>
            <a:ext cx="3262489" cy="369332"/>
          </a:xfrm>
          <a:prstGeom prst="rect">
            <a:avLst/>
          </a:prstGeom>
          <a:noFill/>
        </p:spPr>
        <p:txBody>
          <a:bodyPr wrap="square" rtlCol="0">
            <a:spAutoFit/>
          </a:bodyPr>
          <a:lstStyle/>
          <a:p>
            <a:r>
              <a:rPr lang="en-GB" dirty="0"/>
              <a:t>Undergraduate first degree</a:t>
            </a:r>
          </a:p>
        </p:txBody>
      </p:sp>
      <p:pic>
        <p:nvPicPr>
          <p:cNvPr id="9" name="Picture 8">
            <a:extLst>
              <a:ext uri="{FF2B5EF4-FFF2-40B4-BE49-F238E27FC236}">
                <a16:creationId xmlns:a16="http://schemas.microsoft.com/office/drawing/2014/main" id="{C3AFD8AF-64F5-BBDE-E17C-6C75FB60D25E}"/>
              </a:ext>
            </a:extLst>
          </p:cNvPr>
          <p:cNvPicPr>
            <a:picLocks noChangeAspect="1"/>
          </p:cNvPicPr>
          <p:nvPr/>
        </p:nvPicPr>
        <p:blipFill>
          <a:blip r:embed="rId4"/>
          <a:stretch>
            <a:fillRect/>
          </a:stretch>
        </p:blipFill>
        <p:spPr>
          <a:xfrm>
            <a:off x="1321337" y="902732"/>
            <a:ext cx="4774663" cy="4252019"/>
          </a:xfrm>
          <a:prstGeom prst="rect">
            <a:avLst/>
          </a:prstGeom>
        </p:spPr>
      </p:pic>
    </p:spTree>
    <p:extLst>
      <p:ext uri="{BB962C8B-B14F-4D97-AF65-F5344CB8AC3E}">
        <p14:creationId xmlns:p14="http://schemas.microsoft.com/office/powerpoint/2010/main" val="22377731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892C3-EE6E-56A3-46E7-68D57D7542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785796-3678-1634-B6BB-5379B902FDAA}"/>
              </a:ext>
            </a:extLst>
          </p:cNvPr>
          <p:cNvSpPr>
            <a:spLocks noGrp="1"/>
          </p:cNvSpPr>
          <p:nvPr>
            <p:ph type="title"/>
          </p:nvPr>
        </p:nvSpPr>
        <p:spPr>
          <a:xfrm>
            <a:off x="95461" y="-71935"/>
            <a:ext cx="11481847" cy="1325563"/>
          </a:xfrm>
        </p:spPr>
        <p:txBody>
          <a:bodyPr/>
          <a:lstStyle/>
          <a:p>
            <a:r>
              <a:rPr lang="en-GB" dirty="0"/>
              <a:t>Low participation (UG Carmarthen)</a:t>
            </a:r>
          </a:p>
        </p:txBody>
      </p:sp>
      <p:sp>
        <p:nvSpPr>
          <p:cNvPr id="6" name="TextBox 5">
            <a:extLst>
              <a:ext uri="{FF2B5EF4-FFF2-40B4-BE49-F238E27FC236}">
                <a16:creationId xmlns:a16="http://schemas.microsoft.com/office/drawing/2014/main" id="{A87F875D-3A86-F53E-E32B-1793C1358B4A}"/>
              </a:ext>
            </a:extLst>
          </p:cNvPr>
          <p:cNvSpPr txBox="1"/>
          <p:nvPr/>
        </p:nvSpPr>
        <p:spPr>
          <a:xfrm>
            <a:off x="2121973" y="5210948"/>
            <a:ext cx="3262489" cy="369332"/>
          </a:xfrm>
          <a:prstGeom prst="rect">
            <a:avLst/>
          </a:prstGeom>
          <a:noFill/>
        </p:spPr>
        <p:txBody>
          <a:bodyPr wrap="square" rtlCol="0">
            <a:spAutoFit/>
          </a:bodyPr>
          <a:lstStyle/>
          <a:p>
            <a:r>
              <a:rPr lang="en-GB" dirty="0"/>
              <a:t>Undergraduate non-degree</a:t>
            </a:r>
          </a:p>
        </p:txBody>
      </p:sp>
      <p:sp>
        <p:nvSpPr>
          <p:cNvPr id="7" name="TextBox 6">
            <a:extLst>
              <a:ext uri="{FF2B5EF4-FFF2-40B4-BE49-F238E27FC236}">
                <a16:creationId xmlns:a16="http://schemas.microsoft.com/office/drawing/2014/main" id="{42C3F207-CB03-4FB6-5E09-1C81B31CDB8C}"/>
              </a:ext>
            </a:extLst>
          </p:cNvPr>
          <p:cNvSpPr txBox="1"/>
          <p:nvPr/>
        </p:nvSpPr>
        <p:spPr>
          <a:xfrm>
            <a:off x="7644770" y="5210948"/>
            <a:ext cx="3262489" cy="369332"/>
          </a:xfrm>
          <a:prstGeom prst="rect">
            <a:avLst/>
          </a:prstGeom>
          <a:noFill/>
        </p:spPr>
        <p:txBody>
          <a:bodyPr wrap="square" rtlCol="0">
            <a:spAutoFit/>
          </a:bodyPr>
          <a:lstStyle/>
          <a:p>
            <a:r>
              <a:rPr lang="en-GB" dirty="0"/>
              <a:t>Undergraduate first degree</a:t>
            </a:r>
          </a:p>
        </p:txBody>
      </p:sp>
      <p:pic>
        <p:nvPicPr>
          <p:cNvPr id="4" name="Picture 3">
            <a:extLst>
              <a:ext uri="{FF2B5EF4-FFF2-40B4-BE49-F238E27FC236}">
                <a16:creationId xmlns:a16="http://schemas.microsoft.com/office/drawing/2014/main" id="{F57921C9-1EC6-3C75-670D-E924A0DE0879}"/>
              </a:ext>
            </a:extLst>
          </p:cNvPr>
          <p:cNvPicPr>
            <a:picLocks noChangeAspect="1"/>
          </p:cNvPicPr>
          <p:nvPr/>
        </p:nvPicPr>
        <p:blipFill>
          <a:blip r:embed="rId3"/>
          <a:stretch>
            <a:fillRect/>
          </a:stretch>
        </p:blipFill>
        <p:spPr>
          <a:xfrm>
            <a:off x="1184304" y="1126492"/>
            <a:ext cx="4584317" cy="4080639"/>
          </a:xfrm>
          <a:prstGeom prst="rect">
            <a:avLst/>
          </a:prstGeom>
        </p:spPr>
      </p:pic>
      <p:pic>
        <p:nvPicPr>
          <p:cNvPr id="8" name="Picture 7">
            <a:extLst>
              <a:ext uri="{FF2B5EF4-FFF2-40B4-BE49-F238E27FC236}">
                <a16:creationId xmlns:a16="http://schemas.microsoft.com/office/drawing/2014/main" id="{0792F6A7-D148-FA10-B430-9717234A69FE}"/>
              </a:ext>
            </a:extLst>
          </p:cNvPr>
          <p:cNvPicPr>
            <a:picLocks noChangeAspect="1"/>
          </p:cNvPicPr>
          <p:nvPr/>
        </p:nvPicPr>
        <p:blipFill>
          <a:blip r:embed="rId4"/>
          <a:stretch>
            <a:fillRect/>
          </a:stretch>
        </p:blipFill>
        <p:spPr>
          <a:xfrm>
            <a:off x="6735535" y="1126492"/>
            <a:ext cx="4584317" cy="4031477"/>
          </a:xfrm>
          <a:prstGeom prst="rect">
            <a:avLst/>
          </a:prstGeom>
        </p:spPr>
      </p:pic>
    </p:spTree>
    <p:extLst>
      <p:ext uri="{BB962C8B-B14F-4D97-AF65-F5344CB8AC3E}">
        <p14:creationId xmlns:p14="http://schemas.microsoft.com/office/powerpoint/2010/main" val="10217661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1D65BC-ED26-05A2-2803-23F220B57C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3D204E-4E3E-A4D9-718F-81D1C64A6BB2}"/>
              </a:ext>
            </a:extLst>
          </p:cNvPr>
          <p:cNvSpPr>
            <a:spLocks noGrp="1"/>
          </p:cNvSpPr>
          <p:nvPr>
            <p:ph type="title"/>
          </p:nvPr>
        </p:nvSpPr>
        <p:spPr>
          <a:xfrm>
            <a:off x="67395" y="-121000"/>
            <a:ext cx="11481847" cy="1325563"/>
          </a:xfrm>
        </p:spPr>
        <p:txBody>
          <a:bodyPr/>
          <a:lstStyle/>
          <a:p>
            <a:r>
              <a:rPr lang="en-GB" dirty="0"/>
              <a:t>Low participation (UG Swansea)</a:t>
            </a:r>
          </a:p>
        </p:txBody>
      </p:sp>
      <p:sp>
        <p:nvSpPr>
          <p:cNvPr id="6" name="TextBox 5">
            <a:extLst>
              <a:ext uri="{FF2B5EF4-FFF2-40B4-BE49-F238E27FC236}">
                <a16:creationId xmlns:a16="http://schemas.microsoft.com/office/drawing/2014/main" id="{C1181446-3F7C-474A-6ABB-286A602ACB14}"/>
              </a:ext>
            </a:extLst>
          </p:cNvPr>
          <p:cNvSpPr txBox="1"/>
          <p:nvPr/>
        </p:nvSpPr>
        <p:spPr>
          <a:xfrm>
            <a:off x="2167128" y="5290745"/>
            <a:ext cx="3262489" cy="369332"/>
          </a:xfrm>
          <a:prstGeom prst="rect">
            <a:avLst/>
          </a:prstGeom>
          <a:noFill/>
        </p:spPr>
        <p:txBody>
          <a:bodyPr wrap="square" rtlCol="0">
            <a:spAutoFit/>
          </a:bodyPr>
          <a:lstStyle/>
          <a:p>
            <a:r>
              <a:rPr lang="en-GB"/>
              <a:t>Undergraduate non-degree</a:t>
            </a:r>
          </a:p>
        </p:txBody>
      </p:sp>
      <p:sp>
        <p:nvSpPr>
          <p:cNvPr id="7" name="TextBox 6">
            <a:extLst>
              <a:ext uri="{FF2B5EF4-FFF2-40B4-BE49-F238E27FC236}">
                <a16:creationId xmlns:a16="http://schemas.microsoft.com/office/drawing/2014/main" id="{EB85E496-E1B8-C26B-3F7C-6B2B0E93778C}"/>
              </a:ext>
            </a:extLst>
          </p:cNvPr>
          <p:cNvSpPr txBox="1"/>
          <p:nvPr/>
        </p:nvSpPr>
        <p:spPr>
          <a:xfrm>
            <a:off x="7825392" y="5287227"/>
            <a:ext cx="3262489" cy="369332"/>
          </a:xfrm>
          <a:prstGeom prst="rect">
            <a:avLst/>
          </a:prstGeom>
          <a:noFill/>
        </p:spPr>
        <p:txBody>
          <a:bodyPr wrap="square" rtlCol="0">
            <a:spAutoFit/>
          </a:bodyPr>
          <a:lstStyle/>
          <a:p>
            <a:r>
              <a:rPr lang="en-GB" dirty="0"/>
              <a:t>Undergraduate first degree</a:t>
            </a:r>
          </a:p>
        </p:txBody>
      </p:sp>
      <p:pic>
        <p:nvPicPr>
          <p:cNvPr id="4" name="Picture 3">
            <a:extLst>
              <a:ext uri="{FF2B5EF4-FFF2-40B4-BE49-F238E27FC236}">
                <a16:creationId xmlns:a16="http://schemas.microsoft.com/office/drawing/2014/main" id="{990DCA16-3211-A69C-AE21-30025347EDE8}"/>
              </a:ext>
            </a:extLst>
          </p:cNvPr>
          <p:cNvPicPr>
            <a:picLocks noChangeAspect="1"/>
          </p:cNvPicPr>
          <p:nvPr/>
        </p:nvPicPr>
        <p:blipFill>
          <a:blip r:embed="rId3"/>
          <a:stretch>
            <a:fillRect/>
          </a:stretch>
        </p:blipFill>
        <p:spPr>
          <a:xfrm>
            <a:off x="1293987" y="1156585"/>
            <a:ext cx="4508502" cy="4030835"/>
          </a:xfrm>
          <a:prstGeom prst="rect">
            <a:avLst/>
          </a:prstGeom>
        </p:spPr>
      </p:pic>
      <p:pic>
        <p:nvPicPr>
          <p:cNvPr id="10" name="Picture 9">
            <a:extLst>
              <a:ext uri="{FF2B5EF4-FFF2-40B4-BE49-F238E27FC236}">
                <a16:creationId xmlns:a16="http://schemas.microsoft.com/office/drawing/2014/main" id="{18079F41-5E92-9146-6037-456EDA20814E}"/>
              </a:ext>
            </a:extLst>
          </p:cNvPr>
          <p:cNvPicPr>
            <a:picLocks noChangeAspect="1"/>
          </p:cNvPicPr>
          <p:nvPr/>
        </p:nvPicPr>
        <p:blipFill>
          <a:blip r:embed="rId4"/>
          <a:stretch>
            <a:fillRect/>
          </a:stretch>
        </p:blipFill>
        <p:spPr>
          <a:xfrm>
            <a:off x="6781617" y="1156584"/>
            <a:ext cx="4608872" cy="4106241"/>
          </a:xfrm>
          <a:prstGeom prst="rect">
            <a:avLst/>
          </a:prstGeom>
        </p:spPr>
      </p:pic>
    </p:spTree>
    <p:extLst>
      <p:ext uri="{BB962C8B-B14F-4D97-AF65-F5344CB8AC3E}">
        <p14:creationId xmlns:p14="http://schemas.microsoft.com/office/powerpoint/2010/main" val="39612825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17765-DDFF-61A7-3C01-7CBE7F14C5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8C990E-B143-238B-15C3-91ABDD66235F}"/>
              </a:ext>
            </a:extLst>
          </p:cNvPr>
          <p:cNvSpPr>
            <a:spLocks noGrp="1"/>
          </p:cNvSpPr>
          <p:nvPr>
            <p:ph type="title"/>
          </p:nvPr>
        </p:nvSpPr>
        <p:spPr>
          <a:xfrm>
            <a:off x="95460" y="-82927"/>
            <a:ext cx="11481847" cy="1325563"/>
          </a:xfrm>
        </p:spPr>
        <p:txBody>
          <a:bodyPr/>
          <a:lstStyle/>
          <a:p>
            <a:r>
              <a:rPr lang="en-GB" dirty="0"/>
              <a:t>Low participation (UG Cardiff)</a:t>
            </a:r>
          </a:p>
        </p:txBody>
      </p:sp>
      <p:sp>
        <p:nvSpPr>
          <p:cNvPr id="6" name="TextBox 5">
            <a:extLst>
              <a:ext uri="{FF2B5EF4-FFF2-40B4-BE49-F238E27FC236}">
                <a16:creationId xmlns:a16="http://schemas.microsoft.com/office/drawing/2014/main" id="{39261275-0749-57FA-541C-6E0D22221943}"/>
              </a:ext>
            </a:extLst>
          </p:cNvPr>
          <p:cNvSpPr txBox="1"/>
          <p:nvPr/>
        </p:nvSpPr>
        <p:spPr>
          <a:xfrm>
            <a:off x="2189706" y="5274892"/>
            <a:ext cx="3262489" cy="369332"/>
          </a:xfrm>
          <a:prstGeom prst="rect">
            <a:avLst/>
          </a:prstGeom>
          <a:noFill/>
        </p:spPr>
        <p:txBody>
          <a:bodyPr wrap="square" rtlCol="0">
            <a:spAutoFit/>
          </a:bodyPr>
          <a:lstStyle/>
          <a:p>
            <a:r>
              <a:rPr lang="en-GB"/>
              <a:t>Undergraduate non-degree</a:t>
            </a:r>
          </a:p>
        </p:txBody>
      </p:sp>
      <p:sp>
        <p:nvSpPr>
          <p:cNvPr id="7" name="TextBox 6">
            <a:extLst>
              <a:ext uri="{FF2B5EF4-FFF2-40B4-BE49-F238E27FC236}">
                <a16:creationId xmlns:a16="http://schemas.microsoft.com/office/drawing/2014/main" id="{3EFC6519-B109-1235-EB05-335CC811C3AF}"/>
              </a:ext>
            </a:extLst>
          </p:cNvPr>
          <p:cNvSpPr txBox="1"/>
          <p:nvPr/>
        </p:nvSpPr>
        <p:spPr>
          <a:xfrm>
            <a:off x="7667348" y="5274892"/>
            <a:ext cx="3262489" cy="369332"/>
          </a:xfrm>
          <a:prstGeom prst="rect">
            <a:avLst/>
          </a:prstGeom>
          <a:noFill/>
        </p:spPr>
        <p:txBody>
          <a:bodyPr wrap="square" rtlCol="0">
            <a:spAutoFit/>
          </a:bodyPr>
          <a:lstStyle/>
          <a:p>
            <a:r>
              <a:rPr lang="en-GB"/>
              <a:t>Undergraduate first degree</a:t>
            </a:r>
          </a:p>
        </p:txBody>
      </p:sp>
      <p:pic>
        <p:nvPicPr>
          <p:cNvPr id="8" name="Picture 7">
            <a:extLst>
              <a:ext uri="{FF2B5EF4-FFF2-40B4-BE49-F238E27FC236}">
                <a16:creationId xmlns:a16="http://schemas.microsoft.com/office/drawing/2014/main" id="{1D1FBEB3-7371-70C7-2781-79C3A263D27E}"/>
              </a:ext>
            </a:extLst>
          </p:cNvPr>
          <p:cNvPicPr>
            <a:picLocks noChangeAspect="1"/>
          </p:cNvPicPr>
          <p:nvPr/>
        </p:nvPicPr>
        <p:blipFill>
          <a:blip r:embed="rId3"/>
          <a:stretch>
            <a:fillRect/>
          </a:stretch>
        </p:blipFill>
        <p:spPr>
          <a:xfrm>
            <a:off x="1242072" y="1138571"/>
            <a:ext cx="4549127" cy="4084930"/>
          </a:xfrm>
          <a:prstGeom prst="rect">
            <a:avLst/>
          </a:prstGeom>
        </p:spPr>
      </p:pic>
      <p:pic>
        <p:nvPicPr>
          <p:cNvPr id="10" name="Picture 9">
            <a:extLst>
              <a:ext uri="{FF2B5EF4-FFF2-40B4-BE49-F238E27FC236}">
                <a16:creationId xmlns:a16="http://schemas.microsoft.com/office/drawing/2014/main" id="{C080EB99-FC61-5450-43A3-831327390ECD}"/>
              </a:ext>
            </a:extLst>
          </p:cNvPr>
          <p:cNvPicPr>
            <a:picLocks noChangeAspect="1"/>
          </p:cNvPicPr>
          <p:nvPr/>
        </p:nvPicPr>
        <p:blipFill>
          <a:blip r:embed="rId4"/>
          <a:stretch>
            <a:fillRect/>
          </a:stretch>
        </p:blipFill>
        <p:spPr>
          <a:xfrm>
            <a:off x="6651642" y="1138571"/>
            <a:ext cx="4549127" cy="4050245"/>
          </a:xfrm>
          <a:prstGeom prst="rect">
            <a:avLst/>
          </a:prstGeom>
        </p:spPr>
      </p:pic>
    </p:spTree>
    <p:extLst>
      <p:ext uri="{BB962C8B-B14F-4D97-AF65-F5344CB8AC3E}">
        <p14:creationId xmlns:p14="http://schemas.microsoft.com/office/powerpoint/2010/main" val="1102846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E87B1-AE2C-C273-E5F7-0D16F11EE8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153D04-8823-53E6-FD80-BC982A1E51F0}"/>
              </a:ext>
            </a:extLst>
          </p:cNvPr>
          <p:cNvSpPr>
            <a:spLocks noGrp="1"/>
          </p:cNvSpPr>
          <p:nvPr>
            <p:ph type="title"/>
          </p:nvPr>
        </p:nvSpPr>
        <p:spPr>
          <a:xfrm>
            <a:off x="95461" y="-148870"/>
            <a:ext cx="11481847" cy="1325563"/>
          </a:xfrm>
        </p:spPr>
        <p:txBody>
          <a:bodyPr/>
          <a:lstStyle/>
          <a:p>
            <a:r>
              <a:rPr lang="en-GB" dirty="0"/>
              <a:t>Low participation (Community-based)</a:t>
            </a:r>
          </a:p>
        </p:txBody>
      </p:sp>
      <p:pic>
        <p:nvPicPr>
          <p:cNvPr id="4" name="Picture 3">
            <a:extLst>
              <a:ext uri="{FF2B5EF4-FFF2-40B4-BE49-F238E27FC236}">
                <a16:creationId xmlns:a16="http://schemas.microsoft.com/office/drawing/2014/main" id="{D17BFD06-614A-269D-EC57-C090BA9C1B48}"/>
              </a:ext>
            </a:extLst>
          </p:cNvPr>
          <p:cNvPicPr>
            <a:picLocks noChangeAspect="1"/>
          </p:cNvPicPr>
          <p:nvPr/>
        </p:nvPicPr>
        <p:blipFill>
          <a:blip r:embed="rId3"/>
          <a:stretch>
            <a:fillRect/>
          </a:stretch>
        </p:blipFill>
        <p:spPr>
          <a:xfrm>
            <a:off x="470657" y="1176693"/>
            <a:ext cx="4839375" cy="4315427"/>
          </a:xfrm>
          <a:prstGeom prst="rect">
            <a:avLst/>
          </a:prstGeom>
        </p:spPr>
      </p:pic>
    </p:spTree>
    <p:extLst>
      <p:ext uri="{BB962C8B-B14F-4D97-AF65-F5344CB8AC3E}">
        <p14:creationId xmlns:p14="http://schemas.microsoft.com/office/powerpoint/2010/main" val="41458363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D4B9-9A10-ECCA-AF53-457CC6F19DC5}"/>
              </a:ext>
            </a:extLst>
          </p:cNvPr>
          <p:cNvSpPr>
            <a:spLocks noGrp="1"/>
          </p:cNvSpPr>
          <p:nvPr>
            <p:ph type="title"/>
          </p:nvPr>
        </p:nvSpPr>
        <p:spPr>
          <a:xfrm>
            <a:off x="358219" y="0"/>
            <a:ext cx="11481847" cy="1325563"/>
          </a:xfrm>
        </p:spPr>
        <p:txBody>
          <a:bodyPr/>
          <a:lstStyle/>
          <a:p>
            <a:r>
              <a:rPr lang="en-GB"/>
              <a:t>Age</a:t>
            </a:r>
          </a:p>
        </p:txBody>
      </p:sp>
      <p:pic>
        <p:nvPicPr>
          <p:cNvPr id="5" name="Picture 4">
            <a:extLst>
              <a:ext uri="{FF2B5EF4-FFF2-40B4-BE49-F238E27FC236}">
                <a16:creationId xmlns:a16="http://schemas.microsoft.com/office/drawing/2014/main" id="{B6DAD375-FE4C-C409-CD15-38AF1989484D}"/>
              </a:ext>
            </a:extLst>
          </p:cNvPr>
          <p:cNvPicPr>
            <a:picLocks noChangeAspect="1"/>
          </p:cNvPicPr>
          <p:nvPr/>
        </p:nvPicPr>
        <p:blipFill>
          <a:blip r:embed="rId3"/>
          <a:stretch>
            <a:fillRect/>
          </a:stretch>
        </p:blipFill>
        <p:spPr>
          <a:xfrm>
            <a:off x="2547692" y="0"/>
            <a:ext cx="4668459" cy="5644444"/>
          </a:xfrm>
          <a:prstGeom prst="rect">
            <a:avLst/>
          </a:prstGeom>
        </p:spPr>
      </p:pic>
    </p:spTree>
    <p:extLst>
      <p:ext uri="{BB962C8B-B14F-4D97-AF65-F5344CB8AC3E}">
        <p14:creationId xmlns:p14="http://schemas.microsoft.com/office/powerpoint/2010/main" val="10987817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DAB8A-1552-6182-3A08-414957E61E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010826-2D7F-0A69-8C7F-3CF9EFD541CD}"/>
              </a:ext>
            </a:extLst>
          </p:cNvPr>
          <p:cNvSpPr>
            <a:spLocks noGrp="1"/>
          </p:cNvSpPr>
          <p:nvPr>
            <p:ph type="title"/>
          </p:nvPr>
        </p:nvSpPr>
        <p:spPr>
          <a:xfrm>
            <a:off x="358219" y="-3493"/>
            <a:ext cx="11481847" cy="1325563"/>
          </a:xfrm>
        </p:spPr>
        <p:txBody>
          <a:bodyPr/>
          <a:lstStyle/>
          <a:p>
            <a:r>
              <a:rPr lang="en-GB"/>
              <a:t>Age – Postgraduate</a:t>
            </a:r>
          </a:p>
        </p:txBody>
      </p:sp>
      <p:sp>
        <p:nvSpPr>
          <p:cNvPr id="10" name="TextBox 9">
            <a:extLst>
              <a:ext uri="{FF2B5EF4-FFF2-40B4-BE49-F238E27FC236}">
                <a16:creationId xmlns:a16="http://schemas.microsoft.com/office/drawing/2014/main" id="{79CD0267-C3FA-40C7-24D2-03CCA76CA84D}"/>
              </a:ext>
            </a:extLst>
          </p:cNvPr>
          <p:cNvSpPr txBox="1"/>
          <p:nvPr/>
        </p:nvSpPr>
        <p:spPr>
          <a:xfrm>
            <a:off x="6794908" y="5194111"/>
            <a:ext cx="2569029" cy="369332"/>
          </a:xfrm>
          <a:prstGeom prst="rect">
            <a:avLst/>
          </a:prstGeom>
          <a:noFill/>
        </p:spPr>
        <p:txBody>
          <a:bodyPr wrap="square" rtlCol="0">
            <a:spAutoFit/>
          </a:bodyPr>
          <a:lstStyle/>
          <a:p>
            <a:r>
              <a:rPr lang="en-GB"/>
              <a:t>Postgraduate Research</a:t>
            </a:r>
          </a:p>
        </p:txBody>
      </p:sp>
      <p:sp>
        <p:nvSpPr>
          <p:cNvPr id="11" name="TextBox 10">
            <a:extLst>
              <a:ext uri="{FF2B5EF4-FFF2-40B4-BE49-F238E27FC236}">
                <a16:creationId xmlns:a16="http://schemas.microsoft.com/office/drawing/2014/main" id="{4121EBC7-59F8-6F52-B609-DF12377340AC}"/>
              </a:ext>
            </a:extLst>
          </p:cNvPr>
          <p:cNvSpPr txBox="1"/>
          <p:nvPr/>
        </p:nvSpPr>
        <p:spPr>
          <a:xfrm>
            <a:off x="1387366" y="5170922"/>
            <a:ext cx="3088680" cy="369332"/>
          </a:xfrm>
          <a:prstGeom prst="rect">
            <a:avLst/>
          </a:prstGeom>
          <a:noFill/>
        </p:spPr>
        <p:txBody>
          <a:bodyPr wrap="square" rtlCol="0">
            <a:spAutoFit/>
          </a:bodyPr>
          <a:lstStyle/>
          <a:p>
            <a:pPr algn="r"/>
            <a:r>
              <a:rPr lang="en-GB"/>
              <a:t>Postgraduate Taught</a:t>
            </a:r>
          </a:p>
        </p:txBody>
      </p:sp>
      <p:pic>
        <p:nvPicPr>
          <p:cNvPr id="4" name="Picture 3">
            <a:extLst>
              <a:ext uri="{FF2B5EF4-FFF2-40B4-BE49-F238E27FC236}">
                <a16:creationId xmlns:a16="http://schemas.microsoft.com/office/drawing/2014/main" id="{ED4E28D7-318F-6E78-EB87-AB2379CF2CC3}"/>
              </a:ext>
            </a:extLst>
          </p:cNvPr>
          <p:cNvPicPr>
            <a:picLocks noChangeAspect="1"/>
          </p:cNvPicPr>
          <p:nvPr/>
        </p:nvPicPr>
        <p:blipFill>
          <a:blip r:embed="rId3"/>
          <a:stretch>
            <a:fillRect/>
          </a:stretch>
        </p:blipFill>
        <p:spPr>
          <a:xfrm>
            <a:off x="6238839" y="1044230"/>
            <a:ext cx="3329276" cy="4079637"/>
          </a:xfrm>
          <a:prstGeom prst="rect">
            <a:avLst/>
          </a:prstGeom>
        </p:spPr>
      </p:pic>
      <p:pic>
        <p:nvPicPr>
          <p:cNvPr id="6" name="Picture 5">
            <a:extLst>
              <a:ext uri="{FF2B5EF4-FFF2-40B4-BE49-F238E27FC236}">
                <a16:creationId xmlns:a16="http://schemas.microsoft.com/office/drawing/2014/main" id="{662A11CD-40B9-9961-AC01-C198DE211D4F}"/>
              </a:ext>
            </a:extLst>
          </p:cNvPr>
          <p:cNvPicPr>
            <a:picLocks noChangeAspect="1"/>
          </p:cNvPicPr>
          <p:nvPr/>
        </p:nvPicPr>
        <p:blipFill>
          <a:blip r:embed="rId4"/>
          <a:stretch>
            <a:fillRect/>
          </a:stretch>
        </p:blipFill>
        <p:spPr>
          <a:xfrm>
            <a:off x="1765199" y="1044231"/>
            <a:ext cx="3329276" cy="4045793"/>
          </a:xfrm>
          <a:prstGeom prst="rect">
            <a:avLst/>
          </a:prstGeom>
        </p:spPr>
      </p:pic>
    </p:spTree>
    <p:extLst>
      <p:ext uri="{BB962C8B-B14F-4D97-AF65-F5344CB8AC3E}">
        <p14:creationId xmlns:p14="http://schemas.microsoft.com/office/powerpoint/2010/main" val="20013183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2F7BA-B618-2FC8-5191-350B3F52AD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AF5D07-2519-EA79-5789-74AE6BD96E91}"/>
              </a:ext>
            </a:extLst>
          </p:cNvPr>
          <p:cNvSpPr>
            <a:spLocks noGrp="1"/>
          </p:cNvSpPr>
          <p:nvPr>
            <p:ph type="title"/>
          </p:nvPr>
        </p:nvSpPr>
        <p:spPr>
          <a:xfrm>
            <a:off x="144719" y="-191030"/>
            <a:ext cx="11481847" cy="1325563"/>
          </a:xfrm>
        </p:spPr>
        <p:txBody>
          <a:bodyPr/>
          <a:lstStyle/>
          <a:p>
            <a:r>
              <a:rPr lang="en-GB" dirty="0"/>
              <a:t>Age – Postgraduate (by campus)</a:t>
            </a:r>
          </a:p>
        </p:txBody>
      </p:sp>
      <p:pic>
        <p:nvPicPr>
          <p:cNvPr id="5" name="Picture 4">
            <a:extLst>
              <a:ext uri="{FF2B5EF4-FFF2-40B4-BE49-F238E27FC236}">
                <a16:creationId xmlns:a16="http://schemas.microsoft.com/office/drawing/2014/main" id="{9743DD89-1751-9C6C-31FE-64EE555FD9B0}"/>
              </a:ext>
            </a:extLst>
          </p:cNvPr>
          <p:cNvPicPr>
            <a:picLocks noChangeAspect="1"/>
          </p:cNvPicPr>
          <p:nvPr/>
        </p:nvPicPr>
        <p:blipFill>
          <a:blip r:embed="rId3"/>
          <a:srcRect r="32340"/>
          <a:stretch>
            <a:fillRect/>
          </a:stretch>
        </p:blipFill>
        <p:spPr>
          <a:xfrm>
            <a:off x="1374219" y="824089"/>
            <a:ext cx="7329513" cy="4896293"/>
          </a:xfrm>
          <a:prstGeom prst="rect">
            <a:avLst/>
          </a:prstGeom>
        </p:spPr>
      </p:pic>
      <p:pic>
        <p:nvPicPr>
          <p:cNvPr id="3" name="Picture 2">
            <a:extLst>
              <a:ext uri="{FF2B5EF4-FFF2-40B4-BE49-F238E27FC236}">
                <a16:creationId xmlns:a16="http://schemas.microsoft.com/office/drawing/2014/main" id="{26F6B576-7CEF-C61E-376A-E21ABD2F88F8}"/>
              </a:ext>
            </a:extLst>
          </p:cNvPr>
          <p:cNvPicPr>
            <a:picLocks noChangeAspect="1"/>
          </p:cNvPicPr>
          <p:nvPr/>
        </p:nvPicPr>
        <p:blipFill>
          <a:blip r:embed="rId3"/>
          <a:srcRect l="88255" t="41050" r="625" b="27568"/>
          <a:stretch>
            <a:fillRect/>
          </a:stretch>
        </p:blipFill>
        <p:spPr>
          <a:xfrm>
            <a:off x="9611993" y="824089"/>
            <a:ext cx="1106311" cy="1411112"/>
          </a:xfrm>
          <a:prstGeom prst="rect">
            <a:avLst/>
          </a:prstGeom>
        </p:spPr>
      </p:pic>
    </p:spTree>
    <p:extLst>
      <p:ext uri="{BB962C8B-B14F-4D97-AF65-F5344CB8AC3E}">
        <p14:creationId xmlns:p14="http://schemas.microsoft.com/office/powerpoint/2010/main" val="26288478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7085B-6EE3-9D5A-EF05-E579C59797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A57FB9-FC96-F55C-A431-6389DBE2888A}"/>
              </a:ext>
            </a:extLst>
          </p:cNvPr>
          <p:cNvSpPr>
            <a:spLocks noGrp="1"/>
          </p:cNvSpPr>
          <p:nvPr>
            <p:ph type="title"/>
          </p:nvPr>
        </p:nvSpPr>
        <p:spPr>
          <a:xfrm>
            <a:off x="132441" y="-209370"/>
            <a:ext cx="11481847" cy="1325563"/>
          </a:xfrm>
        </p:spPr>
        <p:txBody>
          <a:bodyPr/>
          <a:lstStyle/>
          <a:p>
            <a:r>
              <a:rPr lang="en-GB" dirty="0"/>
              <a:t>Age – Undergraduate</a:t>
            </a:r>
          </a:p>
        </p:txBody>
      </p:sp>
      <p:sp>
        <p:nvSpPr>
          <p:cNvPr id="10" name="TextBox 9">
            <a:extLst>
              <a:ext uri="{FF2B5EF4-FFF2-40B4-BE49-F238E27FC236}">
                <a16:creationId xmlns:a16="http://schemas.microsoft.com/office/drawing/2014/main" id="{6938CAB1-4E26-C8D4-BE3D-4EF551D1C30A}"/>
              </a:ext>
            </a:extLst>
          </p:cNvPr>
          <p:cNvSpPr txBox="1"/>
          <p:nvPr/>
        </p:nvSpPr>
        <p:spPr>
          <a:xfrm>
            <a:off x="1813931" y="5222084"/>
            <a:ext cx="3067695" cy="369332"/>
          </a:xfrm>
          <a:prstGeom prst="rect">
            <a:avLst/>
          </a:prstGeom>
          <a:noFill/>
        </p:spPr>
        <p:txBody>
          <a:bodyPr wrap="square" rtlCol="0">
            <a:spAutoFit/>
          </a:bodyPr>
          <a:lstStyle/>
          <a:p>
            <a:r>
              <a:rPr lang="en-GB" dirty="0"/>
              <a:t>Undergraduate non-degree</a:t>
            </a:r>
          </a:p>
        </p:txBody>
      </p:sp>
      <p:sp>
        <p:nvSpPr>
          <p:cNvPr id="11" name="TextBox 10">
            <a:extLst>
              <a:ext uri="{FF2B5EF4-FFF2-40B4-BE49-F238E27FC236}">
                <a16:creationId xmlns:a16="http://schemas.microsoft.com/office/drawing/2014/main" id="{82DEDD8F-F5D9-439E-D1C4-B96C56F791C7}"/>
              </a:ext>
            </a:extLst>
          </p:cNvPr>
          <p:cNvSpPr txBox="1"/>
          <p:nvPr/>
        </p:nvSpPr>
        <p:spPr>
          <a:xfrm>
            <a:off x="5873364" y="5222084"/>
            <a:ext cx="3576936" cy="369332"/>
          </a:xfrm>
          <a:prstGeom prst="rect">
            <a:avLst/>
          </a:prstGeom>
          <a:noFill/>
        </p:spPr>
        <p:txBody>
          <a:bodyPr wrap="square" rtlCol="0">
            <a:spAutoFit/>
          </a:bodyPr>
          <a:lstStyle/>
          <a:p>
            <a:pPr algn="r"/>
            <a:r>
              <a:rPr lang="en-GB"/>
              <a:t>Undergraduate first degree</a:t>
            </a:r>
          </a:p>
        </p:txBody>
      </p:sp>
      <p:pic>
        <p:nvPicPr>
          <p:cNvPr id="15" name="Picture 14">
            <a:extLst>
              <a:ext uri="{FF2B5EF4-FFF2-40B4-BE49-F238E27FC236}">
                <a16:creationId xmlns:a16="http://schemas.microsoft.com/office/drawing/2014/main" id="{FBCFADEE-5BC7-1E80-51F6-93C34631BCC3}"/>
              </a:ext>
            </a:extLst>
          </p:cNvPr>
          <p:cNvPicPr>
            <a:picLocks noChangeAspect="1"/>
          </p:cNvPicPr>
          <p:nvPr/>
        </p:nvPicPr>
        <p:blipFill>
          <a:blip r:embed="rId3"/>
          <a:stretch>
            <a:fillRect/>
          </a:stretch>
        </p:blipFill>
        <p:spPr>
          <a:xfrm>
            <a:off x="6291419" y="822681"/>
            <a:ext cx="3576936" cy="4309710"/>
          </a:xfrm>
          <a:prstGeom prst="rect">
            <a:avLst/>
          </a:prstGeom>
        </p:spPr>
      </p:pic>
      <p:pic>
        <p:nvPicPr>
          <p:cNvPr id="6" name="Picture 5">
            <a:extLst>
              <a:ext uri="{FF2B5EF4-FFF2-40B4-BE49-F238E27FC236}">
                <a16:creationId xmlns:a16="http://schemas.microsoft.com/office/drawing/2014/main" id="{AC0DB672-DBF3-CE71-0FF7-68B39D00C540}"/>
              </a:ext>
            </a:extLst>
          </p:cNvPr>
          <p:cNvPicPr>
            <a:picLocks noChangeAspect="1"/>
          </p:cNvPicPr>
          <p:nvPr/>
        </p:nvPicPr>
        <p:blipFill>
          <a:blip r:embed="rId4"/>
          <a:stretch>
            <a:fillRect/>
          </a:stretch>
        </p:blipFill>
        <p:spPr>
          <a:xfrm>
            <a:off x="1304690" y="822681"/>
            <a:ext cx="3576936" cy="4290771"/>
          </a:xfrm>
          <a:prstGeom prst="rect">
            <a:avLst/>
          </a:prstGeom>
        </p:spPr>
      </p:pic>
    </p:spTree>
    <p:extLst>
      <p:ext uri="{BB962C8B-B14F-4D97-AF65-F5344CB8AC3E}">
        <p14:creationId xmlns:p14="http://schemas.microsoft.com/office/powerpoint/2010/main" val="29684711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024E1-F8FF-62BF-9D21-E68779D729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1A0128-0B6E-A3A2-5AAD-65F1A3AF06A3}"/>
              </a:ext>
            </a:extLst>
          </p:cNvPr>
          <p:cNvSpPr>
            <a:spLocks noGrp="1"/>
          </p:cNvSpPr>
          <p:nvPr>
            <p:ph type="title"/>
          </p:nvPr>
        </p:nvSpPr>
        <p:spPr>
          <a:xfrm>
            <a:off x="143730" y="-150249"/>
            <a:ext cx="11481847" cy="1325563"/>
          </a:xfrm>
        </p:spPr>
        <p:txBody>
          <a:bodyPr/>
          <a:lstStyle/>
          <a:p>
            <a:r>
              <a:rPr lang="en-GB" dirty="0"/>
              <a:t>Age – Undergraduate (by campus)</a:t>
            </a:r>
          </a:p>
        </p:txBody>
      </p:sp>
      <p:grpSp>
        <p:nvGrpSpPr>
          <p:cNvPr id="3" name="Group 2">
            <a:extLst>
              <a:ext uri="{FF2B5EF4-FFF2-40B4-BE49-F238E27FC236}">
                <a16:creationId xmlns:a16="http://schemas.microsoft.com/office/drawing/2014/main" id="{D1DBAFFE-5C55-5FD9-EDC9-CF8B5BDC6DF4}"/>
              </a:ext>
            </a:extLst>
          </p:cNvPr>
          <p:cNvGrpSpPr/>
          <p:nvPr/>
        </p:nvGrpSpPr>
        <p:grpSpPr>
          <a:xfrm>
            <a:off x="817259" y="874511"/>
            <a:ext cx="8749651" cy="4726189"/>
            <a:chOff x="440069" y="1045961"/>
            <a:chExt cx="9391315" cy="5096586"/>
          </a:xfrm>
        </p:grpSpPr>
        <p:pic>
          <p:nvPicPr>
            <p:cNvPr id="4" name="Picture 3">
              <a:extLst>
                <a:ext uri="{FF2B5EF4-FFF2-40B4-BE49-F238E27FC236}">
                  <a16:creationId xmlns:a16="http://schemas.microsoft.com/office/drawing/2014/main" id="{FDEFC151-6F00-354B-52D8-49B56158786A}"/>
                </a:ext>
              </a:extLst>
            </p:cNvPr>
            <p:cNvPicPr>
              <a:picLocks noChangeAspect="1"/>
            </p:cNvPicPr>
            <p:nvPr/>
          </p:nvPicPr>
          <p:blipFill>
            <a:blip r:embed="rId3"/>
            <a:srcRect r="31654"/>
            <a:stretch>
              <a:fillRect/>
            </a:stretch>
          </p:blipFill>
          <p:spPr>
            <a:xfrm>
              <a:off x="440069" y="1045961"/>
              <a:ext cx="7910717" cy="5096586"/>
            </a:xfrm>
            <a:prstGeom prst="rect">
              <a:avLst/>
            </a:prstGeom>
          </p:spPr>
        </p:pic>
        <p:pic>
          <p:nvPicPr>
            <p:cNvPr id="5" name="Picture 4">
              <a:extLst>
                <a:ext uri="{FF2B5EF4-FFF2-40B4-BE49-F238E27FC236}">
                  <a16:creationId xmlns:a16="http://schemas.microsoft.com/office/drawing/2014/main" id="{D43B5806-E558-8205-8AD2-59BA3456F5D1}"/>
                </a:ext>
              </a:extLst>
            </p:cNvPr>
            <p:cNvPicPr>
              <a:picLocks noChangeAspect="1"/>
            </p:cNvPicPr>
            <p:nvPr/>
          </p:nvPicPr>
          <p:blipFill>
            <a:blip r:embed="rId3"/>
            <a:srcRect l="87208"/>
            <a:stretch>
              <a:fillRect/>
            </a:stretch>
          </p:blipFill>
          <p:spPr>
            <a:xfrm>
              <a:off x="8350786" y="1045961"/>
              <a:ext cx="1480598" cy="5096586"/>
            </a:xfrm>
            <a:prstGeom prst="rect">
              <a:avLst/>
            </a:prstGeom>
          </p:spPr>
        </p:pic>
      </p:grpSp>
    </p:spTree>
    <p:extLst>
      <p:ext uri="{BB962C8B-B14F-4D97-AF65-F5344CB8AC3E}">
        <p14:creationId xmlns:p14="http://schemas.microsoft.com/office/powerpoint/2010/main" val="19981309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EE7F7-C9BE-A1D1-E74E-5D2FAD4DEA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C2E173-B3B3-2347-0516-318030DF0A9D}"/>
              </a:ext>
            </a:extLst>
          </p:cNvPr>
          <p:cNvSpPr>
            <a:spLocks noGrp="1"/>
          </p:cNvSpPr>
          <p:nvPr>
            <p:ph type="title"/>
          </p:nvPr>
        </p:nvSpPr>
        <p:spPr>
          <a:xfrm>
            <a:off x="358219" y="-3493"/>
            <a:ext cx="11481847" cy="1325563"/>
          </a:xfrm>
        </p:spPr>
        <p:txBody>
          <a:bodyPr/>
          <a:lstStyle/>
          <a:p>
            <a:r>
              <a:rPr lang="en-GB"/>
              <a:t>Age and ethnicity (postgraduate)</a:t>
            </a:r>
          </a:p>
        </p:txBody>
      </p:sp>
      <p:pic>
        <p:nvPicPr>
          <p:cNvPr id="5" name="Picture 4">
            <a:extLst>
              <a:ext uri="{FF2B5EF4-FFF2-40B4-BE49-F238E27FC236}">
                <a16:creationId xmlns:a16="http://schemas.microsoft.com/office/drawing/2014/main" id="{63712422-5EAC-4A25-7B41-4C6FE9943A20}"/>
              </a:ext>
            </a:extLst>
          </p:cNvPr>
          <p:cNvPicPr>
            <a:picLocks noChangeAspect="1"/>
          </p:cNvPicPr>
          <p:nvPr/>
        </p:nvPicPr>
        <p:blipFill>
          <a:blip r:embed="rId3"/>
          <a:stretch>
            <a:fillRect/>
          </a:stretch>
        </p:blipFill>
        <p:spPr>
          <a:xfrm>
            <a:off x="984730" y="1135265"/>
            <a:ext cx="10222540" cy="4587470"/>
          </a:xfrm>
          <a:prstGeom prst="rect">
            <a:avLst/>
          </a:prstGeom>
        </p:spPr>
      </p:pic>
    </p:spTree>
    <p:extLst>
      <p:ext uri="{BB962C8B-B14F-4D97-AF65-F5344CB8AC3E}">
        <p14:creationId xmlns:p14="http://schemas.microsoft.com/office/powerpoint/2010/main" val="7648965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01B57-3EC7-3140-C0B1-1C81623E9F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0DD7E8-A305-3FA5-F0B6-69BDABF36BDF}"/>
              </a:ext>
            </a:extLst>
          </p:cNvPr>
          <p:cNvSpPr>
            <a:spLocks noGrp="1"/>
          </p:cNvSpPr>
          <p:nvPr>
            <p:ph type="title"/>
          </p:nvPr>
        </p:nvSpPr>
        <p:spPr>
          <a:xfrm>
            <a:off x="358219" y="-3493"/>
            <a:ext cx="11481847" cy="1325563"/>
          </a:xfrm>
        </p:spPr>
        <p:txBody>
          <a:bodyPr/>
          <a:lstStyle/>
          <a:p>
            <a:r>
              <a:rPr lang="en-GB"/>
              <a:t>Age and home/overseas (broken down by PG/UG)</a:t>
            </a:r>
          </a:p>
        </p:txBody>
      </p:sp>
      <p:pic>
        <p:nvPicPr>
          <p:cNvPr id="4" name="Picture 3">
            <a:extLst>
              <a:ext uri="{FF2B5EF4-FFF2-40B4-BE49-F238E27FC236}">
                <a16:creationId xmlns:a16="http://schemas.microsoft.com/office/drawing/2014/main" id="{510E7193-4D89-A96C-6106-757AF62B4223}"/>
              </a:ext>
            </a:extLst>
          </p:cNvPr>
          <p:cNvPicPr>
            <a:picLocks noChangeAspect="1"/>
          </p:cNvPicPr>
          <p:nvPr/>
        </p:nvPicPr>
        <p:blipFill>
          <a:blip r:embed="rId3"/>
          <a:stretch>
            <a:fillRect/>
          </a:stretch>
        </p:blipFill>
        <p:spPr>
          <a:xfrm>
            <a:off x="5485342" y="1554763"/>
            <a:ext cx="6629082" cy="2919629"/>
          </a:xfrm>
          <a:prstGeom prst="rect">
            <a:avLst/>
          </a:prstGeom>
        </p:spPr>
      </p:pic>
      <p:sp>
        <p:nvSpPr>
          <p:cNvPr id="5" name="TextBox 4">
            <a:extLst>
              <a:ext uri="{FF2B5EF4-FFF2-40B4-BE49-F238E27FC236}">
                <a16:creationId xmlns:a16="http://schemas.microsoft.com/office/drawing/2014/main" id="{9557CB2E-9589-BA47-B1C4-85AFD30C843B}"/>
              </a:ext>
            </a:extLst>
          </p:cNvPr>
          <p:cNvSpPr txBox="1"/>
          <p:nvPr/>
        </p:nvSpPr>
        <p:spPr>
          <a:xfrm>
            <a:off x="7336221" y="5076908"/>
            <a:ext cx="3710152" cy="369332"/>
          </a:xfrm>
          <a:prstGeom prst="rect">
            <a:avLst/>
          </a:prstGeom>
          <a:noFill/>
        </p:spPr>
        <p:txBody>
          <a:bodyPr wrap="square" rtlCol="0">
            <a:spAutoFit/>
          </a:bodyPr>
          <a:lstStyle/>
          <a:p>
            <a:r>
              <a:rPr lang="en-GB"/>
              <a:t>Postgraduate</a:t>
            </a:r>
          </a:p>
        </p:txBody>
      </p:sp>
      <p:sp>
        <p:nvSpPr>
          <p:cNvPr id="6" name="TextBox 5">
            <a:extLst>
              <a:ext uri="{FF2B5EF4-FFF2-40B4-BE49-F238E27FC236}">
                <a16:creationId xmlns:a16="http://schemas.microsoft.com/office/drawing/2014/main" id="{3123C548-D9CC-1406-38AC-812616172F07}"/>
              </a:ext>
            </a:extLst>
          </p:cNvPr>
          <p:cNvSpPr txBox="1"/>
          <p:nvPr/>
        </p:nvSpPr>
        <p:spPr>
          <a:xfrm>
            <a:off x="1874610" y="5162049"/>
            <a:ext cx="3710152" cy="369332"/>
          </a:xfrm>
          <a:prstGeom prst="rect">
            <a:avLst/>
          </a:prstGeom>
          <a:noFill/>
        </p:spPr>
        <p:txBody>
          <a:bodyPr wrap="square" rtlCol="0">
            <a:spAutoFit/>
          </a:bodyPr>
          <a:lstStyle/>
          <a:p>
            <a:r>
              <a:rPr lang="en-GB"/>
              <a:t>Undergraduate</a:t>
            </a:r>
          </a:p>
        </p:txBody>
      </p:sp>
      <p:pic>
        <p:nvPicPr>
          <p:cNvPr id="8" name="Picture 7">
            <a:extLst>
              <a:ext uri="{FF2B5EF4-FFF2-40B4-BE49-F238E27FC236}">
                <a16:creationId xmlns:a16="http://schemas.microsoft.com/office/drawing/2014/main" id="{E5D856A9-568D-DAC1-7EDE-6D3BF62DC6D9}"/>
              </a:ext>
            </a:extLst>
          </p:cNvPr>
          <p:cNvPicPr>
            <a:picLocks noChangeAspect="1"/>
          </p:cNvPicPr>
          <p:nvPr/>
        </p:nvPicPr>
        <p:blipFill>
          <a:blip r:embed="rId4"/>
          <a:srcRect r="42520"/>
          <a:stretch>
            <a:fillRect/>
          </a:stretch>
        </p:blipFill>
        <p:spPr>
          <a:xfrm>
            <a:off x="742465" y="1227477"/>
            <a:ext cx="4632091" cy="3574203"/>
          </a:xfrm>
          <a:prstGeom prst="rect">
            <a:avLst/>
          </a:prstGeom>
        </p:spPr>
      </p:pic>
    </p:spTree>
    <p:extLst>
      <p:ext uri="{BB962C8B-B14F-4D97-AF65-F5344CB8AC3E}">
        <p14:creationId xmlns:p14="http://schemas.microsoft.com/office/powerpoint/2010/main" val="27759570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7E8DA-4F0E-4A78-CE40-D8DA19F60A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CB1D1D-40D4-7BB5-1710-CD331BC4CF2E}"/>
              </a:ext>
            </a:extLst>
          </p:cNvPr>
          <p:cNvSpPr>
            <a:spLocks noGrp="1"/>
          </p:cNvSpPr>
          <p:nvPr>
            <p:ph type="title"/>
          </p:nvPr>
        </p:nvSpPr>
        <p:spPr>
          <a:xfrm>
            <a:off x="240776" y="0"/>
            <a:ext cx="11481847" cy="1325563"/>
          </a:xfrm>
        </p:spPr>
        <p:txBody>
          <a:bodyPr/>
          <a:lstStyle/>
          <a:p>
            <a:r>
              <a:rPr lang="en-GB" dirty="0"/>
              <a:t>Gender</a:t>
            </a:r>
          </a:p>
        </p:txBody>
      </p:sp>
      <p:sp>
        <p:nvSpPr>
          <p:cNvPr id="3" name="TextBox 2">
            <a:extLst>
              <a:ext uri="{FF2B5EF4-FFF2-40B4-BE49-F238E27FC236}">
                <a16:creationId xmlns:a16="http://schemas.microsoft.com/office/drawing/2014/main" id="{D768EEC5-17F5-F811-4E06-D3B6F25EF1B7}"/>
              </a:ext>
            </a:extLst>
          </p:cNvPr>
          <p:cNvSpPr txBox="1"/>
          <p:nvPr/>
        </p:nvSpPr>
        <p:spPr>
          <a:xfrm>
            <a:off x="1543264" y="5021305"/>
            <a:ext cx="3262489" cy="369332"/>
          </a:xfrm>
          <a:prstGeom prst="rect">
            <a:avLst/>
          </a:prstGeom>
          <a:noFill/>
        </p:spPr>
        <p:txBody>
          <a:bodyPr wrap="square" rtlCol="0">
            <a:spAutoFit/>
          </a:bodyPr>
          <a:lstStyle/>
          <a:p>
            <a:r>
              <a:rPr lang="en-GB" dirty="0"/>
              <a:t>IMH Business</a:t>
            </a:r>
          </a:p>
        </p:txBody>
      </p:sp>
      <p:sp>
        <p:nvSpPr>
          <p:cNvPr id="4" name="TextBox 3">
            <a:extLst>
              <a:ext uri="{FF2B5EF4-FFF2-40B4-BE49-F238E27FC236}">
                <a16:creationId xmlns:a16="http://schemas.microsoft.com/office/drawing/2014/main" id="{CE4BF075-7595-7896-9A51-424D6A445337}"/>
              </a:ext>
            </a:extLst>
          </p:cNvPr>
          <p:cNvSpPr txBox="1"/>
          <p:nvPr/>
        </p:nvSpPr>
        <p:spPr>
          <a:xfrm>
            <a:off x="5226755" y="5021305"/>
            <a:ext cx="3262489" cy="369332"/>
          </a:xfrm>
          <a:prstGeom prst="rect">
            <a:avLst/>
          </a:prstGeom>
          <a:noFill/>
        </p:spPr>
        <p:txBody>
          <a:bodyPr wrap="square" rtlCol="0">
            <a:spAutoFit/>
          </a:bodyPr>
          <a:lstStyle/>
          <a:p>
            <a:r>
              <a:rPr lang="en-GB" dirty="0"/>
              <a:t>Rest of IMH</a:t>
            </a:r>
          </a:p>
        </p:txBody>
      </p:sp>
      <p:sp>
        <p:nvSpPr>
          <p:cNvPr id="5" name="TextBox 4">
            <a:extLst>
              <a:ext uri="{FF2B5EF4-FFF2-40B4-BE49-F238E27FC236}">
                <a16:creationId xmlns:a16="http://schemas.microsoft.com/office/drawing/2014/main" id="{5067040E-EF30-F02F-3061-73FECBFA2BB8}"/>
              </a:ext>
            </a:extLst>
          </p:cNvPr>
          <p:cNvSpPr txBox="1"/>
          <p:nvPr/>
        </p:nvSpPr>
        <p:spPr>
          <a:xfrm>
            <a:off x="9565002" y="5021305"/>
            <a:ext cx="3262489" cy="369332"/>
          </a:xfrm>
          <a:prstGeom prst="rect">
            <a:avLst/>
          </a:prstGeom>
          <a:noFill/>
        </p:spPr>
        <p:txBody>
          <a:bodyPr wrap="square" rtlCol="0">
            <a:spAutoFit/>
          </a:bodyPr>
          <a:lstStyle/>
          <a:p>
            <a:r>
              <a:rPr lang="en-GB" dirty="0"/>
              <a:t>UWTSD</a:t>
            </a:r>
          </a:p>
        </p:txBody>
      </p:sp>
      <p:pic>
        <p:nvPicPr>
          <p:cNvPr id="8" name="Picture 7">
            <a:extLst>
              <a:ext uri="{FF2B5EF4-FFF2-40B4-BE49-F238E27FC236}">
                <a16:creationId xmlns:a16="http://schemas.microsoft.com/office/drawing/2014/main" id="{CCDB6F09-0489-4F48-842A-FA8D634959A2}"/>
              </a:ext>
            </a:extLst>
          </p:cNvPr>
          <p:cNvPicPr>
            <a:picLocks noChangeAspect="1"/>
          </p:cNvPicPr>
          <p:nvPr/>
        </p:nvPicPr>
        <p:blipFill>
          <a:blip r:embed="rId3"/>
          <a:stretch>
            <a:fillRect/>
          </a:stretch>
        </p:blipFill>
        <p:spPr>
          <a:xfrm>
            <a:off x="8209372" y="1521279"/>
            <a:ext cx="3702426" cy="3276611"/>
          </a:xfrm>
          <a:prstGeom prst="rect">
            <a:avLst/>
          </a:prstGeom>
        </p:spPr>
      </p:pic>
      <p:pic>
        <p:nvPicPr>
          <p:cNvPr id="10" name="Picture 9">
            <a:extLst>
              <a:ext uri="{FF2B5EF4-FFF2-40B4-BE49-F238E27FC236}">
                <a16:creationId xmlns:a16="http://schemas.microsoft.com/office/drawing/2014/main" id="{0CD4B4C2-42BD-784E-78C8-78529573AA97}"/>
              </a:ext>
            </a:extLst>
          </p:cNvPr>
          <p:cNvPicPr>
            <a:picLocks noChangeAspect="1"/>
          </p:cNvPicPr>
          <p:nvPr/>
        </p:nvPicPr>
        <p:blipFill>
          <a:blip r:embed="rId4"/>
          <a:stretch>
            <a:fillRect/>
          </a:stretch>
        </p:blipFill>
        <p:spPr>
          <a:xfrm>
            <a:off x="4339252" y="1521280"/>
            <a:ext cx="3702426" cy="3294285"/>
          </a:xfrm>
          <a:prstGeom prst="rect">
            <a:avLst/>
          </a:prstGeom>
        </p:spPr>
      </p:pic>
      <p:pic>
        <p:nvPicPr>
          <p:cNvPr id="12" name="Picture 11">
            <a:extLst>
              <a:ext uri="{FF2B5EF4-FFF2-40B4-BE49-F238E27FC236}">
                <a16:creationId xmlns:a16="http://schemas.microsoft.com/office/drawing/2014/main" id="{E0B59BA9-6265-44FE-FEBB-5602A966C9C7}"/>
              </a:ext>
            </a:extLst>
          </p:cNvPr>
          <p:cNvPicPr>
            <a:picLocks noChangeAspect="1"/>
          </p:cNvPicPr>
          <p:nvPr/>
        </p:nvPicPr>
        <p:blipFill>
          <a:blip r:embed="rId5"/>
          <a:stretch>
            <a:fillRect/>
          </a:stretch>
        </p:blipFill>
        <p:spPr>
          <a:xfrm>
            <a:off x="480806" y="1521281"/>
            <a:ext cx="3690752" cy="3294285"/>
          </a:xfrm>
          <a:prstGeom prst="rect">
            <a:avLst/>
          </a:prstGeom>
        </p:spPr>
      </p:pic>
    </p:spTree>
    <p:extLst>
      <p:ext uri="{BB962C8B-B14F-4D97-AF65-F5344CB8AC3E}">
        <p14:creationId xmlns:p14="http://schemas.microsoft.com/office/powerpoint/2010/main" val="27538327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F4178C-EAA3-D20D-57F2-861B41318F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E8EEDB-B96E-C168-1972-CE43DCA7F17F}"/>
              </a:ext>
            </a:extLst>
          </p:cNvPr>
          <p:cNvSpPr>
            <a:spLocks noGrp="1"/>
          </p:cNvSpPr>
          <p:nvPr>
            <p:ph type="title"/>
          </p:nvPr>
        </p:nvSpPr>
        <p:spPr>
          <a:xfrm>
            <a:off x="358219" y="-107266"/>
            <a:ext cx="11481847" cy="1325563"/>
          </a:xfrm>
        </p:spPr>
        <p:txBody>
          <a:bodyPr/>
          <a:lstStyle/>
          <a:p>
            <a:r>
              <a:rPr lang="en-GB"/>
              <a:t>Gender (by campus)</a:t>
            </a:r>
          </a:p>
        </p:txBody>
      </p:sp>
      <p:pic>
        <p:nvPicPr>
          <p:cNvPr id="6" name="Picture 5">
            <a:extLst>
              <a:ext uri="{FF2B5EF4-FFF2-40B4-BE49-F238E27FC236}">
                <a16:creationId xmlns:a16="http://schemas.microsoft.com/office/drawing/2014/main" id="{8A88249E-7A2A-D59A-AF02-268EDFA997FF}"/>
              </a:ext>
            </a:extLst>
          </p:cNvPr>
          <p:cNvPicPr>
            <a:picLocks noChangeAspect="1"/>
          </p:cNvPicPr>
          <p:nvPr/>
        </p:nvPicPr>
        <p:blipFill>
          <a:blip r:embed="rId3"/>
          <a:srcRect r="26915"/>
          <a:stretch>
            <a:fillRect/>
          </a:stretch>
        </p:blipFill>
        <p:spPr>
          <a:xfrm>
            <a:off x="351934" y="987002"/>
            <a:ext cx="7537873" cy="4621679"/>
          </a:xfrm>
          <a:prstGeom prst="rect">
            <a:avLst/>
          </a:prstGeom>
        </p:spPr>
      </p:pic>
      <p:pic>
        <p:nvPicPr>
          <p:cNvPr id="3" name="Picture 2">
            <a:extLst>
              <a:ext uri="{FF2B5EF4-FFF2-40B4-BE49-F238E27FC236}">
                <a16:creationId xmlns:a16="http://schemas.microsoft.com/office/drawing/2014/main" id="{B69B045B-A656-D458-072F-548B94204C29}"/>
              </a:ext>
            </a:extLst>
          </p:cNvPr>
          <p:cNvPicPr>
            <a:picLocks noChangeAspect="1"/>
          </p:cNvPicPr>
          <p:nvPr/>
        </p:nvPicPr>
        <p:blipFill>
          <a:blip r:embed="rId3"/>
          <a:srcRect l="91929" t="47059" r="1318" b="27362"/>
          <a:stretch>
            <a:fillRect/>
          </a:stretch>
        </p:blipFill>
        <p:spPr>
          <a:xfrm>
            <a:off x="9516361" y="987002"/>
            <a:ext cx="1136399" cy="1928842"/>
          </a:xfrm>
          <a:prstGeom prst="rect">
            <a:avLst/>
          </a:prstGeom>
        </p:spPr>
      </p:pic>
    </p:spTree>
    <p:extLst>
      <p:ext uri="{BB962C8B-B14F-4D97-AF65-F5344CB8AC3E}">
        <p14:creationId xmlns:p14="http://schemas.microsoft.com/office/powerpoint/2010/main" val="19543805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F756D-3994-5C52-6FF2-56195BB83BB7}"/>
              </a:ext>
            </a:extLst>
          </p:cNvPr>
          <p:cNvSpPr>
            <a:spLocks noGrp="1"/>
          </p:cNvSpPr>
          <p:nvPr>
            <p:ph type="title"/>
          </p:nvPr>
        </p:nvSpPr>
        <p:spPr>
          <a:xfrm>
            <a:off x="211463" y="-147187"/>
            <a:ext cx="11481847" cy="1325563"/>
          </a:xfrm>
        </p:spPr>
        <p:txBody>
          <a:bodyPr/>
          <a:lstStyle/>
          <a:p>
            <a:r>
              <a:rPr lang="en-GB"/>
              <a:t>Ethnicity (Overall and Home/Overseas)</a:t>
            </a:r>
          </a:p>
        </p:txBody>
      </p:sp>
      <p:pic>
        <p:nvPicPr>
          <p:cNvPr id="5" name="Picture 4">
            <a:extLst>
              <a:ext uri="{FF2B5EF4-FFF2-40B4-BE49-F238E27FC236}">
                <a16:creationId xmlns:a16="http://schemas.microsoft.com/office/drawing/2014/main" id="{7F0E6EA1-A71F-3458-0C53-6BDA7691EBF6}"/>
              </a:ext>
            </a:extLst>
          </p:cNvPr>
          <p:cNvPicPr>
            <a:picLocks noChangeAspect="1"/>
          </p:cNvPicPr>
          <p:nvPr/>
        </p:nvPicPr>
        <p:blipFill>
          <a:blip r:embed="rId3"/>
          <a:stretch>
            <a:fillRect/>
          </a:stretch>
        </p:blipFill>
        <p:spPr>
          <a:xfrm>
            <a:off x="622943" y="1034176"/>
            <a:ext cx="3705163" cy="4627105"/>
          </a:xfrm>
          <a:prstGeom prst="rect">
            <a:avLst/>
          </a:prstGeom>
        </p:spPr>
      </p:pic>
      <p:pic>
        <p:nvPicPr>
          <p:cNvPr id="4" name="Picture 3">
            <a:extLst>
              <a:ext uri="{FF2B5EF4-FFF2-40B4-BE49-F238E27FC236}">
                <a16:creationId xmlns:a16="http://schemas.microsoft.com/office/drawing/2014/main" id="{3D4776BF-04B7-E9A8-E112-5F48F4268AEF}"/>
              </a:ext>
            </a:extLst>
          </p:cNvPr>
          <p:cNvPicPr>
            <a:picLocks noChangeAspect="1"/>
          </p:cNvPicPr>
          <p:nvPr/>
        </p:nvPicPr>
        <p:blipFill>
          <a:blip r:embed="rId4"/>
          <a:srcRect t="8341" r="42959"/>
          <a:stretch>
            <a:fillRect/>
          </a:stretch>
        </p:blipFill>
        <p:spPr>
          <a:xfrm>
            <a:off x="4453836" y="1034176"/>
            <a:ext cx="6721800" cy="4520804"/>
          </a:xfrm>
          <a:prstGeom prst="rect">
            <a:avLst/>
          </a:prstGeom>
        </p:spPr>
      </p:pic>
      <p:pic>
        <p:nvPicPr>
          <p:cNvPr id="3" name="Picture 2">
            <a:extLst>
              <a:ext uri="{FF2B5EF4-FFF2-40B4-BE49-F238E27FC236}">
                <a16:creationId xmlns:a16="http://schemas.microsoft.com/office/drawing/2014/main" id="{85DD70BF-EFF7-DCB3-7875-E8FB227B3787}"/>
              </a:ext>
            </a:extLst>
          </p:cNvPr>
          <p:cNvPicPr>
            <a:picLocks noChangeAspect="1"/>
          </p:cNvPicPr>
          <p:nvPr/>
        </p:nvPicPr>
        <p:blipFill>
          <a:blip r:embed="rId4"/>
          <a:srcRect l="86869" t="29986" r="1062" b="23854"/>
          <a:stretch>
            <a:fillRect/>
          </a:stretch>
        </p:blipFill>
        <p:spPr>
          <a:xfrm>
            <a:off x="9656584" y="1193921"/>
            <a:ext cx="1396226" cy="2235079"/>
          </a:xfrm>
          <a:prstGeom prst="rect">
            <a:avLst/>
          </a:prstGeom>
        </p:spPr>
      </p:pic>
    </p:spTree>
    <p:extLst>
      <p:ext uri="{BB962C8B-B14F-4D97-AF65-F5344CB8AC3E}">
        <p14:creationId xmlns:p14="http://schemas.microsoft.com/office/powerpoint/2010/main" val="4711613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88F01C-48A6-69A7-415D-629650C095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D3C892-976F-2EBA-E9C1-8811F325A7EF}"/>
              </a:ext>
            </a:extLst>
          </p:cNvPr>
          <p:cNvSpPr>
            <a:spLocks noGrp="1"/>
          </p:cNvSpPr>
          <p:nvPr>
            <p:ph type="title"/>
          </p:nvPr>
        </p:nvSpPr>
        <p:spPr>
          <a:xfrm>
            <a:off x="87681" y="105891"/>
            <a:ext cx="8519109" cy="1325563"/>
          </a:xfrm>
        </p:spPr>
        <p:txBody>
          <a:bodyPr/>
          <a:lstStyle/>
          <a:p>
            <a:r>
              <a:rPr lang="en-GB" dirty="0"/>
              <a:t>Ethnicity </a:t>
            </a:r>
            <a:br>
              <a:rPr lang="en-GB" dirty="0"/>
            </a:br>
            <a:r>
              <a:rPr lang="en-GB" dirty="0"/>
              <a:t>(Home Undergraduates)</a:t>
            </a:r>
          </a:p>
        </p:txBody>
      </p:sp>
      <p:sp>
        <p:nvSpPr>
          <p:cNvPr id="11" name="TextBox 10">
            <a:extLst>
              <a:ext uri="{FF2B5EF4-FFF2-40B4-BE49-F238E27FC236}">
                <a16:creationId xmlns:a16="http://schemas.microsoft.com/office/drawing/2014/main" id="{E194EDED-9043-0C22-AE95-5D98CFA0AD00}"/>
              </a:ext>
            </a:extLst>
          </p:cNvPr>
          <p:cNvSpPr txBox="1"/>
          <p:nvPr/>
        </p:nvSpPr>
        <p:spPr>
          <a:xfrm>
            <a:off x="5446525" y="5317266"/>
            <a:ext cx="3892945" cy="369332"/>
          </a:xfrm>
          <a:prstGeom prst="rect">
            <a:avLst/>
          </a:prstGeom>
          <a:noFill/>
        </p:spPr>
        <p:txBody>
          <a:bodyPr wrap="square" rtlCol="0">
            <a:spAutoFit/>
          </a:bodyPr>
          <a:lstStyle/>
          <a:p>
            <a:r>
              <a:rPr lang="en-GB" dirty="0"/>
              <a:t>Rest of IMH</a:t>
            </a:r>
          </a:p>
        </p:txBody>
      </p:sp>
      <p:sp>
        <p:nvSpPr>
          <p:cNvPr id="3" name="TextBox 2">
            <a:extLst>
              <a:ext uri="{FF2B5EF4-FFF2-40B4-BE49-F238E27FC236}">
                <a16:creationId xmlns:a16="http://schemas.microsoft.com/office/drawing/2014/main" id="{C6B05E6D-E621-BEB6-B931-E2EDF4E7B257}"/>
              </a:ext>
            </a:extLst>
          </p:cNvPr>
          <p:cNvSpPr txBox="1"/>
          <p:nvPr/>
        </p:nvSpPr>
        <p:spPr>
          <a:xfrm>
            <a:off x="1302965" y="5268602"/>
            <a:ext cx="1802904" cy="369332"/>
          </a:xfrm>
          <a:prstGeom prst="rect">
            <a:avLst/>
          </a:prstGeom>
          <a:noFill/>
        </p:spPr>
        <p:txBody>
          <a:bodyPr wrap="square" rtlCol="0">
            <a:spAutoFit/>
          </a:bodyPr>
          <a:lstStyle/>
          <a:p>
            <a:r>
              <a:rPr lang="en-GB" dirty="0"/>
              <a:t>IMH Business</a:t>
            </a:r>
          </a:p>
        </p:txBody>
      </p:sp>
      <p:sp>
        <p:nvSpPr>
          <p:cNvPr id="4" name="TextBox 3">
            <a:extLst>
              <a:ext uri="{FF2B5EF4-FFF2-40B4-BE49-F238E27FC236}">
                <a16:creationId xmlns:a16="http://schemas.microsoft.com/office/drawing/2014/main" id="{A4C183E0-B695-3998-5285-44D5D90D2D49}"/>
              </a:ext>
            </a:extLst>
          </p:cNvPr>
          <p:cNvSpPr txBox="1"/>
          <p:nvPr/>
        </p:nvSpPr>
        <p:spPr>
          <a:xfrm>
            <a:off x="9734765" y="5268602"/>
            <a:ext cx="2785135" cy="369332"/>
          </a:xfrm>
          <a:prstGeom prst="rect">
            <a:avLst/>
          </a:prstGeom>
          <a:noFill/>
        </p:spPr>
        <p:txBody>
          <a:bodyPr wrap="square" rtlCol="0">
            <a:spAutoFit/>
          </a:bodyPr>
          <a:lstStyle/>
          <a:p>
            <a:r>
              <a:rPr lang="en-GB" dirty="0"/>
              <a:t>UWTSD</a:t>
            </a:r>
          </a:p>
        </p:txBody>
      </p:sp>
      <p:pic>
        <p:nvPicPr>
          <p:cNvPr id="6" name="Picture 5">
            <a:extLst>
              <a:ext uri="{FF2B5EF4-FFF2-40B4-BE49-F238E27FC236}">
                <a16:creationId xmlns:a16="http://schemas.microsoft.com/office/drawing/2014/main" id="{E70447BD-BCED-565F-5FAF-54C9D6508A79}"/>
              </a:ext>
            </a:extLst>
          </p:cNvPr>
          <p:cNvPicPr>
            <a:picLocks noChangeAspect="1"/>
          </p:cNvPicPr>
          <p:nvPr/>
        </p:nvPicPr>
        <p:blipFill>
          <a:blip r:embed="rId3"/>
          <a:stretch>
            <a:fillRect/>
          </a:stretch>
        </p:blipFill>
        <p:spPr>
          <a:xfrm>
            <a:off x="68580" y="1788503"/>
            <a:ext cx="3889402" cy="3484414"/>
          </a:xfrm>
          <a:prstGeom prst="rect">
            <a:avLst/>
          </a:prstGeom>
        </p:spPr>
      </p:pic>
      <p:pic>
        <p:nvPicPr>
          <p:cNvPr id="9" name="Picture 8">
            <a:extLst>
              <a:ext uri="{FF2B5EF4-FFF2-40B4-BE49-F238E27FC236}">
                <a16:creationId xmlns:a16="http://schemas.microsoft.com/office/drawing/2014/main" id="{3CB5FE6F-A5C7-C52C-6A27-AA5A7B3F5288}"/>
              </a:ext>
            </a:extLst>
          </p:cNvPr>
          <p:cNvPicPr>
            <a:picLocks noChangeAspect="1"/>
          </p:cNvPicPr>
          <p:nvPr/>
        </p:nvPicPr>
        <p:blipFill>
          <a:blip r:embed="rId4"/>
          <a:stretch>
            <a:fillRect/>
          </a:stretch>
        </p:blipFill>
        <p:spPr>
          <a:xfrm>
            <a:off x="4106572" y="1759158"/>
            <a:ext cx="4001589" cy="3526692"/>
          </a:xfrm>
          <a:prstGeom prst="rect">
            <a:avLst/>
          </a:prstGeom>
        </p:spPr>
      </p:pic>
      <p:pic>
        <p:nvPicPr>
          <p:cNvPr id="13" name="Picture 12">
            <a:extLst>
              <a:ext uri="{FF2B5EF4-FFF2-40B4-BE49-F238E27FC236}">
                <a16:creationId xmlns:a16="http://schemas.microsoft.com/office/drawing/2014/main" id="{FD2CE41D-3F47-D67C-59D0-8C702E6BCDEB}"/>
              </a:ext>
            </a:extLst>
          </p:cNvPr>
          <p:cNvPicPr>
            <a:picLocks noChangeAspect="1"/>
          </p:cNvPicPr>
          <p:nvPr/>
        </p:nvPicPr>
        <p:blipFill>
          <a:blip r:embed="rId5"/>
          <a:stretch>
            <a:fillRect/>
          </a:stretch>
        </p:blipFill>
        <p:spPr>
          <a:xfrm>
            <a:off x="8206838" y="1759158"/>
            <a:ext cx="3892945" cy="3483161"/>
          </a:xfrm>
          <a:prstGeom prst="rect">
            <a:avLst/>
          </a:prstGeom>
        </p:spPr>
      </p:pic>
      <p:graphicFrame>
        <p:nvGraphicFramePr>
          <p:cNvPr id="15" name="Table 14">
            <a:extLst>
              <a:ext uri="{FF2B5EF4-FFF2-40B4-BE49-F238E27FC236}">
                <a16:creationId xmlns:a16="http://schemas.microsoft.com/office/drawing/2014/main" id="{89050F5F-ABB3-1B2A-887D-99D9F872EE17}"/>
              </a:ext>
            </a:extLst>
          </p:cNvPr>
          <p:cNvGraphicFramePr>
            <a:graphicFrameLocks noGrp="1"/>
          </p:cNvGraphicFramePr>
          <p:nvPr>
            <p:extLst>
              <p:ext uri="{D42A27DB-BD31-4B8C-83A1-F6EECF244321}">
                <p14:modId xmlns:p14="http://schemas.microsoft.com/office/powerpoint/2010/main" val="3230574334"/>
              </p:ext>
            </p:extLst>
          </p:nvPr>
        </p:nvGraphicFramePr>
        <p:xfrm>
          <a:off x="7890991" y="105891"/>
          <a:ext cx="4213328" cy="1524000"/>
        </p:xfrm>
        <a:graphic>
          <a:graphicData uri="http://schemas.openxmlformats.org/drawingml/2006/table">
            <a:tbl>
              <a:tblPr firstRow="1" bandRow="1">
                <a:tableStyleId>{5C22544A-7EE6-4342-B048-85BDC9FD1C3A}</a:tableStyleId>
              </a:tblPr>
              <a:tblGrid>
                <a:gridCol w="1053332">
                  <a:extLst>
                    <a:ext uri="{9D8B030D-6E8A-4147-A177-3AD203B41FA5}">
                      <a16:colId xmlns:a16="http://schemas.microsoft.com/office/drawing/2014/main" val="1590293522"/>
                    </a:ext>
                  </a:extLst>
                </a:gridCol>
                <a:gridCol w="1053332">
                  <a:extLst>
                    <a:ext uri="{9D8B030D-6E8A-4147-A177-3AD203B41FA5}">
                      <a16:colId xmlns:a16="http://schemas.microsoft.com/office/drawing/2014/main" val="2592797944"/>
                    </a:ext>
                  </a:extLst>
                </a:gridCol>
                <a:gridCol w="1053332">
                  <a:extLst>
                    <a:ext uri="{9D8B030D-6E8A-4147-A177-3AD203B41FA5}">
                      <a16:colId xmlns:a16="http://schemas.microsoft.com/office/drawing/2014/main" val="3219242659"/>
                    </a:ext>
                  </a:extLst>
                </a:gridCol>
                <a:gridCol w="1053332">
                  <a:extLst>
                    <a:ext uri="{9D8B030D-6E8A-4147-A177-3AD203B41FA5}">
                      <a16:colId xmlns:a16="http://schemas.microsoft.com/office/drawing/2014/main" val="2252130407"/>
                    </a:ext>
                  </a:extLst>
                </a:gridCol>
              </a:tblGrid>
              <a:tr h="280614">
                <a:tc>
                  <a:txBody>
                    <a:bodyPr/>
                    <a:lstStyle/>
                    <a:p>
                      <a:endParaRPr lang="en-GB" sz="1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b="0" dirty="0">
                          <a:solidFill>
                            <a:schemeClr val="tx1"/>
                          </a:solidFill>
                        </a:rPr>
                        <a:t>White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b="0" dirty="0">
                          <a:solidFill>
                            <a:schemeClr val="tx1"/>
                          </a:solidFill>
                        </a:rPr>
                        <a:t>Asian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b="0" dirty="0">
                          <a:solidFill>
                            <a:schemeClr val="tx1"/>
                          </a:solidFill>
                        </a:rPr>
                        <a:t>Black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26274801"/>
                  </a:ext>
                </a:extLst>
              </a:tr>
              <a:tr h="280614">
                <a:tc>
                  <a:txBody>
                    <a:bodyPr/>
                    <a:lstStyle/>
                    <a:p>
                      <a:r>
                        <a:rPr lang="en-GB" sz="1400" dirty="0"/>
                        <a:t>Cardiff</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79%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37519558"/>
                  </a:ext>
                </a:extLst>
              </a:tr>
              <a:tr h="280614">
                <a:tc>
                  <a:txBody>
                    <a:bodyPr/>
                    <a:lstStyle/>
                    <a:p>
                      <a:r>
                        <a:rPr lang="en-GB" sz="1400" dirty="0"/>
                        <a:t>Swansea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91%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56563827"/>
                  </a:ext>
                </a:extLst>
              </a:tr>
              <a:tr h="280614">
                <a:tc>
                  <a:txBody>
                    <a:bodyPr/>
                    <a:lstStyle/>
                    <a:p>
                      <a:r>
                        <a:rPr lang="en-GB" sz="1400" dirty="0"/>
                        <a:t>Carmarthen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94%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55570485"/>
                  </a:ext>
                </a:extLst>
              </a:tr>
              <a:tr h="280614">
                <a:tc>
                  <a:txBody>
                    <a:bodyPr/>
                    <a:lstStyle/>
                    <a:p>
                      <a:r>
                        <a:rPr lang="en-GB" sz="1400" dirty="0"/>
                        <a:t>Wales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94%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400"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62831940"/>
                  </a:ext>
                </a:extLst>
              </a:tr>
            </a:tbl>
          </a:graphicData>
        </a:graphic>
      </p:graphicFrame>
    </p:spTree>
    <p:extLst>
      <p:ext uri="{BB962C8B-B14F-4D97-AF65-F5344CB8AC3E}">
        <p14:creationId xmlns:p14="http://schemas.microsoft.com/office/powerpoint/2010/main" val="35082832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9D9AE9-05CC-BC68-436F-F70ABB8D92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55447E-2F9C-6A76-A502-7A93C78B450E}"/>
              </a:ext>
            </a:extLst>
          </p:cNvPr>
          <p:cNvSpPr>
            <a:spLocks noGrp="1"/>
          </p:cNvSpPr>
          <p:nvPr>
            <p:ph type="title"/>
          </p:nvPr>
        </p:nvSpPr>
        <p:spPr>
          <a:xfrm>
            <a:off x="358219" y="-177575"/>
            <a:ext cx="11481847" cy="1325563"/>
          </a:xfrm>
        </p:spPr>
        <p:txBody>
          <a:bodyPr/>
          <a:lstStyle/>
          <a:p>
            <a:r>
              <a:rPr lang="en-GB"/>
              <a:t>Ethnicity (Postgraduates)</a:t>
            </a:r>
          </a:p>
        </p:txBody>
      </p:sp>
      <p:sp>
        <p:nvSpPr>
          <p:cNvPr id="8" name="TextBox 7">
            <a:extLst>
              <a:ext uri="{FF2B5EF4-FFF2-40B4-BE49-F238E27FC236}">
                <a16:creationId xmlns:a16="http://schemas.microsoft.com/office/drawing/2014/main" id="{57DCE02B-48D6-11F7-D442-FC1E0963F10C}"/>
              </a:ext>
            </a:extLst>
          </p:cNvPr>
          <p:cNvSpPr txBox="1"/>
          <p:nvPr/>
        </p:nvSpPr>
        <p:spPr>
          <a:xfrm>
            <a:off x="8606019" y="5186207"/>
            <a:ext cx="2933658" cy="369332"/>
          </a:xfrm>
          <a:prstGeom prst="rect">
            <a:avLst/>
          </a:prstGeom>
          <a:noFill/>
        </p:spPr>
        <p:txBody>
          <a:bodyPr wrap="square" rtlCol="0">
            <a:spAutoFit/>
          </a:bodyPr>
          <a:lstStyle/>
          <a:p>
            <a:r>
              <a:rPr lang="en-GB" dirty="0"/>
              <a:t>Postgraduate Research</a:t>
            </a:r>
          </a:p>
        </p:txBody>
      </p:sp>
      <p:sp>
        <p:nvSpPr>
          <p:cNvPr id="11" name="TextBox 10">
            <a:extLst>
              <a:ext uri="{FF2B5EF4-FFF2-40B4-BE49-F238E27FC236}">
                <a16:creationId xmlns:a16="http://schemas.microsoft.com/office/drawing/2014/main" id="{F7FA9911-688F-2065-4EBE-4CEBEB3C32BC}"/>
              </a:ext>
            </a:extLst>
          </p:cNvPr>
          <p:cNvSpPr txBox="1"/>
          <p:nvPr/>
        </p:nvSpPr>
        <p:spPr>
          <a:xfrm>
            <a:off x="4781832" y="5163935"/>
            <a:ext cx="2246962" cy="369332"/>
          </a:xfrm>
          <a:prstGeom prst="rect">
            <a:avLst/>
          </a:prstGeom>
          <a:noFill/>
        </p:spPr>
        <p:txBody>
          <a:bodyPr wrap="square" rtlCol="0">
            <a:spAutoFit/>
          </a:bodyPr>
          <a:lstStyle/>
          <a:p>
            <a:r>
              <a:rPr lang="en-GB" dirty="0"/>
              <a:t>Postgraduate Taught</a:t>
            </a:r>
          </a:p>
        </p:txBody>
      </p:sp>
      <p:sp>
        <p:nvSpPr>
          <p:cNvPr id="3" name="TextBox 2">
            <a:extLst>
              <a:ext uri="{FF2B5EF4-FFF2-40B4-BE49-F238E27FC236}">
                <a16:creationId xmlns:a16="http://schemas.microsoft.com/office/drawing/2014/main" id="{CD55138C-908B-8001-B866-0D0EF17DD9EC}"/>
              </a:ext>
            </a:extLst>
          </p:cNvPr>
          <p:cNvSpPr txBox="1"/>
          <p:nvPr/>
        </p:nvSpPr>
        <p:spPr>
          <a:xfrm>
            <a:off x="1336895" y="5186207"/>
            <a:ext cx="914400" cy="369332"/>
          </a:xfrm>
          <a:prstGeom prst="rect">
            <a:avLst/>
          </a:prstGeom>
          <a:noFill/>
        </p:spPr>
        <p:txBody>
          <a:bodyPr wrap="square" rtlCol="0">
            <a:spAutoFit/>
          </a:bodyPr>
          <a:lstStyle/>
          <a:p>
            <a:r>
              <a:rPr lang="en-GB" dirty="0"/>
              <a:t>Overall</a:t>
            </a:r>
          </a:p>
        </p:txBody>
      </p:sp>
      <p:pic>
        <p:nvPicPr>
          <p:cNvPr id="6" name="Picture 5">
            <a:extLst>
              <a:ext uri="{FF2B5EF4-FFF2-40B4-BE49-F238E27FC236}">
                <a16:creationId xmlns:a16="http://schemas.microsoft.com/office/drawing/2014/main" id="{75B75225-1EF4-7754-6146-052ED890778D}"/>
              </a:ext>
            </a:extLst>
          </p:cNvPr>
          <p:cNvPicPr>
            <a:picLocks noChangeAspect="1"/>
          </p:cNvPicPr>
          <p:nvPr/>
        </p:nvPicPr>
        <p:blipFill>
          <a:blip r:embed="rId3"/>
          <a:stretch>
            <a:fillRect/>
          </a:stretch>
        </p:blipFill>
        <p:spPr>
          <a:xfrm>
            <a:off x="95207" y="823188"/>
            <a:ext cx="3562393" cy="4312371"/>
          </a:xfrm>
          <a:prstGeom prst="rect">
            <a:avLst/>
          </a:prstGeom>
        </p:spPr>
      </p:pic>
      <p:pic>
        <p:nvPicPr>
          <p:cNvPr id="12" name="Picture 11">
            <a:extLst>
              <a:ext uri="{FF2B5EF4-FFF2-40B4-BE49-F238E27FC236}">
                <a16:creationId xmlns:a16="http://schemas.microsoft.com/office/drawing/2014/main" id="{D496FB8A-EA71-201C-2912-ED2283D86621}"/>
              </a:ext>
            </a:extLst>
          </p:cNvPr>
          <p:cNvPicPr>
            <a:picLocks noChangeAspect="1"/>
          </p:cNvPicPr>
          <p:nvPr/>
        </p:nvPicPr>
        <p:blipFill>
          <a:blip r:embed="rId4"/>
          <a:stretch>
            <a:fillRect/>
          </a:stretch>
        </p:blipFill>
        <p:spPr>
          <a:xfrm>
            <a:off x="7961352" y="823188"/>
            <a:ext cx="3422928" cy="4350370"/>
          </a:xfrm>
          <a:prstGeom prst="rect">
            <a:avLst/>
          </a:prstGeom>
        </p:spPr>
      </p:pic>
      <p:pic>
        <p:nvPicPr>
          <p:cNvPr id="14" name="Picture 13">
            <a:extLst>
              <a:ext uri="{FF2B5EF4-FFF2-40B4-BE49-F238E27FC236}">
                <a16:creationId xmlns:a16="http://schemas.microsoft.com/office/drawing/2014/main" id="{E7AB83EC-99D0-E0D3-526F-17BC103C96AD}"/>
              </a:ext>
            </a:extLst>
          </p:cNvPr>
          <p:cNvPicPr>
            <a:picLocks noChangeAspect="1"/>
          </p:cNvPicPr>
          <p:nvPr/>
        </p:nvPicPr>
        <p:blipFill>
          <a:blip r:embed="rId5"/>
          <a:srcRect b="1548"/>
          <a:stretch>
            <a:fillRect/>
          </a:stretch>
        </p:blipFill>
        <p:spPr>
          <a:xfrm>
            <a:off x="3950046" y="823188"/>
            <a:ext cx="3562393" cy="4312371"/>
          </a:xfrm>
          <a:prstGeom prst="rect">
            <a:avLst/>
          </a:prstGeom>
        </p:spPr>
      </p:pic>
    </p:spTree>
    <p:extLst>
      <p:ext uri="{BB962C8B-B14F-4D97-AF65-F5344CB8AC3E}">
        <p14:creationId xmlns:p14="http://schemas.microsoft.com/office/powerpoint/2010/main" val="33701791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70D30-A45C-6183-4BF9-1D58D9A38F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08721B-37BE-AF41-FA98-EC7F54598054}"/>
              </a:ext>
            </a:extLst>
          </p:cNvPr>
          <p:cNvSpPr>
            <a:spLocks noGrp="1"/>
          </p:cNvSpPr>
          <p:nvPr>
            <p:ph type="title"/>
          </p:nvPr>
        </p:nvSpPr>
        <p:spPr>
          <a:xfrm>
            <a:off x="358219" y="-177575"/>
            <a:ext cx="11481847" cy="1325563"/>
          </a:xfrm>
        </p:spPr>
        <p:txBody>
          <a:bodyPr/>
          <a:lstStyle/>
          <a:p>
            <a:r>
              <a:rPr lang="en-GB"/>
              <a:t>Ethnicity (Home Postgraduates)</a:t>
            </a:r>
          </a:p>
        </p:txBody>
      </p:sp>
      <p:sp>
        <p:nvSpPr>
          <p:cNvPr id="8" name="TextBox 7">
            <a:extLst>
              <a:ext uri="{FF2B5EF4-FFF2-40B4-BE49-F238E27FC236}">
                <a16:creationId xmlns:a16="http://schemas.microsoft.com/office/drawing/2014/main" id="{E15AE804-1B7F-7FDA-5DAB-128BA4942866}"/>
              </a:ext>
            </a:extLst>
          </p:cNvPr>
          <p:cNvSpPr txBox="1"/>
          <p:nvPr/>
        </p:nvSpPr>
        <p:spPr>
          <a:xfrm>
            <a:off x="8256674" y="5335646"/>
            <a:ext cx="4335226" cy="369332"/>
          </a:xfrm>
          <a:prstGeom prst="rect">
            <a:avLst/>
          </a:prstGeom>
          <a:noFill/>
        </p:spPr>
        <p:txBody>
          <a:bodyPr wrap="square" rtlCol="0">
            <a:spAutoFit/>
          </a:bodyPr>
          <a:lstStyle/>
          <a:p>
            <a:r>
              <a:rPr lang="en-GB" dirty="0"/>
              <a:t>Postgraduate Research </a:t>
            </a:r>
          </a:p>
        </p:txBody>
      </p:sp>
      <p:sp>
        <p:nvSpPr>
          <p:cNvPr id="11" name="TextBox 10">
            <a:extLst>
              <a:ext uri="{FF2B5EF4-FFF2-40B4-BE49-F238E27FC236}">
                <a16:creationId xmlns:a16="http://schemas.microsoft.com/office/drawing/2014/main" id="{C2CC965B-9177-01BE-6C98-D9663423252A}"/>
              </a:ext>
            </a:extLst>
          </p:cNvPr>
          <p:cNvSpPr txBox="1"/>
          <p:nvPr/>
        </p:nvSpPr>
        <p:spPr>
          <a:xfrm>
            <a:off x="4573981" y="5335646"/>
            <a:ext cx="2380433" cy="369332"/>
          </a:xfrm>
          <a:prstGeom prst="rect">
            <a:avLst/>
          </a:prstGeom>
          <a:noFill/>
        </p:spPr>
        <p:txBody>
          <a:bodyPr wrap="square" rtlCol="0">
            <a:spAutoFit/>
          </a:bodyPr>
          <a:lstStyle/>
          <a:p>
            <a:r>
              <a:rPr lang="en-GB" dirty="0"/>
              <a:t>Postgraduate Taught</a:t>
            </a:r>
          </a:p>
        </p:txBody>
      </p:sp>
      <p:sp>
        <p:nvSpPr>
          <p:cNvPr id="3" name="TextBox 2">
            <a:extLst>
              <a:ext uri="{FF2B5EF4-FFF2-40B4-BE49-F238E27FC236}">
                <a16:creationId xmlns:a16="http://schemas.microsoft.com/office/drawing/2014/main" id="{875D6CF0-2340-FBB9-D0B3-1A343BA8A4AF}"/>
              </a:ext>
            </a:extLst>
          </p:cNvPr>
          <p:cNvSpPr txBox="1"/>
          <p:nvPr/>
        </p:nvSpPr>
        <p:spPr>
          <a:xfrm>
            <a:off x="1664843" y="5288248"/>
            <a:ext cx="914400" cy="369332"/>
          </a:xfrm>
          <a:prstGeom prst="rect">
            <a:avLst/>
          </a:prstGeom>
          <a:noFill/>
        </p:spPr>
        <p:txBody>
          <a:bodyPr wrap="square" rtlCol="0">
            <a:spAutoFit/>
          </a:bodyPr>
          <a:lstStyle/>
          <a:p>
            <a:r>
              <a:rPr lang="en-GB"/>
              <a:t>All</a:t>
            </a:r>
          </a:p>
        </p:txBody>
      </p:sp>
      <p:pic>
        <p:nvPicPr>
          <p:cNvPr id="6" name="Picture 5">
            <a:extLst>
              <a:ext uri="{FF2B5EF4-FFF2-40B4-BE49-F238E27FC236}">
                <a16:creationId xmlns:a16="http://schemas.microsoft.com/office/drawing/2014/main" id="{9B945694-E1E7-5E4E-DBED-C9B28DEA965E}"/>
              </a:ext>
            </a:extLst>
          </p:cNvPr>
          <p:cNvPicPr>
            <a:picLocks noChangeAspect="1"/>
          </p:cNvPicPr>
          <p:nvPr/>
        </p:nvPicPr>
        <p:blipFill>
          <a:blip r:embed="rId3"/>
          <a:srcRect r="49251"/>
          <a:stretch>
            <a:fillRect/>
          </a:stretch>
        </p:blipFill>
        <p:spPr>
          <a:xfrm>
            <a:off x="861603" y="839589"/>
            <a:ext cx="2520880" cy="4416487"/>
          </a:xfrm>
          <a:prstGeom prst="rect">
            <a:avLst/>
          </a:prstGeom>
        </p:spPr>
      </p:pic>
      <p:pic>
        <p:nvPicPr>
          <p:cNvPr id="12" name="Picture 11">
            <a:extLst>
              <a:ext uri="{FF2B5EF4-FFF2-40B4-BE49-F238E27FC236}">
                <a16:creationId xmlns:a16="http://schemas.microsoft.com/office/drawing/2014/main" id="{EB891659-D204-F815-DBEE-A392AF49481D}"/>
              </a:ext>
            </a:extLst>
          </p:cNvPr>
          <p:cNvPicPr>
            <a:picLocks noChangeAspect="1"/>
          </p:cNvPicPr>
          <p:nvPr/>
        </p:nvPicPr>
        <p:blipFill>
          <a:blip r:embed="rId4"/>
          <a:srcRect r="49856"/>
          <a:stretch>
            <a:fillRect/>
          </a:stretch>
        </p:blipFill>
        <p:spPr>
          <a:xfrm>
            <a:off x="4372961" y="810816"/>
            <a:ext cx="2520880" cy="4477432"/>
          </a:xfrm>
          <a:prstGeom prst="rect">
            <a:avLst/>
          </a:prstGeom>
        </p:spPr>
      </p:pic>
      <p:pic>
        <p:nvPicPr>
          <p:cNvPr id="14" name="Picture 13">
            <a:extLst>
              <a:ext uri="{FF2B5EF4-FFF2-40B4-BE49-F238E27FC236}">
                <a16:creationId xmlns:a16="http://schemas.microsoft.com/office/drawing/2014/main" id="{2A160B4C-396C-77AB-B44C-96ACA4F7AAF1}"/>
              </a:ext>
            </a:extLst>
          </p:cNvPr>
          <p:cNvPicPr>
            <a:picLocks noChangeAspect="1"/>
          </p:cNvPicPr>
          <p:nvPr/>
        </p:nvPicPr>
        <p:blipFill>
          <a:blip r:embed="rId5"/>
          <a:srcRect r="50926"/>
          <a:stretch>
            <a:fillRect/>
          </a:stretch>
        </p:blipFill>
        <p:spPr>
          <a:xfrm>
            <a:off x="8166169" y="810816"/>
            <a:ext cx="2520881" cy="4524830"/>
          </a:xfrm>
          <a:prstGeom prst="rect">
            <a:avLst/>
          </a:prstGeom>
        </p:spPr>
      </p:pic>
    </p:spTree>
    <p:extLst>
      <p:ext uri="{BB962C8B-B14F-4D97-AF65-F5344CB8AC3E}">
        <p14:creationId xmlns:p14="http://schemas.microsoft.com/office/powerpoint/2010/main" val="22210625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5973C-A848-C20B-CAE5-E96B35C74EA3}"/>
              </a:ext>
            </a:extLst>
          </p:cNvPr>
          <p:cNvSpPr>
            <a:spLocks noGrp="1"/>
          </p:cNvSpPr>
          <p:nvPr>
            <p:ph type="title"/>
          </p:nvPr>
        </p:nvSpPr>
        <p:spPr>
          <a:xfrm>
            <a:off x="173162" y="-179161"/>
            <a:ext cx="11481847" cy="1325563"/>
          </a:xfrm>
        </p:spPr>
        <p:txBody>
          <a:bodyPr/>
          <a:lstStyle/>
          <a:p>
            <a:r>
              <a:rPr lang="en-GB"/>
              <a:t>Disability</a:t>
            </a:r>
          </a:p>
        </p:txBody>
      </p:sp>
      <p:pic>
        <p:nvPicPr>
          <p:cNvPr id="4" name="Picture 3">
            <a:extLst>
              <a:ext uri="{FF2B5EF4-FFF2-40B4-BE49-F238E27FC236}">
                <a16:creationId xmlns:a16="http://schemas.microsoft.com/office/drawing/2014/main" id="{DF61B2A0-44AB-D5EC-D914-BAC9EB1399DF}"/>
              </a:ext>
            </a:extLst>
          </p:cNvPr>
          <p:cNvPicPr>
            <a:picLocks noChangeAspect="1"/>
          </p:cNvPicPr>
          <p:nvPr/>
        </p:nvPicPr>
        <p:blipFill>
          <a:blip r:embed="rId3"/>
          <a:stretch>
            <a:fillRect/>
          </a:stretch>
        </p:blipFill>
        <p:spPr>
          <a:xfrm>
            <a:off x="6976771" y="275712"/>
            <a:ext cx="3618839" cy="4905874"/>
          </a:xfrm>
          <a:prstGeom prst="rect">
            <a:avLst/>
          </a:prstGeom>
        </p:spPr>
      </p:pic>
      <p:sp>
        <p:nvSpPr>
          <p:cNvPr id="6" name="TextBox 5">
            <a:extLst>
              <a:ext uri="{FF2B5EF4-FFF2-40B4-BE49-F238E27FC236}">
                <a16:creationId xmlns:a16="http://schemas.microsoft.com/office/drawing/2014/main" id="{B29E1368-CDA0-311C-0984-989D45701C52}"/>
              </a:ext>
            </a:extLst>
          </p:cNvPr>
          <p:cNvSpPr txBox="1"/>
          <p:nvPr/>
        </p:nvSpPr>
        <p:spPr>
          <a:xfrm>
            <a:off x="8440464" y="5232638"/>
            <a:ext cx="2017986" cy="369332"/>
          </a:xfrm>
          <a:prstGeom prst="rect">
            <a:avLst/>
          </a:prstGeom>
          <a:noFill/>
        </p:spPr>
        <p:txBody>
          <a:bodyPr wrap="square" rtlCol="0">
            <a:spAutoFit/>
          </a:bodyPr>
          <a:lstStyle/>
          <a:p>
            <a:r>
              <a:rPr lang="en-GB" dirty="0"/>
              <a:t>IMH</a:t>
            </a:r>
          </a:p>
        </p:txBody>
      </p:sp>
      <p:pic>
        <p:nvPicPr>
          <p:cNvPr id="9" name="Picture 8">
            <a:extLst>
              <a:ext uri="{FF2B5EF4-FFF2-40B4-BE49-F238E27FC236}">
                <a16:creationId xmlns:a16="http://schemas.microsoft.com/office/drawing/2014/main" id="{8F6F35A8-CAE5-EF0A-07D9-3D113C1571A1}"/>
              </a:ext>
            </a:extLst>
          </p:cNvPr>
          <p:cNvPicPr>
            <a:picLocks noChangeAspect="1"/>
          </p:cNvPicPr>
          <p:nvPr/>
        </p:nvPicPr>
        <p:blipFill>
          <a:blip r:embed="rId4"/>
          <a:stretch>
            <a:fillRect/>
          </a:stretch>
        </p:blipFill>
        <p:spPr>
          <a:xfrm>
            <a:off x="2681779" y="275712"/>
            <a:ext cx="3821891" cy="4911666"/>
          </a:xfrm>
          <a:prstGeom prst="rect">
            <a:avLst/>
          </a:prstGeom>
        </p:spPr>
      </p:pic>
      <p:sp>
        <p:nvSpPr>
          <p:cNvPr id="10" name="TextBox 9">
            <a:extLst>
              <a:ext uri="{FF2B5EF4-FFF2-40B4-BE49-F238E27FC236}">
                <a16:creationId xmlns:a16="http://schemas.microsoft.com/office/drawing/2014/main" id="{FA4A3068-2C2D-6FD2-EDCD-EBCFAC01ACA8}"/>
              </a:ext>
            </a:extLst>
          </p:cNvPr>
          <p:cNvSpPr txBox="1"/>
          <p:nvPr/>
        </p:nvSpPr>
        <p:spPr>
          <a:xfrm>
            <a:off x="4078014" y="5232638"/>
            <a:ext cx="2017986" cy="369332"/>
          </a:xfrm>
          <a:prstGeom prst="rect">
            <a:avLst/>
          </a:prstGeom>
          <a:noFill/>
        </p:spPr>
        <p:txBody>
          <a:bodyPr wrap="square" rtlCol="0">
            <a:spAutoFit/>
          </a:bodyPr>
          <a:lstStyle/>
          <a:p>
            <a:r>
              <a:rPr lang="en-GB" dirty="0"/>
              <a:t>Business</a:t>
            </a:r>
          </a:p>
        </p:txBody>
      </p:sp>
    </p:spTree>
    <p:extLst>
      <p:ext uri="{BB962C8B-B14F-4D97-AF65-F5344CB8AC3E}">
        <p14:creationId xmlns:p14="http://schemas.microsoft.com/office/powerpoint/2010/main" val="5907681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A9059-243F-8F7E-ABA0-EF763FF129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4C465D-179F-8975-9CB9-0535F7395A53}"/>
              </a:ext>
            </a:extLst>
          </p:cNvPr>
          <p:cNvSpPr>
            <a:spLocks noGrp="1"/>
          </p:cNvSpPr>
          <p:nvPr>
            <p:ph type="title"/>
          </p:nvPr>
        </p:nvSpPr>
        <p:spPr>
          <a:xfrm>
            <a:off x="173162" y="-179161"/>
            <a:ext cx="11481847" cy="1325563"/>
          </a:xfrm>
        </p:spPr>
        <p:txBody>
          <a:bodyPr/>
          <a:lstStyle/>
          <a:p>
            <a:r>
              <a:rPr lang="en-GB"/>
              <a:t>Disability</a:t>
            </a:r>
          </a:p>
        </p:txBody>
      </p:sp>
      <p:pic>
        <p:nvPicPr>
          <p:cNvPr id="7" name="Picture 6">
            <a:extLst>
              <a:ext uri="{FF2B5EF4-FFF2-40B4-BE49-F238E27FC236}">
                <a16:creationId xmlns:a16="http://schemas.microsoft.com/office/drawing/2014/main" id="{FDBAE40A-36F2-85B4-4094-0DB2B4EBC3DF}"/>
              </a:ext>
            </a:extLst>
          </p:cNvPr>
          <p:cNvPicPr>
            <a:picLocks noChangeAspect="1"/>
          </p:cNvPicPr>
          <p:nvPr/>
        </p:nvPicPr>
        <p:blipFill>
          <a:blip r:embed="rId3"/>
          <a:stretch>
            <a:fillRect/>
          </a:stretch>
        </p:blipFill>
        <p:spPr>
          <a:xfrm>
            <a:off x="173162" y="1329282"/>
            <a:ext cx="5596777" cy="2918354"/>
          </a:xfrm>
          <a:prstGeom prst="rect">
            <a:avLst/>
          </a:prstGeom>
        </p:spPr>
      </p:pic>
      <p:sp>
        <p:nvSpPr>
          <p:cNvPr id="3" name="TextBox 2">
            <a:extLst>
              <a:ext uri="{FF2B5EF4-FFF2-40B4-BE49-F238E27FC236}">
                <a16:creationId xmlns:a16="http://schemas.microsoft.com/office/drawing/2014/main" id="{DA584A23-325E-1068-9CE3-24FC580116D6}"/>
              </a:ext>
            </a:extLst>
          </p:cNvPr>
          <p:cNvSpPr txBox="1"/>
          <p:nvPr/>
        </p:nvSpPr>
        <p:spPr>
          <a:xfrm>
            <a:off x="8425443" y="4430516"/>
            <a:ext cx="2017986" cy="369332"/>
          </a:xfrm>
          <a:prstGeom prst="rect">
            <a:avLst/>
          </a:prstGeom>
          <a:noFill/>
        </p:spPr>
        <p:txBody>
          <a:bodyPr wrap="square" rtlCol="0">
            <a:spAutoFit/>
          </a:bodyPr>
          <a:lstStyle/>
          <a:p>
            <a:r>
              <a:rPr lang="en-GB" dirty="0"/>
              <a:t>IMH</a:t>
            </a:r>
          </a:p>
        </p:txBody>
      </p:sp>
      <p:sp>
        <p:nvSpPr>
          <p:cNvPr id="5" name="TextBox 4">
            <a:extLst>
              <a:ext uri="{FF2B5EF4-FFF2-40B4-BE49-F238E27FC236}">
                <a16:creationId xmlns:a16="http://schemas.microsoft.com/office/drawing/2014/main" id="{F0B9B4D5-9E36-9802-B7DE-733491E774A0}"/>
              </a:ext>
            </a:extLst>
          </p:cNvPr>
          <p:cNvSpPr txBox="1"/>
          <p:nvPr/>
        </p:nvSpPr>
        <p:spPr>
          <a:xfrm>
            <a:off x="1962557" y="4430516"/>
            <a:ext cx="2017986" cy="369332"/>
          </a:xfrm>
          <a:prstGeom prst="rect">
            <a:avLst/>
          </a:prstGeom>
          <a:noFill/>
        </p:spPr>
        <p:txBody>
          <a:bodyPr wrap="square" rtlCol="0">
            <a:spAutoFit/>
          </a:bodyPr>
          <a:lstStyle/>
          <a:p>
            <a:r>
              <a:rPr lang="en-GB" dirty="0"/>
              <a:t>Business</a:t>
            </a:r>
          </a:p>
        </p:txBody>
      </p:sp>
      <p:pic>
        <p:nvPicPr>
          <p:cNvPr id="8" name="Picture 7">
            <a:extLst>
              <a:ext uri="{FF2B5EF4-FFF2-40B4-BE49-F238E27FC236}">
                <a16:creationId xmlns:a16="http://schemas.microsoft.com/office/drawing/2014/main" id="{B1F72DC5-BB44-A27A-56E4-3AA4BA032881}"/>
              </a:ext>
            </a:extLst>
          </p:cNvPr>
          <p:cNvPicPr>
            <a:picLocks noChangeAspect="1"/>
          </p:cNvPicPr>
          <p:nvPr/>
        </p:nvPicPr>
        <p:blipFill>
          <a:blip r:embed="rId4"/>
          <a:stretch>
            <a:fillRect/>
          </a:stretch>
        </p:blipFill>
        <p:spPr>
          <a:xfrm>
            <a:off x="6199835" y="1329282"/>
            <a:ext cx="5619587" cy="2918354"/>
          </a:xfrm>
          <a:prstGeom prst="rect">
            <a:avLst/>
          </a:prstGeom>
        </p:spPr>
      </p:pic>
    </p:spTree>
    <p:extLst>
      <p:ext uri="{BB962C8B-B14F-4D97-AF65-F5344CB8AC3E}">
        <p14:creationId xmlns:p14="http://schemas.microsoft.com/office/powerpoint/2010/main" val="27355347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D06355-D6C6-4A1C-4732-3B5EE3B947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09270E-9648-D840-B4E4-B36E6708C92B}"/>
              </a:ext>
            </a:extLst>
          </p:cNvPr>
          <p:cNvSpPr>
            <a:spLocks noGrp="1"/>
          </p:cNvSpPr>
          <p:nvPr>
            <p:ph type="title"/>
          </p:nvPr>
        </p:nvSpPr>
        <p:spPr>
          <a:xfrm>
            <a:off x="225254" y="27668"/>
            <a:ext cx="11481847" cy="1325563"/>
          </a:xfrm>
        </p:spPr>
        <p:txBody>
          <a:bodyPr/>
          <a:lstStyle/>
          <a:p>
            <a:r>
              <a:rPr lang="en-GB"/>
              <a:t>Disability – undergraduate</a:t>
            </a:r>
          </a:p>
        </p:txBody>
      </p:sp>
      <p:pic>
        <p:nvPicPr>
          <p:cNvPr id="8" name="Picture 7">
            <a:extLst>
              <a:ext uri="{FF2B5EF4-FFF2-40B4-BE49-F238E27FC236}">
                <a16:creationId xmlns:a16="http://schemas.microsoft.com/office/drawing/2014/main" id="{3CAD0343-40CE-5A05-9E19-116DCD2CE1BC}"/>
              </a:ext>
            </a:extLst>
          </p:cNvPr>
          <p:cNvPicPr>
            <a:picLocks noChangeAspect="1"/>
          </p:cNvPicPr>
          <p:nvPr/>
        </p:nvPicPr>
        <p:blipFill>
          <a:blip r:embed="rId3"/>
          <a:stretch>
            <a:fillRect/>
          </a:stretch>
        </p:blipFill>
        <p:spPr>
          <a:xfrm>
            <a:off x="976489" y="1049206"/>
            <a:ext cx="10239022" cy="4485267"/>
          </a:xfrm>
          <a:prstGeom prst="rect">
            <a:avLst/>
          </a:prstGeom>
        </p:spPr>
      </p:pic>
    </p:spTree>
    <p:extLst>
      <p:ext uri="{BB962C8B-B14F-4D97-AF65-F5344CB8AC3E}">
        <p14:creationId xmlns:p14="http://schemas.microsoft.com/office/powerpoint/2010/main" val="8179634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79FDF4-4F4B-0713-CD90-9F237D5E13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528455-7953-9BF9-67C9-B161E1C2E502}"/>
              </a:ext>
            </a:extLst>
          </p:cNvPr>
          <p:cNvSpPr>
            <a:spLocks noGrp="1"/>
          </p:cNvSpPr>
          <p:nvPr>
            <p:ph type="title"/>
          </p:nvPr>
        </p:nvSpPr>
        <p:spPr>
          <a:xfrm>
            <a:off x="225254" y="27668"/>
            <a:ext cx="11481847" cy="1325563"/>
          </a:xfrm>
        </p:spPr>
        <p:txBody>
          <a:bodyPr/>
          <a:lstStyle/>
          <a:p>
            <a:r>
              <a:rPr lang="en-GB"/>
              <a:t>Disability – undergraduate</a:t>
            </a:r>
          </a:p>
        </p:txBody>
      </p:sp>
      <p:sp>
        <p:nvSpPr>
          <p:cNvPr id="5" name="TextBox 4">
            <a:extLst>
              <a:ext uri="{FF2B5EF4-FFF2-40B4-BE49-F238E27FC236}">
                <a16:creationId xmlns:a16="http://schemas.microsoft.com/office/drawing/2014/main" id="{96D2D556-4429-59DE-8EB4-8985F97FDF7E}"/>
              </a:ext>
            </a:extLst>
          </p:cNvPr>
          <p:cNvSpPr txBox="1"/>
          <p:nvPr/>
        </p:nvSpPr>
        <p:spPr>
          <a:xfrm>
            <a:off x="7656845" y="5261530"/>
            <a:ext cx="2995447" cy="369332"/>
          </a:xfrm>
          <a:prstGeom prst="rect">
            <a:avLst/>
          </a:prstGeom>
          <a:noFill/>
        </p:spPr>
        <p:txBody>
          <a:bodyPr wrap="square" rtlCol="0">
            <a:spAutoFit/>
          </a:bodyPr>
          <a:lstStyle/>
          <a:p>
            <a:r>
              <a:rPr lang="en-GB" dirty="0"/>
              <a:t>Undergraduate first degree</a:t>
            </a:r>
          </a:p>
        </p:txBody>
      </p:sp>
      <p:sp>
        <p:nvSpPr>
          <p:cNvPr id="6" name="TextBox 5">
            <a:extLst>
              <a:ext uri="{FF2B5EF4-FFF2-40B4-BE49-F238E27FC236}">
                <a16:creationId xmlns:a16="http://schemas.microsoft.com/office/drawing/2014/main" id="{A00B4744-6613-73E5-C33F-C0B7D6CA2B52}"/>
              </a:ext>
            </a:extLst>
          </p:cNvPr>
          <p:cNvSpPr txBox="1"/>
          <p:nvPr/>
        </p:nvSpPr>
        <p:spPr>
          <a:xfrm>
            <a:off x="1754309" y="5246449"/>
            <a:ext cx="2995447" cy="369332"/>
          </a:xfrm>
          <a:prstGeom prst="rect">
            <a:avLst/>
          </a:prstGeom>
          <a:noFill/>
        </p:spPr>
        <p:txBody>
          <a:bodyPr wrap="square" rtlCol="0">
            <a:spAutoFit/>
          </a:bodyPr>
          <a:lstStyle/>
          <a:p>
            <a:r>
              <a:rPr lang="en-GB"/>
              <a:t>Undergraduate non-degree</a:t>
            </a:r>
          </a:p>
        </p:txBody>
      </p:sp>
      <p:pic>
        <p:nvPicPr>
          <p:cNvPr id="9" name="Picture 8">
            <a:extLst>
              <a:ext uri="{FF2B5EF4-FFF2-40B4-BE49-F238E27FC236}">
                <a16:creationId xmlns:a16="http://schemas.microsoft.com/office/drawing/2014/main" id="{0D866A4D-E999-94DF-C85D-D4623B7BE365}"/>
              </a:ext>
            </a:extLst>
          </p:cNvPr>
          <p:cNvPicPr>
            <a:picLocks noChangeAspect="1"/>
          </p:cNvPicPr>
          <p:nvPr/>
        </p:nvPicPr>
        <p:blipFill>
          <a:blip r:embed="rId3"/>
          <a:srcRect r="27144"/>
          <a:stretch>
            <a:fillRect/>
          </a:stretch>
        </p:blipFill>
        <p:spPr>
          <a:xfrm>
            <a:off x="408066" y="1920240"/>
            <a:ext cx="5687934" cy="3351840"/>
          </a:xfrm>
          <a:prstGeom prst="rect">
            <a:avLst/>
          </a:prstGeom>
        </p:spPr>
      </p:pic>
      <p:pic>
        <p:nvPicPr>
          <p:cNvPr id="11" name="Picture 10">
            <a:extLst>
              <a:ext uri="{FF2B5EF4-FFF2-40B4-BE49-F238E27FC236}">
                <a16:creationId xmlns:a16="http://schemas.microsoft.com/office/drawing/2014/main" id="{A88A9971-4D70-6EF9-7504-8CA4E1DB6BE8}"/>
              </a:ext>
            </a:extLst>
          </p:cNvPr>
          <p:cNvPicPr>
            <a:picLocks noChangeAspect="1"/>
          </p:cNvPicPr>
          <p:nvPr/>
        </p:nvPicPr>
        <p:blipFill>
          <a:blip r:embed="rId4"/>
          <a:srcRect r="25408"/>
          <a:stretch>
            <a:fillRect/>
          </a:stretch>
        </p:blipFill>
        <p:spPr>
          <a:xfrm>
            <a:off x="6310602" y="1920240"/>
            <a:ext cx="5687934" cy="3308357"/>
          </a:xfrm>
          <a:prstGeom prst="rect">
            <a:avLst/>
          </a:prstGeom>
        </p:spPr>
      </p:pic>
      <p:pic>
        <p:nvPicPr>
          <p:cNvPr id="3" name="Picture 2">
            <a:extLst>
              <a:ext uri="{FF2B5EF4-FFF2-40B4-BE49-F238E27FC236}">
                <a16:creationId xmlns:a16="http://schemas.microsoft.com/office/drawing/2014/main" id="{2B2C1FDF-AF52-C608-FF63-3A060E8A769C}"/>
              </a:ext>
            </a:extLst>
          </p:cNvPr>
          <p:cNvPicPr>
            <a:picLocks noChangeAspect="1"/>
          </p:cNvPicPr>
          <p:nvPr/>
        </p:nvPicPr>
        <p:blipFill>
          <a:blip r:embed="rId4"/>
          <a:srcRect l="73812" t="34635" r="1443" b="19909"/>
          <a:stretch>
            <a:fillRect/>
          </a:stretch>
        </p:blipFill>
        <p:spPr>
          <a:xfrm>
            <a:off x="9897547" y="42347"/>
            <a:ext cx="2237316" cy="1783081"/>
          </a:xfrm>
          <a:prstGeom prst="rect">
            <a:avLst/>
          </a:prstGeom>
        </p:spPr>
      </p:pic>
    </p:spTree>
    <p:extLst>
      <p:ext uri="{BB962C8B-B14F-4D97-AF65-F5344CB8AC3E}">
        <p14:creationId xmlns:p14="http://schemas.microsoft.com/office/powerpoint/2010/main" val="13926372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1DE06-CDEA-8279-47D8-48BD4036EC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3F48FB-4865-D942-DE92-8B5FAB6CB4AD}"/>
              </a:ext>
            </a:extLst>
          </p:cNvPr>
          <p:cNvSpPr>
            <a:spLocks noGrp="1"/>
          </p:cNvSpPr>
          <p:nvPr>
            <p:ph type="title"/>
          </p:nvPr>
        </p:nvSpPr>
        <p:spPr>
          <a:xfrm>
            <a:off x="236542" y="-124732"/>
            <a:ext cx="11481847" cy="1325563"/>
          </a:xfrm>
        </p:spPr>
        <p:txBody>
          <a:bodyPr/>
          <a:lstStyle/>
          <a:p>
            <a:r>
              <a:rPr lang="en-GB"/>
              <a:t>Disability – postgraduate</a:t>
            </a:r>
          </a:p>
        </p:txBody>
      </p:sp>
      <p:pic>
        <p:nvPicPr>
          <p:cNvPr id="4" name="Picture 3">
            <a:extLst>
              <a:ext uri="{FF2B5EF4-FFF2-40B4-BE49-F238E27FC236}">
                <a16:creationId xmlns:a16="http://schemas.microsoft.com/office/drawing/2014/main" id="{E161E317-39F7-B8BB-804E-7C7D19B2E265}"/>
              </a:ext>
            </a:extLst>
          </p:cNvPr>
          <p:cNvPicPr>
            <a:picLocks noChangeAspect="1"/>
          </p:cNvPicPr>
          <p:nvPr/>
        </p:nvPicPr>
        <p:blipFill>
          <a:blip r:embed="rId3"/>
          <a:stretch>
            <a:fillRect/>
          </a:stretch>
        </p:blipFill>
        <p:spPr>
          <a:xfrm>
            <a:off x="893656" y="972790"/>
            <a:ext cx="10404687" cy="4553381"/>
          </a:xfrm>
          <a:prstGeom prst="rect">
            <a:avLst/>
          </a:prstGeom>
        </p:spPr>
      </p:pic>
    </p:spTree>
    <p:extLst>
      <p:ext uri="{BB962C8B-B14F-4D97-AF65-F5344CB8AC3E}">
        <p14:creationId xmlns:p14="http://schemas.microsoft.com/office/powerpoint/2010/main" val="15554280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289F7-C796-0B2F-4874-BB9E49A90D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78CD91-65FF-287D-13B1-5745357178D9}"/>
              </a:ext>
            </a:extLst>
          </p:cNvPr>
          <p:cNvSpPr>
            <a:spLocks noGrp="1"/>
          </p:cNvSpPr>
          <p:nvPr>
            <p:ph type="title"/>
          </p:nvPr>
        </p:nvSpPr>
        <p:spPr>
          <a:xfrm>
            <a:off x="89220" y="141853"/>
            <a:ext cx="2735258" cy="1325563"/>
          </a:xfrm>
        </p:spPr>
        <p:txBody>
          <a:bodyPr/>
          <a:lstStyle/>
          <a:p>
            <a:r>
              <a:rPr lang="en-GB" dirty="0"/>
              <a:t>Disability </a:t>
            </a:r>
            <a:br>
              <a:rPr lang="en-GB" dirty="0"/>
            </a:br>
            <a:r>
              <a:rPr lang="en-GB" dirty="0"/>
              <a:t>– campus</a:t>
            </a:r>
          </a:p>
        </p:txBody>
      </p:sp>
      <p:sp>
        <p:nvSpPr>
          <p:cNvPr id="6" name="TextBox 5">
            <a:extLst>
              <a:ext uri="{FF2B5EF4-FFF2-40B4-BE49-F238E27FC236}">
                <a16:creationId xmlns:a16="http://schemas.microsoft.com/office/drawing/2014/main" id="{3CA1E9EC-7545-68F9-62D6-EA0405327251}"/>
              </a:ext>
            </a:extLst>
          </p:cNvPr>
          <p:cNvSpPr txBox="1"/>
          <p:nvPr/>
        </p:nvSpPr>
        <p:spPr>
          <a:xfrm>
            <a:off x="6296116" y="2597653"/>
            <a:ext cx="2104222" cy="369332"/>
          </a:xfrm>
          <a:prstGeom prst="rect">
            <a:avLst/>
          </a:prstGeom>
          <a:noFill/>
        </p:spPr>
        <p:txBody>
          <a:bodyPr wrap="square" rtlCol="0">
            <a:spAutoFit/>
          </a:bodyPr>
          <a:lstStyle/>
          <a:p>
            <a:r>
              <a:rPr lang="en-GB" dirty="0"/>
              <a:t>Swansea</a:t>
            </a:r>
          </a:p>
        </p:txBody>
      </p:sp>
      <p:sp>
        <p:nvSpPr>
          <p:cNvPr id="7" name="TextBox 6">
            <a:extLst>
              <a:ext uri="{FF2B5EF4-FFF2-40B4-BE49-F238E27FC236}">
                <a16:creationId xmlns:a16="http://schemas.microsoft.com/office/drawing/2014/main" id="{7CF1603A-1EA5-3B30-EC64-8E53764B79FF}"/>
              </a:ext>
            </a:extLst>
          </p:cNvPr>
          <p:cNvSpPr txBox="1"/>
          <p:nvPr/>
        </p:nvSpPr>
        <p:spPr>
          <a:xfrm>
            <a:off x="502986" y="2693012"/>
            <a:ext cx="2104222" cy="369332"/>
          </a:xfrm>
          <a:prstGeom prst="rect">
            <a:avLst/>
          </a:prstGeom>
          <a:noFill/>
        </p:spPr>
        <p:txBody>
          <a:bodyPr wrap="square" rtlCol="0">
            <a:spAutoFit/>
          </a:bodyPr>
          <a:lstStyle/>
          <a:p>
            <a:r>
              <a:rPr lang="en-GB" dirty="0"/>
              <a:t>Carmarthen</a:t>
            </a:r>
          </a:p>
        </p:txBody>
      </p:sp>
      <p:sp>
        <p:nvSpPr>
          <p:cNvPr id="3" name="TextBox 2">
            <a:extLst>
              <a:ext uri="{FF2B5EF4-FFF2-40B4-BE49-F238E27FC236}">
                <a16:creationId xmlns:a16="http://schemas.microsoft.com/office/drawing/2014/main" id="{8810365D-4C1A-97DE-6E80-A49439482169}"/>
              </a:ext>
            </a:extLst>
          </p:cNvPr>
          <p:cNvSpPr txBox="1"/>
          <p:nvPr/>
        </p:nvSpPr>
        <p:spPr>
          <a:xfrm>
            <a:off x="10206690" y="2585560"/>
            <a:ext cx="2104222" cy="369332"/>
          </a:xfrm>
          <a:prstGeom prst="rect">
            <a:avLst/>
          </a:prstGeom>
          <a:noFill/>
        </p:spPr>
        <p:txBody>
          <a:bodyPr wrap="square" rtlCol="0">
            <a:spAutoFit/>
          </a:bodyPr>
          <a:lstStyle/>
          <a:p>
            <a:r>
              <a:rPr lang="en-GB" dirty="0"/>
              <a:t>Cardiff</a:t>
            </a:r>
          </a:p>
        </p:txBody>
      </p:sp>
      <p:pic>
        <p:nvPicPr>
          <p:cNvPr id="8" name="Picture 7">
            <a:extLst>
              <a:ext uri="{FF2B5EF4-FFF2-40B4-BE49-F238E27FC236}">
                <a16:creationId xmlns:a16="http://schemas.microsoft.com/office/drawing/2014/main" id="{94865ADA-5B5A-81E0-23A5-632E2D52D110}"/>
              </a:ext>
            </a:extLst>
          </p:cNvPr>
          <p:cNvPicPr>
            <a:picLocks noChangeAspect="1"/>
          </p:cNvPicPr>
          <p:nvPr/>
        </p:nvPicPr>
        <p:blipFill>
          <a:blip r:embed="rId3"/>
          <a:srcRect l="24992" t="15620" r="27560"/>
          <a:stretch>
            <a:fillRect/>
          </a:stretch>
        </p:blipFill>
        <p:spPr>
          <a:xfrm>
            <a:off x="8589761" y="3074667"/>
            <a:ext cx="3491747" cy="2700345"/>
          </a:xfrm>
          <a:prstGeom prst="rect">
            <a:avLst/>
          </a:prstGeom>
        </p:spPr>
      </p:pic>
      <p:pic>
        <p:nvPicPr>
          <p:cNvPr id="11" name="Picture 10">
            <a:extLst>
              <a:ext uri="{FF2B5EF4-FFF2-40B4-BE49-F238E27FC236}">
                <a16:creationId xmlns:a16="http://schemas.microsoft.com/office/drawing/2014/main" id="{CBAFC8C0-B5BC-868B-6704-4AE31D099AFA}"/>
              </a:ext>
            </a:extLst>
          </p:cNvPr>
          <p:cNvPicPr>
            <a:picLocks noChangeAspect="1"/>
          </p:cNvPicPr>
          <p:nvPr/>
        </p:nvPicPr>
        <p:blipFill>
          <a:blip r:embed="rId4"/>
          <a:srcRect l="31110" t="15620"/>
          <a:stretch>
            <a:fillRect/>
          </a:stretch>
        </p:blipFill>
        <p:spPr>
          <a:xfrm>
            <a:off x="279401" y="3074670"/>
            <a:ext cx="3744323" cy="2700342"/>
          </a:xfrm>
          <a:prstGeom prst="rect">
            <a:avLst/>
          </a:prstGeom>
        </p:spPr>
      </p:pic>
      <p:pic>
        <p:nvPicPr>
          <p:cNvPr id="13" name="Picture 12">
            <a:extLst>
              <a:ext uri="{FF2B5EF4-FFF2-40B4-BE49-F238E27FC236}">
                <a16:creationId xmlns:a16="http://schemas.microsoft.com/office/drawing/2014/main" id="{2FC370F4-EFD1-BEB5-65E4-28A3DB4D5780}"/>
              </a:ext>
            </a:extLst>
          </p:cNvPr>
          <p:cNvPicPr>
            <a:picLocks noChangeAspect="1"/>
          </p:cNvPicPr>
          <p:nvPr/>
        </p:nvPicPr>
        <p:blipFill>
          <a:blip r:embed="rId5"/>
          <a:srcRect l="32358" t="15620"/>
          <a:stretch>
            <a:fillRect/>
          </a:stretch>
        </p:blipFill>
        <p:spPr>
          <a:xfrm>
            <a:off x="4423955" y="3074667"/>
            <a:ext cx="3744323" cy="2700343"/>
          </a:xfrm>
          <a:prstGeom prst="rect">
            <a:avLst/>
          </a:prstGeom>
        </p:spPr>
      </p:pic>
      <p:pic>
        <p:nvPicPr>
          <p:cNvPr id="4" name="Picture 3">
            <a:extLst>
              <a:ext uri="{FF2B5EF4-FFF2-40B4-BE49-F238E27FC236}">
                <a16:creationId xmlns:a16="http://schemas.microsoft.com/office/drawing/2014/main" id="{282050E6-01A8-323D-845E-ACA65507B1D8}"/>
              </a:ext>
            </a:extLst>
          </p:cNvPr>
          <p:cNvPicPr>
            <a:picLocks noChangeAspect="1"/>
          </p:cNvPicPr>
          <p:nvPr/>
        </p:nvPicPr>
        <p:blipFill>
          <a:blip r:embed="rId3"/>
          <a:srcRect l="74789" t="34279" r="2127" b="19137"/>
          <a:stretch>
            <a:fillRect/>
          </a:stretch>
        </p:blipFill>
        <p:spPr>
          <a:xfrm>
            <a:off x="10436094" y="141853"/>
            <a:ext cx="1645415" cy="1443968"/>
          </a:xfrm>
          <a:prstGeom prst="rect">
            <a:avLst/>
          </a:prstGeom>
        </p:spPr>
      </p:pic>
      <p:pic>
        <p:nvPicPr>
          <p:cNvPr id="5" name="Picture 4">
            <a:extLst>
              <a:ext uri="{FF2B5EF4-FFF2-40B4-BE49-F238E27FC236}">
                <a16:creationId xmlns:a16="http://schemas.microsoft.com/office/drawing/2014/main" id="{031B573D-9B75-5C24-F189-2089113A84EA}"/>
              </a:ext>
            </a:extLst>
          </p:cNvPr>
          <p:cNvPicPr>
            <a:picLocks noChangeAspect="1"/>
          </p:cNvPicPr>
          <p:nvPr/>
        </p:nvPicPr>
        <p:blipFill>
          <a:blip r:embed="rId3"/>
          <a:srcRect r="78064"/>
          <a:stretch>
            <a:fillRect/>
          </a:stretch>
        </p:blipFill>
        <p:spPr>
          <a:xfrm>
            <a:off x="8774460" y="84573"/>
            <a:ext cx="1447929" cy="2870319"/>
          </a:xfrm>
          <a:prstGeom prst="rect">
            <a:avLst/>
          </a:prstGeom>
        </p:spPr>
      </p:pic>
      <p:pic>
        <p:nvPicPr>
          <p:cNvPr id="9" name="Picture 8">
            <a:extLst>
              <a:ext uri="{FF2B5EF4-FFF2-40B4-BE49-F238E27FC236}">
                <a16:creationId xmlns:a16="http://schemas.microsoft.com/office/drawing/2014/main" id="{6BD04F54-8009-5DEF-4BF6-1A6AB0403AA2}"/>
              </a:ext>
            </a:extLst>
          </p:cNvPr>
          <p:cNvPicPr>
            <a:picLocks noChangeAspect="1"/>
          </p:cNvPicPr>
          <p:nvPr/>
        </p:nvPicPr>
        <p:blipFill>
          <a:blip r:embed="rId5"/>
          <a:srcRect r="70370"/>
          <a:stretch>
            <a:fillRect/>
          </a:stretch>
        </p:blipFill>
        <p:spPr>
          <a:xfrm>
            <a:off x="4727198" y="141853"/>
            <a:ext cx="1447930" cy="2825132"/>
          </a:xfrm>
          <a:prstGeom prst="rect">
            <a:avLst/>
          </a:prstGeom>
        </p:spPr>
      </p:pic>
      <p:pic>
        <p:nvPicPr>
          <p:cNvPr id="10" name="Picture 9">
            <a:extLst>
              <a:ext uri="{FF2B5EF4-FFF2-40B4-BE49-F238E27FC236}">
                <a16:creationId xmlns:a16="http://schemas.microsoft.com/office/drawing/2014/main" id="{CEEB6F57-55E0-2B5C-F29B-AD7B41F71A4A}"/>
              </a:ext>
            </a:extLst>
          </p:cNvPr>
          <p:cNvPicPr>
            <a:picLocks noChangeAspect="1"/>
          </p:cNvPicPr>
          <p:nvPr/>
        </p:nvPicPr>
        <p:blipFill>
          <a:blip r:embed="rId4"/>
          <a:srcRect r="69651"/>
          <a:stretch>
            <a:fillRect/>
          </a:stretch>
        </p:blipFill>
        <p:spPr>
          <a:xfrm>
            <a:off x="2697480" y="141853"/>
            <a:ext cx="1456190" cy="2825132"/>
          </a:xfrm>
          <a:prstGeom prst="rect">
            <a:avLst/>
          </a:prstGeom>
        </p:spPr>
      </p:pic>
    </p:spTree>
    <p:extLst>
      <p:ext uri="{BB962C8B-B14F-4D97-AF65-F5344CB8AC3E}">
        <p14:creationId xmlns:p14="http://schemas.microsoft.com/office/powerpoint/2010/main" val="38650425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12C6F6-B367-17E5-7A04-D1BE6BDE15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B4EF51-76FA-4128-9E71-BDDC27447EDF}"/>
              </a:ext>
            </a:extLst>
          </p:cNvPr>
          <p:cNvSpPr>
            <a:spLocks noGrp="1"/>
          </p:cNvSpPr>
          <p:nvPr>
            <p:ph type="title"/>
          </p:nvPr>
        </p:nvSpPr>
        <p:spPr>
          <a:xfrm>
            <a:off x="118189" y="-172085"/>
            <a:ext cx="11481847" cy="1325563"/>
          </a:xfrm>
        </p:spPr>
        <p:txBody>
          <a:bodyPr/>
          <a:lstStyle/>
          <a:p>
            <a:r>
              <a:rPr lang="en-GB" dirty="0"/>
              <a:t>Disability – home and overseas, gender</a:t>
            </a:r>
          </a:p>
        </p:txBody>
      </p:sp>
      <p:pic>
        <p:nvPicPr>
          <p:cNvPr id="5" name="Picture 4">
            <a:extLst>
              <a:ext uri="{FF2B5EF4-FFF2-40B4-BE49-F238E27FC236}">
                <a16:creationId xmlns:a16="http://schemas.microsoft.com/office/drawing/2014/main" id="{73C45CA6-68E0-DC86-E21F-A68D91DC1BAD}"/>
              </a:ext>
            </a:extLst>
          </p:cNvPr>
          <p:cNvPicPr>
            <a:picLocks noChangeAspect="1"/>
          </p:cNvPicPr>
          <p:nvPr/>
        </p:nvPicPr>
        <p:blipFill>
          <a:blip r:embed="rId3"/>
          <a:srcRect t="8402" r="40388"/>
          <a:stretch>
            <a:fillRect/>
          </a:stretch>
        </p:blipFill>
        <p:spPr>
          <a:xfrm>
            <a:off x="209629" y="1044540"/>
            <a:ext cx="6026028" cy="3984659"/>
          </a:xfrm>
          <a:prstGeom prst="rect">
            <a:avLst/>
          </a:prstGeom>
        </p:spPr>
      </p:pic>
      <p:pic>
        <p:nvPicPr>
          <p:cNvPr id="7" name="Picture 6">
            <a:extLst>
              <a:ext uri="{FF2B5EF4-FFF2-40B4-BE49-F238E27FC236}">
                <a16:creationId xmlns:a16="http://schemas.microsoft.com/office/drawing/2014/main" id="{0DF26E42-4210-219C-A5F8-989A94A797E5}"/>
              </a:ext>
            </a:extLst>
          </p:cNvPr>
          <p:cNvPicPr>
            <a:picLocks noChangeAspect="1"/>
          </p:cNvPicPr>
          <p:nvPr/>
        </p:nvPicPr>
        <p:blipFill>
          <a:blip r:embed="rId4"/>
          <a:srcRect r="58807"/>
          <a:stretch>
            <a:fillRect/>
          </a:stretch>
        </p:blipFill>
        <p:spPr>
          <a:xfrm>
            <a:off x="6889944" y="1044539"/>
            <a:ext cx="4151435" cy="3989265"/>
          </a:xfrm>
          <a:prstGeom prst="rect">
            <a:avLst/>
          </a:prstGeom>
        </p:spPr>
      </p:pic>
      <p:pic>
        <p:nvPicPr>
          <p:cNvPr id="8" name="Picture 7">
            <a:extLst>
              <a:ext uri="{FF2B5EF4-FFF2-40B4-BE49-F238E27FC236}">
                <a16:creationId xmlns:a16="http://schemas.microsoft.com/office/drawing/2014/main" id="{EBE7909B-FC35-C8EA-6BA0-7AF4C158B86C}"/>
              </a:ext>
            </a:extLst>
          </p:cNvPr>
          <p:cNvPicPr>
            <a:picLocks noChangeAspect="1"/>
          </p:cNvPicPr>
          <p:nvPr/>
        </p:nvPicPr>
        <p:blipFill>
          <a:blip r:embed="rId3"/>
          <a:srcRect l="93881" t="45677" r="1152" b="37334"/>
          <a:stretch>
            <a:fillRect/>
          </a:stretch>
        </p:blipFill>
        <p:spPr>
          <a:xfrm>
            <a:off x="11130844" y="365125"/>
            <a:ext cx="702937" cy="1034698"/>
          </a:xfrm>
          <a:prstGeom prst="rect">
            <a:avLst/>
          </a:prstGeom>
        </p:spPr>
      </p:pic>
      <p:sp>
        <p:nvSpPr>
          <p:cNvPr id="3" name="TextBox 2">
            <a:extLst>
              <a:ext uri="{FF2B5EF4-FFF2-40B4-BE49-F238E27FC236}">
                <a16:creationId xmlns:a16="http://schemas.microsoft.com/office/drawing/2014/main" id="{55ADCBC4-5802-D2C2-BDA0-9FDA1E27CB8A}"/>
              </a:ext>
            </a:extLst>
          </p:cNvPr>
          <p:cNvSpPr txBox="1"/>
          <p:nvPr/>
        </p:nvSpPr>
        <p:spPr>
          <a:xfrm>
            <a:off x="2495074" y="5029199"/>
            <a:ext cx="2017986" cy="369332"/>
          </a:xfrm>
          <a:prstGeom prst="rect">
            <a:avLst/>
          </a:prstGeom>
          <a:noFill/>
        </p:spPr>
        <p:txBody>
          <a:bodyPr wrap="square" rtlCol="0">
            <a:spAutoFit/>
          </a:bodyPr>
          <a:lstStyle/>
          <a:p>
            <a:r>
              <a:rPr lang="en-GB" dirty="0"/>
              <a:t>Home/Overseas</a:t>
            </a:r>
          </a:p>
        </p:txBody>
      </p:sp>
      <p:sp>
        <p:nvSpPr>
          <p:cNvPr id="4" name="TextBox 3">
            <a:extLst>
              <a:ext uri="{FF2B5EF4-FFF2-40B4-BE49-F238E27FC236}">
                <a16:creationId xmlns:a16="http://schemas.microsoft.com/office/drawing/2014/main" id="{C75D0F4A-009B-3157-11D6-537B2F94DC83}"/>
              </a:ext>
            </a:extLst>
          </p:cNvPr>
          <p:cNvSpPr txBox="1"/>
          <p:nvPr/>
        </p:nvSpPr>
        <p:spPr>
          <a:xfrm>
            <a:off x="8778647" y="5029199"/>
            <a:ext cx="2017986" cy="369332"/>
          </a:xfrm>
          <a:prstGeom prst="rect">
            <a:avLst/>
          </a:prstGeom>
          <a:noFill/>
        </p:spPr>
        <p:txBody>
          <a:bodyPr wrap="square" rtlCol="0">
            <a:spAutoFit/>
          </a:bodyPr>
          <a:lstStyle/>
          <a:p>
            <a:r>
              <a:rPr lang="en-GB" dirty="0"/>
              <a:t>Gender</a:t>
            </a:r>
          </a:p>
        </p:txBody>
      </p:sp>
    </p:spTree>
    <p:extLst>
      <p:ext uri="{BB962C8B-B14F-4D97-AF65-F5344CB8AC3E}">
        <p14:creationId xmlns:p14="http://schemas.microsoft.com/office/powerpoint/2010/main" val="333701028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2F530-11A0-1458-3CD7-D7CBDA5FE1D9}"/>
              </a:ext>
            </a:extLst>
          </p:cNvPr>
          <p:cNvSpPr>
            <a:spLocks noGrp="1"/>
          </p:cNvSpPr>
          <p:nvPr>
            <p:ph type="title"/>
          </p:nvPr>
        </p:nvSpPr>
        <p:spPr>
          <a:xfrm>
            <a:off x="152479" y="-140125"/>
            <a:ext cx="11481847" cy="1325563"/>
          </a:xfrm>
        </p:spPr>
        <p:txBody>
          <a:bodyPr/>
          <a:lstStyle/>
          <a:p>
            <a:r>
              <a:rPr lang="en-GB" dirty="0"/>
              <a:t>Welsh language</a:t>
            </a:r>
          </a:p>
        </p:txBody>
      </p:sp>
      <p:pic>
        <p:nvPicPr>
          <p:cNvPr id="5" name="Picture 4">
            <a:extLst>
              <a:ext uri="{FF2B5EF4-FFF2-40B4-BE49-F238E27FC236}">
                <a16:creationId xmlns:a16="http://schemas.microsoft.com/office/drawing/2014/main" id="{B24FF9C3-19C3-3576-58FC-E51C6F232457}"/>
              </a:ext>
            </a:extLst>
          </p:cNvPr>
          <p:cNvPicPr>
            <a:picLocks noChangeAspect="1"/>
          </p:cNvPicPr>
          <p:nvPr/>
        </p:nvPicPr>
        <p:blipFill>
          <a:blip r:embed="rId3"/>
          <a:stretch>
            <a:fillRect/>
          </a:stretch>
        </p:blipFill>
        <p:spPr>
          <a:xfrm>
            <a:off x="440267" y="1062991"/>
            <a:ext cx="11276437" cy="4609572"/>
          </a:xfrm>
          <a:prstGeom prst="rect">
            <a:avLst/>
          </a:prstGeom>
        </p:spPr>
      </p:pic>
    </p:spTree>
    <p:extLst>
      <p:ext uri="{BB962C8B-B14F-4D97-AF65-F5344CB8AC3E}">
        <p14:creationId xmlns:p14="http://schemas.microsoft.com/office/powerpoint/2010/main" val="36472079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DA9FA-8DCD-0312-A5E2-3051AF8305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CD41B-7ABD-B136-FF8A-6B9AEEFE448C}"/>
              </a:ext>
            </a:extLst>
          </p:cNvPr>
          <p:cNvSpPr>
            <a:spLocks noGrp="1"/>
          </p:cNvSpPr>
          <p:nvPr>
            <p:ph type="title"/>
          </p:nvPr>
        </p:nvSpPr>
        <p:spPr>
          <a:xfrm>
            <a:off x="185221" y="228714"/>
            <a:ext cx="11481847" cy="1325563"/>
          </a:xfrm>
        </p:spPr>
        <p:txBody>
          <a:bodyPr>
            <a:normAutofit/>
          </a:bodyPr>
          <a:lstStyle/>
          <a:p>
            <a:r>
              <a:rPr lang="en-GB" dirty="0"/>
              <a:t>Welsh language </a:t>
            </a:r>
            <a:br>
              <a:rPr lang="en-GB" dirty="0"/>
            </a:br>
            <a:r>
              <a:rPr lang="en-GB" dirty="0"/>
              <a:t>– campus</a:t>
            </a:r>
          </a:p>
        </p:txBody>
      </p:sp>
      <p:pic>
        <p:nvPicPr>
          <p:cNvPr id="4" name="Picture 3">
            <a:extLst>
              <a:ext uri="{FF2B5EF4-FFF2-40B4-BE49-F238E27FC236}">
                <a16:creationId xmlns:a16="http://schemas.microsoft.com/office/drawing/2014/main" id="{C4F60C8D-BA23-74E1-B725-D5BDAC5E5FF8}"/>
              </a:ext>
            </a:extLst>
          </p:cNvPr>
          <p:cNvPicPr>
            <a:picLocks noChangeAspect="1"/>
          </p:cNvPicPr>
          <p:nvPr/>
        </p:nvPicPr>
        <p:blipFill>
          <a:blip r:embed="rId3"/>
          <a:stretch>
            <a:fillRect/>
          </a:stretch>
        </p:blipFill>
        <p:spPr>
          <a:xfrm>
            <a:off x="76199" y="2365720"/>
            <a:ext cx="5882605" cy="2414623"/>
          </a:xfrm>
          <a:prstGeom prst="rect">
            <a:avLst/>
          </a:prstGeom>
        </p:spPr>
      </p:pic>
      <p:sp>
        <p:nvSpPr>
          <p:cNvPr id="6" name="TextBox 5">
            <a:extLst>
              <a:ext uri="{FF2B5EF4-FFF2-40B4-BE49-F238E27FC236}">
                <a16:creationId xmlns:a16="http://schemas.microsoft.com/office/drawing/2014/main" id="{7E07BF29-AE01-1BF9-AE45-80AC02ABABE4}"/>
              </a:ext>
            </a:extLst>
          </p:cNvPr>
          <p:cNvSpPr txBox="1"/>
          <p:nvPr/>
        </p:nvSpPr>
        <p:spPr>
          <a:xfrm>
            <a:off x="190299" y="1997316"/>
            <a:ext cx="2494844" cy="369332"/>
          </a:xfrm>
          <a:prstGeom prst="rect">
            <a:avLst/>
          </a:prstGeom>
          <a:noFill/>
        </p:spPr>
        <p:txBody>
          <a:bodyPr wrap="square" rtlCol="0">
            <a:spAutoFit/>
          </a:bodyPr>
          <a:lstStyle/>
          <a:p>
            <a:r>
              <a:rPr lang="en-GB" dirty="0"/>
              <a:t>Carmarthen</a:t>
            </a:r>
          </a:p>
        </p:txBody>
      </p:sp>
      <p:sp>
        <p:nvSpPr>
          <p:cNvPr id="7" name="TextBox 6">
            <a:extLst>
              <a:ext uri="{FF2B5EF4-FFF2-40B4-BE49-F238E27FC236}">
                <a16:creationId xmlns:a16="http://schemas.microsoft.com/office/drawing/2014/main" id="{268B4204-FE7B-8CE8-0685-AADAADE6BEAA}"/>
              </a:ext>
            </a:extLst>
          </p:cNvPr>
          <p:cNvSpPr txBox="1"/>
          <p:nvPr/>
        </p:nvSpPr>
        <p:spPr>
          <a:xfrm>
            <a:off x="10944578" y="169746"/>
            <a:ext cx="2494844" cy="369332"/>
          </a:xfrm>
          <a:prstGeom prst="rect">
            <a:avLst/>
          </a:prstGeom>
          <a:noFill/>
        </p:spPr>
        <p:txBody>
          <a:bodyPr wrap="square" rtlCol="0">
            <a:spAutoFit/>
          </a:bodyPr>
          <a:lstStyle/>
          <a:p>
            <a:r>
              <a:rPr lang="en-GB" dirty="0"/>
              <a:t>Swansea</a:t>
            </a:r>
          </a:p>
        </p:txBody>
      </p:sp>
      <p:pic>
        <p:nvPicPr>
          <p:cNvPr id="9" name="Picture 8">
            <a:extLst>
              <a:ext uri="{FF2B5EF4-FFF2-40B4-BE49-F238E27FC236}">
                <a16:creationId xmlns:a16="http://schemas.microsoft.com/office/drawing/2014/main" id="{C40DDD03-76CF-1FFB-F85F-48F13320242B}"/>
              </a:ext>
            </a:extLst>
          </p:cNvPr>
          <p:cNvPicPr>
            <a:picLocks noChangeAspect="1"/>
          </p:cNvPicPr>
          <p:nvPr/>
        </p:nvPicPr>
        <p:blipFill>
          <a:blip r:embed="rId4"/>
          <a:stretch>
            <a:fillRect/>
          </a:stretch>
        </p:blipFill>
        <p:spPr>
          <a:xfrm>
            <a:off x="6150361" y="555186"/>
            <a:ext cx="5838441" cy="2408558"/>
          </a:xfrm>
          <a:prstGeom prst="rect">
            <a:avLst/>
          </a:prstGeom>
        </p:spPr>
      </p:pic>
      <p:pic>
        <p:nvPicPr>
          <p:cNvPr id="11" name="Picture 10">
            <a:extLst>
              <a:ext uri="{FF2B5EF4-FFF2-40B4-BE49-F238E27FC236}">
                <a16:creationId xmlns:a16="http://schemas.microsoft.com/office/drawing/2014/main" id="{E87A0AEE-707B-C2E8-AE24-80C7B1BC6220}"/>
              </a:ext>
            </a:extLst>
          </p:cNvPr>
          <p:cNvPicPr>
            <a:picLocks noChangeAspect="1"/>
          </p:cNvPicPr>
          <p:nvPr/>
        </p:nvPicPr>
        <p:blipFill>
          <a:blip r:embed="rId5"/>
          <a:stretch>
            <a:fillRect/>
          </a:stretch>
        </p:blipFill>
        <p:spPr>
          <a:xfrm>
            <a:off x="6095999" y="3495989"/>
            <a:ext cx="5887587" cy="2408558"/>
          </a:xfrm>
          <a:prstGeom prst="rect">
            <a:avLst/>
          </a:prstGeom>
        </p:spPr>
      </p:pic>
      <p:sp>
        <p:nvSpPr>
          <p:cNvPr id="12" name="TextBox 11">
            <a:extLst>
              <a:ext uri="{FF2B5EF4-FFF2-40B4-BE49-F238E27FC236}">
                <a16:creationId xmlns:a16="http://schemas.microsoft.com/office/drawing/2014/main" id="{94AE8A0C-9C63-BF52-65A3-58D6F792949F}"/>
              </a:ext>
            </a:extLst>
          </p:cNvPr>
          <p:cNvSpPr txBox="1"/>
          <p:nvPr/>
        </p:nvSpPr>
        <p:spPr>
          <a:xfrm>
            <a:off x="11120843" y="3126657"/>
            <a:ext cx="2494844" cy="369332"/>
          </a:xfrm>
          <a:prstGeom prst="rect">
            <a:avLst/>
          </a:prstGeom>
          <a:noFill/>
        </p:spPr>
        <p:txBody>
          <a:bodyPr wrap="square" rtlCol="0">
            <a:spAutoFit/>
          </a:bodyPr>
          <a:lstStyle/>
          <a:p>
            <a:r>
              <a:rPr lang="en-GB" dirty="0"/>
              <a:t>Cardiff</a:t>
            </a:r>
          </a:p>
        </p:txBody>
      </p:sp>
    </p:spTree>
    <p:extLst>
      <p:ext uri="{BB962C8B-B14F-4D97-AF65-F5344CB8AC3E}">
        <p14:creationId xmlns:p14="http://schemas.microsoft.com/office/powerpoint/2010/main" val="101511292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FAD6C-EBD9-87DD-CEE8-BE9F2F33B8CA}"/>
              </a:ext>
            </a:extLst>
          </p:cNvPr>
          <p:cNvSpPr>
            <a:spLocks noGrp="1"/>
          </p:cNvSpPr>
          <p:nvPr>
            <p:ph type="title"/>
          </p:nvPr>
        </p:nvSpPr>
        <p:spPr>
          <a:xfrm>
            <a:off x="240776" y="193295"/>
            <a:ext cx="11481847" cy="1325563"/>
          </a:xfrm>
        </p:spPr>
        <p:txBody>
          <a:bodyPr/>
          <a:lstStyle/>
          <a:p>
            <a:r>
              <a:rPr lang="en-GB" dirty="0"/>
              <a:t>Where do Home students come from? </a:t>
            </a:r>
            <a:br>
              <a:rPr lang="en-GB" dirty="0"/>
            </a:br>
            <a:r>
              <a:rPr lang="en-GB" dirty="0"/>
              <a:t>(Overall - Business)</a:t>
            </a:r>
          </a:p>
        </p:txBody>
      </p:sp>
      <p:pic>
        <p:nvPicPr>
          <p:cNvPr id="8" name="Picture 7">
            <a:extLst>
              <a:ext uri="{FF2B5EF4-FFF2-40B4-BE49-F238E27FC236}">
                <a16:creationId xmlns:a16="http://schemas.microsoft.com/office/drawing/2014/main" id="{90161942-F7FB-BE90-309C-CEF6280AA4B6}"/>
              </a:ext>
            </a:extLst>
          </p:cNvPr>
          <p:cNvPicPr>
            <a:picLocks noChangeAspect="1"/>
          </p:cNvPicPr>
          <p:nvPr/>
        </p:nvPicPr>
        <p:blipFill>
          <a:blip r:embed="rId3"/>
          <a:stretch>
            <a:fillRect/>
          </a:stretch>
        </p:blipFill>
        <p:spPr>
          <a:xfrm>
            <a:off x="65536" y="1682113"/>
            <a:ext cx="3984712" cy="3493774"/>
          </a:xfrm>
          <a:prstGeom prst="rect">
            <a:avLst/>
          </a:prstGeom>
        </p:spPr>
      </p:pic>
      <p:sp>
        <p:nvSpPr>
          <p:cNvPr id="9" name="TextBox 8">
            <a:extLst>
              <a:ext uri="{FF2B5EF4-FFF2-40B4-BE49-F238E27FC236}">
                <a16:creationId xmlns:a16="http://schemas.microsoft.com/office/drawing/2014/main" id="{22A90FD2-777B-8498-15B3-D41C94AA118B}"/>
              </a:ext>
            </a:extLst>
          </p:cNvPr>
          <p:cNvSpPr txBox="1"/>
          <p:nvPr/>
        </p:nvSpPr>
        <p:spPr>
          <a:xfrm>
            <a:off x="5314565" y="5225176"/>
            <a:ext cx="3343487" cy="369332"/>
          </a:xfrm>
          <a:prstGeom prst="rect">
            <a:avLst/>
          </a:prstGeom>
          <a:noFill/>
        </p:spPr>
        <p:txBody>
          <a:bodyPr wrap="square" rtlCol="0">
            <a:spAutoFit/>
          </a:bodyPr>
          <a:lstStyle/>
          <a:p>
            <a:r>
              <a:rPr lang="en-GB" dirty="0"/>
              <a:t>On-campus</a:t>
            </a:r>
          </a:p>
        </p:txBody>
      </p:sp>
      <p:pic>
        <p:nvPicPr>
          <p:cNvPr id="12" name="Picture 11">
            <a:extLst>
              <a:ext uri="{FF2B5EF4-FFF2-40B4-BE49-F238E27FC236}">
                <a16:creationId xmlns:a16="http://schemas.microsoft.com/office/drawing/2014/main" id="{467B8D5E-E0D4-872D-E46A-7CA10C3614C5}"/>
              </a:ext>
            </a:extLst>
          </p:cNvPr>
          <p:cNvPicPr>
            <a:picLocks noChangeAspect="1"/>
          </p:cNvPicPr>
          <p:nvPr/>
        </p:nvPicPr>
        <p:blipFill>
          <a:blip r:embed="rId4"/>
          <a:stretch>
            <a:fillRect/>
          </a:stretch>
        </p:blipFill>
        <p:spPr>
          <a:xfrm>
            <a:off x="4124163" y="1732371"/>
            <a:ext cx="3983656" cy="3432724"/>
          </a:xfrm>
          <a:prstGeom prst="rect">
            <a:avLst/>
          </a:prstGeom>
        </p:spPr>
      </p:pic>
      <p:sp>
        <p:nvSpPr>
          <p:cNvPr id="3" name="TextBox 2">
            <a:extLst>
              <a:ext uri="{FF2B5EF4-FFF2-40B4-BE49-F238E27FC236}">
                <a16:creationId xmlns:a16="http://schemas.microsoft.com/office/drawing/2014/main" id="{F2839F75-0414-E30F-2F8C-BB9526F19B53}"/>
              </a:ext>
            </a:extLst>
          </p:cNvPr>
          <p:cNvSpPr txBox="1"/>
          <p:nvPr/>
        </p:nvSpPr>
        <p:spPr>
          <a:xfrm>
            <a:off x="1808873" y="5226145"/>
            <a:ext cx="2133600" cy="369332"/>
          </a:xfrm>
          <a:prstGeom prst="rect">
            <a:avLst/>
          </a:prstGeom>
          <a:noFill/>
        </p:spPr>
        <p:txBody>
          <a:bodyPr wrap="square" rtlCol="0">
            <a:spAutoFit/>
          </a:bodyPr>
          <a:lstStyle/>
          <a:p>
            <a:r>
              <a:rPr lang="en-GB" dirty="0"/>
              <a:t>All</a:t>
            </a:r>
          </a:p>
        </p:txBody>
      </p:sp>
      <p:sp>
        <p:nvSpPr>
          <p:cNvPr id="4" name="TextBox 3">
            <a:extLst>
              <a:ext uri="{FF2B5EF4-FFF2-40B4-BE49-F238E27FC236}">
                <a16:creationId xmlns:a16="http://schemas.microsoft.com/office/drawing/2014/main" id="{B8C628F6-1449-86C3-4794-A1E29C3CDF3D}"/>
              </a:ext>
            </a:extLst>
          </p:cNvPr>
          <p:cNvSpPr txBox="1"/>
          <p:nvPr/>
        </p:nvSpPr>
        <p:spPr>
          <a:xfrm>
            <a:off x="9388726" y="5245895"/>
            <a:ext cx="3343487" cy="369332"/>
          </a:xfrm>
          <a:prstGeom prst="rect">
            <a:avLst/>
          </a:prstGeom>
          <a:noFill/>
        </p:spPr>
        <p:txBody>
          <a:bodyPr wrap="square" rtlCol="0">
            <a:spAutoFit/>
          </a:bodyPr>
          <a:lstStyle/>
          <a:p>
            <a:r>
              <a:rPr lang="en-GB"/>
              <a:t>Distance</a:t>
            </a:r>
          </a:p>
        </p:txBody>
      </p:sp>
      <p:pic>
        <p:nvPicPr>
          <p:cNvPr id="6" name="Picture 5">
            <a:extLst>
              <a:ext uri="{FF2B5EF4-FFF2-40B4-BE49-F238E27FC236}">
                <a16:creationId xmlns:a16="http://schemas.microsoft.com/office/drawing/2014/main" id="{CC393102-863C-CE7A-A630-55E60A71FE1C}"/>
              </a:ext>
            </a:extLst>
          </p:cNvPr>
          <p:cNvPicPr>
            <a:picLocks noChangeAspect="1"/>
          </p:cNvPicPr>
          <p:nvPr/>
        </p:nvPicPr>
        <p:blipFill>
          <a:blip r:embed="rId5"/>
          <a:stretch>
            <a:fillRect/>
          </a:stretch>
        </p:blipFill>
        <p:spPr>
          <a:xfrm>
            <a:off x="8181734" y="1749851"/>
            <a:ext cx="3944730" cy="3459635"/>
          </a:xfrm>
          <a:prstGeom prst="rect">
            <a:avLst/>
          </a:prstGeom>
        </p:spPr>
      </p:pic>
    </p:spTree>
    <p:extLst>
      <p:ext uri="{BB962C8B-B14F-4D97-AF65-F5344CB8AC3E}">
        <p14:creationId xmlns:p14="http://schemas.microsoft.com/office/powerpoint/2010/main" val="41768569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2082846-9C8F-F96F-2D27-3B03B4723E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2B59E6-557F-3F63-2427-3E85495968F5}"/>
              </a:ext>
            </a:extLst>
          </p:cNvPr>
          <p:cNvSpPr>
            <a:spLocks noGrp="1"/>
          </p:cNvSpPr>
          <p:nvPr>
            <p:ph type="title"/>
          </p:nvPr>
        </p:nvSpPr>
        <p:spPr>
          <a:xfrm>
            <a:off x="95432" y="139450"/>
            <a:ext cx="6542435" cy="1325563"/>
          </a:xfrm>
        </p:spPr>
        <p:txBody>
          <a:bodyPr>
            <a:normAutofit/>
          </a:bodyPr>
          <a:lstStyle/>
          <a:p>
            <a:r>
              <a:rPr lang="en-GB" dirty="0"/>
              <a:t>Where do Home students come from? (Overall - IMH)</a:t>
            </a:r>
          </a:p>
        </p:txBody>
      </p:sp>
      <p:sp>
        <p:nvSpPr>
          <p:cNvPr id="9" name="TextBox 8">
            <a:extLst>
              <a:ext uri="{FF2B5EF4-FFF2-40B4-BE49-F238E27FC236}">
                <a16:creationId xmlns:a16="http://schemas.microsoft.com/office/drawing/2014/main" id="{A1C2C84B-D4BE-1C65-48FA-2B308B1AADC1}"/>
              </a:ext>
            </a:extLst>
          </p:cNvPr>
          <p:cNvSpPr txBox="1"/>
          <p:nvPr/>
        </p:nvSpPr>
        <p:spPr>
          <a:xfrm>
            <a:off x="6848727" y="1329557"/>
            <a:ext cx="3343487" cy="369332"/>
          </a:xfrm>
          <a:prstGeom prst="rect">
            <a:avLst/>
          </a:prstGeom>
          <a:noFill/>
        </p:spPr>
        <p:txBody>
          <a:bodyPr wrap="square" rtlCol="0">
            <a:spAutoFit/>
          </a:bodyPr>
          <a:lstStyle/>
          <a:p>
            <a:r>
              <a:rPr lang="en-GB"/>
              <a:t>On-campus</a:t>
            </a:r>
          </a:p>
        </p:txBody>
      </p:sp>
      <p:sp>
        <p:nvSpPr>
          <p:cNvPr id="3" name="TextBox 2">
            <a:extLst>
              <a:ext uri="{FF2B5EF4-FFF2-40B4-BE49-F238E27FC236}">
                <a16:creationId xmlns:a16="http://schemas.microsoft.com/office/drawing/2014/main" id="{E83EBC63-E476-85FC-6E33-895E7255476C}"/>
              </a:ext>
            </a:extLst>
          </p:cNvPr>
          <p:cNvSpPr txBox="1"/>
          <p:nvPr/>
        </p:nvSpPr>
        <p:spPr>
          <a:xfrm>
            <a:off x="2432724" y="5261994"/>
            <a:ext cx="2133600" cy="369332"/>
          </a:xfrm>
          <a:prstGeom prst="rect">
            <a:avLst/>
          </a:prstGeom>
          <a:noFill/>
        </p:spPr>
        <p:txBody>
          <a:bodyPr wrap="square" rtlCol="0">
            <a:spAutoFit/>
          </a:bodyPr>
          <a:lstStyle/>
          <a:p>
            <a:r>
              <a:rPr lang="en-GB" dirty="0"/>
              <a:t>All</a:t>
            </a:r>
          </a:p>
        </p:txBody>
      </p:sp>
      <p:sp>
        <p:nvSpPr>
          <p:cNvPr id="4" name="TextBox 3">
            <a:extLst>
              <a:ext uri="{FF2B5EF4-FFF2-40B4-BE49-F238E27FC236}">
                <a16:creationId xmlns:a16="http://schemas.microsoft.com/office/drawing/2014/main" id="{4489BAB3-8B97-C657-D3B5-6DD4CB571ADB}"/>
              </a:ext>
            </a:extLst>
          </p:cNvPr>
          <p:cNvSpPr txBox="1"/>
          <p:nvPr/>
        </p:nvSpPr>
        <p:spPr>
          <a:xfrm>
            <a:off x="6848726" y="4570595"/>
            <a:ext cx="3343487" cy="369332"/>
          </a:xfrm>
          <a:prstGeom prst="rect">
            <a:avLst/>
          </a:prstGeom>
          <a:noFill/>
        </p:spPr>
        <p:txBody>
          <a:bodyPr wrap="square" rtlCol="0">
            <a:spAutoFit/>
          </a:bodyPr>
          <a:lstStyle/>
          <a:p>
            <a:r>
              <a:rPr lang="en-GB"/>
              <a:t>Distance</a:t>
            </a:r>
          </a:p>
        </p:txBody>
      </p:sp>
      <p:pic>
        <p:nvPicPr>
          <p:cNvPr id="10" name="Picture 9">
            <a:extLst>
              <a:ext uri="{FF2B5EF4-FFF2-40B4-BE49-F238E27FC236}">
                <a16:creationId xmlns:a16="http://schemas.microsoft.com/office/drawing/2014/main" id="{6F8182BE-F4C6-DACB-3425-3DA860B506B9}"/>
              </a:ext>
            </a:extLst>
          </p:cNvPr>
          <p:cNvPicPr>
            <a:picLocks noChangeAspect="1"/>
          </p:cNvPicPr>
          <p:nvPr/>
        </p:nvPicPr>
        <p:blipFill>
          <a:blip r:embed="rId3"/>
          <a:stretch>
            <a:fillRect/>
          </a:stretch>
        </p:blipFill>
        <p:spPr>
          <a:xfrm>
            <a:off x="856609" y="1568616"/>
            <a:ext cx="4144369" cy="3649519"/>
          </a:xfrm>
          <a:prstGeom prst="rect">
            <a:avLst/>
          </a:prstGeom>
        </p:spPr>
      </p:pic>
      <p:pic>
        <p:nvPicPr>
          <p:cNvPr id="13" name="Picture 12">
            <a:extLst>
              <a:ext uri="{FF2B5EF4-FFF2-40B4-BE49-F238E27FC236}">
                <a16:creationId xmlns:a16="http://schemas.microsoft.com/office/drawing/2014/main" id="{FEF5A820-B46B-4BD6-D975-9E46667FDC45}"/>
              </a:ext>
            </a:extLst>
          </p:cNvPr>
          <p:cNvPicPr>
            <a:picLocks noChangeAspect="1"/>
          </p:cNvPicPr>
          <p:nvPr/>
        </p:nvPicPr>
        <p:blipFill>
          <a:blip r:embed="rId4"/>
          <a:stretch>
            <a:fillRect/>
          </a:stretch>
        </p:blipFill>
        <p:spPr>
          <a:xfrm>
            <a:off x="8216941" y="0"/>
            <a:ext cx="3343487" cy="2956825"/>
          </a:xfrm>
          <a:prstGeom prst="rect">
            <a:avLst/>
          </a:prstGeom>
        </p:spPr>
      </p:pic>
      <p:pic>
        <p:nvPicPr>
          <p:cNvPr id="16" name="Picture 15">
            <a:extLst>
              <a:ext uri="{FF2B5EF4-FFF2-40B4-BE49-F238E27FC236}">
                <a16:creationId xmlns:a16="http://schemas.microsoft.com/office/drawing/2014/main" id="{2893E905-61A2-EBFA-5925-1EE180C1D7DD}"/>
              </a:ext>
            </a:extLst>
          </p:cNvPr>
          <p:cNvPicPr>
            <a:picLocks noChangeAspect="1"/>
          </p:cNvPicPr>
          <p:nvPr/>
        </p:nvPicPr>
        <p:blipFill>
          <a:blip r:embed="rId5"/>
          <a:stretch>
            <a:fillRect/>
          </a:stretch>
        </p:blipFill>
        <p:spPr>
          <a:xfrm>
            <a:off x="8216941" y="3202469"/>
            <a:ext cx="3505689" cy="3105584"/>
          </a:xfrm>
          <a:prstGeom prst="rect">
            <a:avLst/>
          </a:prstGeom>
        </p:spPr>
      </p:pic>
    </p:spTree>
    <p:extLst>
      <p:ext uri="{BB962C8B-B14F-4D97-AF65-F5344CB8AC3E}">
        <p14:creationId xmlns:p14="http://schemas.microsoft.com/office/powerpoint/2010/main" val="207051961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009AED-C049-4C0C-376C-015018C241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29C0EA-5AC9-A161-ADF5-24A5E22F1276}"/>
              </a:ext>
            </a:extLst>
          </p:cNvPr>
          <p:cNvSpPr>
            <a:spLocks noGrp="1"/>
          </p:cNvSpPr>
          <p:nvPr>
            <p:ph type="title"/>
          </p:nvPr>
        </p:nvSpPr>
        <p:spPr>
          <a:xfrm>
            <a:off x="355077" y="-22605"/>
            <a:ext cx="8619590" cy="1325563"/>
          </a:xfrm>
        </p:spPr>
        <p:txBody>
          <a:bodyPr/>
          <a:lstStyle/>
          <a:p>
            <a:r>
              <a:rPr lang="en-GB" dirty="0"/>
              <a:t>Where do Home students come from? (Business – Undergraduate)</a:t>
            </a:r>
          </a:p>
        </p:txBody>
      </p:sp>
      <p:sp>
        <p:nvSpPr>
          <p:cNvPr id="9" name="TextBox 8">
            <a:extLst>
              <a:ext uri="{FF2B5EF4-FFF2-40B4-BE49-F238E27FC236}">
                <a16:creationId xmlns:a16="http://schemas.microsoft.com/office/drawing/2014/main" id="{2A55F9C3-0F13-D8F3-2777-2DE862CB2C4D}"/>
              </a:ext>
            </a:extLst>
          </p:cNvPr>
          <p:cNvSpPr txBox="1"/>
          <p:nvPr/>
        </p:nvSpPr>
        <p:spPr>
          <a:xfrm>
            <a:off x="7154514" y="2248598"/>
            <a:ext cx="3343487" cy="369332"/>
          </a:xfrm>
          <a:prstGeom prst="rect">
            <a:avLst/>
          </a:prstGeom>
          <a:noFill/>
        </p:spPr>
        <p:txBody>
          <a:bodyPr wrap="square" rtlCol="0">
            <a:spAutoFit/>
          </a:bodyPr>
          <a:lstStyle/>
          <a:p>
            <a:r>
              <a:rPr lang="en-GB" dirty="0"/>
              <a:t>On-campus</a:t>
            </a:r>
          </a:p>
        </p:txBody>
      </p:sp>
      <p:sp>
        <p:nvSpPr>
          <p:cNvPr id="3" name="TextBox 2">
            <a:extLst>
              <a:ext uri="{FF2B5EF4-FFF2-40B4-BE49-F238E27FC236}">
                <a16:creationId xmlns:a16="http://schemas.microsoft.com/office/drawing/2014/main" id="{7E336C64-2083-93D5-4638-2EBF0DF648C9}"/>
              </a:ext>
            </a:extLst>
          </p:cNvPr>
          <p:cNvSpPr txBox="1"/>
          <p:nvPr/>
        </p:nvSpPr>
        <p:spPr>
          <a:xfrm>
            <a:off x="744329" y="3354226"/>
            <a:ext cx="2133600" cy="369332"/>
          </a:xfrm>
          <a:prstGeom prst="rect">
            <a:avLst/>
          </a:prstGeom>
          <a:noFill/>
        </p:spPr>
        <p:txBody>
          <a:bodyPr wrap="square" rtlCol="0">
            <a:spAutoFit/>
          </a:bodyPr>
          <a:lstStyle/>
          <a:p>
            <a:r>
              <a:rPr lang="en-GB" dirty="0"/>
              <a:t>All</a:t>
            </a:r>
          </a:p>
        </p:txBody>
      </p:sp>
      <p:sp>
        <p:nvSpPr>
          <p:cNvPr id="4" name="TextBox 3">
            <a:extLst>
              <a:ext uri="{FF2B5EF4-FFF2-40B4-BE49-F238E27FC236}">
                <a16:creationId xmlns:a16="http://schemas.microsoft.com/office/drawing/2014/main" id="{3D76CFBB-664E-266A-2D79-AF959BF750A7}"/>
              </a:ext>
            </a:extLst>
          </p:cNvPr>
          <p:cNvSpPr txBox="1"/>
          <p:nvPr/>
        </p:nvSpPr>
        <p:spPr>
          <a:xfrm>
            <a:off x="7478834" y="4710398"/>
            <a:ext cx="3343487" cy="369332"/>
          </a:xfrm>
          <a:prstGeom prst="rect">
            <a:avLst/>
          </a:prstGeom>
          <a:noFill/>
        </p:spPr>
        <p:txBody>
          <a:bodyPr wrap="square" rtlCol="0">
            <a:spAutoFit/>
          </a:bodyPr>
          <a:lstStyle/>
          <a:p>
            <a:r>
              <a:rPr lang="en-GB" dirty="0"/>
              <a:t>Distance</a:t>
            </a:r>
          </a:p>
        </p:txBody>
      </p:sp>
      <p:pic>
        <p:nvPicPr>
          <p:cNvPr id="7" name="Picture 6">
            <a:extLst>
              <a:ext uri="{FF2B5EF4-FFF2-40B4-BE49-F238E27FC236}">
                <a16:creationId xmlns:a16="http://schemas.microsoft.com/office/drawing/2014/main" id="{FA4E3072-DCCA-C7A0-FB32-4F3BB559146D}"/>
              </a:ext>
            </a:extLst>
          </p:cNvPr>
          <p:cNvPicPr>
            <a:picLocks noChangeAspect="1"/>
          </p:cNvPicPr>
          <p:nvPr/>
        </p:nvPicPr>
        <p:blipFill>
          <a:blip r:embed="rId3"/>
          <a:stretch>
            <a:fillRect/>
          </a:stretch>
        </p:blipFill>
        <p:spPr>
          <a:xfrm>
            <a:off x="1280680" y="1381316"/>
            <a:ext cx="4461521" cy="3891207"/>
          </a:xfrm>
          <a:prstGeom prst="rect">
            <a:avLst/>
          </a:prstGeom>
        </p:spPr>
      </p:pic>
      <p:pic>
        <p:nvPicPr>
          <p:cNvPr id="11" name="Picture 10">
            <a:extLst>
              <a:ext uri="{FF2B5EF4-FFF2-40B4-BE49-F238E27FC236}">
                <a16:creationId xmlns:a16="http://schemas.microsoft.com/office/drawing/2014/main" id="{3DD06D54-F96D-8554-011D-4EC9360F77D6}"/>
              </a:ext>
            </a:extLst>
          </p:cNvPr>
          <p:cNvPicPr>
            <a:picLocks noChangeAspect="1"/>
          </p:cNvPicPr>
          <p:nvPr/>
        </p:nvPicPr>
        <p:blipFill>
          <a:blip r:embed="rId4"/>
          <a:stretch>
            <a:fillRect/>
          </a:stretch>
        </p:blipFill>
        <p:spPr>
          <a:xfrm>
            <a:off x="8389991" y="156130"/>
            <a:ext cx="3686966" cy="3272870"/>
          </a:xfrm>
          <a:prstGeom prst="rect">
            <a:avLst/>
          </a:prstGeom>
        </p:spPr>
      </p:pic>
      <p:pic>
        <p:nvPicPr>
          <p:cNvPr id="14" name="Picture 13">
            <a:extLst>
              <a:ext uri="{FF2B5EF4-FFF2-40B4-BE49-F238E27FC236}">
                <a16:creationId xmlns:a16="http://schemas.microsoft.com/office/drawing/2014/main" id="{90905928-075D-9968-127D-C5DBAD7E9D0B}"/>
              </a:ext>
            </a:extLst>
          </p:cNvPr>
          <p:cNvPicPr>
            <a:picLocks noChangeAspect="1"/>
          </p:cNvPicPr>
          <p:nvPr/>
        </p:nvPicPr>
        <p:blipFill>
          <a:blip r:embed="rId5"/>
          <a:stretch>
            <a:fillRect/>
          </a:stretch>
        </p:blipFill>
        <p:spPr>
          <a:xfrm>
            <a:off x="8393486" y="3538892"/>
            <a:ext cx="3631591" cy="3204056"/>
          </a:xfrm>
          <a:prstGeom prst="rect">
            <a:avLst/>
          </a:prstGeom>
        </p:spPr>
      </p:pic>
    </p:spTree>
    <p:extLst>
      <p:ext uri="{BB962C8B-B14F-4D97-AF65-F5344CB8AC3E}">
        <p14:creationId xmlns:p14="http://schemas.microsoft.com/office/powerpoint/2010/main" val="362142893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BAFF2-7C03-E785-5285-0F4127B15B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315472-988F-684A-D378-1FC51B847AE7}"/>
              </a:ext>
            </a:extLst>
          </p:cNvPr>
          <p:cNvSpPr>
            <a:spLocks noGrp="1"/>
          </p:cNvSpPr>
          <p:nvPr>
            <p:ph type="title"/>
          </p:nvPr>
        </p:nvSpPr>
        <p:spPr>
          <a:xfrm>
            <a:off x="99894" y="15283"/>
            <a:ext cx="6937546" cy="1325563"/>
          </a:xfrm>
        </p:spPr>
        <p:txBody>
          <a:bodyPr/>
          <a:lstStyle/>
          <a:p>
            <a:r>
              <a:rPr lang="en-GB" dirty="0"/>
              <a:t>Where do Home students come from? (Business – PGT)</a:t>
            </a:r>
          </a:p>
        </p:txBody>
      </p:sp>
      <p:sp>
        <p:nvSpPr>
          <p:cNvPr id="9" name="TextBox 8">
            <a:extLst>
              <a:ext uri="{FF2B5EF4-FFF2-40B4-BE49-F238E27FC236}">
                <a16:creationId xmlns:a16="http://schemas.microsoft.com/office/drawing/2014/main" id="{0A4C9386-322F-2B84-AA6B-CE83CB9EFAE0}"/>
              </a:ext>
            </a:extLst>
          </p:cNvPr>
          <p:cNvSpPr txBox="1"/>
          <p:nvPr/>
        </p:nvSpPr>
        <p:spPr>
          <a:xfrm>
            <a:off x="7037440" y="1556995"/>
            <a:ext cx="3343487" cy="369332"/>
          </a:xfrm>
          <a:prstGeom prst="rect">
            <a:avLst/>
          </a:prstGeom>
          <a:noFill/>
        </p:spPr>
        <p:txBody>
          <a:bodyPr wrap="square" rtlCol="0">
            <a:spAutoFit/>
          </a:bodyPr>
          <a:lstStyle/>
          <a:p>
            <a:r>
              <a:rPr lang="en-GB" dirty="0"/>
              <a:t>On-campus</a:t>
            </a:r>
          </a:p>
        </p:txBody>
      </p:sp>
      <p:sp>
        <p:nvSpPr>
          <p:cNvPr id="3" name="TextBox 2">
            <a:extLst>
              <a:ext uri="{FF2B5EF4-FFF2-40B4-BE49-F238E27FC236}">
                <a16:creationId xmlns:a16="http://schemas.microsoft.com/office/drawing/2014/main" id="{C4D19AA4-2010-51C6-736C-63CC6EE1268D}"/>
              </a:ext>
            </a:extLst>
          </p:cNvPr>
          <p:cNvSpPr txBox="1"/>
          <p:nvPr/>
        </p:nvSpPr>
        <p:spPr>
          <a:xfrm>
            <a:off x="626011" y="3260796"/>
            <a:ext cx="2133600" cy="369332"/>
          </a:xfrm>
          <a:prstGeom prst="rect">
            <a:avLst/>
          </a:prstGeom>
          <a:noFill/>
        </p:spPr>
        <p:txBody>
          <a:bodyPr wrap="square" rtlCol="0">
            <a:spAutoFit/>
          </a:bodyPr>
          <a:lstStyle/>
          <a:p>
            <a:r>
              <a:rPr lang="en-GB" dirty="0"/>
              <a:t>All</a:t>
            </a:r>
          </a:p>
        </p:txBody>
      </p:sp>
      <p:sp>
        <p:nvSpPr>
          <p:cNvPr id="4" name="TextBox 3">
            <a:extLst>
              <a:ext uri="{FF2B5EF4-FFF2-40B4-BE49-F238E27FC236}">
                <a16:creationId xmlns:a16="http://schemas.microsoft.com/office/drawing/2014/main" id="{A3C1412B-C61A-A747-6CC9-E9E4664A0086}"/>
              </a:ext>
            </a:extLst>
          </p:cNvPr>
          <p:cNvSpPr txBox="1"/>
          <p:nvPr/>
        </p:nvSpPr>
        <p:spPr>
          <a:xfrm>
            <a:off x="7232548" y="4542146"/>
            <a:ext cx="3343487" cy="369332"/>
          </a:xfrm>
          <a:prstGeom prst="rect">
            <a:avLst/>
          </a:prstGeom>
          <a:noFill/>
        </p:spPr>
        <p:txBody>
          <a:bodyPr wrap="square" rtlCol="0">
            <a:spAutoFit/>
          </a:bodyPr>
          <a:lstStyle/>
          <a:p>
            <a:r>
              <a:rPr lang="en-GB" dirty="0"/>
              <a:t>Distance</a:t>
            </a:r>
          </a:p>
        </p:txBody>
      </p:sp>
      <p:pic>
        <p:nvPicPr>
          <p:cNvPr id="6" name="Picture 5">
            <a:extLst>
              <a:ext uri="{FF2B5EF4-FFF2-40B4-BE49-F238E27FC236}">
                <a16:creationId xmlns:a16="http://schemas.microsoft.com/office/drawing/2014/main" id="{C68AB9D0-A8FF-6911-900D-8A22B54153AC}"/>
              </a:ext>
            </a:extLst>
          </p:cNvPr>
          <p:cNvPicPr>
            <a:picLocks noChangeAspect="1"/>
          </p:cNvPicPr>
          <p:nvPr/>
        </p:nvPicPr>
        <p:blipFill>
          <a:blip r:embed="rId3"/>
          <a:srcRect l="34480"/>
          <a:stretch>
            <a:fillRect/>
          </a:stretch>
        </p:blipFill>
        <p:spPr>
          <a:xfrm>
            <a:off x="8289511" y="3291785"/>
            <a:ext cx="3802595" cy="3300926"/>
          </a:xfrm>
          <a:prstGeom prst="rect">
            <a:avLst/>
          </a:prstGeom>
        </p:spPr>
      </p:pic>
      <p:pic>
        <p:nvPicPr>
          <p:cNvPr id="10" name="Picture 9">
            <a:extLst>
              <a:ext uri="{FF2B5EF4-FFF2-40B4-BE49-F238E27FC236}">
                <a16:creationId xmlns:a16="http://schemas.microsoft.com/office/drawing/2014/main" id="{DA65FD6F-8C56-5E1D-7E65-7CF11A36BCAD}"/>
              </a:ext>
            </a:extLst>
          </p:cNvPr>
          <p:cNvPicPr>
            <a:picLocks noChangeAspect="1"/>
          </p:cNvPicPr>
          <p:nvPr/>
        </p:nvPicPr>
        <p:blipFill>
          <a:blip r:embed="rId4"/>
          <a:stretch>
            <a:fillRect/>
          </a:stretch>
        </p:blipFill>
        <p:spPr>
          <a:xfrm>
            <a:off x="8332144" y="63012"/>
            <a:ext cx="3759962" cy="3164860"/>
          </a:xfrm>
          <a:prstGeom prst="rect">
            <a:avLst/>
          </a:prstGeom>
        </p:spPr>
      </p:pic>
      <p:pic>
        <p:nvPicPr>
          <p:cNvPr id="13" name="Picture 12">
            <a:extLst>
              <a:ext uri="{FF2B5EF4-FFF2-40B4-BE49-F238E27FC236}">
                <a16:creationId xmlns:a16="http://schemas.microsoft.com/office/drawing/2014/main" id="{865F21C5-D930-0830-BDA5-897429EFE3E5}"/>
              </a:ext>
            </a:extLst>
          </p:cNvPr>
          <p:cNvPicPr>
            <a:picLocks noChangeAspect="1"/>
          </p:cNvPicPr>
          <p:nvPr/>
        </p:nvPicPr>
        <p:blipFill>
          <a:blip r:embed="rId5"/>
          <a:stretch>
            <a:fillRect/>
          </a:stretch>
        </p:blipFill>
        <p:spPr>
          <a:xfrm>
            <a:off x="1138141" y="1330078"/>
            <a:ext cx="4957859" cy="4197844"/>
          </a:xfrm>
          <a:prstGeom prst="rect">
            <a:avLst/>
          </a:prstGeom>
        </p:spPr>
      </p:pic>
    </p:spTree>
    <p:extLst>
      <p:ext uri="{BB962C8B-B14F-4D97-AF65-F5344CB8AC3E}">
        <p14:creationId xmlns:p14="http://schemas.microsoft.com/office/powerpoint/2010/main" val="13549032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949B3-5C0C-32DD-B325-36FD5E32B8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BA5ED7-9091-0464-DCB4-5AB716F538D2}"/>
              </a:ext>
            </a:extLst>
          </p:cNvPr>
          <p:cNvSpPr>
            <a:spLocks noGrp="1"/>
          </p:cNvSpPr>
          <p:nvPr>
            <p:ph type="title"/>
          </p:nvPr>
        </p:nvSpPr>
        <p:spPr>
          <a:xfrm>
            <a:off x="0" y="-228247"/>
            <a:ext cx="12366171" cy="1325563"/>
          </a:xfrm>
        </p:spPr>
        <p:txBody>
          <a:bodyPr/>
          <a:lstStyle/>
          <a:p>
            <a:r>
              <a:rPr lang="en-GB"/>
              <a:t>Where do Home students come from? (By campus)</a:t>
            </a:r>
          </a:p>
        </p:txBody>
      </p:sp>
      <p:sp>
        <p:nvSpPr>
          <p:cNvPr id="6" name="TextBox 5">
            <a:extLst>
              <a:ext uri="{FF2B5EF4-FFF2-40B4-BE49-F238E27FC236}">
                <a16:creationId xmlns:a16="http://schemas.microsoft.com/office/drawing/2014/main" id="{F8B71BD3-FD46-52DB-C8C9-2869BEEFD7A8}"/>
              </a:ext>
            </a:extLst>
          </p:cNvPr>
          <p:cNvSpPr txBox="1"/>
          <p:nvPr/>
        </p:nvSpPr>
        <p:spPr>
          <a:xfrm>
            <a:off x="8929511" y="727984"/>
            <a:ext cx="2194411" cy="369332"/>
          </a:xfrm>
          <a:prstGeom prst="rect">
            <a:avLst/>
          </a:prstGeom>
          <a:noFill/>
        </p:spPr>
        <p:txBody>
          <a:bodyPr wrap="square" rtlCol="0">
            <a:spAutoFit/>
          </a:bodyPr>
          <a:lstStyle/>
          <a:p>
            <a:r>
              <a:rPr lang="en-GB" dirty="0"/>
              <a:t>Cardiff – on campus</a:t>
            </a:r>
          </a:p>
        </p:txBody>
      </p:sp>
      <p:sp>
        <p:nvSpPr>
          <p:cNvPr id="3" name="TextBox 2">
            <a:extLst>
              <a:ext uri="{FF2B5EF4-FFF2-40B4-BE49-F238E27FC236}">
                <a16:creationId xmlns:a16="http://schemas.microsoft.com/office/drawing/2014/main" id="{C0214A17-B735-E7D3-FC25-4C3AC007EFCC}"/>
              </a:ext>
            </a:extLst>
          </p:cNvPr>
          <p:cNvSpPr txBox="1"/>
          <p:nvPr/>
        </p:nvSpPr>
        <p:spPr>
          <a:xfrm>
            <a:off x="568073" y="733686"/>
            <a:ext cx="3120100" cy="369332"/>
          </a:xfrm>
          <a:prstGeom prst="rect">
            <a:avLst/>
          </a:prstGeom>
          <a:noFill/>
        </p:spPr>
        <p:txBody>
          <a:bodyPr wrap="square" rtlCol="0">
            <a:spAutoFit/>
          </a:bodyPr>
          <a:lstStyle/>
          <a:p>
            <a:r>
              <a:rPr lang="en-GB" dirty="0"/>
              <a:t>Carmarthen – on campus</a:t>
            </a:r>
          </a:p>
        </p:txBody>
      </p:sp>
      <p:sp>
        <p:nvSpPr>
          <p:cNvPr id="4" name="TextBox 3">
            <a:extLst>
              <a:ext uri="{FF2B5EF4-FFF2-40B4-BE49-F238E27FC236}">
                <a16:creationId xmlns:a16="http://schemas.microsoft.com/office/drawing/2014/main" id="{DB266D83-7575-5B2E-38ED-508F3C26645F}"/>
              </a:ext>
            </a:extLst>
          </p:cNvPr>
          <p:cNvSpPr txBox="1"/>
          <p:nvPr/>
        </p:nvSpPr>
        <p:spPr>
          <a:xfrm>
            <a:off x="4491367" y="767056"/>
            <a:ext cx="2398889" cy="369332"/>
          </a:xfrm>
          <a:prstGeom prst="rect">
            <a:avLst/>
          </a:prstGeom>
          <a:noFill/>
        </p:spPr>
        <p:txBody>
          <a:bodyPr wrap="square" rtlCol="0">
            <a:spAutoFit/>
          </a:bodyPr>
          <a:lstStyle/>
          <a:p>
            <a:r>
              <a:rPr lang="en-GB" dirty="0"/>
              <a:t>Swansea – on campus</a:t>
            </a:r>
          </a:p>
        </p:txBody>
      </p:sp>
      <p:sp>
        <p:nvSpPr>
          <p:cNvPr id="7" name="TextBox 6">
            <a:extLst>
              <a:ext uri="{FF2B5EF4-FFF2-40B4-BE49-F238E27FC236}">
                <a16:creationId xmlns:a16="http://schemas.microsoft.com/office/drawing/2014/main" id="{0792B3E4-BB32-FE1C-70C7-86D3AF3C6363}"/>
              </a:ext>
            </a:extLst>
          </p:cNvPr>
          <p:cNvSpPr txBox="1"/>
          <p:nvPr/>
        </p:nvSpPr>
        <p:spPr>
          <a:xfrm>
            <a:off x="531855" y="3694918"/>
            <a:ext cx="3120100" cy="369332"/>
          </a:xfrm>
          <a:prstGeom prst="rect">
            <a:avLst/>
          </a:prstGeom>
          <a:noFill/>
        </p:spPr>
        <p:txBody>
          <a:bodyPr wrap="square" rtlCol="0">
            <a:spAutoFit/>
          </a:bodyPr>
          <a:lstStyle/>
          <a:p>
            <a:r>
              <a:rPr lang="en-GB" dirty="0"/>
              <a:t>Carmarthen – distance</a:t>
            </a:r>
          </a:p>
        </p:txBody>
      </p:sp>
      <p:pic>
        <p:nvPicPr>
          <p:cNvPr id="10" name="Picture 9">
            <a:extLst>
              <a:ext uri="{FF2B5EF4-FFF2-40B4-BE49-F238E27FC236}">
                <a16:creationId xmlns:a16="http://schemas.microsoft.com/office/drawing/2014/main" id="{C8EDFE88-F9AD-C9D6-5E10-5986D4D41564}"/>
              </a:ext>
            </a:extLst>
          </p:cNvPr>
          <p:cNvPicPr>
            <a:picLocks noChangeAspect="1"/>
          </p:cNvPicPr>
          <p:nvPr/>
        </p:nvPicPr>
        <p:blipFill>
          <a:blip r:embed="rId3"/>
          <a:stretch>
            <a:fillRect/>
          </a:stretch>
        </p:blipFill>
        <p:spPr>
          <a:xfrm>
            <a:off x="228689" y="1097316"/>
            <a:ext cx="2995674" cy="2549806"/>
          </a:xfrm>
          <a:prstGeom prst="rect">
            <a:avLst/>
          </a:prstGeom>
        </p:spPr>
      </p:pic>
      <p:pic>
        <p:nvPicPr>
          <p:cNvPr id="12" name="Picture 11">
            <a:extLst>
              <a:ext uri="{FF2B5EF4-FFF2-40B4-BE49-F238E27FC236}">
                <a16:creationId xmlns:a16="http://schemas.microsoft.com/office/drawing/2014/main" id="{A1CFF728-7920-8F42-DAB0-34485DC8E7DB}"/>
              </a:ext>
            </a:extLst>
          </p:cNvPr>
          <p:cNvPicPr>
            <a:picLocks noChangeAspect="1"/>
          </p:cNvPicPr>
          <p:nvPr/>
        </p:nvPicPr>
        <p:blipFill>
          <a:blip r:embed="rId4"/>
          <a:stretch>
            <a:fillRect/>
          </a:stretch>
        </p:blipFill>
        <p:spPr>
          <a:xfrm>
            <a:off x="195373" y="4008906"/>
            <a:ext cx="3028990" cy="2647244"/>
          </a:xfrm>
          <a:prstGeom prst="rect">
            <a:avLst/>
          </a:prstGeom>
        </p:spPr>
      </p:pic>
      <p:pic>
        <p:nvPicPr>
          <p:cNvPr id="14" name="Picture 13">
            <a:extLst>
              <a:ext uri="{FF2B5EF4-FFF2-40B4-BE49-F238E27FC236}">
                <a16:creationId xmlns:a16="http://schemas.microsoft.com/office/drawing/2014/main" id="{945480B2-3821-122A-A9BF-B84A6EC2F9F4}"/>
              </a:ext>
            </a:extLst>
          </p:cNvPr>
          <p:cNvPicPr>
            <a:picLocks noChangeAspect="1"/>
          </p:cNvPicPr>
          <p:nvPr/>
        </p:nvPicPr>
        <p:blipFill>
          <a:blip r:embed="rId5"/>
          <a:stretch>
            <a:fillRect/>
          </a:stretch>
        </p:blipFill>
        <p:spPr>
          <a:xfrm>
            <a:off x="4027557" y="4008905"/>
            <a:ext cx="2995674" cy="2671817"/>
          </a:xfrm>
          <a:prstGeom prst="rect">
            <a:avLst/>
          </a:prstGeom>
        </p:spPr>
      </p:pic>
      <p:sp>
        <p:nvSpPr>
          <p:cNvPr id="15" name="TextBox 14">
            <a:extLst>
              <a:ext uri="{FF2B5EF4-FFF2-40B4-BE49-F238E27FC236}">
                <a16:creationId xmlns:a16="http://schemas.microsoft.com/office/drawing/2014/main" id="{FDB91CCD-40BD-F65D-7D2A-079C5DFA3EA1}"/>
              </a:ext>
            </a:extLst>
          </p:cNvPr>
          <p:cNvSpPr txBox="1"/>
          <p:nvPr/>
        </p:nvSpPr>
        <p:spPr>
          <a:xfrm>
            <a:off x="4491366" y="3726503"/>
            <a:ext cx="2398889" cy="369332"/>
          </a:xfrm>
          <a:prstGeom prst="rect">
            <a:avLst/>
          </a:prstGeom>
          <a:noFill/>
        </p:spPr>
        <p:txBody>
          <a:bodyPr wrap="square" rtlCol="0">
            <a:spAutoFit/>
          </a:bodyPr>
          <a:lstStyle/>
          <a:p>
            <a:r>
              <a:rPr lang="en-GB" dirty="0"/>
              <a:t>Swansea – distance</a:t>
            </a:r>
          </a:p>
        </p:txBody>
      </p:sp>
      <p:pic>
        <p:nvPicPr>
          <p:cNvPr id="17" name="Picture 16">
            <a:extLst>
              <a:ext uri="{FF2B5EF4-FFF2-40B4-BE49-F238E27FC236}">
                <a16:creationId xmlns:a16="http://schemas.microsoft.com/office/drawing/2014/main" id="{3E5F8D3B-1C3C-F563-3C47-210E66F1E853}"/>
              </a:ext>
            </a:extLst>
          </p:cNvPr>
          <p:cNvPicPr>
            <a:picLocks noChangeAspect="1"/>
          </p:cNvPicPr>
          <p:nvPr/>
        </p:nvPicPr>
        <p:blipFill>
          <a:blip r:embed="rId6"/>
          <a:stretch>
            <a:fillRect/>
          </a:stretch>
        </p:blipFill>
        <p:spPr>
          <a:xfrm>
            <a:off x="4027557" y="1069770"/>
            <a:ext cx="2995674" cy="2600288"/>
          </a:xfrm>
          <a:prstGeom prst="rect">
            <a:avLst/>
          </a:prstGeom>
        </p:spPr>
      </p:pic>
      <p:pic>
        <p:nvPicPr>
          <p:cNvPr id="9" name="Picture 8">
            <a:extLst>
              <a:ext uri="{FF2B5EF4-FFF2-40B4-BE49-F238E27FC236}">
                <a16:creationId xmlns:a16="http://schemas.microsoft.com/office/drawing/2014/main" id="{5F9A003C-EADE-BC4E-1D2E-1EAA0BA01730}"/>
              </a:ext>
            </a:extLst>
          </p:cNvPr>
          <p:cNvPicPr>
            <a:picLocks noChangeAspect="1"/>
          </p:cNvPicPr>
          <p:nvPr/>
        </p:nvPicPr>
        <p:blipFill>
          <a:blip r:embed="rId7"/>
          <a:stretch>
            <a:fillRect/>
          </a:stretch>
        </p:blipFill>
        <p:spPr>
          <a:xfrm>
            <a:off x="8283295" y="1097315"/>
            <a:ext cx="3009993" cy="2629187"/>
          </a:xfrm>
          <a:prstGeom prst="rect">
            <a:avLst/>
          </a:prstGeom>
        </p:spPr>
      </p:pic>
    </p:spTree>
    <p:extLst>
      <p:ext uri="{BB962C8B-B14F-4D97-AF65-F5344CB8AC3E}">
        <p14:creationId xmlns:p14="http://schemas.microsoft.com/office/powerpoint/2010/main" val="138893781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A7A173-F79C-9164-0294-0BDB377094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1CA478-D637-FEA8-2E3C-FFCC3A9D7859}"/>
              </a:ext>
            </a:extLst>
          </p:cNvPr>
          <p:cNvSpPr>
            <a:spLocks noGrp="1"/>
          </p:cNvSpPr>
          <p:nvPr>
            <p:ph type="title"/>
          </p:nvPr>
        </p:nvSpPr>
        <p:spPr>
          <a:xfrm>
            <a:off x="87142" y="-99668"/>
            <a:ext cx="11481847" cy="1325563"/>
          </a:xfrm>
        </p:spPr>
        <p:txBody>
          <a:bodyPr/>
          <a:lstStyle/>
          <a:p>
            <a:r>
              <a:rPr lang="en-GB" dirty="0"/>
              <a:t>Distance travelled to campus</a:t>
            </a:r>
          </a:p>
        </p:txBody>
      </p:sp>
      <p:sp>
        <p:nvSpPr>
          <p:cNvPr id="7" name="TextBox 6">
            <a:extLst>
              <a:ext uri="{FF2B5EF4-FFF2-40B4-BE49-F238E27FC236}">
                <a16:creationId xmlns:a16="http://schemas.microsoft.com/office/drawing/2014/main" id="{6BC068BB-F510-3D90-B7EF-F2786075805D}"/>
              </a:ext>
            </a:extLst>
          </p:cNvPr>
          <p:cNvSpPr txBox="1"/>
          <p:nvPr/>
        </p:nvSpPr>
        <p:spPr>
          <a:xfrm>
            <a:off x="1309511" y="4407302"/>
            <a:ext cx="1456266" cy="369332"/>
          </a:xfrm>
          <a:prstGeom prst="rect">
            <a:avLst/>
          </a:prstGeom>
          <a:noFill/>
        </p:spPr>
        <p:txBody>
          <a:bodyPr wrap="square" rtlCol="0">
            <a:spAutoFit/>
          </a:bodyPr>
          <a:lstStyle/>
          <a:p>
            <a:r>
              <a:rPr lang="en-GB" dirty="0"/>
              <a:t>Overall</a:t>
            </a:r>
          </a:p>
        </p:txBody>
      </p:sp>
      <p:sp>
        <p:nvSpPr>
          <p:cNvPr id="14" name="TextBox 13">
            <a:extLst>
              <a:ext uri="{FF2B5EF4-FFF2-40B4-BE49-F238E27FC236}">
                <a16:creationId xmlns:a16="http://schemas.microsoft.com/office/drawing/2014/main" id="{A0EDB236-BDFB-9525-B1C0-E89DFF8C7256}"/>
              </a:ext>
            </a:extLst>
          </p:cNvPr>
          <p:cNvSpPr txBox="1"/>
          <p:nvPr/>
        </p:nvSpPr>
        <p:spPr>
          <a:xfrm>
            <a:off x="11204222" y="2995772"/>
            <a:ext cx="1456266" cy="369332"/>
          </a:xfrm>
          <a:prstGeom prst="rect">
            <a:avLst/>
          </a:prstGeom>
          <a:noFill/>
        </p:spPr>
        <p:txBody>
          <a:bodyPr wrap="square" rtlCol="0">
            <a:spAutoFit/>
          </a:bodyPr>
          <a:lstStyle/>
          <a:p>
            <a:r>
              <a:rPr lang="en-GB" dirty="0"/>
              <a:t>Cardiff</a:t>
            </a:r>
          </a:p>
        </p:txBody>
      </p:sp>
      <p:sp>
        <p:nvSpPr>
          <p:cNvPr id="15" name="TextBox 14">
            <a:extLst>
              <a:ext uri="{FF2B5EF4-FFF2-40B4-BE49-F238E27FC236}">
                <a16:creationId xmlns:a16="http://schemas.microsoft.com/office/drawing/2014/main" id="{8E5CB418-C174-0C4B-53D2-26BA8012739E}"/>
              </a:ext>
            </a:extLst>
          </p:cNvPr>
          <p:cNvSpPr txBox="1"/>
          <p:nvPr/>
        </p:nvSpPr>
        <p:spPr>
          <a:xfrm>
            <a:off x="5187247" y="4419474"/>
            <a:ext cx="1456266" cy="369332"/>
          </a:xfrm>
          <a:prstGeom prst="rect">
            <a:avLst/>
          </a:prstGeom>
          <a:noFill/>
        </p:spPr>
        <p:txBody>
          <a:bodyPr wrap="square" rtlCol="0">
            <a:spAutoFit/>
          </a:bodyPr>
          <a:lstStyle/>
          <a:p>
            <a:r>
              <a:rPr lang="en-GB" dirty="0"/>
              <a:t>Carmarthen</a:t>
            </a:r>
          </a:p>
        </p:txBody>
      </p:sp>
      <p:sp>
        <p:nvSpPr>
          <p:cNvPr id="22" name="TextBox 21">
            <a:extLst>
              <a:ext uri="{FF2B5EF4-FFF2-40B4-BE49-F238E27FC236}">
                <a16:creationId xmlns:a16="http://schemas.microsoft.com/office/drawing/2014/main" id="{5145BADA-DF01-498D-E605-4655AA6F747B}"/>
              </a:ext>
            </a:extLst>
          </p:cNvPr>
          <p:cNvSpPr txBox="1"/>
          <p:nvPr/>
        </p:nvSpPr>
        <p:spPr>
          <a:xfrm>
            <a:off x="7322622" y="5255347"/>
            <a:ext cx="1456266" cy="369332"/>
          </a:xfrm>
          <a:prstGeom prst="rect">
            <a:avLst/>
          </a:prstGeom>
          <a:noFill/>
        </p:spPr>
        <p:txBody>
          <a:bodyPr wrap="square" rtlCol="0">
            <a:spAutoFit/>
          </a:bodyPr>
          <a:lstStyle/>
          <a:p>
            <a:r>
              <a:rPr lang="en-GB" dirty="0"/>
              <a:t>Swansea</a:t>
            </a:r>
          </a:p>
        </p:txBody>
      </p:sp>
      <p:pic>
        <p:nvPicPr>
          <p:cNvPr id="8" name="Picture 7">
            <a:extLst>
              <a:ext uri="{FF2B5EF4-FFF2-40B4-BE49-F238E27FC236}">
                <a16:creationId xmlns:a16="http://schemas.microsoft.com/office/drawing/2014/main" id="{ACF8030F-34FF-D86E-7607-2C3B0E323625}"/>
              </a:ext>
            </a:extLst>
          </p:cNvPr>
          <p:cNvPicPr>
            <a:picLocks noChangeAspect="1"/>
          </p:cNvPicPr>
          <p:nvPr/>
        </p:nvPicPr>
        <p:blipFill>
          <a:blip r:embed="rId3"/>
          <a:stretch>
            <a:fillRect/>
          </a:stretch>
        </p:blipFill>
        <p:spPr>
          <a:xfrm>
            <a:off x="3908099" y="1621443"/>
            <a:ext cx="3715269" cy="2772162"/>
          </a:xfrm>
          <a:prstGeom prst="rect">
            <a:avLst/>
          </a:prstGeom>
        </p:spPr>
      </p:pic>
      <p:pic>
        <p:nvPicPr>
          <p:cNvPr id="10" name="Picture 9">
            <a:extLst>
              <a:ext uri="{FF2B5EF4-FFF2-40B4-BE49-F238E27FC236}">
                <a16:creationId xmlns:a16="http://schemas.microsoft.com/office/drawing/2014/main" id="{524A4087-D792-146E-B102-1037DE4AADCA}"/>
              </a:ext>
            </a:extLst>
          </p:cNvPr>
          <p:cNvPicPr>
            <a:picLocks noChangeAspect="1"/>
          </p:cNvPicPr>
          <p:nvPr/>
        </p:nvPicPr>
        <p:blipFill>
          <a:blip r:embed="rId4"/>
          <a:stretch>
            <a:fillRect/>
          </a:stretch>
        </p:blipFill>
        <p:spPr>
          <a:xfrm>
            <a:off x="87142" y="1597939"/>
            <a:ext cx="3633424" cy="2795666"/>
          </a:xfrm>
          <a:prstGeom prst="rect">
            <a:avLst/>
          </a:prstGeom>
        </p:spPr>
      </p:pic>
      <p:pic>
        <p:nvPicPr>
          <p:cNvPr id="16" name="Picture 15">
            <a:extLst>
              <a:ext uri="{FF2B5EF4-FFF2-40B4-BE49-F238E27FC236}">
                <a16:creationId xmlns:a16="http://schemas.microsoft.com/office/drawing/2014/main" id="{5444B793-D167-0CFE-E483-5B9B039331AB}"/>
              </a:ext>
            </a:extLst>
          </p:cNvPr>
          <p:cNvPicPr>
            <a:picLocks noChangeAspect="1"/>
          </p:cNvPicPr>
          <p:nvPr/>
        </p:nvPicPr>
        <p:blipFill>
          <a:blip r:embed="rId5"/>
          <a:stretch>
            <a:fillRect/>
          </a:stretch>
        </p:blipFill>
        <p:spPr>
          <a:xfrm>
            <a:off x="8289608" y="3733623"/>
            <a:ext cx="3815250" cy="2900769"/>
          </a:xfrm>
          <a:prstGeom prst="rect">
            <a:avLst/>
          </a:prstGeom>
        </p:spPr>
      </p:pic>
      <p:pic>
        <p:nvPicPr>
          <p:cNvPr id="18" name="Picture 17">
            <a:extLst>
              <a:ext uri="{FF2B5EF4-FFF2-40B4-BE49-F238E27FC236}">
                <a16:creationId xmlns:a16="http://schemas.microsoft.com/office/drawing/2014/main" id="{66C98C3C-D78C-5418-9914-18CAEB8C9954}"/>
              </a:ext>
            </a:extLst>
          </p:cNvPr>
          <p:cNvPicPr>
            <a:picLocks noChangeAspect="1"/>
          </p:cNvPicPr>
          <p:nvPr/>
        </p:nvPicPr>
        <p:blipFill>
          <a:blip r:embed="rId6"/>
          <a:stretch>
            <a:fillRect/>
          </a:stretch>
        </p:blipFill>
        <p:spPr>
          <a:xfrm>
            <a:off x="8346671" y="146862"/>
            <a:ext cx="3758187" cy="2795665"/>
          </a:xfrm>
          <a:prstGeom prst="rect">
            <a:avLst/>
          </a:prstGeom>
        </p:spPr>
      </p:pic>
    </p:spTree>
    <p:extLst>
      <p:ext uri="{BB962C8B-B14F-4D97-AF65-F5344CB8AC3E}">
        <p14:creationId xmlns:p14="http://schemas.microsoft.com/office/powerpoint/2010/main" val="83956420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2DCF5F-CC35-FC5D-2A0F-93682547B3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978FC7-74E1-37B5-F657-654CC958224A}"/>
              </a:ext>
            </a:extLst>
          </p:cNvPr>
          <p:cNvSpPr>
            <a:spLocks noGrp="1"/>
          </p:cNvSpPr>
          <p:nvPr>
            <p:ph type="title"/>
          </p:nvPr>
        </p:nvSpPr>
        <p:spPr>
          <a:xfrm>
            <a:off x="163164" y="90227"/>
            <a:ext cx="6814579" cy="1325563"/>
          </a:xfrm>
        </p:spPr>
        <p:txBody>
          <a:bodyPr/>
          <a:lstStyle/>
          <a:p>
            <a:r>
              <a:rPr lang="en-GB" dirty="0"/>
              <a:t>Distance travelled to campus - undergraduate</a:t>
            </a:r>
          </a:p>
        </p:txBody>
      </p:sp>
      <p:sp>
        <p:nvSpPr>
          <p:cNvPr id="7" name="TextBox 6">
            <a:extLst>
              <a:ext uri="{FF2B5EF4-FFF2-40B4-BE49-F238E27FC236}">
                <a16:creationId xmlns:a16="http://schemas.microsoft.com/office/drawing/2014/main" id="{D876397C-B9A1-692D-DCE2-858B1692DA57}"/>
              </a:ext>
            </a:extLst>
          </p:cNvPr>
          <p:cNvSpPr txBox="1"/>
          <p:nvPr/>
        </p:nvSpPr>
        <p:spPr>
          <a:xfrm>
            <a:off x="329418" y="4542965"/>
            <a:ext cx="1456266" cy="369332"/>
          </a:xfrm>
          <a:prstGeom prst="rect">
            <a:avLst/>
          </a:prstGeom>
          <a:noFill/>
        </p:spPr>
        <p:txBody>
          <a:bodyPr wrap="square" rtlCol="0">
            <a:spAutoFit/>
          </a:bodyPr>
          <a:lstStyle/>
          <a:p>
            <a:r>
              <a:rPr lang="en-GB" dirty="0"/>
              <a:t>Overall</a:t>
            </a:r>
          </a:p>
        </p:txBody>
      </p:sp>
      <p:sp>
        <p:nvSpPr>
          <p:cNvPr id="14" name="TextBox 13">
            <a:extLst>
              <a:ext uri="{FF2B5EF4-FFF2-40B4-BE49-F238E27FC236}">
                <a16:creationId xmlns:a16="http://schemas.microsoft.com/office/drawing/2014/main" id="{B9693BE2-3099-E922-1F30-78E97A0EC698}"/>
              </a:ext>
            </a:extLst>
          </p:cNvPr>
          <p:cNvSpPr txBox="1"/>
          <p:nvPr/>
        </p:nvSpPr>
        <p:spPr>
          <a:xfrm>
            <a:off x="11245026" y="2976464"/>
            <a:ext cx="1456266" cy="369332"/>
          </a:xfrm>
          <a:prstGeom prst="rect">
            <a:avLst/>
          </a:prstGeom>
          <a:noFill/>
        </p:spPr>
        <p:txBody>
          <a:bodyPr wrap="square" rtlCol="0">
            <a:spAutoFit/>
          </a:bodyPr>
          <a:lstStyle/>
          <a:p>
            <a:r>
              <a:rPr lang="en-GB" dirty="0"/>
              <a:t>Cardiff</a:t>
            </a:r>
          </a:p>
        </p:txBody>
      </p:sp>
      <p:sp>
        <p:nvSpPr>
          <p:cNvPr id="15" name="TextBox 14">
            <a:extLst>
              <a:ext uri="{FF2B5EF4-FFF2-40B4-BE49-F238E27FC236}">
                <a16:creationId xmlns:a16="http://schemas.microsoft.com/office/drawing/2014/main" id="{4C09C662-99B8-3106-CBAF-8FD4FD4586F9}"/>
              </a:ext>
            </a:extLst>
          </p:cNvPr>
          <p:cNvSpPr txBox="1"/>
          <p:nvPr/>
        </p:nvSpPr>
        <p:spPr>
          <a:xfrm>
            <a:off x="4910226" y="4542965"/>
            <a:ext cx="1456266" cy="369332"/>
          </a:xfrm>
          <a:prstGeom prst="rect">
            <a:avLst/>
          </a:prstGeom>
          <a:noFill/>
        </p:spPr>
        <p:txBody>
          <a:bodyPr wrap="square" rtlCol="0">
            <a:spAutoFit/>
          </a:bodyPr>
          <a:lstStyle/>
          <a:p>
            <a:r>
              <a:rPr lang="en-GB" dirty="0"/>
              <a:t>Carmarthen</a:t>
            </a:r>
          </a:p>
        </p:txBody>
      </p:sp>
      <p:sp>
        <p:nvSpPr>
          <p:cNvPr id="22" name="TextBox 21">
            <a:extLst>
              <a:ext uri="{FF2B5EF4-FFF2-40B4-BE49-F238E27FC236}">
                <a16:creationId xmlns:a16="http://schemas.microsoft.com/office/drawing/2014/main" id="{628B888D-CBC3-19A6-74E3-68D64334662B}"/>
              </a:ext>
            </a:extLst>
          </p:cNvPr>
          <p:cNvSpPr txBox="1"/>
          <p:nvPr/>
        </p:nvSpPr>
        <p:spPr>
          <a:xfrm>
            <a:off x="7490179" y="5184008"/>
            <a:ext cx="1456266" cy="369332"/>
          </a:xfrm>
          <a:prstGeom prst="rect">
            <a:avLst/>
          </a:prstGeom>
          <a:noFill/>
        </p:spPr>
        <p:txBody>
          <a:bodyPr wrap="square" rtlCol="0">
            <a:spAutoFit/>
          </a:bodyPr>
          <a:lstStyle/>
          <a:p>
            <a:r>
              <a:rPr lang="en-GB"/>
              <a:t>Swansea</a:t>
            </a:r>
          </a:p>
        </p:txBody>
      </p:sp>
      <p:pic>
        <p:nvPicPr>
          <p:cNvPr id="5" name="Picture 4">
            <a:extLst>
              <a:ext uri="{FF2B5EF4-FFF2-40B4-BE49-F238E27FC236}">
                <a16:creationId xmlns:a16="http://schemas.microsoft.com/office/drawing/2014/main" id="{97AB3856-DCFC-9C18-F280-BA1F58F88078}"/>
              </a:ext>
            </a:extLst>
          </p:cNvPr>
          <p:cNvPicPr>
            <a:picLocks noChangeAspect="1"/>
          </p:cNvPicPr>
          <p:nvPr/>
        </p:nvPicPr>
        <p:blipFill>
          <a:blip r:embed="rId3"/>
          <a:stretch>
            <a:fillRect/>
          </a:stretch>
        </p:blipFill>
        <p:spPr>
          <a:xfrm>
            <a:off x="128284" y="1415790"/>
            <a:ext cx="3695753" cy="3127175"/>
          </a:xfrm>
          <a:prstGeom prst="rect">
            <a:avLst/>
          </a:prstGeom>
        </p:spPr>
      </p:pic>
      <p:pic>
        <p:nvPicPr>
          <p:cNvPr id="10" name="Picture 9">
            <a:extLst>
              <a:ext uri="{FF2B5EF4-FFF2-40B4-BE49-F238E27FC236}">
                <a16:creationId xmlns:a16="http://schemas.microsoft.com/office/drawing/2014/main" id="{5D0509E0-71A7-A3F9-79B3-224A977DF657}"/>
              </a:ext>
            </a:extLst>
          </p:cNvPr>
          <p:cNvPicPr>
            <a:picLocks noChangeAspect="1"/>
          </p:cNvPicPr>
          <p:nvPr/>
        </p:nvPicPr>
        <p:blipFill>
          <a:blip r:embed="rId4"/>
          <a:stretch>
            <a:fillRect/>
          </a:stretch>
        </p:blipFill>
        <p:spPr>
          <a:xfrm>
            <a:off x="4822363" y="1378210"/>
            <a:ext cx="3695753" cy="3137093"/>
          </a:xfrm>
          <a:prstGeom prst="rect">
            <a:avLst/>
          </a:prstGeom>
        </p:spPr>
      </p:pic>
      <p:pic>
        <p:nvPicPr>
          <p:cNvPr id="13" name="Picture 12">
            <a:extLst>
              <a:ext uri="{FF2B5EF4-FFF2-40B4-BE49-F238E27FC236}">
                <a16:creationId xmlns:a16="http://schemas.microsoft.com/office/drawing/2014/main" id="{DDCAC13A-A3DC-8A11-46B6-C66D4FD1E29C}"/>
              </a:ext>
            </a:extLst>
          </p:cNvPr>
          <p:cNvPicPr>
            <a:picLocks noChangeAspect="1"/>
          </p:cNvPicPr>
          <p:nvPr/>
        </p:nvPicPr>
        <p:blipFill>
          <a:blip r:embed="rId5"/>
          <a:stretch>
            <a:fillRect/>
          </a:stretch>
        </p:blipFill>
        <p:spPr>
          <a:xfrm>
            <a:off x="8708376" y="3846598"/>
            <a:ext cx="3353804" cy="2829925"/>
          </a:xfrm>
          <a:prstGeom prst="rect">
            <a:avLst/>
          </a:prstGeom>
        </p:spPr>
      </p:pic>
      <p:pic>
        <p:nvPicPr>
          <p:cNvPr id="17" name="Picture 16">
            <a:extLst>
              <a:ext uri="{FF2B5EF4-FFF2-40B4-BE49-F238E27FC236}">
                <a16:creationId xmlns:a16="http://schemas.microsoft.com/office/drawing/2014/main" id="{EC186D8B-76B1-CDEB-E9E9-B11455DED89D}"/>
              </a:ext>
            </a:extLst>
          </p:cNvPr>
          <p:cNvPicPr>
            <a:picLocks noChangeAspect="1"/>
          </p:cNvPicPr>
          <p:nvPr/>
        </p:nvPicPr>
        <p:blipFill>
          <a:blip r:embed="rId6"/>
          <a:stretch>
            <a:fillRect/>
          </a:stretch>
        </p:blipFill>
        <p:spPr>
          <a:xfrm>
            <a:off x="8708377" y="198136"/>
            <a:ext cx="3353804" cy="2835577"/>
          </a:xfrm>
          <a:prstGeom prst="rect">
            <a:avLst/>
          </a:prstGeom>
        </p:spPr>
      </p:pic>
    </p:spTree>
    <p:extLst>
      <p:ext uri="{BB962C8B-B14F-4D97-AF65-F5344CB8AC3E}">
        <p14:creationId xmlns:p14="http://schemas.microsoft.com/office/powerpoint/2010/main" val="399070292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9C10C5-754A-9544-736D-1050AC2797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899F63-1C34-4C85-F62D-B37E254B2152}"/>
              </a:ext>
            </a:extLst>
          </p:cNvPr>
          <p:cNvSpPr>
            <a:spLocks noGrp="1"/>
          </p:cNvSpPr>
          <p:nvPr>
            <p:ph type="title"/>
          </p:nvPr>
        </p:nvSpPr>
        <p:spPr>
          <a:xfrm>
            <a:off x="177596" y="193752"/>
            <a:ext cx="6674759" cy="1325563"/>
          </a:xfrm>
        </p:spPr>
        <p:txBody>
          <a:bodyPr/>
          <a:lstStyle/>
          <a:p>
            <a:r>
              <a:rPr lang="en-GB" dirty="0"/>
              <a:t>Distance travelled to campus - postgraduate</a:t>
            </a:r>
          </a:p>
        </p:txBody>
      </p:sp>
      <p:sp>
        <p:nvSpPr>
          <p:cNvPr id="7" name="TextBox 6">
            <a:extLst>
              <a:ext uri="{FF2B5EF4-FFF2-40B4-BE49-F238E27FC236}">
                <a16:creationId xmlns:a16="http://schemas.microsoft.com/office/drawing/2014/main" id="{83B91317-CBDB-88AE-0FB9-AD5B2A86FC08}"/>
              </a:ext>
            </a:extLst>
          </p:cNvPr>
          <p:cNvSpPr txBox="1"/>
          <p:nvPr/>
        </p:nvSpPr>
        <p:spPr>
          <a:xfrm>
            <a:off x="412045" y="4763911"/>
            <a:ext cx="1456266" cy="369332"/>
          </a:xfrm>
          <a:prstGeom prst="rect">
            <a:avLst/>
          </a:prstGeom>
          <a:noFill/>
        </p:spPr>
        <p:txBody>
          <a:bodyPr wrap="square" rtlCol="0">
            <a:spAutoFit/>
          </a:bodyPr>
          <a:lstStyle/>
          <a:p>
            <a:r>
              <a:rPr lang="en-GB"/>
              <a:t>Overall</a:t>
            </a:r>
          </a:p>
        </p:txBody>
      </p:sp>
      <p:sp>
        <p:nvSpPr>
          <p:cNvPr id="14" name="TextBox 13">
            <a:extLst>
              <a:ext uri="{FF2B5EF4-FFF2-40B4-BE49-F238E27FC236}">
                <a16:creationId xmlns:a16="http://schemas.microsoft.com/office/drawing/2014/main" id="{DF0B6DB2-4687-E88A-F410-2EFEE8A06CB3}"/>
              </a:ext>
            </a:extLst>
          </p:cNvPr>
          <p:cNvSpPr txBox="1"/>
          <p:nvPr/>
        </p:nvSpPr>
        <p:spPr>
          <a:xfrm>
            <a:off x="7659789" y="1149983"/>
            <a:ext cx="1456266" cy="369332"/>
          </a:xfrm>
          <a:prstGeom prst="rect">
            <a:avLst/>
          </a:prstGeom>
          <a:noFill/>
        </p:spPr>
        <p:txBody>
          <a:bodyPr wrap="square" rtlCol="0">
            <a:spAutoFit/>
          </a:bodyPr>
          <a:lstStyle/>
          <a:p>
            <a:r>
              <a:rPr lang="en-GB" dirty="0"/>
              <a:t>Cardiff</a:t>
            </a:r>
          </a:p>
        </p:txBody>
      </p:sp>
      <p:sp>
        <p:nvSpPr>
          <p:cNvPr id="15" name="TextBox 14">
            <a:extLst>
              <a:ext uri="{FF2B5EF4-FFF2-40B4-BE49-F238E27FC236}">
                <a16:creationId xmlns:a16="http://schemas.microsoft.com/office/drawing/2014/main" id="{B31B3BFE-CA7F-4F67-0D7C-6E69FD3B13C8}"/>
              </a:ext>
            </a:extLst>
          </p:cNvPr>
          <p:cNvSpPr txBox="1"/>
          <p:nvPr/>
        </p:nvSpPr>
        <p:spPr>
          <a:xfrm>
            <a:off x="3885781" y="4763911"/>
            <a:ext cx="1456266" cy="369332"/>
          </a:xfrm>
          <a:prstGeom prst="rect">
            <a:avLst/>
          </a:prstGeom>
          <a:noFill/>
        </p:spPr>
        <p:txBody>
          <a:bodyPr wrap="square" rtlCol="0">
            <a:spAutoFit/>
          </a:bodyPr>
          <a:lstStyle/>
          <a:p>
            <a:r>
              <a:rPr lang="en-GB" dirty="0"/>
              <a:t>Carmarthen</a:t>
            </a:r>
          </a:p>
        </p:txBody>
      </p:sp>
      <p:sp>
        <p:nvSpPr>
          <p:cNvPr id="22" name="TextBox 21">
            <a:extLst>
              <a:ext uri="{FF2B5EF4-FFF2-40B4-BE49-F238E27FC236}">
                <a16:creationId xmlns:a16="http://schemas.microsoft.com/office/drawing/2014/main" id="{0B514F8A-6FE5-BE0D-C324-57734A42AA67}"/>
              </a:ext>
            </a:extLst>
          </p:cNvPr>
          <p:cNvSpPr txBox="1"/>
          <p:nvPr/>
        </p:nvSpPr>
        <p:spPr>
          <a:xfrm>
            <a:off x="7490179" y="5184008"/>
            <a:ext cx="1456266" cy="369332"/>
          </a:xfrm>
          <a:prstGeom prst="rect">
            <a:avLst/>
          </a:prstGeom>
          <a:noFill/>
        </p:spPr>
        <p:txBody>
          <a:bodyPr wrap="square" rtlCol="0">
            <a:spAutoFit/>
          </a:bodyPr>
          <a:lstStyle/>
          <a:p>
            <a:r>
              <a:rPr lang="en-GB"/>
              <a:t>Swansea</a:t>
            </a:r>
          </a:p>
        </p:txBody>
      </p:sp>
      <p:pic>
        <p:nvPicPr>
          <p:cNvPr id="5" name="Picture 4">
            <a:extLst>
              <a:ext uri="{FF2B5EF4-FFF2-40B4-BE49-F238E27FC236}">
                <a16:creationId xmlns:a16="http://schemas.microsoft.com/office/drawing/2014/main" id="{9F15FF69-BD76-A057-9070-2C851FF0C0C3}"/>
              </a:ext>
            </a:extLst>
          </p:cNvPr>
          <p:cNvPicPr>
            <a:picLocks noChangeAspect="1"/>
          </p:cNvPicPr>
          <p:nvPr/>
        </p:nvPicPr>
        <p:blipFill>
          <a:blip r:embed="rId3"/>
          <a:stretch>
            <a:fillRect/>
          </a:stretch>
        </p:blipFill>
        <p:spPr>
          <a:xfrm>
            <a:off x="8474080" y="141361"/>
            <a:ext cx="3590317" cy="3003188"/>
          </a:xfrm>
          <a:prstGeom prst="rect">
            <a:avLst/>
          </a:prstGeom>
        </p:spPr>
      </p:pic>
      <p:pic>
        <p:nvPicPr>
          <p:cNvPr id="10" name="Picture 9">
            <a:extLst>
              <a:ext uri="{FF2B5EF4-FFF2-40B4-BE49-F238E27FC236}">
                <a16:creationId xmlns:a16="http://schemas.microsoft.com/office/drawing/2014/main" id="{44349E3F-C444-1FE5-2B63-2D24075581CD}"/>
              </a:ext>
            </a:extLst>
          </p:cNvPr>
          <p:cNvPicPr>
            <a:picLocks noChangeAspect="1"/>
          </p:cNvPicPr>
          <p:nvPr/>
        </p:nvPicPr>
        <p:blipFill>
          <a:blip r:embed="rId4"/>
          <a:stretch>
            <a:fillRect/>
          </a:stretch>
        </p:blipFill>
        <p:spPr>
          <a:xfrm>
            <a:off x="8495841" y="3570703"/>
            <a:ext cx="3568556" cy="3003189"/>
          </a:xfrm>
          <a:prstGeom prst="rect">
            <a:avLst/>
          </a:prstGeom>
        </p:spPr>
      </p:pic>
      <p:pic>
        <p:nvPicPr>
          <p:cNvPr id="13" name="Picture 12">
            <a:extLst>
              <a:ext uri="{FF2B5EF4-FFF2-40B4-BE49-F238E27FC236}">
                <a16:creationId xmlns:a16="http://schemas.microsoft.com/office/drawing/2014/main" id="{8749DA8F-7178-FE4B-0F7A-E4955041CBFE}"/>
              </a:ext>
            </a:extLst>
          </p:cNvPr>
          <p:cNvPicPr>
            <a:picLocks noChangeAspect="1"/>
          </p:cNvPicPr>
          <p:nvPr/>
        </p:nvPicPr>
        <p:blipFill>
          <a:blip r:embed="rId5"/>
          <a:stretch>
            <a:fillRect/>
          </a:stretch>
        </p:blipFill>
        <p:spPr>
          <a:xfrm>
            <a:off x="3911939" y="1765080"/>
            <a:ext cx="3578239" cy="3026139"/>
          </a:xfrm>
          <a:prstGeom prst="rect">
            <a:avLst/>
          </a:prstGeom>
        </p:spPr>
      </p:pic>
      <p:pic>
        <p:nvPicPr>
          <p:cNvPr id="17" name="Picture 16">
            <a:extLst>
              <a:ext uri="{FF2B5EF4-FFF2-40B4-BE49-F238E27FC236}">
                <a16:creationId xmlns:a16="http://schemas.microsoft.com/office/drawing/2014/main" id="{095472F6-C9DA-183A-63E2-7DCF414D478C}"/>
              </a:ext>
            </a:extLst>
          </p:cNvPr>
          <p:cNvPicPr>
            <a:picLocks noChangeAspect="1"/>
          </p:cNvPicPr>
          <p:nvPr/>
        </p:nvPicPr>
        <p:blipFill>
          <a:blip r:embed="rId6"/>
          <a:stretch>
            <a:fillRect/>
          </a:stretch>
        </p:blipFill>
        <p:spPr>
          <a:xfrm>
            <a:off x="84033" y="1765081"/>
            <a:ext cx="3568556" cy="2998830"/>
          </a:xfrm>
          <a:prstGeom prst="rect">
            <a:avLst/>
          </a:prstGeom>
        </p:spPr>
      </p:pic>
    </p:spTree>
    <p:extLst>
      <p:ext uri="{BB962C8B-B14F-4D97-AF65-F5344CB8AC3E}">
        <p14:creationId xmlns:p14="http://schemas.microsoft.com/office/powerpoint/2010/main" val="6368483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4742A-08EA-8304-0379-F724FD186A16}"/>
              </a:ext>
            </a:extLst>
          </p:cNvPr>
          <p:cNvSpPr>
            <a:spLocks noGrp="1"/>
          </p:cNvSpPr>
          <p:nvPr>
            <p:ph type="title"/>
          </p:nvPr>
        </p:nvSpPr>
        <p:spPr>
          <a:xfrm>
            <a:off x="141049" y="-69532"/>
            <a:ext cx="11481847" cy="1325563"/>
          </a:xfrm>
        </p:spPr>
        <p:txBody>
          <a:bodyPr/>
          <a:lstStyle/>
          <a:p>
            <a:r>
              <a:rPr lang="en-GB"/>
              <a:t>Withdrawal Rates (Overall)</a:t>
            </a:r>
          </a:p>
        </p:txBody>
      </p:sp>
      <p:pic>
        <p:nvPicPr>
          <p:cNvPr id="5" name="Picture 4">
            <a:extLst>
              <a:ext uri="{FF2B5EF4-FFF2-40B4-BE49-F238E27FC236}">
                <a16:creationId xmlns:a16="http://schemas.microsoft.com/office/drawing/2014/main" id="{A291DFCF-9781-7C84-CA39-E989AB5CF95F}"/>
              </a:ext>
            </a:extLst>
          </p:cNvPr>
          <p:cNvPicPr>
            <a:picLocks noChangeAspect="1"/>
          </p:cNvPicPr>
          <p:nvPr/>
        </p:nvPicPr>
        <p:blipFill>
          <a:blip r:embed="rId3"/>
          <a:stretch>
            <a:fillRect/>
          </a:stretch>
        </p:blipFill>
        <p:spPr>
          <a:xfrm>
            <a:off x="0" y="914730"/>
            <a:ext cx="12192000" cy="5028539"/>
          </a:xfrm>
          <a:prstGeom prst="rect">
            <a:avLst/>
          </a:prstGeom>
        </p:spPr>
      </p:pic>
      <p:pic>
        <p:nvPicPr>
          <p:cNvPr id="4" name="Picture 3">
            <a:extLst>
              <a:ext uri="{FF2B5EF4-FFF2-40B4-BE49-F238E27FC236}">
                <a16:creationId xmlns:a16="http://schemas.microsoft.com/office/drawing/2014/main" id="{22084E6F-17ED-C301-B983-685400566DA7}"/>
              </a:ext>
            </a:extLst>
          </p:cNvPr>
          <p:cNvPicPr>
            <a:picLocks noChangeAspect="1"/>
          </p:cNvPicPr>
          <p:nvPr/>
        </p:nvPicPr>
        <p:blipFill>
          <a:blip r:embed="rId4"/>
          <a:stretch>
            <a:fillRect/>
          </a:stretch>
        </p:blipFill>
        <p:spPr>
          <a:xfrm>
            <a:off x="1733975" y="914730"/>
            <a:ext cx="1728212" cy="5028539"/>
          </a:xfrm>
          <a:prstGeom prst="rect">
            <a:avLst/>
          </a:prstGeom>
        </p:spPr>
      </p:pic>
    </p:spTree>
    <p:extLst>
      <p:ext uri="{BB962C8B-B14F-4D97-AF65-F5344CB8AC3E}">
        <p14:creationId xmlns:p14="http://schemas.microsoft.com/office/powerpoint/2010/main" val="32905093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9A3DB-B5DC-E71F-9065-490B1B1509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AF4CD2-193B-6931-564C-7F6E787C9563}"/>
              </a:ext>
            </a:extLst>
          </p:cNvPr>
          <p:cNvSpPr>
            <a:spLocks noGrp="1"/>
          </p:cNvSpPr>
          <p:nvPr>
            <p:ph type="title"/>
          </p:nvPr>
        </p:nvSpPr>
        <p:spPr>
          <a:xfrm>
            <a:off x="141049" y="-69532"/>
            <a:ext cx="11481847" cy="1325563"/>
          </a:xfrm>
        </p:spPr>
        <p:txBody>
          <a:bodyPr/>
          <a:lstStyle/>
          <a:p>
            <a:r>
              <a:rPr lang="en-GB"/>
              <a:t>Withdrawal Rates (Undergraduate)</a:t>
            </a:r>
          </a:p>
        </p:txBody>
      </p:sp>
      <p:pic>
        <p:nvPicPr>
          <p:cNvPr id="6" name="Picture 5">
            <a:extLst>
              <a:ext uri="{FF2B5EF4-FFF2-40B4-BE49-F238E27FC236}">
                <a16:creationId xmlns:a16="http://schemas.microsoft.com/office/drawing/2014/main" id="{7ED4EC70-FCFD-8D3A-D917-1BEDF3E4202A}"/>
              </a:ext>
            </a:extLst>
          </p:cNvPr>
          <p:cNvPicPr>
            <a:picLocks noChangeAspect="1"/>
          </p:cNvPicPr>
          <p:nvPr/>
        </p:nvPicPr>
        <p:blipFill>
          <a:blip r:embed="rId3"/>
          <a:stretch>
            <a:fillRect/>
          </a:stretch>
        </p:blipFill>
        <p:spPr>
          <a:xfrm>
            <a:off x="232544" y="1299865"/>
            <a:ext cx="11726912" cy="4258269"/>
          </a:xfrm>
          <a:prstGeom prst="rect">
            <a:avLst/>
          </a:prstGeom>
        </p:spPr>
      </p:pic>
    </p:spTree>
    <p:extLst>
      <p:ext uri="{BB962C8B-B14F-4D97-AF65-F5344CB8AC3E}">
        <p14:creationId xmlns:p14="http://schemas.microsoft.com/office/powerpoint/2010/main" val="62549144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11ED2-DBA9-DE15-C397-3387D8FFD7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0CF174-8A3F-29FF-4529-DB9AF1F6CA00}"/>
              </a:ext>
            </a:extLst>
          </p:cNvPr>
          <p:cNvSpPr>
            <a:spLocks noGrp="1"/>
          </p:cNvSpPr>
          <p:nvPr>
            <p:ph type="title"/>
          </p:nvPr>
        </p:nvSpPr>
        <p:spPr>
          <a:xfrm>
            <a:off x="141049" y="-69532"/>
            <a:ext cx="11481847" cy="1325563"/>
          </a:xfrm>
        </p:spPr>
        <p:txBody>
          <a:bodyPr/>
          <a:lstStyle/>
          <a:p>
            <a:r>
              <a:rPr lang="en-GB"/>
              <a:t>Withdrawal Rates (Undergraduate)</a:t>
            </a:r>
          </a:p>
        </p:txBody>
      </p:sp>
      <p:pic>
        <p:nvPicPr>
          <p:cNvPr id="4" name="Picture 3">
            <a:extLst>
              <a:ext uri="{FF2B5EF4-FFF2-40B4-BE49-F238E27FC236}">
                <a16:creationId xmlns:a16="http://schemas.microsoft.com/office/drawing/2014/main" id="{1A238CA1-3E17-ACCC-D700-79DB292B1D2C}"/>
              </a:ext>
            </a:extLst>
          </p:cNvPr>
          <p:cNvPicPr>
            <a:picLocks noChangeAspect="1"/>
          </p:cNvPicPr>
          <p:nvPr/>
        </p:nvPicPr>
        <p:blipFill>
          <a:blip r:embed="rId3"/>
          <a:stretch>
            <a:fillRect/>
          </a:stretch>
        </p:blipFill>
        <p:spPr>
          <a:xfrm>
            <a:off x="227781" y="1304628"/>
            <a:ext cx="11736438" cy="4248743"/>
          </a:xfrm>
          <a:prstGeom prst="rect">
            <a:avLst/>
          </a:prstGeom>
        </p:spPr>
      </p:pic>
    </p:spTree>
    <p:extLst>
      <p:ext uri="{BB962C8B-B14F-4D97-AF65-F5344CB8AC3E}">
        <p14:creationId xmlns:p14="http://schemas.microsoft.com/office/powerpoint/2010/main" val="28584722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D5941-5B86-DAA4-1CB1-64B4303597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0EA3A3-7C23-5C5E-231A-D8EDD51496BF}"/>
              </a:ext>
            </a:extLst>
          </p:cNvPr>
          <p:cNvSpPr>
            <a:spLocks noGrp="1"/>
          </p:cNvSpPr>
          <p:nvPr>
            <p:ph type="title"/>
          </p:nvPr>
        </p:nvSpPr>
        <p:spPr>
          <a:xfrm>
            <a:off x="141049" y="-69532"/>
            <a:ext cx="11481847" cy="1325563"/>
          </a:xfrm>
        </p:spPr>
        <p:txBody>
          <a:bodyPr/>
          <a:lstStyle/>
          <a:p>
            <a:r>
              <a:rPr lang="en-GB"/>
              <a:t>Withdrawal Rates (Postgraduate)</a:t>
            </a:r>
          </a:p>
        </p:txBody>
      </p:sp>
      <p:pic>
        <p:nvPicPr>
          <p:cNvPr id="4" name="Picture 3">
            <a:extLst>
              <a:ext uri="{FF2B5EF4-FFF2-40B4-BE49-F238E27FC236}">
                <a16:creationId xmlns:a16="http://schemas.microsoft.com/office/drawing/2014/main" id="{9D33644D-0682-1E6B-FE4A-12EFE7EB0E03}"/>
              </a:ext>
            </a:extLst>
          </p:cNvPr>
          <p:cNvPicPr>
            <a:picLocks noChangeAspect="1"/>
          </p:cNvPicPr>
          <p:nvPr/>
        </p:nvPicPr>
        <p:blipFill>
          <a:blip r:embed="rId3"/>
          <a:stretch>
            <a:fillRect/>
          </a:stretch>
        </p:blipFill>
        <p:spPr>
          <a:xfrm>
            <a:off x="232544" y="1271286"/>
            <a:ext cx="11726912" cy="4315427"/>
          </a:xfrm>
          <a:prstGeom prst="rect">
            <a:avLst/>
          </a:prstGeom>
        </p:spPr>
      </p:pic>
    </p:spTree>
    <p:extLst>
      <p:ext uri="{BB962C8B-B14F-4D97-AF65-F5344CB8AC3E}">
        <p14:creationId xmlns:p14="http://schemas.microsoft.com/office/powerpoint/2010/main" val="177839177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D4CB7-A5DE-C1C1-958F-28B2455400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6184F8-4257-54AE-6036-98D49F89EF0D}"/>
              </a:ext>
            </a:extLst>
          </p:cNvPr>
          <p:cNvSpPr>
            <a:spLocks noGrp="1"/>
          </p:cNvSpPr>
          <p:nvPr>
            <p:ph type="title"/>
          </p:nvPr>
        </p:nvSpPr>
        <p:spPr>
          <a:xfrm>
            <a:off x="182880" y="-23177"/>
            <a:ext cx="11481847" cy="1325563"/>
          </a:xfrm>
        </p:spPr>
        <p:txBody>
          <a:bodyPr/>
          <a:lstStyle/>
          <a:p>
            <a:r>
              <a:rPr lang="en-GB"/>
              <a:t>Withdrawal reasons (Overall)</a:t>
            </a:r>
          </a:p>
        </p:txBody>
      </p:sp>
      <p:pic>
        <p:nvPicPr>
          <p:cNvPr id="1025" name="Picture 1" descr="Reasons for Withdrawal">
            <a:extLst>
              <a:ext uri="{FF2B5EF4-FFF2-40B4-BE49-F238E27FC236}">
                <a16:creationId xmlns:a16="http://schemas.microsoft.com/office/drawing/2014/main" id="{0A88B5B9-68B8-5D57-B6E7-6E1BBADA11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8576"/>
          <a:stretch>
            <a:fillRect/>
          </a:stretch>
        </p:blipFill>
        <p:spPr bwMode="auto">
          <a:xfrm>
            <a:off x="7262272" y="102870"/>
            <a:ext cx="4011729" cy="314933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Reasons for Withdrawal">
            <a:extLst>
              <a:ext uri="{FF2B5EF4-FFF2-40B4-BE49-F238E27FC236}">
                <a16:creationId xmlns:a16="http://schemas.microsoft.com/office/drawing/2014/main" id="{8BA47639-D02B-2CA3-8FE6-DAA3A68548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38421"/>
          <a:stretch>
            <a:fillRect/>
          </a:stretch>
        </p:blipFill>
        <p:spPr bwMode="auto">
          <a:xfrm>
            <a:off x="7262272" y="3605796"/>
            <a:ext cx="4402455" cy="314933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8FF60629-6D21-F807-02C2-037E29E22D70}"/>
              </a:ext>
            </a:extLst>
          </p:cNvPr>
          <p:cNvPicPr>
            <a:picLocks noChangeAspect="1"/>
          </p:cNvPicPr>
          <p:nvPr/>
        </p:nvPicPr>
        <p:blipFill>
          <a:blip r:embed="rId5"/>
          <a:srcRect l="2109"/>
          <a:stretch>
            <a:fillRect/>
          </a:stretch>
        </p:blipFill>
        <p:spPr>
          <a:xfrm>
            <a:off x="182880" y="925016"/>
            <a:ext cx="5101001" cy="5830114"/>
          </a:xfrm>
          <a:prstGeom prst="rect">
            <a:avLst/>
          </a:prstGeom>
        </p:spPr>
      </p:pic>
    </p:spTree>
    <p:extLst>
      <p:ext uri="{BB962C8B-B14F-4D97-AF65-F5344CB8AC3E}">
        <p14:creationId xmlns:p14="http://schemas.microsoft.com/office/powerpoint/2010/main" val="72530355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ADCBF-AEA7-EEC4-06BE-A4C946601DD8}"/>
              </a:ext>
            </a:extLst>
          </p:cNvPr>
          <p:cNvSpPr>
            <a:spLocks noGrp="1"/>
          </p:cNvSpPr>
          <p:nvPr>
            <p:ph type="title"/>
          </p:nvPr>
        </p:nvSpPr>
        <p:spPr>
          <a:xfrm>
            <a:off x="182880" y="-23177"/>
            <a:ext cx="11481847" cy="1325563"/>
          </a:xfrm>
        </p:spPr>
        <p:txBody>
          <a:bodyPr/>
          <a:lstStyle/>
          <a:p>
            <a:r>
              <a:rPr lang="en-GB"/>
              <a:t>Withdrawal reasons (Undergraduate)</a:t>
            </a:r>
          </a:p>
        </p:txBody>
      </p:sp>
      <p:pic>
        <p:nvPicPr>
          <p:cNvPr id="6" name="Picture 5">
            <a:extLst>
              <a:ext uri="{FF2B5EF4-FFF2-40B4-BE49-F238E27FC236}">
                <a16:creationId xmlns:a16="http://schemas.microsoft.com/office/drawing/2014/main" id="{4C2324A1-E9BE-10A7-A1E5-E0067421341E}"/>
              </a:ext>
            </a:extLst>
          </p:cNvPr>
          <p:cNvPicPr>
            <a:picLocks noChangeAspect="1"/>
          </p:cNvPicPr>
          <p:nvPr/>
        </p:nvPicPr>
        <p:blipFill>
          <a:blip r:embed="rId3"/>
          <a:stretch>
            <a:fillRect/>
          </a:stretch>
        </p:blipFill>
        <p:spPr>
          <a:xfrm>
            <a:off x="256360" y="1171260"/>
            <a:ext cx="11679280" cy="4515480"/>
          </a:xfrm>
          <a:prstGeom prst="rect">
            <a:avLst/>
          </a:prstGeom>
        </p:spPr>
      </p:pic>
    </p:spTree>
    <p:extLst>
      <p:ext uri="{BB962C8B-B14F-4D97-AF65-F5344CB8AC3E}">
        <p14:creationId xmlns:p14="http://schemas.microsoft.com/office/powerpoint/2010/main" val="100376025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81C8C-8019-0C8D-ECB9-DEFB3803D2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113379-FBCA-AFDA-D3EC-7846FB8FCBEF}"/>
              </a:ext>
            </a:extLst>
          </p:cNvPr>
          <p:cNvSpPr>
            <a:spLocks noGrp="1"/>
          </p:cNvSpPr>
          <p:nvPr>
            <p:ph type="title"/>
          </p:nvPr>
        </p:nvSpPr>
        <p:spPr>
          <a:xfrm>
            <a:off x="182880" y="-23177"/>
            <a:ext cx="11481847" cy="1325563"/>
          </a:xfrm>
        </p:spPr>
        <p:txBody>
          <a:bodyPr/>
          <a:lstStyle/>
          <a:p>
            <a:r>
              <a:rPr lang="en-GB"/>
              <a:t>Withdrawal reasons (Undergraduate first degree)</a:t>
            </a:r>
          </a:p>
        </p:txBody>
      </p:sp>
      <p:pic>
        <p:nvPicPr>
          <p:cNvPr id="4" name="Picture 3">
            <a:extLst>
              <a:ext uri="{FF2B5EF4-FFF2-40B4-BE49-F238E27FC236}">
                <a16:creationId xmlns:a16="http://schemas.microsoft.com/office/drawing/2014/main" id="{5D0E2FD0-4C01-7EFF-353C-25BF879270C4}"/>
              </a:ext>
            </a:extLst>
          </p:cNvPr>
          <p:cNvPicPr>
            <a:picLocks noChangeAspect="1"/>
          </p:cNvPicPr>
          <p:nvPr/>
        </p:nvPicPr>
        <p:blipFill>
          <a:blip r:embed="rId3"/>
          <a:stretch>
            <a:fillRect/>
          </a:stretch>
        </p:blipFill>
        <p:spPr>
          <a:xfrm>
            <a:off x="270649" y="1166497"/>
            <a:ext cx="11650701" cy="4525006"/>
          </a:xfrm>
          <a:prstGeom prst="rect">
            <a:avLst/>
          </a:prstGeom>
        </p:spPr>
      </p:pic>
    </p:spTree>
    <p:extLst>
      <p:ext uri="{BB962C8B-B14F-4D97-AF65-F5344CB8AC3E}">
        <p14:creationId xmlns:p14="http://schemas.microsoft.com/office/powerpoint/2010/main" val="281937779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2F7E5-5CE5-2BBF-0DBC-8B90B67ECF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A970F2-089C-18DA-7A6B-5B024FDCE1D9}"/>
              </a:ext>
            </a:extLst>
          </p:cNvPr>
          <p:cNvSpPr>
            <a:spLocks noGrp="1"/>
          </p:cNvSpPr>
          <p:nvPr>
            <p:ph type="title"/>
          </p:nvPr>
        </p:nvSpPr>
        <p:spPr>
          <a:xfrm>
            <a:off x="182880" y="-23177"/>
            <a:ext cx="11481847" cy="1325563"/>
          </a:xfrm>
        </p:spPr>
        <p:txBody>
          <a:bodyPr/>
          <a:lstStyle/>
          <a:p>
            <a:r>
              <a:rPr lang="en-GB"/>
              <a:t>Withdrawal reasons (Undergraduate non-degree)</a:t>
            </a:r>
          </a:p>
        </p:txBody>
      </p:sp>
      <p:pic>
        <p:nvPicPr>
          <p:cNvPr id="4" name="Picture 3">
            <a:extLst>
              <a:ext uri="{FF2B5EF4-FFF2-40B4-BE49-F238E27FC236}">
                <a16:creationId xmlns:a16="http://schemas.microsoft.com/office/drawing/2014/main" id="{4B9E0EEA-3AFF-A741-A20A-09C9ED95D620}"/>
              </a:ext>
            </a:extLst>
          </p:cNvPr>
          <p:cNvPicPr>
            <a:picLocks noChangeAspect="1"/>
          </p:cNvPicPr>
          <p:nvPr/>
        </p:nvPicPr>
        <p:blipFill>
          <a:blip r:embed="rId3"/>
          <a:stretch>
            <a:fillRect/>
          </a:stretch>
        </p:blipFill>
        <p:spPr>
          <a:xfrm>
            <a:off x="251597" y="1166497"/>
            <a:ext cx="11688806" cy="4525006"/>
          </a:xfrm>
          <a:prstGeom prst="rect">
            <a:avLst/>
          </a:prstGeom>
        </p:spPr>
      </p:pic>
    </p:spTree>
    <p:extLst>
      <p:ext uri="{BB962C8B-B14F-4D97-AF65-F5344CB8AC3E}">
        <p14:creationId xmlns:p14="http://schemas.microsoft.com/office/powerpoint/2010/main" val="51123775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D2481-B476-9987-C4C8-9412C7391C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90ECA4-3DD6-7E79-63CD-54AEF825B981}"/>
              </a:ext>
            </a:extLst>
          </p:cNvPr>
          <p:cNvSpPr>
            <a:spLocks noGrp="1"/>
          </p:cNvSpPr>
          <p:nvPr>
            <p:ph type="title"/>
          </p:nvPr>
        </p:nvSpPr>
        <p:spPr>
          <a:xfrm>
            <a:off x="182880" y="-23177"/>
            <a:ext cx="11481847" cy="1325563"/>
          </a:xfrm>
        </p:spPr>
        <p:txBody>
          <a:bodyPr/>
          <a:lstStyle/>
          <a:p>
            <a:r>
              <a:rPr lang="en-GB"/>
              <a:t>Withdrawal reasons (Postgraduate)</a:t>
            </a:r>
          </a:p>
        </p:txBody>
      </p:sp>
      <p:pic>
        <p:nvPicPr>
          <p:cNvPr id="4" name="Picture 3">
            <a:extLst>
              <a:ext uri="{FF2B5EF4-FFF2-40B4-BE49-F238E27FC236}">
                <a16:creationId xmlns:a16="http://schemas.microsoft.com/office/drawing/2014/main" id="{8595396C-CCF7-9099-347C-7894ECDD94EA}"/>
              </a:ext>
            </a:extLst>
          </p:cNvPr>
          <p:cNvPicPr>
            <a:picLocks noChangeAspect="1"/>
          </p:cNvPicPr>
          <p:nvPr/>
        </p:nvPicPr>
        <p:blipFill>
          <a:blip r:embed="rId3"/>
          <a:stretch>
            <a:fillRect/>
          </a:stretch>
        </p:blipFill>
        <p:spPr>
          <a:xfrm>
            <a:off x="270649" y="1166497"/>
            <a:ext cx="11650701" cy="4525006"/>
          </a:xfrm>
          <a:prstGeom prst="rect">
            <a:avLst/>
          </a:prstGeom>
        </p:spPr>
      </p:pic>
    </p:spTree>
    <p:extLst>
      <p:ext uri="{BB962C8B-B14F-4D97-AF65-F5344CB8AC3E}">
        <p14:creationId xmlns:p14="http://schemas.microsoft.com/office/powerpoint/2010/main" val="41046922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E51F3-08FF-A25C-298E-A460DFBC05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5F56DB-5A0B-4B1D-7843-84D56F7CF6D0}"/>
              </a:ext>
            </a:extLst>
          </p:cNvPr>
          <p:cNvSpPr>
            <a:spLocks noGrp="1"/>
          </p:cNvSpPr>
          <p:nvPr>
            <p:ph type="title"/>
          </p:nvPr>
        </p:nvSpPr>
        <p:spPr>
          <a:xfrm>
            <a:off x="182880" y="-23177"/>
            <a:ext cx="11481847" cy="1325563"/>
          </a:xfrm>
        </p:spPr>
        <p:txBody>
          <a:bodyPr/>
          <a:lstStyle/>
          <a:p>
            <a:r>
              <a:rPr lang="en-GB"/>
              <a:t>Withdrawal gaps (Age, Gender)</a:t>
            </a:r>
          </a:p>
        </p:txBody>
      </p:sp>
      <p:pic>
        <p:nvPicPr>
          <p:cNvPr id="4" name="Picture 3">
            <a:extLst>
              <a:ext uri="{FF2B5EF4-FFF2-40B4-BE49-F238E27FC236}">
                <a16:creationId xmlns:a16="http://schemas.microsoft.com/office/drawing/2014/main" id="{B6568A18-E6AA-D690-5C4C-1F16C1A60E63}"/>
              </a:ext>
            </a:extLst>
          </p:cNvPr>
          <p:cNvPicPr>
            <a:picLocks noChangeAspect="1"/>
          </p:cNvPicPr>
          <p:nvPr/>
        </p:nvPicPr>
        <p:blipFill>
          <a:blip r:embed="rId3"/>
          <a:stretch>
            <a:fillRect/>
          </a:stretch>
        </p:blipFill>
        <p:spPr>
          <a:xfrm>
            <a:off x="182880" y="1922453"/>
            <a:ext cx="5874618" cy="2783237"/>
          </a:xfrm>
          <a:prstGeom prst="rect">
            <a:avLst/>
          </a:prstGeom>
        </p:spPr>
      </p:pic>
      <p:sp>
        <p:nvSpPr>
          <p:cNvPr id="5" name="TextBox 4">
            <a:extLst>
              <a:ext uri="{FF2B5EF4-FFF2-40B4-BE49-F238E27FC236}">
                <a16:creationId xmlns:a16="http://schemas.microsoft.com/office/drawing/2014/main" id="{D305D1CF-5452-060F-9F9A-C434189B9858}"/>
              </a:ext>
            </a:extLst>
          </p:cNvPr>
          <p:cNvSpPr txBox="1"/>
          <p:nvPr/>
        </p:nvSpPr>
        <p:spPr>
          <a:xfrm>
            <a:off x="2424814" y="4801252"/>
            <a:ext cx="2713009" cy="369332"/>
          </a:xfrm>
          <a:prstGeom prst="rect">
            <a:avLst/>
          </a:prstGeom>
          <a:noFill/>
        </p:spPr>
        <p:txBody>
          <a:bodyPr wrap="square" rtlCol="0">
            <a:spAutoFit/>
          </a:bodyPr>
          <a:lstStyle/>
          <a:p>
            <a:r>
              <a:rPr lang="en-GB"/>
              <a:t>Age</a:t>
            </a:r>
          </a:p>
        </p:txBody>
      </p:sp>
      <p:sp>
        <p:nvSpPr>
          <p:cNvPr id="13" name="TextBox 12">
            <a:extLst>
              <a:ext uri="{FF2B5EF4-FFF2-40B4-BE49-F238E27FC236}">
                <a16:creationId xmlns:a16="http://schemas.microsoft.com/office/drawing/2014/main" id="{442FE2A1-5660-F8F2-CAF7-2CF2741897FA}"/>
              </a:ext>
            </a:extLst>
          </p:cNvPr>
          <p:cNvSpPr txBox="1"/>
          <p:nvPr/>
        </p:nvSpPr>
        <p:spPr>
          <a:xfrm>
            <a:off x="8517271" y="5170584"/>
            <a:ext cx="1717026" cy="369332"/>
          </a:xfrm>
          <a:prstGeom prst="rect">
            <a:avLst/>
          </a:prstGeom>
          <a:noFill/>
        </p:spPr>
        <p:txBody>
          <a:bodyPr wrap="square" rtlCol="0">
            <a:spAutoFit/>
          </a:bodyPr>
          <a:lstStyle/>
          <a:p>
            <a:r>
              <a:rPr lang="en-GB"/>
              <a:t>Gender</a:t>
            </a:r>
          </a:p>
        </p:txBody>
      </p:sp>
      <p:pic>
        <p:nvPicPr>
          <p:cNvPr id="15" name="Picture 14">
            <a:extLst>
              <a:ext uri="{FF2B5EF4-FFF2-40B4-BE49-F238E27FC236}">
                <a16:creationId xmlns:a16="http://schemas.microsoft.com/office/drawing/2014/main" id="{DF46DBD6-CA02-D8C7-9C6D-A7AF7E2E5CBB}"/>
              </a:ext>
            </a:extLst>
          </p:cNvPr>
          <p:cNvPicPr>
            <a:picLocks noChangeAspect="1"/>
          </p:cNvPicPr>
          <p:nvPr/>
        </p:nvPicPr>
        <p:blipFill>
          <a:blip r:embed="rId4"/>
          <a:stretch>
            <a:fillRect/>
          </a:stretch>
        </p:blipFill>
        <p:spPr>
          <a:xfrm>
            <a:off x="6343621" y="1036139"/>
            <a:ext cx="5482956" cy="4134445"/>
          </a:xfrm>
          <a:prstGeom prst="rect">
            <a:avLst/>
          </a:prstGeom>
        </p:spPr>
      </p:pic>
    </p:spTree>
    <p:extLst>
      <p:ext uri="{BB962C8B-B14F-4D97-AF65-F5344CB8AC3E}">
        <p14:creationId xmlns:p14="http://schemas.microsoft.com/office/powerpoint/2010/main" val="194131174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8A4B45-F77E-4E48-F434-B7D751B6CF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BE986B-3F8A-B099-5FE7-FBDC25221697}"/>
              </a:ext>
            </a:extLst>
          </p:cNvPr>
          <p:cNvSpPr>
            <a:spLocks noGrp="1"/>
          </p:cNvSpPr>
          <p:nvPr>
            <p:ph type="title"/>
          </p:nvPr>
        </p:nvSpPr>
        <p:spPr>
          <a:xfrm>
            <a:off x="182880" y="-23177"/>
            <a:ext cx="11481847" cy="1325563"/>
          </a:xfrm>
        </p:spPr>
        <p:txBody>
          <a:bodyPr/>
          <a:lstStyle/>
          <a:p>
            <a:r>
              <a:rPr lang="en-GB"/>
              <a:t>Withdrawal gaps (Age, Gender - Undergraduate)</a:t>
            </a:r>
          </a:p>
        </p:txBody>
      </p:sp>
      <p:sp>
        <p:nvSpPr>
          <p:cNvPr id="5" name="TextBox 4">
            <a:extLst>
              <a:ext uri="{FF2B5EF4-FFF2-40B4-BE49-F238E27FC236}">
                <a16:creationId xmlns:a16="http://schemas.microsoft.com/office/drawing/2014/main" id="{09B551C9-AF6B-8155-1431-2012D984447B}"/>
              </a:ext>
            </a:extLst>
          </p:cNvPr>
          <p:cNvSpPr txBox="1"/>
          <p:nvPr/>
        </p:nvSpPr>
        <p:spPr>
          <a:xfrm>
            <a:off x="3382991" y="4815622"/>
            <a:ext cx="2713009" cy="369332"/>
          </a:xfrm>
          <a:prstGeom prst="rect">
            <a:avLst/>
          </a:prstGeom>
          <a:noFill/>
        </p:spPr>
        <p:txBody>
          <a:bodyPr wrap="square" rtlCol="0">
            <a:spAutoFit/>
          </a:bodyPr>
          <a:lstStyle/>
          <a:p>
            <a:r>
              <a:rPr lang="en-GB" dirty="0"/>
              <a:t>Age</a:t>
            </a:r>
          </a:p>
        </p:txBody>
      </p:sp>
      <p:sp>
        <p:nvSpPr>
          <p:cNvPr id="13" name="TextBox 12">
            <a:extLst>
              <a:ext uri="{FF2B5EF4-FFF2-40B4-BE49-F238E27FC236}">
                <a16:creationId xmlns:a16="http://schemas.microsoft.com/office/drawing/2014/main" id="{228C0642-316F-F870-A9F9-D8326A10E356}"/>
              </a:ext>
            </a:extLst>
          </p:cNvPr>
          <p:cNvSpPr txBox="1"/>
          <p:nvPr/>
        </p:nvSpPr>
        <p:spPr>
          <a:xfrm>
            <a:off x="9521983" y="5251128"/>
            <a:ext cx="1717026" cy="369332"/>
          </a:xfrm>
          <a:prstGeom prst="rect">
            <a:avLst/>
          </a:prstGeom>
          <a:noFill/>
        </p:spPr>
        <p:txBody>
          <a:bodyPr wrap="square" rtlCol="0">
            <a:spAutoFit/>
          </a:bodyPr>
          <a:lstStyle/>
          <a:p>
            <a:r>
              <a:rPr lang="en-GB" dirty="0"/>
              <a:t>Gender</a:t>
            </a:r>
          </a:p>
        </p:txBody>
      </p:sp>
      <p:pic>
        <p:nvPicPr>
          <p:cNvPr id="4" name="Picture 3">
            <a:extLst>
              <a:ext uri="{FF2B5EF4-FFF2-40B4-BE49-F238E27FC236}">
                <a16:creationId xmlns:a16="http://schemas.microsoft.com/office/drawing/2014/main" id="{782EAF6E-124C-2333-FC93-E2F0114AD0F9}"/>
              </a:ext>
            </a:extLst>
          </p:cNvPr>
          <p:cNvPicPr>
            <a:picLocks noChangeAspect="1"/>
          </p:cNvPicPr>
          <p:nvPr/>
        </p:nvPicPr>
        <p:blipFill>
          <a:blip r:embed="rId3"/>
          <a:srcRect t="8632" r="2124"/>
          <a:stretch>
            <a:fillRect/>
          </a:stretch>
        </p:blipFill>
        <p:spPr>
          <a:xfrm>
            <a:off x="182880" y="1501422"/>
            <a:ext cx="7425831" cy="3299830"/>
          </a:xfrm>
          <a:prstGeom prst="rect">
            <a:avLst/>
          </a:prstGeom>
        </p:spPr>
      </p:pic>
      <p:pic>
        <p:nvPicPr>
          <p:cNvPr id="7" name="Picture 6">
            <a:extLst>
              <a:ext uri="{FF2B5EF4-FFF2-40B4-BE49-F238E27FC236}">
                <a16:creationId xmlns:a16="http://schemas.microsoft.com/office/drawing/2014/main" id="{F59C6B0E-F795-8DF5-CB05-6EBCC9EF67D5}"/>
              </a:ext>
            </a:extLst>
          </p:cNvPr>
          <p:cNvPicPr>
            <a:picLocks noChangeAspect="1"/>
          </p:cNvPicPr>
          <p:nvPr/>
        </p:nvPicPr>
        <p:blipFill>
          <a:blip r:embed="rId4"/>
          <a:srcRect l="3078" t="8651"/>
          <a:stretch>
            <a:fillRect/>
          </a:stretch>
        </p:blipFill>
        <p:spPr>
          <a:xfrm>
            <a:off x="8098126" y="1073233"/>
            <a:ext cx="3910994" cy="4097351"/>
          </a:xfrm>
          <a:prstGeom prst="rect">
            <a:avLst/>
          </a:prstGeom>
        </p:spPr>
      </p:pic>
    </p:spTree>
    <p:extLst>
      <p:ext uri="{BB962C8B-B14F-4D97-AF65-F5344CB8AC3E}">
        <p14:creationId xmlns:p14="http://schemas.microsoft.com/office/powerpoint/2010/main" val="68604969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97E30-C726-1C50-0077-B95BBFBCC1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40589A-3DDD-3648-751C-A2B972F0117F}"/>
              </a:ext>
            </a:extLst>
          </p:cNvPr>
          <p:cNvSpPr>
            <a:spLocks noGrp="1"/>
          </p:cNvSpPr>
          <p:nvPr>
            <p:ph type="title"/>
          </p:nvPr>
        </p:nvSpPr>
        <p:spPr>
          <a:xfrm>
            <a:off x="67733" y="-132964"/>
            <a:ext cx="11481847" cy="1325563"/>
          </a:xfrm>
        </p:spPr>
        <p:txBody>
          <a:bodyPr/>
          <a:lstStyle/>
          <a:p>
            <a:r>
              <a:rPr lang="en-GB" dirty="0"/>
              <a:t>Withdrawal gaps (Age, Gender - Undergraduate)</a:t>
            </a:r>
          </a:p>
        </p:txBody>
      </p:sp>
      <p:sp>
        <p:nvSpPr>
          <p:cNvPr id="5" name="TextBox 4">
            <a:extLst>
              <a:ext uri="{FF2B5EF4-FFF2-40B4-BE49-F238E27FC236}">
                <a16:creationId xmlns:a16="http://schemas.microsoft.com/office/drawing/2014/main" id="{DD171280-BAE3-90EE-02A9-2A6262417020}"/>
              </a:ext>
            </a:extLst>
          </p:cNvPr>
          <p:cNvSpPr txBox="1"/>
          <p:nvPr/>
        </p:nvSpPr>
        <p:spPr>
          <a:xfrm>
            <a:off x="67733" y="1943620"/>
            <a:ext cx="1719790" cy="646331"/>
          </a:xfrm>
          <a:prstGeom prst="rect">
            <a:avLst/>
          </a:prstGeom>
          <a:noFill/>
        </p:spPr>
        <p:txBody>
          <a:bodyPr wrap="square" rtlCol="0">
            <a:spAutoFit/>
          </a:bodyPr>
          <a:lstStyle/>
          <a:p>
            <a:r>
              <a:rPr lang="en-GB" dirty="0"/>
              <a:t>Undergraduate non-degree</a:t>
            </a:r>
          </a:p>
        </p:txBody>
      </p:sp>
      <p:sp>
        <p:nvSpPr>
          <p:cNvPr id="13" name="TextBox 12">
            <a:extLst>
              <a:ext uri="{FF2B5EF4-FFF2-40B4-BE49-F238E27FC236}">
                <a16:creationId xmlns:a16="http://schemas.microsoft.com/office/drawing/2014/main" id="{8F0625BC-1B70-4187-C5DE-7D698D6AD4D9}"/>
              </a:ext>
            </a:extLst>
          </p:cNvPr>
          <p:cNvSpPr txBox="1"/>
          <p:nvPr/>
        </p:nvSpPr>
        <p:spPr>
          <a:xfrm>
            <a:off x="91029" y="4383632"/>
            <a:ext cx="1719790" cy="646331"/>
          </a:xfrm>
          <a:prstGeom prst="rect">
            <a:avLst/>
          </a:prstGeom>
          <a:noFill/>
        </p:spPr>
        <p:txBody>
          <a:bodyPr wrap="square" rtlCol="0">
            <a:spAutoFit/>
          </a:bodyPr>
          <a:lstStyle/>
          <a:p>
            <a:r>
              <a:rPr lang="en-GB" dirty="0"/>
              <a:t>Undergraduate first degree</a:t>
            </a:r>
          </a:p>
        </p:txBody>
      </p:sp>
      <p:pic>
        <p:nvPicPr>
          <p:cNvPr id="6" name="Picture 5">
            <a:extLst>
              <a:ext uri="{FF2B5EF4-FFF2-40B4-BE49-F238E27FC236}">
                <a16:creationId xmlns:a16="http://schemas.microsoft.com/office/drawing/2014/main" id="{732C64DA-FDD5-5A8B-3AAD-9E785412AC29}"/>
              </a:ext>
            </a:extLst>
          </p:cNvPr>
          <p:cNvPicPr>
            <a:picLocks noChangeAspect="1"/>
          </p:cNvPicPr>
          <p:nvPr/>
        </p:nvPicPr>
        <p:blipFill>
          <a:blip r:embed="rId3"/>
          <a:srcRect t="8103" r="2546"/>
          <a:stretch>
            <a:fillRect/>
          </a:stretch>
        </p:blipFill>
        <p:spPr>
          <a:xfrm>
            <a:off x="2177209" y="3828787"/>
            <a:ext cx="5262169" cy="2350710"/>
          </a:xfrm>
          <a:prstGeom prst="rect">
            <a:avLst/>
          </a:prstGeom>
        </p:spPr>
      </p:pic>
      <p:pic>
        <p:nvPicPr>
          <p:cNvPr id="8" name="Picture 7">
            <a:extLst>
              <a:ext uri="{FF2B5EF4-FFF2-40B4-BE49-F238E27FC236}">
                <a16:creationId xmlns:a16="http://schemas.microsoft.com/office/drawing/2014/main" id="{F311B33F-5B77-80C4-CD14-425EFF08AF05}"/>
              </a:ext>
            </a:extLst>
          </p:cNvPr>
          <p:cNvPicPr>
            <a:picLocks noChangeAspect="1"/>
          </p:cNvPicPr>
          <p:nvPr/>
        </p:nvPicPr>
        <p:blipFill>
          <a:blip r:embed="rId4"/>
          <a:srcRect t="6330" r="1151"/>
          <a:stretch>
            <a:fillRect/>
          </a:stretch>
        </p:blipFill>
        <p:spPr>
          <a:xfrm>
            <a:off x="1642614" y="1107869"/>
            <a:ext cx="5672586" cy="2499283"/>
          </a:xfrm>
          <a:prstGeom prst="rect">
            <a:avLst/>
          </a:prstGeom>
        </p:spPr>
      </p:pic>
      <p:pic>
        <p:nvPicPr>
          <p:cNvPr id="10" name="Picture 9">
            <a:extLst>
              <a:ext uri="{FF2B5EF4-FFF2-40B4-BE49-F238E27FC236}">
                <a16:creationId xmlns:a16="http://schemas.microsoft.com/office/drawing/2014/main" id="{E274F970-AD27-70AF-5E4E-FCA6A89ACFF6}"/>
              </a:ext>
            </a:extLst>
          </p:cNvPr>
          <p:cNvPicPr>
            <a:picLocks noChangeAspect="1"/>
          </p:cNvPicPr>
          <p:nvPr/>
        </p:nvPicPr>
        <p:blipFill>
          <a:blip r:embed="rId5"/>
          <a:stretch>
            <a:fillRect/>
          </a:stretch>
        </p:blipFill>
        <p:spPr>
          <a:xfrm>
            <a:off x="8111087" y="1116397"/>
            <a:ext cx="2274691" cy="2312603"/>
          </a:xfrm>
          <a:prstGeom prst="rect">
            <a:avLst/>
          </a:prstGeom>
        </p:spPr>
      </p:pic>
      <p:pic>
        <p:nvPicPr>
          <p:cNvPr id="12" name="Picture 11">
            <a:extLst>
              <a:ext uri="{FF2B5EF4-FFF2-40B4-BE49-F238E27FC236}">
                <a16:creationId xmlns:a16="http://schemas.microsoft.com/office/drawing/2014/main" id="{7356A5EC-4CCD-C038-98A3-5FCC0AF01D4E}"/>
              </a:ext>
            </a:extLst>
          </p:cNvPr>
          <p:cNvPicPr>
            <a:picLocks noChangeAspect="1"/>
          </p:cNvPicPr>
          <p:nvPr/>
        </p:nvPicPr>
        <p:blipFill>
          <a:blip r:embed="rId6"/>
          <a:stretch>
            <a:fillRect/>
          </a:stretch>
        </p:blipFill>
        <p:spPr>
          <a:xfrm>
            <a:off x="8166803" y="3701884"/>
            <a:ext cx="2218975" cy="2312603"/>
          </a:xfrm>
          <a:prstGeom prst="rect">
            <a:avLst/>
          </a:prstGeom>
        </p:spPr>
      </p:pic>
    </p:spTree>
    <p:extLst>
      <p:ext uri="{BB962C8B-B14F-4D97-AF65-F5344CB8AC3E}">
        <p14:creationId xmlns:p14="http://schemas.microsoft.com/office/powerpoint/2010/main" val="213311852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920642-645C-FBCC-BBC6-61FA713D59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595036-133E-C232-6AB5-38F4CC73F151}"/>
              </a:ext>
            </a:extLst>
          </p:cNvPr>
          <p:cNvSpPr>
            <a:spLocks noGrp="1"/>
          </p:cNvSpPr>
          <p:nvPr>
            <p:ph type="title"/>
          </p:nvPr>
        </p:nvSpPr>
        <p:spPr>
          <a:xfrm>
            <a:off x="105259" y="-158643"/>
            <a:ext cx="11481847" cy="1325563"/>
          </a:xfrm>
        </p:spPr>
        <p:txBody>
          <a:bodyPr/>
          <a:lstStyle/>
          <a:p>
            <a:r>
              <a:rPr lang="en-GB" dirty="0"/>
              <a:t>Withdrawal gaps (Age, Gender - Postgraduate)</a:t>
            </a:r>
          </a:p>
        </p:txBody>
      </p:sp>
      <p:sp>
        <p:nvSpPr>
          <p:cNvPr id="5" name="TextBox 4">
            <a:extLst>
              <a:ext uri="{FF2B5EF4-FFF2-40B4-BE49-F238E27FC236}">
                <a16:creationId xmlns:a16="http://schemas.microsoft.com/office/drawing/2014/main" id="{1742C853-85C1-FC42-F881-C655028649C7}"/>
              </a:ext>
            </a:extLst>
          </p:cNvPr>
          <p:cNvSpPr txBox="1"/>
          <p:nvPr/>
        </p:nvSpPr>
        <p:spPr>
          <a:xfrm>
            <a:off x="2977969" y="5170584"/>
            <a:ext cx="2713009" cy="369332"/>
          </a:xfrm>
          <a:prstGeom prst="rect">
            <a:avLst/>
          </a:prstGeom>
          <a:noFill/>
        </p:spPr>
        <p:txBody>
          <a:bodyPr wrap="square" rtlCol="0">
            <a:spAutoFit/>
          </a:bodyPr>
          <a:lstStyle/>
          <a:p>
            <a:r>
              <a:rPr lang="en-GB" dirty="0"/>
              <a:t>Age</a:t>
            </a:r>
          </a:p>
        </p:txBody>
      </p:sp>
      <p:sp>
        <p:nvSpPr>
          <p:cNvPr id="13" name="TextBox 12">
            <a:extLst>
              <a:ext uri="{FF2B5EF4-FFF2-40B4-BE49-F238E27FC236}">
                <a16:creationId xmlns:a16="http://schemas.microsoft.com/office/drawing/2014/main" id="{DEF5BF8F-D412-606B-5BAE-F22B6D529FA4}"/>
              </a:ext>
            </a:extLst>
          </p:cNvPr>
          <p:cNvSpPr txBox="1"/>
          <p:nvPr/>
        </p:nvSpPr>
        <p:spPr>
          <a:xfrm>
            <a:off x="8641272" y="5204451"/>
            <a:ext cx="1717026" cy="369332"/>
          </a:xfrm>
          <a:prstGeom prst="rect">
            <a:avLst/>
          </a:prstGeom>
          <a:noFill/>
        </p:spPr>
        <p:txBody>
          <a:bodyPr wrap="square" rtlCol="0">
            <a:spAutoFit/>
          </a:bodyPr>
          <a:lstStyle/>
          <a:p>
            <a:r>
              <a:rPr lang="en-GB" dirty="0"/>
              <a:t>Gender</a:t>
            </a:r>
          </a:p>
        </p:txBody>
      </p:sp>
      <p:pic>
        <p:nvPicPr>
          <p:cNvPr id="9" name="Picture 8">
            <a:extLst>
              <a:ext uri="{FF2B5EF4-FFF2-40B4-BE49-F238E27FC236}">
                <a16:creationId xmlns:a16="http://schemas.microsoft.com/office/drawing/2014/main" id="{A2D24AFA-8C9F-A38E-A18F-E7E329FC1734}"/>
              </a:ext>
            </a:extLst>
          </p:cNvPr>
          <p:cNvPicPr>
            <a:picLocks noChangeAspect="1"/>
          </p:cNvPicPr>
          <p:nvPr/>
        </p:nvPicPr>
        <p:blipFill>
          <a:blip r:embed="rId3"/>
          <a:srcRect b="2907"/>
          <a:stretch>
            <a:fillRect/>
          </a:stretch>
        </p:blipFill>
        <p:spPr>
          <a:xfrm>
            <a:off x="6946580" y="1072445"/>
            <a:ext cx="4048798" cy="4148076"/>
          </a:xfrm>
          <a:prstGeom prst="rect">
            <a:avLst/>
          </a:prstGeom>
        </p:spPr>
      </p:pic>
      <p:pic>
        <p:nvPicPr>
          <p:cNvPr id="11" name="Picture 10">
            <a:extLst>
              <a:ext uri="{FF2B5EF4-FFF2-40B4-BE49-F238E27FC236}">
                <a16:creationId xmlns:a16="http://schemas.microsoft.com/office/drawing/2014/main" id="{5D22FBD3-A912-95D4-680E-6C66D83EA552}"/>
              </a:ext>
            </a:extLst>
          </p:cNvPr>
          <p:cNvPicPr>
            <a:picLocks noChangeAspect="1"/>
          </p:cNvPicPr>
          <p:nvPr/>
        </p:nvPicPr>
        <p:blipFill>
          <a:blip r:embed="rId4"/>
          <a:srcRect t="7086"/>
          <a:stretch>
            <a:fillRect/>
          </a:stretch>
        </p:blipFill>
        <p:spPr>
          <a:xfrm>
            <a:off x="432696" y="1072444"/>
            <a:ext cx="5663303" cy="4127244"/>
          </a:xfrm>
          <a:prstGeom prst="rect">
            <a:avLst/>
          </a:prstGeom>
        </p:spPr>
      </p:pic>
    </p:spTree>
    <p:extLst>
      <p:ext uri="{BB962C8B-B14F-4D97-AF65-F5344CB8AC3E}">
        <p14:creationId xmlns:p14="http://schemas.microsoft.com/office/powerpoint/2010/main" val="383547850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3E8DC8-4D7F-3361-3B4A-5AA451310E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C223F3-636D-9EC1-83A5-AA9A54806A1E}"/>
              </a:ext>
            </a:extLst>
          </p:cNvPr>
          <p:cNvSpPr>
            <a:spLocks noGrp="1"/>
          </p:cNvSpPr>
          <p:nvPr>
            <p:ph type="title"/>
          </p:nvPr>
        </p:nvSpPr>
        <p:spPr>
          <a:xfrm>
            <a:off x="0" y="-176461"/>
            <a:ext cx="12979964" cy="1325563"/>
          </a:xfrm>
        </p:spPr>
        <p:txBody>
          <a:bodyPr>
            <a:normAutofit/>
          </a:bodyPr>
          <a:lstStyle/>
          <a:p>
            <a:r>
              <a:rPr lang="en-GB" sz="4200" dirty="0"/>
              <a:t>Withdrawal gaps – Parental Education, Low Participation</a:t>
            </a:r>
          </a:p>
        </p:txBody>
      </p:sp>
      <p:sp>
        <p:nvSpPr>
          <p:cNvPr id="19" name="TextBox 18">
            <a:extLst>
              <a:ext uri="{FF2B5EF4-FFF2-40B4-BE49-F238E27FC236}">
                <a16:creationId xmlns:a16="http://schemas.microsoft.com/office/drawing/2014/main" id="{926BC9D7-FE84-4FBA-351F-55C26FAACDE2}"/>
              </a:ext>
            </a:extLst>
          </p:cNvPr>
          <p:cNvSpPr txBox="1"/>
          <p:nvPr/>
        </p:nvSpPr>
        <p:spPr>
          <a:xfrm>
            <a:off x="7755565" y="5260714"/>
            <a:ext cx="2416380" cy="369332"/>
          </a:xfrm>
          <a:prstGeom prst="rect">
            <a:avLst/>
          </a:prstGeom>
          <a:noFill/>
        </p:spPr>
        <p:txBody>
          <a:bodyPr wrap="square" rtlCol="0">
            <a:spAutoFit/>
          </a:bodyPr>
          <a:lstStyle/>
          <a:p>
            <a:r>
              <a:rPr lang="en-GB" dirty="0"/>
              <a:t>Low participation</a:t>
            </a:r>
          </a:p>
        </p:txBody>
      </p:sp>
      <p:pic>
        <p:nvPicPr>
          <p:cNvPr id="21" name="Picture 20">
            <a:extLst>
              <a:ext uri="{FF2B5EF4-FFF2-40B4-BE49-F238E27FC236}">
                <a16:creationId xmlns:a16="http://schemas.microsoft.com/office/drawing/2014/main" id="{81FC3BAD-5BE2-E0D5-6A33-FB64EAC8DE05}"/>
              </a:ext>
            </a:extLst>
          </p:cNvPr>
          <p:cNvPicPr>
            <a:picLocks noChangeAspect="1"/>
          </p:cNvPicPr>
          <p:nvPr/>
        </p:nvPicPr>
        <p:blipFill>
          <a:blip r:embed="rId3"/>
          <a:srcRect t="7795" r="32269"/>
          <a:stretch>
            <a:fillRect/>
          </a:stretch>
        </p:blipFill>
        <p:spPr>
          <a:xfrm>
            <a:off x="6263431" y="909070"/>
            <a:ext cx="4280391" cy="4290785"/>
          </a:xfrm>
          <a:prstGeom prst="rect">
            <a:avLst/>
          </a:prstGeom>
        </p:spPr>
      </p:pic>
      <p:sp>
        <p:nvSpPr>
          <p:cNvPr id="22" name="TextBox 21">
            <a:extLst>
              <a:ext uri="{FF2B5EF4-FFF2-40B4-BE49-F238E27FC236}">
                <a16:creationId xmlns:a16="http://schemas.microsoft.com/office/drawing/2014/main" id="{8E8DC4BE-5FB2-6D0D-1C5C-9AE2F8C8A3F6}"/>
              </a:ext>
            </a:extLst>
          </p:cNvPr>
          <p:cNvSpPr txBox="1"/>
          <p:nvPr/>
        </p:nvSpPr>
        <p:spPr>
          <a:xfrm>
            <a:off x="1679511" y="5260714"/>
            <a:ext cx="2416380" cy="369332"/>
          </a:xfrm>
          <a:prstGeom prst="rect">
            <a:avLst/>
          </a:prstGeom>
          <a:noFill/>
        </p:spPr>
        <p:txBody>
          <a:bodyPr wrap="square" rtlCol="0">
            <a:spAutoFit/>
          </a:bodyPr>
          <a:lstStyle/>
          <a:p>
            <a:r>
              <a:rPr lang="en-GB" dirty="0"/>
              <a:t>Parental education</a:t>
            </a:r>
          </a:p>
        </p:txBody>
      </p:sp>
      <p:pic>
        <p:nvPicPr>
          <p:cNvPr id="24" name="Picture 23">
            <a:extLst>
              <a:ext uri="{FF2B5EF4-FFF2-40B4-BE49-F238E27FC236}">
                <a16:creationId xmlns:a16="http://schemas.microsoft.com/office/drawing/2014/main" id="{A230D94F-15C9-C46C-7956-CC96E6E52EA6}"/>
              </a:ext>
            </a:extLst>
          </p:cNvPr>
          <p:cNvPicPr>
            <a:picLocks noChangeAspect="1"/>
          </p:cNvPicPr>
          <p:nvPr/>
        </p:nvPicPr>
        <p:blipFill>
          <a:blip r:embed="rId4"/>
          <a:stretch>
            <a:fillRect/>
          </a:stretch>
        </p:blipFill>
        <p:spPr>
          <a:xfrm>
            <a:off x="491391" y="858383"/>
            <a:ext cx="1969587" cy="4341472"/>
          </a:xfrm>
          <a:prstGeom prst="rect">
            <a:avLst/>
          </a:prstGeom>
        </p:spPr>
      </p:pic>
      <p:pic>
        <p:nvPicPr>
          <p:cNvPr id="26" name="Picture 25">
            <a:extLst>
              <a:ext uri="{FF2B5EF4-FFF2-40B4-BE49-F238E27FC236}">
                <a16:creationId xmlns:a16="http://schemas.microsoft.com/office/drawing/2014/main" id="{ECD415A5-458F-8009-8593-912B5F8F2153}"/>
              </a:ext>
            </a:extLst>
          </p:cNvPr>
          <p:cNvPicPr>
            <a:picLocks noChangeAspect="1"/>
          </p:cNvPicPr>
          <p:nvPr/>
        </p:nvPicPr>
        <p:blipFill>
          <a:blip r:embed="rId5"/>
          <a:stretch>
            <a:fillRect/>
          </a:stretch>
        </p:blipFill>
        <p:spPr>
          <a:xfrm>
            <a:off x="2639370" y="921051"/>
            <a:ext cx="2135234" cy="4278804"/>
          </a:xfrm>
          <a:prstGeom prst="rect">
            <a:avLst/>
          </a:prstGeom>
        </p:spPr>
      </p:pic>
    </p:spTree>
    <p:extLst>
      <p:ext uri="{BB962C8B-B14F-4D97-AF65-F5344CB8AC3E}">
        <p14:creationId xmlns:p14="http://schemas.microsoft.com/office/powerpoint/2010/main" val="209594838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BD7499-7654-4F4C-E8B3-06242ECA22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537183-62DB-227C-E085-2E3D9DEF55BD}"/>
              </a:ext>
            </a:extLst>
          </p:cNvPr>
          <p:cNvSpPr>
            <a:spLocks noGrp="1"/>
          </p:cNvSpPr>
          <p:nvPr>
            <p:ph type="title"/>
          </p:nvPr>
        </p:nvSpPr>
        <p:spPr>
          <a:xfrm>
            <a:off x="182881" y="-23177"/>
            <a:ext cx="9243342" cy="1325563"/>
          </a:xfrm>
        </p:spPr>
        <p:txBody>
          <a:bodyPr/>
          <a:lstStyle/>
          <a:p>
            <a:r>
              <a:rPr lang="en-GB" dirty="0"/>
              <a:t>Withdrawal gaps – Parental Education, Low Participation (Undergraduate)</a:t>
            </a:r>
          </a:p>
        </p:txBody>
      </p:sp>
      <p:sp>
        <p:nvSpPr>
          <p:cNvPr id="19" name="TextBox 18">
            <a:extLst>
              <a:ext uri="{FF2B5EF4-FFF2-40B4-BE49-F238E27FC236}">
                <a16:creationId xmlns:a16="http://schemas.microsoft.com/office/drawing/2014/main" id="{6A190AA7-0D62-2A4D-0EDC-C889DBC138F2}"/>
              </a:ext>
            </a:extLst>
          </p:cNvPr>
          <p:cNvSpPr txBox="1"/>
          <p:nvPr/>
        </p:nvSpPr>
        <p:spPr>
          <a:xfrm>
            <a:off x="8218033" y="5340630"/>
            <a:ext cx="2416380" cy="369332"/>
          </a:xfrm>
          <a:prstGeom prst="rect">
            <a:avLst/>
          </a:prstGeom>
          <a:noFill/>
        </p:spPr>
        <p:txBody>
          <a:bodyPr wrap="square" rtlCol="0">
            <a:spAutoFit/>
          </a:bodyPr>
          <a:lstStyle/>
          <a:p>
            <a:r>
              <a:rPr lang="en-GB" dirty="0"/>
              <a:t>Low participation</a:t>
            </a:r>
          </a:p>
        </p:txBody>
      </p:sp>
      <p:sp>
        <p:nvSpPr>
          <p:cNvPr id="22" name="TextBox 21">
            <a:extLst>
              <a:ext uri="{FF2B5EF4-FFF2-40B4-BE49-F238E27FC236}">
                <a16:creationId xmlns:a16="http://schemas.microsoft.com/office/drawing/2014/main" id="{DE36867D-DCB5-ACC6-BC51-421840F9999C}"/>
              </a:ext>
            </a:extLst>
          </p:cNvPr>
          <p:cNvSpPr txBox="1"/>
          <p:nvPr/>
        </p:nvSpPr>
        <p:spPr>
          <a:xfrm>
            <a:off x="2067602" y="5370948"/>
            <a:ext cx="2416380" cy="369332"/>
          </a:xfrm>
          <a:prstGeom prst="rect">
            <a:avLst/>
          </a:prstGeom>
          <a:noFill/>
        </p:spPr>
        <p:txBody>
          <a:bodyPr wrap="square" rtlCol="0">
            <a:spAutoFit/>
          </a:bodyPr>
          <a:lstStyle/>
          <a:p>
            <a:r>
              <a:rPr lang="en-GB" dirty="0"/>
              <a:t>Parental education</a:t>
            </a:r>
          </a:p>
        </p:txBody>
      </p:sp>
      <p:pic>
        <p:nvPicPr>
          <p:cNvPr id="4" name="Picture 3">
            <a:extLst>
              <a:ext uri="{FF2B5EF4-FFF2-40B4-BE49-F238E27FC236}">
                <a16:creationId xmlns:a16="http://schemas.microsoft.com/office/drawing/2014/main" id="{3B835910-D35F-2191-D7AC-6704B55C6ACD}"/>
              </a:ext>
            </a:extLst>
          </p:cNvPr>
          <p:cNvPicPr>
            <a:picLocks noChangeAspect="1"/>
          </p:cNvPicPr>
          <p:nvPr/>
        </p:nvPicPr>
        <p:blipFill>
          <a:blip r:embed="rId3"/>
          <a:stretch>
            <a:fillRect/>
          </a:stretch>
        </p:blipFill>
        <p:spPr>
          <a:xfrm>
            <a:off x="782821" y="1302386"/>
            <a:ext cx="1830098" cy="4038244"/>
          </a:xfrm>
          <a:prstGeom prst="rect">
            <a:avLst/>
          </a:prstGeom>
        </p:spPr>
      </p:pic>
      <p:pic>
        <p:nvPicPr>
          <p:cNvPr id="6" name="Picture 5">
            <a:extLst>
              <a:ext uri="{FF2B5EF4-FFF2-40B4-BE49-F238E27FC236}">
                <a16:creationId xmlns:a16="http://schemas.microsoft.com/office/drawing/2014/main" id="{B743B83D-70C6-63D9-834E-6962A41170C6}"/>
              </a:ext>
            </a:extLst>
          </p:cNvPr>
          <p:cNvPicPr>
            <a:picLocks noChangeAspect="1"/>
          </p:cNvPicPr>
          <p:nvPr/>
        </p:nvPicPr>
        <p:blipFill>
          <a:blip r:embed="rId4"/>
          <a:stretch>
            <a:fillRect/>
          </a:stretch>
        </p:blipFill>
        <p:spPr>
          <a:xfrm>
            <a:off x="2846334" y="1262683"/>
            <a:ext cx="2030465" cy="4086524"/>
          </a:xfrm>
          <a:prstGeom prst="rect">
            <a:avLst/>
          </a:prstGeom>
        </p:spPr>
      </p:pic>
      <p:pic>
        <p:nvPicPr>
          <p:cNvPr id="8" name="Picture 7">
            <a:extLst>
              <a:ext uri="{FF2B5EF4-FFF2-40B4-BE49-F238E27FC236}">
                <a16:creationId xmlns:a16="http://schemas.microsoft.com/office/drawing/2014/main" id="{52BBEF98-A38B-18D3-42A7-EE93894F7C45}"/>
              </a:ext>
            </a:extLst>
          </p:cNvPr>
          <p:cNvPicPr>
            <a:picLocks noChangeAspect="1"/>
          </p:cNvPicPr>
          <p:nvPr/>
        </p:nvPicPr>
        <p:blipFill>
          <a:blip r:embed="rId5"/>
          <a:stretch>
            <a:fillRect/>
          </a:stretch>
        </p:blipFill>
        <p:spPr>
          <a:xfrm>
            <a:off x="6998641" y="1262683"/>
            <a:ext cx="3962870" cy="4090430"/>
          </a:xfrm>
          <a:prstGeom prst="rect">
            <a:avLst/>
          </a:prstGeom>
        </p:spPr>
      </p:pic>
    </p:spTree>
    <p:extLst>
      <p:ext uri="{BB962C8B-B14F-4D97-AF65-F5344CB8AC3E}">
        <p14:creationId xmlns:p14="http://schemas.microsoft.com/office/powerpoint/2010/main" val="94742908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CD943-2E92-F274-56A8-AD92267D95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272492-8A2F-104F-EF19-CB6746076878}"/>
              </a:ext>
            </a:extLst>
          </p:cNvPr>
          <p:cNvSpPr>
            <a:spLocks noGrp="1"/>
          </p:cNvSpPr>
          <p:nvPr>
            <p:ph type="title"/>
          </p:nvPr>
        </p:nvSpPr>
        <p:spPr>
          <a:xfrm>
            <a:off x="0" y="-79908"/>
            <a:ext cx="12208817" cy="1325563"/>
          </a:xfrm>
        </p:spPr>
        <p:txBody>
          <a:bodyPr/>
          <a:lstStyle/>
          <a:p>
            <a:r>
              <a:rPr lang="en-GB"/>
              <a:t>Withdrawal gaps – Parental Education (Postgraduate)</a:t>
            </a:r>
          </a:p>
        </p:txBody>
      </p:sp>
      <p:sp>
        <p:nvSpPr>
          <p:cNvPr id="22" name="TextBox 21">
            <a:extLst>
              <a:ext uri="{FF2B5EF4-FFF2-40B4-BE49-F238E27FC236}">
                <a16:creationId xmlns:a16="http://schemas.microsoft.com/office/drawing/2014/main" id="{E2FAC29D-D1F5-D443-06DA-C4E844AF1881}"/>
              </a:ext>
            </a:extLst>
          </p:cNvPr>
          <p:cNvSpPr txBox="1"/>
          <p:nvPr/>
        </p:nvSpPr>
        <p:spPr>
          <a:xfrm>
            <a:off x="1553075" y="5210914"/>
            <a:ext cx="2416380" cy="369332"/>
          </a:xfrm>
          <a:prstGeom prst="rect">
            <a:avLst/>
          </a:prstGeom>
          <a:noFill/>
        </p:spPr>
        <p:txBody>
          <a:bodyPr wrap="square" rtlCol="0">
            <a:spAutoFit/>
          </a:bodyPr>
          <a:lstStyle/>
          <a:p>
            <a:r>
              <a:rPr lang="en-GB" dirty="0"/>
              <a:t>Overall</a:t>
            </a:r>
          </a:p>
        </p:txBody>
      </p:sp>
      <p:sp>
        <p:nvSpPr>
          <p:cNvPr id="3" name="TextBox 2">
            <a:extLst>
              <a:ext uri="{FF2B5EF4-FFF2-40B4-BE49-F238E27FC236}">
                <a16:creationId xmlns:a16="http://schemas.microsoft.com/office/drawing/2014/main" id="{E5F15A1E-9EB2-4DE0-A042-6DDDD2F39EBD}"/>
              </a:ext>
            </a:extLst>
          </p:cNvPr>
          <p:cNvSpPr txBox="1"/>
          <p:nvPr/>
        </p:nvSpPr>
        <p:spPr>
          <a:xfrm>
            <a:off x="9077563" y="5190103"/>
            <a:ext cx="2416380" cy="369332"/>
          </a:xfrm>
          <a:prstGeom prst="rect">
            <a:avLst/>
          </a:prstGeom>
          <a:noFill/>
        </p:spPr>
        <p:txBody>
          <a:bodyPr wrap="square" rtlCol="0">
            <a:spAutoFit/>
          </a:bodyPr>
          <a:lstStyle/>
          <a:p>
            <a:r>
              <a:rPr lang="en-GB" dirty="0"/>
              <a:t>Postgraduate Research</a:t>
            </a:r>
          </a:p>
        </p:txBody>
      </p:sp>
      <p:sp>
        <p:nvSpPr>
          <p:cNvPr id="5" name="TextBox 4">
            <a:extLst>
              <a:ext uri="{FF2B5EF4-FFF2-40B4-BE49-F238E27FC236}">
                <a16:creationId xmlns:a16="http://schemas.microsoft.com/office/drawing/2014/main" id="{DAA6A542-8B76-A78F-5831-48105C43939F}"/>
              </a:ext>
            </a:extLst>
          </p:cNvPr>
          <p:cNvSpPr txBox="1"/>
          <p:nvPr/>
        </p:nvSpPr>
        <p:spPr>
          <a:xfrm>
            <a:off x="5061180" y="5190103"/>
            <a:ext cx="2416380" cy="369332"/>
          </a:xfrm>
          <a:prstGeom prst="rect">
            <a:avLst/>
          </a:prstGeom>
          <a:noFill/>
        </p:spPr>
        <p:txBody>
          <a:bodyPr wrap="square" rtlCol="0">
            <a:spAutoFit/>
          </a:bodyPr>
          <a:lstStyle/>
          <a:p>
            <a:r>
              <a:rPr lang="en-GB" dirty="0"/>
              <a:t>Postgraduate Taught</a:t>
            </a:r>
          </a:p>
        </p:txBody>
      </p:sp>
      <p:pic>
        <p:nvPicPr>
          <p:cNvPr id="8" name="Picture 7">
            <a:extLst>
              <a:ext uri="{FF2B5EF4-FFF2-40B4-BE49-F238E27FC236}">
                <a16:creationId xmlns:a16="http://schemas.microsoft.com/office/drawing/2014/main" id="{577C7732-BEBE-5711-A978-D842765A9685}"/>
              </a:ext>
            </a:extLst>
          </p:cNvPr>
          <p:cNvPicPr>
            <a:picLocks noChangeAspect="1"/>
          </p:cNvPicPr>
          <p:nvPr/>
        </p:nvPicPr>
        <p:blipFill>
          <a:blip r:embed="rId3"/>
          <a:stretch>
            <a:fillRect/>
          </a:stretch>
        </p:blipFill>
        <p:spPr>
          <a:xfrm>
            <a:off x="140757" y="1153241"/>
            <a:ext cx="1843310" cy="3960625"/>
          </a:xfrm>
          <a:prstGeom prst="rect">
            <a:avLst/>
          </a:prstGeom>
        </p:spPr>
      </p:pic>
      <p:pic>
        <p:nvPicPr>
          <p:cNvPr id="10" name="Picture 9">
            <a:extLst>
              <a:ext uri="{FF2B5EF4-FFF2-40B4-BE49-F238E27FC236}">
                <a16:creationId xmlns:a16="http://schemas.microsoft.com/office/drawing/2014/main" id="{19FE8B5F-7E77-B7C6-330B-F337DFA0A8C2}"/>
              </a:ext>
            </a:extLst>
          </p:cNvPr>
          <p:cNvPicPr>
            <a:picLocks noChangeAspect="1"/>
          </p:cNvPicPr>
          <p:nvPr/>
        </p:nvPicPr>
        <p:blipFill>
          <a:blip r:embed="rId4"/>
          <a:stretch>
            <a:fillRect/>
          </a:stretch>
        </p:blipFill>
        <p:spPr>
          <a:xfrm>
            <a:off x="2031098" y="1144231"/>
            <a:ext cx="1938357" cy="3960626"/>
          </a:xfrm>
          <a:prstGeom prst="rect">
            <a:avLst/>
          </a:prstGeom>
        </p:spPr>
      </p:pic>
      <p:pic>
        <p:nvPicPr>
          <p:cNvPr id="12" name="Picture 11">
            <a:extLst>
              <a:ext uri="{FF2B5EF4-FFF2-40B4-BE49-F238E27FC236}">
                <a16:creationId xmlns:a16="http://schemas.microsoft.com/office/drawing/2014/main" id="{F132C55B-F88B-A648-67CC-44C867F76C67}"/>
              </a:ext>
            </a:extLst>
          </p:cNvPr>
          <p:cNvPicPr>
            <a:picLocks noChangeAspect="1"/>
          </p:cNvPicPr>
          <p:nvPr/>
        </p:nvPicPr>
        <p:blipFill>
          <a:blip r:embed="rId5"/>
          <a:stretch>
            <a:fillRect/>
          </a:stretch>
        </p:blipFill>
        <p:spPr>
          <a:xfrm>
            <a:off x="4162169" y="1153242"/>
            <a:ext cx="1798023" cy="3960624"/>
          </a:xfrm>
          <a:prstGeom prst="rect">
            <a:avLst/>
          </a:prstGeom>
        </p:spPr>
      </p:pic>
      <p:pic>
        <p:nvPicPr>
          <p:cNvPr id="14" name="Picture 13">
            <a:extLst>
              <a:ext uri="{FF2B5EF4-FFF2-40B4-BE49-F238E27FC236}">
                <a16:creationId xmlns:a16="http://schemas.microsoft.com/office/drawing/2014/main" id="{87E2E5DA-5979-EE32-5D69-F1D115C6C060}"/>
              </a:ext>
            </a:extLst>
          </p:cNvPr>
          <p:cNvPicPr>
            <a:picLocks noChangeAspect="1"/>
          </p:cNvPicPr>
          <p:nvPr/>
        </p:nvPicPr>
        <p:blipFill>
          <a:blip r:embed="rId6"/>
          <a:stretch>
            <a:fillRect/>
          </a:stretch>
        </p:blipFill>
        <p:spPr>
          <a:xfrm>
            <a:off x="6143614" y="1153242"/>
            <a:ext cx="1938838" cy="3951615"/>
          </a:xfrm>
          <a:prstGeom prst="rect">
            <a:avLst/>
          </a:prstGeom>
        </p:spPr>
      </p:pic>
      <p:pic>
        <p:nvPicPr>
          <p:cNvPr id="16" name="Picture 15">
            <a:extLst>
              <a:ext uri="{FF2B5EF4-FFF2-40B4-BE49-F238E27FC236}">
                <a16:creationId xmlns:a16="http://schemas.microsoft.com/office/drawing/2014/main" id="{5748237B-7F1E-7B9F-9DCF-FFF45BCB8B50}"/>
              </a:ext>
            </a:extLst>
          </p:cNvPr>
          <p:cNvPicPr>
            <a:picLocks noChangeAspect="1"/>
          </p:cNvPicPr>
          <p:nvPr/>
        </p:nvPicPr>
        <p:blipFill>
          <a:blip r:embed="rId7"/>
          <a:stretch>
            <a:fillRect/>
          </a:stretch>
        </p:blipFill>
        <p:spPr>
          <a:xfrm>
            <a:off x="8257100" y="1153242"/>
            <a:ext cx="1854839" cy="3951615"/>
          </a:xfrm>
          <a:prstGeom prst="rect">
            <a:avLst/>
          </a:prstGeom>
        </p:spPr>
      </p:pic>
      <p:pic>
        <p:nvPicPr>
          <p:cNvPr id="18" name="Picture 17">
            <a:extLst>
              <a:ext uri="{FF2B5EF4-FFF2-40B4-BE49-F238E27FC236}">
                <a16:creationId xmlns:a16="http://schemas.microsoft.com/office/drawing/2014/main" id="{F741C381-2B39-713C-A57D-A097C0540F64}"/>
              </a:ext>
            </a:extLst>
          </p:cNvPr>
          <p:cNvPicPr>
            <a:picLocks noChangeAspect="1"/>
          </p:cNvPicPr>
          <p:nvPr/>
        </p:nvPicPr>
        <p:blipFill>
          <a:blip r:embed="rId8"/>
          <a:stretch>
            <a:fillRect/>
          </a:stretch>
        </p:blipFill>
        <p:spPr>
          <a:xfrm>
            <a:off x="10285753" y="1153242"/>
            <a:ext cx="1828847" cy="3951615"/>
          </a:xfrm>
          <a:prstGeom prst="rect">
            <a:avLst/>
          </a:prstGeom>
        </p:spPr>
      </p:pic>
    </p:spTree>
    <p:extLst>
      <p:ext uri="{BB962C8B-B14F-4D97-AF65-F5344CB8AC3E}">
        <p14:creationId xmlns:p14="http://schemas.microsoft.com/office/powerpoint/2010/main" val="135586820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7A53FD-2347-2F82-C889-2539966545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952D5D-EFFB-A18C-EBCE-AB490C7B2791}"/>
              </a:ext>
            </a:extLst>
          </p:cNvPr>
          <p:cNvSpPr>
            <a:spLocks noGrp="1"/>
          </p:cNvSpPr>
          <p:nvPr>
            <p:ph type="title"/>
          </p:nvPr>
        </p:nvSpPr>
        <p:spPr>
          <a:xfrm>
            <a:off x="174622" y="357532"/>
            <a:ext cx="4940045" cy="1325563"/>
          </a:xfrm>
        </p:spPr>
        <p:txBody>
          <a:bodyPr>
            <a:normAutofit fontScale="90000"/>
          </a:bodyPr>
          <a:lstStyle/>
          <a:p>
            <a:r>
              <a:rPr lang="en-GB"/>
              <a:t>Withdrawal gaps </a:t>
            </a:r>
            <a:br>
              <a:rPr lang="en-GB"/>
            </a:br>
            <a:r>
              <a:rPr lang="en-GB"/>
              <a:t>(Home/Overseas, Ethnicity)</a:t>
            </a:r>
          </a:p>
        </p:txBody>
      </p:sp>
      <p:pic>
        <p:nvPicPr>
          <p:cNvPr id="8" name="Picture 7">
            <a:extLst>
              <a:ext uri="{FF2B5EF4-FFF2-40B4-BE49-F238E27FC236}">
                <a16:creationId xmlns:a16="http://schemas.microsoft.com/office/drawing/2014/main" id="{6C1E7635-FA6E-A71A-F238-14366359C00A}"/>
              </a:ext>
            </a:extLst>
          </p:cNvPr>
          <p:cNvPicPr>
            <a:picLocks noChangeAspect="1"/>
          </p:cNvPicPr>
          <p:nvPr/>
        </p:nvPicPr>
        <p:blipFill>
          <a:blip r:embed="rId3"/>
          <a:stretch>
            <a:fillRect/>
          </a:stretch>
        </p:blipFill>
        <p:spPr>
          <a:xfrm>
            <a:off x="5122925" y="206150"/>
            <a:ext cx="6894453" cy="3222850"/>
          </a:xfrm>
          <a:prstGeom prst="rect">
            <a:avLst/>
          </a:prstGeom>
        </p:spPr>
      </p:pic>
      <p:pic>
        <p:nvPicPr>
          <p:cNvPr id="10" name="Picture 9">
            <a:extLst>
              <a:ext uri="{FF2B5EF4-FFF2-40B4-BE49-F238E27FC236}">
                <a16:creationId xmlns:a16="http://schemas.microsoft.com/office/drawing/2014/main" id="{5549B19A-76D0-A9CB-FA85-EAD42492A275}"/>
              </a:ext>
            </a:extLst>
          </p:cNvPr>
          <p:cNvPicPr>
            <a:picLocks noChangeAspect="1"/>
          </p:cNvPicPr>
          <p:nvPr/>
        </p:nvPicPr>
        <p:blipFill>
          <a:blip r:embed="rId4"/>
          <a:srcRect t="7523"/>
          <a:stretch>
            <a:fillRect/>
          </a:stretch>
        </p:blipFill>
        <p:spPr>
          <a:xfrm>
            <a:off x="6096000" y="3429000"/>
            <a:ext cx="4415226" cy="3078771"/>
          </a:xfrm>
          <a:prstGeom prst="rect">
            <a:avLst/>
          </a:prstGeom>
        </p:spPr>
      </p:pic>
      <p:sp>
        <p:nvSpPr>
          <p:cNvPr id="11" name="TextBox 10">
            <a:extLst>
              <a:ext uri="{FF2B5EF4-FFF2-40B4-BE49-F238E27FC236}">
                <a16:creationId xmlns:a16="http://schemas.microsoft.com/office/drawing/2014/main" id="{D41971B7-92BF-3994-1487-F70E0127DD3F}"/>
              </a:ext>
            </a:extLst>
          </p:cNvPr>
          <p:cNvSpPr txBox="1"/>
          <p:nvPr/>
        </p:nvSpPr>
        <p:spPr>
          <a:xfrm>
            <a:off x="10721154" y="4412188"/>
            <a:ext cx="1717026" cy="369332"/>
          </a:xfrm>
          <a:prstGeom prst="rect">
            <a:avLst/>
          </a:prstGeom>
          <a:noFill/>
        </p:spPr>
        <p:txBody>
          <a:bodyPr wrap="square" rtlCol="0">
            <a:spAutoFit/>
          </a:bodyPr>
          <a:lstStyle/>
          <a:p>
            <a:r>
              <a:rPr lang="en-GB"/>
              <a:t>Ethnicity</a:t>
            </a:r>
          </a:p>
        </p:txBody>
      </p:sp>
      <p:sp>
        <p:nvSpPr>
          <p:cNvPr id="12" name="TextBox 11">
            <a:extLst>
              <a:ext uri="{FF2B5EF4-FFF2-40B4-BE49-F238E27FC236}">
                <a16:creationId xmlns:a16="http://schemas.microsoft.com/office/drawing/2014/main" id="{0D21F15A-0D0D-BF9D-84B2-B9F0D79CCE99}"/>
              </a:ext>
            </a:extLst>
          </p:cNvPr>
          <p:cNvSpPr txBox="1"/>
          <p:nvPr/>
        </p:nvSpPr>
        <p:spPr>
          <a:xfrm>
            <a:off x="1794390" y="5290204"/>
            <a:ext cx="1717026" cy="369332"/>
          </a:xfrm>
          <a:prstGeom prst="rect">
            <a:avLst/>
          </a:prstGeom>
          <a:noFill/>
        </p:spPr>
        <p:txBody>
          <a:bodyPr wrap="square" rtlCol="0">
            <a:spAutoFit/>
          </a:bodyPr>
          <a:lstStyle/>
          <a:p>
            <a:r>
              <a:rPr lang="en-GB"/>
              <a:t>Home/overseas</a:t>
            </a:r>
          </a:p>
        </p:txBody>
      </p:sp>
      <p:pic>
        <p:nvPicPr>
          <p:cNvPr id="18" name="Picture 17">
            <a:extLst>
              <a:ext uri="{FF2B5EF4-FFF2-40B4-BE49-F238E27FC236}">
                <a16:creationId xmlns:a16="http://schemas.microsoft.com/office/drawing/2014/main" id="{0C2BFDF6-F45B-2CB5-8990-66F2AB50E74D}"/>
              </a:ext>
            </a:extLst>
          </p:cNvPr>
          <p:cNvPicPr>
            <a:picLocks noChangeAspect="1"/>
          </p:cNvPicPr>
          <p:nvPr/>
        </p:nvPicPr>
        <p:blipFill>
          <a:blip r:embed="rId5"/>
          <a:stretch>
            <a:fillRect/>
          </a:stretch>
        </p:blipFill>
        <p:spPr>
          <a:xfrm>
            <a:off x="585569" y="2105748"/>
            <a:ext cx="4134668" cy="3078771"/>
          </a:xfrm>
          <a:prstGeom prst="rect">
            <a:avLst/>
          </a:prstGeom>
        </p:spPr>
      </p:pic>
    </p:spTree>
    <p:extLst>
      <p:ext uri="{BB962C8B-B14F-4D97-AF65-F5344CB8AC3E}">
        <p14:creationId xmlns:p14="http://schemas.microsoft.com/office/powerpoint/2010/main" val="118506205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A37B63-D4EA-4245-9706-935DAB120E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E806CF-1C5A-C742-B25D-9ED229C6A0AA}"/>
              </a:ext>
            </a:extLst>
          </p:cNvPr>
          <p:cNvSpPr>
            <a:spLocks noGrp="1"/>
          </p:cNvSpPr>
          <p:nvPr>
            <p:ph type="title"/>
          </p:nvPr>
        </p:nvSpPr>
        <p:spPr>
          <a:xfrm>
            <a:off x="171888" y="116079"/>
            <a:ext cx="11407779" cy="1325563"/>
          </a:xfrm>
        </p:spPr>
        <p:txBody>
          <a:bodyPr>
            <a:normAutofit/>
          </a:bodyPr>
          <a:lstStyle/>
          <a:p>
            <a:r>
              <a:rPr lang="en-GB"/>
              <a:t>Withdrawal gaps - Home/Overseas, Ethnicity (Undergraduate)</a:t>
            </a:r>
          </a:p>
        </p:txBody>
      </p:sp>
      <p:sp>
        <p:nvSpPr>
          <p:cNvPr id="12" name="TextBox 11">
            <a:extLst>
              <a:ext uri="{FF2B5EF4-FFF2-40B4-BE49-F238E27FC236}">
                <a16:creationId xmlns:a16="http://schemas.microsoft.com/office/drawing/2014/main" id="{ACBA9954-20A9-12A1-0FAA-E982F4C45DB4}"/>
              </a:ext>
            </a:extLst>
          </p:cNvPr>
          <p:cNvSpPr txBox="1"/>
          <p:nvPr/>
        </p:nvSpPr>
        <p:spPr>
          <a:xfrm>
            <a:off x="171888" y="1977092"/>
            <a:ext cx="1670756" cy="646331"/>
          </a:xfrm>
          <a:prstGeom prst="rect">
            <a:avLst/>
          </a:prstGeom>
          <a:noFill/>
        </p:spPr>
        <p:txBody>
          <a:bodyPr wrap="square" rtlCol="0">
            <a:spAutoFit/>
          </a:bodyPr>
          <a:lstStyle/>
          <a:p>
            <a:r>
              <a:rPr lang="en-GB" dirty="0"/>
              <a:t>Undergraduate non-degree</a:t>
            </a:r>
          </a:p>
        </p:txBody>
      </p:sp>
      <p:sp>
        <p:nvSpPr>
          <p:cNvPr id="3" name="TextBox 2">
            <a:extLst>
              <a:ext uri="{FF2B5EF4-FFF2-40B4-BE49-F238E27FC236}">
                <a16:creationId xmlns:a16="http://schemas.microsoft.com/office/drawing/2014/main" id="{F65A1FA0-8B1B-A79B-8944-A795CE73CF62}"/>
              </a:ext>
            </a:extLst>
          </p:cNvPr>
          <p:cNvSpPr txBox="1"/>
          <p:nvPr/>
        </p:nvSpPr>
        <p:spPr>
          <a:xfrm>
            <a:off x="171888" y="4234578"/>
            <a:ext cx="1670757" cy="646331"/>
          </a:xfrm>
          <a:prstGeom prst="rect">
            <a:avLst/>
          </a:prstGeom>
          <a:noFill/>
        </p:spPr>
        <p:txBody>
          <a:bodyPr wrap="square" rtlCol="0">
            <a:spAutoFit/>
          </a:bodyPr>
          <a:lstStyle/>
          <a:p>
            <a:r>
              <a:rPr lang="en-GB" dirty="0"/>
              <a:t>Undergraduate first degree</a:t>
            </a:r>
          </a:p>
        </p:txBody>
      </p:sp>
      <p:pic>
        <p:nvPicPr>
          <p:cNvPr id="6" name="Picture 5">
            <a:extLst>
              <a:ext uri="{FF2B5EF4-FFF2-40B4-BE49-F238E27FC236}">
                <a16:creationId xmlns:a16="http://schemas.microsoft.com/office/drawing/2014/main" id="{ABB17D9E-D69B-EAE9-678C-2EE0246E7495}"/>
              </a:ext>
            </a:extLst>
          </p:cNvPr>
          <p:cNvPicPr>
            <a:picLocks noChangeAspect="1"/>
          </p:cNvPicPr>
          <p:nvPr/>
        </p:nvPicPr>
        <p:blipFill>
          <a:blip r:embed="rId3"/>
          <a:stretch>
            <a:fillRect/>
          </a:stretch>
        </p:blipFill>
        <p:spPr>
          <a:xfrm>
            <a:off x="2110524" y="3584172"/>
            <a:ext cx="1912196" cy="2043053"/>
          </a:xfrm>
          <a:prstGeom prst="rect">
            <a:avLst/>
          </a:prstGeom>
        </p:spPr>
      </p:pic>
      <p:pic>
        <p:nvPicPr>
          <p:cNvPr id="8" name="Picture 7">
            <a:extLst>
              <a:ext uri="{FF2B5EF4-FFF2-40B4-BE49-F238E27FC236}">
                <a16:creationId xmlns:a16="http://schemas.microsoft.com/office/drawing/2014/main" id="{8D7D3666-2328-E8F1-4D57-67031F5CB19E}"/>
              </a:ext>
            </a:extLst>
          </p:cNvPr>
          <p:cNvPicPr>
            <a:picLocks noChangeAspect="1"/>
          </p:cNvPicPr>
          <p:nvPr/>
        </p:nvPicPr>
        <p:blipFill>
          <a:blip r:embed="rId4"/>
          <a:stretch>
            <a:fillRect/>
          </a:stretch>
        </p:blipFill>
        <p:spPr>
          <a:xfrm>
            <a:off x="2110524" y="1391768"/>
            <a:ext cx="1912196" cy="2060923"/>
          </a:xfrm>
          <a:prstGeom prst="rect">
            <a:avLst/>
          </a:prstGeom>
        </p:spPr>
      </p:pic>
      <p:pic>
        <p:nvPicPr>
          <p:cNvPr id="10" name="Picture 9">
            <a:extLst>
              <a:ext uri="{FF2B5EF4-FFF2-40B4-BE49-F238E27FC236}">
                <a16:creationId xmlns:a16="http://schemas.microsoft.com/office/drawing/2014/main" id="{0051CBF4-D49F-11F5-F004-61E2A204CFCE}"/>
              </a:ext>
            </a:extLst>
          </p:cNvPr>
          <p:cNvPicPr>
            <a:picLocks noChangeAspect="1"/>
          </p:cNvPicPr>
          <p:nvPr/>
        </p:nvPicPr>
        <p:blipFill>
          <a:blip r:embed="rId5"/>
          <a:stretch>
            <a:fillRect/>
          </a:stretch>
        </p:blipFill>
        <p:spPr>
          <a:xfrm>
            <a:off x="4208127" y="1382947"/>
            <a:ext cx="4659479" cy="2060923"/>
          </a:xfrm>
          <a:prstGeom prst="rect">
            <a:avLst/>
          </a:prstGeom>
        </p:spPr>
      </p:pic>
      <p:pic>
        <p:nvPicPr>
          <p:cNvPr id="14" name="Picture 13">
            <a:extLst>
              <a:ext uri="{FF2B5EF4-FFF2-40B4-BE49-F238E27FC236}">
                <a16:creationId xmlns:a16="http://schemas.microsoft.com/office/drawing/2014/main" id="{CC01EF06-F5E0-E4C1-7CA0-546AE146F5FC}"/>
              </a:ext>
            </a:extLst>
          </p:cNvPr>
          <p:cNvPicPr>
            <a:picLocks noChangeAspect="1"/>
          </p:cNvPicPr>
          <p:nvPr/>
        </p:nvPicPr>
        <p:blipFill>
          <a:blip r:embed="rId6"/>
          <a:stretch>
            <a:fillRect/>
          </a:stretch>
        </p:blipFill>
        <p:spPr>
          <a:xfrm>
            <a:off x="9053012" y="1382946"/>
            <a:ext cx="2820235" cy="2046053"/>
          </a:xfrm>
          <a:prstGeom prst="rect">
            <a:avLst/>
          </a:prstGeom>
        </p:spPr>
      </p:pic>
      <p:pic>
        <p:nvPicPr>
          <p:cNvPr id="16" name="Picture 15">
            <a:extLst>
              <a:ext uri="{FF2B5EF4-FFF2-40B4-BE49-F238E27FC236}">
                <a16:creationId xmlns:a16="http://schemas.microsoft.com/office/drawing/2014/main" id="{51BD0A11-AB79-8543-24EE-16EA69721FE9}"/>
              </a:ext>
            </a:extLst>
          </p:cNvPr>
          <p:cNvPicPr>
            <a:picLocks noChangeAspect="1"/>
          </p:cNvPicPr>
          <p:nvPr/>
        </p:nvPicPr>
        <p:blipFill>
          <a:blip r:embed="rId7"/>
          <a:stretch>
            <a:fillRect/>
          </a:stretch>
        </p:blipFill>
        <p:spPr>
          <a:xfrm>
            <a:off x="4208127" y="3584172"/>
            <a:ext cx="4665996" cy="2060922"/>
          </a:xfrm>
          <a:prstGeom prst="rect">
            <a:avLst/>
          </a:prstGeom>
        </p:spPr>
      </p:pic>
      <p:pic>
        <p:nvPicPr>
          <p:cNvPr id="18" name="Picture 17">
            <a:extLst>
              <a:ext uri="{FF2B5EF4-FFF2-40B4-BE49-F238E27FC236}">
                <a16:creationId xmlns:a16="http://schemas.microsoft.com/office/drawing/2014/main" id="{AE9554DC-0FAD-A1C8-3790-43C37AAC7D4A}"/>
              </a:ext>
            </a:extLst>
          </p:cNvPr>
          <p:cNvPicPr>
            <a:picLocks noChangeAspect="1"/>
          </p:cNvPicPr>
          <p:nvPr/>
        </p:nvPicPr>
        <p:blipFill>
          <a:blip r:embed="rId8"/>
          <a:stretch>
            <a:fillRect/>
          </a:stretch>
        </p:blipFill>
        <p:spPr>
          <a:xfrm>
            <a:off x="8955496" y="3584172"/>
            <a:ext cx="2820235" cy="2033292"/>
          </a:xfrm>
          <a:prstGeom prst="rect">
            <a:avLst/>
          </a:prstGeom>
        </p:spPr>
      </p:pic>
    </p:spTree>
    <p:extLst>
      <p:ext uri="{BB962C8B-B14F-4D97-AF65-F5344CB8AC3E}">
        <p14:creationId xmlns:p14="http://schemas.microsoft.com/office/powerpoint/2010/main" val="10873469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FAC19-8AC1-6B28-A12E-7AB58A08E5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405516-4956-18E1-F245-A603FC128C41}"/>
              </a:ext>
            </a:extLst>
          </p:cNvPr>
          <p:cNvSpPr>
            <a:spLocks noGrp="1"/>
          </p:cNvSpPr>
          <p:nvPr>
            <p:ph type="title"/>
          </p:nvPr>
        </p:nvSpPr>
        <p:spPr>
          <a:xfrm>
            <a:off x="171888" y="116079"/>
            <a:ext cx="11407779" cy="1325563"/>
          </a:xfrm>
        </p:spPr>
        <p:txBody>
          <a:bodyPr>
            <a:normAutofit/>
          </a:bodyPr>
          <a:lstStyle/>
          <a:p>
            <a:r>
              <a:rPr lang="en-GB"/>
              <a:t>Withdrawal gaps - Home/Overseas, Ethnicity (Postgraduate)</a:t>
            </a:r>
          </a:p>
        </p:txBody>
      </p:sp>
      <p:sp>
        <p:nvSpPr>
          <p:cNvPr id="11" name="TextBox 10">
            <a:extLst>
              <a:ext uri="{FF2B5EF4-FFF2-40B4-BE49-F238E27FC236}">
                <a16:creationId xmlns:a16="http://schemas.microsoft.com/office/drawing/2014/main" id="{36DBB67D-21DE-2E16-052A-8A0856ED79A7}"/>
              </a:ext>
            </a:extLst>
          </p:cNvPr>
          <p:cNvSpPr txBox="1"/>
          <p:nvPr/>
        </p:nvSpPr>
        <p:spPr>
          <a:xfrm>
            <a:off x="7858837" y="4606391"/>
            <a:ext cx="1717026" cy="369332"/>
          </a:xfrm>
          <a:prstGeom prst="rect">
            <a:avLst/>
          </a:prstGeom>
          <a:noFill/>
        </p:spPr>
        <p:txBody>
          <a:bodyPr wrap="square" rtlCol="0">
            <a:spAutoFit/>
          </a:bodyPr>
          <a:lstStyle/>
          <a:p>
            <a:r>
              <a:rPr lang="en-GB" dirty="0"/>
              <a:t>Ethnicity</a:t>
            </a:r>
          </a:p>
        </p:txBody>
      </p:sp>
      <p:sp>
        <p:nvSpPr>
          <p:cNvPr id="12" name="TextBox 11">
            <a:extLst>
              <a:ext uri="{FF2B5EF4-FFF2-40B4-BE49-F238E27FC236}">
                <a16:creationId xmlns:a16="http://schemas.microsoft.com/office/drawing/2014/main" id="{EA11FAD8-E368-D4F3-E97E-477DFF4AD718}"/>
              </a:ext>
            </a:extLst>
          </p:cNvPr>
          <p:cNvSpPr txBox="1"/>
          <p:nvPr/>
        </p:nvSpPr>
        <p:spPr>
          <a:xfrm>
            <a:off x="1193737" y="5292633"/>
            <a:ext cx="1717026" cy="369332"/>
          </a:xfrm>
          <a:prstGeom prst="rect">
            <a:avLst/>
          </a:prstGeom>
          <a:noFill/>
        </p:spPr>
        <p:txBody>
          <a:bodyPr wrap="square" rtlCol="0">
            <a:spAutoFit/>
          </a:bodyPr>
          <a:lstStyle/>
          <a:p>
            <a:r>
              <a:rPr lang="en-GB"/>
              <a:t>Home/overseas</a:t>
            </a:r>
          </a:p>
        </p:txBody>
      </p:sp>
      <p:pic>
        <p:nvPicPr>
          <p:cNvPr id="5" name="Picture 4">
            <a:extLst>
              <a:ext uri="{FF2B5EF4-FFF2-40B4-BE49-F238E27FC236}">
                <a16:creationId xmlns:a16="http://schemas.microsoft.com/office/drawing/2014/main" id="{9C715CA3-5330-6748-09D6-10D30D7A17FE}"/>
              </a:ext>
            </a:extLst>
          </p:cNvPr>
          <p:cNvPicPr>
            <a:picLocks noChangeAspect="1"/>
          </p:cNvPicPr>
          <p:nvPr/>
        </p:nvPicPr>
        <p:blipFill>
          <a:blip r:embed="rId3"/>
          <a:stretch>
            <a:fillRect/>
          </a:stretch>
        </p:blipFill>
        <p:spPr>
          <a:xfrm>
            <a:off x="289229" y="1491894"/>
            <a:ext cx="3493710" cy="3750486"/>
          </a:xfrm>
          <a:prstGeom prst="rect">
            <a:avLst/>
          </a:prstGeom>
        </p:spPr>
      </p:pic>
      <p:pic>
        <p:nvPicPr>
          <p:cNvPr id="7" name="Picture 6">
            <a:extLst>
              <a:ext uri="{FF2B5EF4-FFF2-40B4-BE49-F238E27FC236}">
                <a16:creationId xmlns:a16="http://schemas.microsoft.com/office/drawing/2014/main" id="{4EEFCEF7-5ABE-DEBF-2DB9-5BB845CB1FB4}"/>
              </a:ext>
            </a:extLst>
          </p:cNvPr>
          <p:cNvPicPr>
            <a:picLocks noChangeAspect="1"/>
          </p:cNvPicPr>
          <p:nvPr/>
        </p:nvPicPr>
        <p:blipFill>
          <a:blip r:embed="rId4"/>
          <a:stretch>
            <a:fillRect/>
          </a:stretch>
        </p:blipFill>
        <p:spPr>
          <a:xfrm>
            <a:off x="4083829" y="2100972"/>
            <a:ext cx="5598172" cy="2476610"/>
          </a:xfrm>
          <a:prstGeom prst="rect">
            <a:avLst/>
          </a:prstGeom>
        </p:spPr>
      </p:pic>
      <p:pic>
        <p:nvPicPr>
          <p:cNvPr id="9" name="Picture 8">
            <a:extLst>
              <a:ext uri="{FF2B5EF4-FFF2-40B4-BE49-F238E27FC236}">
                <a16:creationId xmlns:a16="http://schemas.microsoft.com/office/drawing/2014/main" id="{EC5CC8F9-F7FA-5B4A-90AE-D4E56588AF29}"/>
              </a:ext>
            </a:extLst>
          </p:cNvPr>
          <p:cNvPicPr>
            <a:picLocks noChangeAspect="1"/>
          </p:cNvPicPr>
          <p:nvPr/>
        </p:nvPicPr>
        <p:blipFill>
          <a:blip r:embed="rId5"/>
          <a:stretch>
            <a:fillRect/>
          </a:stretch>
        </p:blipFill>
        <p:spPr>
          <a:xfrm>
            <a:off x="9727341" y="2100972"/>
            <a:ext cx="2357443" cy="2476610"/>
          </a:xfrm>
          <a:prstGeom prst="rect">
            <a:avLst/>
          </a:prstGeom>
        </p:spPr>
      </p:pic>
    </p:spTree>
    <p:extLst>
      <p:ext uri="{BB962C8B-B14F-4D97-AF65-F5344CB8AC3E}">
        <p14:creationId xmlns:p14="http://schemas.microsoft.com/office/powerpoint/2010/main" val="361905825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76EE4-C8E5-782A-510C-3DC0E0BA8D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0225ED-D860-53AC-6DDA-F2B18AD45AA8}"/>
              </a:ext>
            </a:extLst>
          </p:cNvPr>
          <p:cNvSpPr>
            <a:spLocks noGrp="1"/>
          </p:cNvSpPr>
          <p:nvPr>
            <p:ph type="title"/>
          </p:nvPr>
        </p:nvSpPr>
        <p:spPr>
          <a:xfrm>
            <a:off x="182880" y="-23177"/>
            <a:ext cx="11481847" cy="1325563"/>
          </a:xfrm>
        </p:spPr>
        <p:txBody>
          <a:bodyPr/>
          <a:lstStyle/>
          <a:p>
            <a:r>
              <a:rPr lang="en-GB"/>
              <a:t>Module outcomes</a:t>
            </a:r>
          </a:p>
        </p:txBody>
      </p:sp>
      <p:pic>
        <p:nvPicPr>
          <p:cNvPr id="6" name="Picture 5">
            <a:extLst>
              <a:ext uri="{FF2B5EF4-FFF2-40B4-BE49-F238E27FC236}">
                <a16:creationId xmlns:a16="http://schemas.microsoft.com/office/drawing/2014/main" id="{371F05F4-F593-03A9-4465-3CD123F09976}"/>
              </a:ext>
            </a:extLst>
          </p:cNvPr>
          <p:cNvPicPr>
            <a:picLocks noChangeAspect="1"/>
          </p:cNvPicPr>
          <p:nvPr/>
        </p:nvPicPr>
        <p:blipFill>
          <a:blip r:embed="rId3"/>
          <a:srcRect t="2979"/>
          <a:stretch>
            <a:fillRect/>
          </a:stretch>
        </p:blipFill>
        <p:spPr>
          <a:xfrm>
            <a:off x="4128344" y="1796465"/>
            <a:ext cx="2755620" cy="2890816"/>
          </a:xfrm>
          <a:prstGeom prst="rect">
            <a:avLst/>
          </a:prstGeom>
        </p:spPr>
      </p:pic>
      <p:sp>
        <p:nvSpPr>
          <p:cNvPr id="8" name="TextBox 7">
            <a:extLst>
              <a:ext uri="{FF2B5EF4-FFF2-40B4-BE49-F238E27FC236}">
                <a16:creationId xmlns:a16="http://schemas.microsoft.com/office/drawing/2014/main" id="{9DDCB811-340C-4E1C-B2D6-21436E69FC73}"/>
              </a:ext>
            </a:extLst>
          </p:cNvPr>
          <p:cNvSpPr txBox="1"/>
          <p:nvPr/>
        </p:nvSpPr>
        <p:spPr>
          <a:xfrm>
            <a:off x="5420217" y="4750471"/>
            <a:ext cx="1219200" cy="369332"/>
          </a:xfrm>
          <a:prstGeom prst="rect">
            <a:avLst/>
          </a:prstGeom>
          <a:noFill/>
        </p:spPr>
        <p:txBody>
          <a:bodyPr wrap="square" rtlCol="0">
            <a:spAutoFit/>
          </a:bodyPr>
          <a:lstStyle/>
          <a:p>
            <a:r>
              <a:rPr lang="en-GB"/>
              <a:t>Level 4</a:t>
            </a:r>
          </a:p>
        </p:txBody>
      </p:sp>
      <p:sp>
        <p:nvSpPr>
          <p:cNvPr id="9" name="TextBox 8">
            <a:extLst>
              <a:ext uri="{FF2B5EF4-FFF2-40B4-BE49-F238E27FC236}">
                <a16:creationId xmlns:a16="http://schemas.microsoft.com/office/drawing/2014/main" id="{27CAC888-6483-40D1-9017-078BCCF751A7}"/>
              </a:ext>
            </a:extLst>
          </p:cNvPr>
          <p:cNvSpPr txBox="1"/>
          <p:nvPr/>
        </p:nvSpPr>
        <p:spPr>
          <a:xfrm>
            <a:off x="8065071" y="4780736"/>
            <a:ext cx="1219200" cy="369332"/>
          </a:xfrm>
          <a:prstGeom prst="rect">
            <a:avLst/>
          </a:prstGeom>
          <a:noFill/>
        </p:spPr>
        <p:txBody>
          <a:bodyPr wrap="square" rtlCol="0">
            <a:spAutoFit/>
          </a:bodyPr>
          <a:lstStyle/>
          <a:p>
            <a:r>
              <a:rPr lang="en-GB"/>
              <a:t>Level 5</a:t>
            </a:r>
          </a:p>
        </p:txBody>
      </p:sp>
      <p:sp>
        <p:nvSpPr>
          <p:cNvPr id="10" name="TextBox 9">
            <a:extLst>
              <a:ext uri="{FF2B5EF4-FFF2-40B4-BE49-F238E27FC236}">
                <a16:creationId xmlns:a16="http://schemas.microsoft.com/office/drawing/2014/main" id="{C3D3BA1A-A3FB-9A93-68F6-AF940CE1E981}"/>
              </a:ext>
            </a:extLst>
          </p:cNvPr>
          <p:cNvSpPr txBox="1"/>
          <p:nvPr/>
        </p:nvSpPr>
        <p:spPr>
          <a:xfrm>
            <a:off x="10551541" y="4765971"/>
            <a:ext cx="1219200" cy="369332"/>
          </a:xfrm>
          <a:prstGeom prst="rect">
            <a:avLst/>
          </a:prstGeom>
          <a:noFill/>
        </p:spPr>
        <p:txBody>
          <a:bodyPr wrap="square" rtlCol="0">
            <a:spAutoFit/>
          </a:bodyPr>
          <a:lstStyle/>
          <a:p>
            <a:r>
              <a:rPr lang="en-GB"/>
              <a:t>Level 6</a:t>
            </a:r>
          </a:p>
        </p:txBody>
      </p:sp>
      <p:pic>
        <p:nvPicPr>
          <p:cNvPr id="12" name="Picture 11">
            <a:extLst>
              <a:ext uri="{FF2B5EF4-FFF2-40B4-BE49-F238E27FC236}">
                <a16:creationId xmlns:a16="http://schemas.microsoft.com/office/drawing/2014/main" id="{7476E9E6-7E0B-7AB0-EAA4-01C2AEC06C76}"/>
              </a:ext>
            </a:extLst>
          </p:cNvPr>
          <p:cNvPicPr>
            <a:picLocks noChangeAspect="1"/>
          </p:cNvPicPr>
          <p:nvPr/>
        </p:nvPicPr>
        <p:blipFill>
          <a:blip r:embed="rId4"/>
          <a:srcRect t="6304"/>
          <a:stretch>
            <a:fillRect/>
          </a:stretch>
        </p:blipFill>
        <p:spPr>
          <a:xfrm>
            <a:off x="7017745" y="1786127"/>
            <a:ext cx="2671500" cy="2901153"/>
          </a:xfrm>
          <a:prstGeom prst="rect">
            <a:avLst/>
          </a:prstGeom>
        </p:spPr>
      </p:pic>
      <p:pic>
        <p:nvPicPr>
          <p:cNvPr id="14" name="Picture 13">
            <a:extLst>
              <a:ext uri="{FF2B5EF4-FFF2-40B4-BE49-F238E27FC236}">
                <a16:creationId xmlns:a16="http://schemas.microsoft.com/office/drawing/2014/main" id="{39A118CB-F1FA-48B9-4EFD-D60FA5CD9DE7}"/>
              </a:ext>
            </a:extLst>
          </p:cNvPr>
          <p:cNvPicPr>
            <a:picLocks noChangeAspect="1"/>
          </p:cNvPicPr>
          <p:nvPr/>
        </p:nvPicPr>
        <p:blipFill>
          <a:blip r:embed="rId5"/>
          <a:stretch>
            <a:fillRect/>
          </a:stretch>
        </p:blipFill>
        <p:spPr>
          <a:xfrm>
            <a:off x="9832150" y="1796464"/>
            <a:ext cx="2359850" cy="2890816"/>
          </a:xfrm>
          <a:prstGeom prst="rect">
            <a:avLst/>
          </a:prstGeom>
        </p:spPr>
      </p:pic>
      <p:grpSp>
        <p:nvGrpSpPr>
          <p:cNvPr id="5" name="Group 4">
            <a:extLst>
              <a:ext uri="{FF2B5EF4-FFF2-40B4-BE49-F238E27FC236}">
                <a16:creationId xmlns:a16="http://schemas.microsoft.com/office/drawing/2014/main" id="{76CAABAD-43B5-0A28-DD34-C84091EAE756}"/>
              </a:ext>
            </a:extLst>
          </p:cNvPr>
          <p:cNvGrpSpPr/>
          <p:nvPr/>
        </p:nvGrpSpPr>
        <p:grpSpPr>
          <a:xfrm>
            <a:off x="53644" y="1168833"/>
            <a:ext cx="3940919" cy="3981235"/>
            <a:chOff x="378833" y="1168834"/>
            <a:chExt cx="3073352" cy="3051568"/>
          </a:xfrm>
        </p:grpSpPr>
        <p:pic>
          <p:nvPicPr>
            <p:cNvPr id="4" name="Picture 3">
              <a:extLst>
                <a:ext uri="{FF2B5EF4-FFF2-40B4-BE49-F238E27FC236}">
                  <a16:creationId xmlns:a16="http://schemas.microsoft.com/office/drawing/2014/main" id="{6F193A64-7B8F-F92F-4CE3-93D9D2062F47}"/>
                </a:ext>
              </a:extLst>
            </p:cNvPr>
            <p:cNvPicPr>
              <a:picLocks noChangeAspect="1"/>
            </p:cNvPicPr>
            <p:nvPr/>
          </p:nvPicPr>
          <p:blipFill>
            <a:blip r:embed="rId6"/>
            <a:srcRect l="50611" t="16671"/>
            <a:stretch>
              <a:fillRect/>
            </a:stretch>
          </p:blipFill>
          <p:spPr>
            <a:xfrm>
              <a:off x="867564" y="1168834"/>
              <a:ext cx="2584621" cy="3051568"/>
            </a:xfrm>
            <a:prstGeom prst="rect">
              <a:avLst/>
            </a:prstGeom>
          </p:spPr>
        </p:pic>
        <p:pic>
          <p:nvPicPr>
            <p:cNvPr id="3" name="Picture 2">
              <a:extLst>
                <a:ext uri="{FF2B5EF4-FFF2-40B4-BE49-F238E27FC236}">
                  <a16:creationId xmlns:a16="http://schemas.microsoft.com/office/drawing/2014/main" id="{9ABDB925-DACA-F013-275F-74426CBAED8C}"/>
                </a:ext>
              </a:extLst>
            </p:cNvPr>
            <p:cNvPicPr>
              <a:picLocks noChangeAspect="1"/>
            </p:cNvPicPr>
            <p:nvPr/>
          </p:nvPicPr>
          <p:blipFill>
            <a:blip r:embed="rId6"/>
            <a:srcRect t="16671" r="90661"/>
            <a:stretch>
              <a:fillRect/>
            </a:stretch>
          </p:blipFill>
          <p:spPr>
            <a:xfrm>
              <a:off x="378833" y="1168834"/>
              <a:ext cx="488731" cy="3051568"/>
            </a:xfrm>
            <a:prstGeom prst="rect">
              <a:avLst/>
            </a:prstGeom>
          </p:spPr>
        </p:pic>
      </p:grpSp>
    </p:spTree>
    <p:extLst>
      <p:ext uri="{BB962C8B-B14F-4D97-AF65-F5344CB8AC3E}">
        <p14:creationId xmlns:p14="http://schemas.microsoft.com/office/powerpoint/2010/main" val="258963440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C4CD1-ECBD-2886-71E9-4727A1C57E93}"/>
              </a:ext>
            </a:extLst>
          </p:cNvPr>
          <p:cNvSpPr>
            <a:spLocks noGrp="1"/>
          </p:cNvSpPr>
          <p:nvPr>
            <p:ph type="title"/>
          </p:nvPr>
        </p:nvSpPr>
        <p:spPr>
          <a:xfrm>
            <a:off x="98575" y="-15901"/>
            <a:ext cx="11481847" cy="1325563"/>
          </a:xfrm>
        </p:spPr>
        <p:txBody>
          <a:bodyPr/>
          <a:lstStyle/>
          <a:p>
            <a:r>
              <a:rPr lang="en-GB" dirty="0"/>
              <a:t>Good honours</a:t>
            </a:r>
          </a:p>
        </p:txBody>
      </p:sp>
      <p:pic>
        <p:nvPicPr>
          <p:cNvPr id="9" name="Picture 8">
            <a:extLst>
              <a:ext uri="{FF2B5EF4-FFF2-40B4-BE49-F238E27FC236}">
                <a16:creationId xmlns:a16="http://schemas.microsoft.com/office/drawing/2014/main" id="{8EFC9159-64F1-43EA-6931-558B85E2C0A3}"/>
              </a:ext>
            </a:extLst>
          </p:cNvPr>
          <p:cNvPicPr>
            <a:picLocks noChangeAspect="1"/>
          </p:cNvPicPr>
          <p:nvPr/>
        </p:nvPicPr>
        <p:blipFill>
          <a:blip r:embed="rId3"/>
          <a:stretch>
            <a:fillRect/>
          </a:stretch>
        </p:blipFill>
        <p:spPr>
          <a:xfrm>
            <a:off x="4033303" y="778932"/>
            <a:ext cx="8158697" cy="4519659"/>
          </a:xfrm>
          <a:prstGeom prst="rect">
            <a:avLst/>
          </a:prstGeom>
        </p:spPr>
      </p:pic>
      <p:pic>
        <p:nvPicPr>
          <p:cNvPr id="11" name="Picture 10">
            <a:extLst>
              <a:ext uri="{FF2B5EF4-FFF2-40B4-BE49-F238E27FC236}">
                <a16:creationId xmlns:a16="http://schemas.microsoft.com/office/drawing/2014/main" id="{FDD712A2-0A02-AAD0-29B5-3891BED5A490}"/>
              </a:ext>
            </a:extLst>
          </p:cNvPr>
          <p:cNvPicPr>
            <a:picLocks noChangeAspect="1"/>
          </p:cNvPicPr>
          <p:nvPr/>
        </p:nvPicPr>
        <p:blipFill>
          <a:blip r:embed="rId4"/>
          <a:stretch>
            <a:fillRect/>
          </a:stretch>
        </p:blipFill>
        <p:spPr>
          <a:xfrm>
            <a:off x="98575" y="1309662"/>
            <a:ext cx="3879200" cy="3988929"/>
          </a:xfrm>
          <a:prstGeom prst="rect">
            <a:avLst/>
          </a:prstGeom>
        </p:spPr>
      </p:pic>
    </p:spTree>
    <p:extLst>
      <p:ext uri="{BB962C8B-B14F-4D97-AF65-F5344CB8AC3E}">
        <p14:creationId xmlns:p14="http://schemas.microsoft.com/office/powerpoint/2010/main" val="63711745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453AE-93B8-46E7-CAD9-8F5B7FEFCE6B}"/>
              </a:ext>
            </a:extLst>
          </p:cNvPr>
          <p:cNvSpPr>
            <a:spLocks noGrp="1"/>
          </p:cNvSpPr>
          <p:nvPr>
            <p:ph type="title"/>
          </p:nvPr>
        </p:nvSpPr>
        <p:spPr>
          <a:xfrm>
            <a:off x="94831" y="82902"/>
            <a:ext cx="2317248" cy="1325563"/>
          </a:xfrm>
        </p:spPr>
        <p:txBody>
          <a:bodyPr/>
          <a:lstStyle/>
          <a:p>
            <a:r>
              <a:rPr lang="en-GB" dirty="0"/>
              <a:t>Awarding gaps</a:t>
            </a:r>
          </a:p>
        </p:txBody>
      </p:sp>
      <p:pic>
        <p:nvPicPr>
          <p:cNvPr id="5" name="Picture 4">
            <a:extLst>
              <a:ext uri="{FF2B5EF4-FFF2-40B4-BE49-F238E27FC236}">
                <a16:creationId xmlns:a16="http://schemas.microsoft.com/office/drawing/2014/main" id="{EB7E0F11-FDE3-E022-B5D7-21C1E2B66328}"/>
              </a:ext>
            </a:extLst>
          </p:cNvPr>
          <p:cNvPicPr>
            <a:picLocks noChangeAspect="1"/>
          </p:cNvPicPr>
          <p:nvPr/>
        </p:nvPicPr>
        <p:blipFill>
          <a:blip r:embed="rId3"/>
          <a:srcRect t="2551" r="282" b="3920"/>
          <a:stretch>
            <a:fillRect/>
          </a:stretch>
        </p:blipFill>
        <p:spPr>
          <a:xfrm>
            <a:off x="2479813" y="252237"/>
            <a:ext cx="9712187" cy="5234163"/>
          </a:xfrm>
          <a:prstGeom prst="rect">
            <a:avLst/>
          </a:prstGeom>
        </p:spPr>
      </p:pic>
    </p:spTree>
    <p:extLst>
      <p:ext uri="{BB962C8B-B14F-4D97-AF65-F5344CB8AC3E}">
        <p14:creationId xmlns:p14="http://schemas.microsoft.com/office/powerpoint/2010/main" val="362732452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791F2-B7F8-46E3-6E9B-A708021F32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97E4DA-A51E-ED28-B9BE-B5CC911A9FC8}"/>
              </a:ext>
            </a:extLst>
          </p:cNvPr>
          <p:cNvSpPr>
            <a:spLocks noGrp="1"/>
          </p:cNvSpPr>
          <p:nvPr>
            <p:ph type="title"/>
          </p:nvPr>
        </p:nvSpPr>
        <p:spPr>
          <a:xfrm>
            <a:off x="155020" y="-7408"/>
            <a:ext cx="7148892" cy="1325563"/>
          </a:xfrm>
        </p:spPr>
        <p:txBody>
          <a:bodyPr/>
          <a:lstStyle/>
          <a:p>
            <a:r>
              <a:rPr lang="en-GB" dirty="0"/>
              <a:t>Low participation / Ethnicity (Undergraduate first degree)</a:t>
            </a:r>
          </a:p>
        </p:txBody>
      </p:sp>
      <p:pic>
        <p:nvPicPr>
          <p:cNvPr id="12" name="Picture 11">
            <a:extLst>
              <a:ext uri="{FF2B5EF4-FFF2-40B4-BE49-F238E27FC236}">
                <a16:creationId xmlns:a16="http://schemas.microsoft.com/office/drawing/2014/main" id="{66BFACAB-0218-7E5F-F1EE-31BB87C66BF9}"/>
              </a:ext>
            </a:extLst>
          </p:cNvPr>
          <p:cNvPicPr>
            <a:picLocks noChangeAspect="1"/>
          </p:cNvPicPr>
          <p:nvPr/>
        </p:nvPicPr>
        <p:blipFill>
          <a:blip r:embed="rId3"/>
          <a:srcRect l="3963" t="11529" r="1550" b="2199"/>
          <a:stretch>
            <a:fillRect/>
          </a:stretch>
        </p:blipFill>
        <p:spPr>
          <a:xfrm>
            <a:off x="874888" y="1318155"/>
            <a:ext cx="10892259" cy="4303711"/>
          </a:xfrm>
          <a:prstGeom prst="rect">
            <a:avLst/>
          </a:prstGeom>
        </p:spPr>
      </p:pic>
    </p:spTree>
    <p:extLst>
      <p:ext uri="{BB962C8B-B14F-4D97-AF65-F5344CB8AC3E}">
        <p14:creationId xmlns:p14="http://schemas.microsoft.com/office/powerpoint/2010/main" val="207014670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60319-A182-81A2-31C7-47F7C78E0581}"/>
              </a:ext>
            </a:extLst>
          </p:cNvPr>
          <p:cNvSpPr>
            <a:spLocks noGrp="1"/>
          </p:cNvSpPr>
          <p:nvPr>
            <p:ph type="title"/>
          </p:nvPr>
        </p:nvSpPr>
        <p:spPr>
          <a:xfrm>
            <a:off x="95850" y="-162170"/>
            <a:ext cx="11481847" cy="1325563"/>
          </a:xfrm>
        </p:spPr>
        <p:txBody>
          <a:bodyPr/>
          <a:lstStyle/>
          <a:p>
            <a:r>
              <a:rPr lang="en-GB" dirty="0"/>
              <a:t>Assessment Types (Overall)</a:t>
            </a:r>
          </a:p>
        </p:txBody>
      </p:sp>
      <p:pic>
        <p:nvPicPr>
          <p:cNvPr id="4" name="Picture 3">
            <a:extLst>
              <a:ext uri="{FF2B5EF4-FFF2-40B4-BE49-F238E27FC236}">
                <a16:creationId xmlns:a16="http://schemas.microsoft.com/office/drawing/2014/main" id="{D37495CD-88F3-3B6F-6352-5F7DD63E5E42}"/>
              </a:ext>
            </a:extLst>
          </p:cNvPr>
          <p:cNvPicPr>
            <a:picLocks noChangeAspect="1"/>
          </p:cNvPicPr>
          <p:nvPr/>
        </p:nvPicPr>
        <p:blipFill>
          <a:blip r:embed="rId3"/>
          <a:srcRect l="805" t="5955" r="65470"/>
          <a:stretch>
            <a:fillRect/>
          </a:stretch>
        </p:blipFill>
        <p:spPr>
          <a:xfrm>
            <a:off x="1020703" y="836931"/>
            <a:ext cx="3968986" cy="4777550"/>
          </a:xfrm>
          <a:prstGeom prst="rect">
            <a:avLst/>
          </a:prstGeom>
        </p:spPr>
      </p:pic>
      <p:pic>
        <p:nvPicPr>
          <p:cNvPr id="6" name="Picture 5">
            <a:extLst>
              <a:ext uri="{FF2B5EF4-FFF2-40B4-BE49-F238E27FC236}">
                <a16:creationId xmlns:a16="http://schemas.microsoft.com/office/drawing/2014/main" id="{4A8996E8-AD74-BE36-E1A7-D2155787B339}"/>
              </a:ext>
            </a:extLst>
          </p:cNvPr>
          <p:cNvPicPr>
            <a:picLocks noChangeAspect="1"/>
          </p:cNvPicPr>
          <p:nvPr/>
        </p:nvPicPr>
        <p:blipFill>
          <a:blip r:embed="rId4"/>
          <a:stretch>
            <a:fillRect/>
          </a:stretch>
        </p:blipFill>
        <p:spPr>
          <a:xfrm>
            <a:off x="7315560" y="226584"/>
            <a:ext cx="4633836" cy="2999122"/>
          </a:xfrm>
          <a:prstGeom prst="rect">
            <a:avLst/>
          </a:prstGeom>
        </p:spPr>
      </p:pic>
      <p:pic>
        <p:nvPicPr>
          <p:cNvPr id="3" name="Picture 2">
            <a:extLst>
              <a:ext uri="{FF2B5EF4-FFF2-40B4-BE49-F238E27FC236}">
                <a16:creationId xmlns:a16="http://schemas.microsoft.com/office/drawing/2014/main" id="{DA250404-CB78-24A7-D1D2-CC5AAD07A5B7}"/>
              </a:ext>
            </a:extLst>
          </p:cNvPr>
          <p:cNvPicPr>
            <a:picLocks noChangeAspect="1"/>
          </p:cNvPicPr>
          <p:nvPr/>
        </p:nvPicPr>
        <p:blipFill>
          <a:blip r:embed="rId3"/>
          <a:srcRect l="35580" t="2757" b="-1"/>
          <a:stretch>
            <a:fillRect/>
          </a:stretch>
        </p:blipFill>
        <p:spPr>
          <a:xfrm>
            <a:off x="7382680" y="3746001"/>
            <a:ext cx="4602562" cy="2999122"/>
          </a:xfrm>
          <a:prstGeom prst="rect">
            <a:avLst/>
          </a:prstGeom>
        </p:spPr>
      </p:pic>
    </p:spTree>
    <p:extLst>
      <p:ext uri="{BB962C8B-B14F-4D97-AF65-F5344CB8AC3E}">
        <p14:creationId xmlns:p14="http://schemas.microsoft.com/office/powerpoint/2010/main" val="131517301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07923-54EB-FD75-729D-C9707382D0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BB7BB1-6864-706F-FE6E-75F6CD56333B}"/>
              </a:ext>
            </a:extLst>
          </p:cNvPr>
          <p:cNvSpPr>
            <a:spLocks noGrp="1"/>
          </p:cNvSpPr>
          <p:nvPr>
            <p:ph type="title"/>
          </p:nvPr>
        </p:nvSpPr>
        <p:spPr>
          <a:xfrm>
            <a:off x="123035" y="181923"/>
            <a:ext cx="4587861" cy="1325563"/>
          </a:xfrm>
        </p:spPr>
        <p:txBody>
          <a:bodyPr/>
          <a:lstStyle/>
          <a:p>
            <a:r>
              <a:rPr lang="en-GB" dirty="0"/>
              <a:t>Assessment Types (by campus)</a:t>
            </a:r>
          </a:p>
        </p:txBody>
      </p:sp>
      <p:pic>
        <p:nvPicPr>
          <p:cNvPr id="5" name="Picture 4">
            <a:extLst>
              <a:ext uri="{FF2B5EF4-FFF2-40B4-BE49-F238E27FC236}">
                <a16:creationId xmlns:a16="http://schemas.microsoft.com/office/drawing/2014/main" id="{D6B8BA2B-3025-5E31-D4F9-E6632F4B339B}"/>
              </a:ext>
            </a:extLst>
          </p:cNvPr>
          <p:cNvPicPr>
            <a:picLocks noChangeAspect="1"/>
          </p:cNvPicPr>
          <p:nvPr/>
        </p:nvPicPr>
        <p:blipFill>
          <a:blip r:embed="rId3"/>
          <a:srcRect l="34717" t="19643"/>
          <a:stretch>
            <a:fillRect/>
          </a:stretch>
        </p:blipFill>
        <p:spPr>
          <a:xfrm>
            <a:off x="123035" y="1759352"/>
            <a:ext cx="5927572" cy="3125164"/>
          </a:xfrm>
          <a:prstGeom prst="rect">
            <a:avLst/>
          </a:prstGeom>
        </p:spPr>
      </p:pic>
      <p:sp>
        <p:nvSpPr>
          <p:cNvPr id="6" name="TextBox 5">
            <a:extLst>
              <a:ext uri="{FF2B5EF4-FFF2-40B4-BE49-F238E27FC236}">
                <a16:creationId xmlns:a16="http://schemas.microsoft.com/office/drawing/2014/main" id="{D8493DEC-B63A-6C22-609E-A9135756A9F1}"/>
              </a:ext>
            </a:extLst>
          </p:cNvPr>
          <p:cNvSpPr txBox="1"/>
          <p:nvPr/>
        </p:nvSpPr>
        <p:spPr>
          <a:xfrm>
            <a:off x="2503723" y="4902974"/>
            <a:ext cx="2207173" cy="369332"/>
          </a:xfrm>
          <a:prstGeom prst="rect">
            <a:avLst/>
          </a:prstGeom>
          <a:noFill/>
        </p:spPr>
        <p:txBody>
          <a:bodyPr wrap="square" rtlCol="0">
            <a:spAutoFit/>
          </a:bodyPr>
          <a:lstStyle/>
          <a:p>
            <a:r>
              <a:rPr lang="en-GB" dirty="0"/>
              <a:t>Carmarthen</a:t>
            </a:r>
          </a:p>
        </p:txBody>
      </p:sp>
      <p:sp>
        <p:nvSpPr>
          <p:cNvPr id="7" name="TextBox 6">
            <a:extLst>
              <a:ext uri="{FF2B5EF4-FFF2-40B4-BE49-F238E27FC236}">
                <a16:creationId xmlns:a16="http://schemas.microsoft.com/office/drawing/2014/main" id="{8EE29CEB-3512-BBD3-F754-4ADCA0A0B308}"/>
              </a:ext>
            </a:extLst>
          </p:cNvPr>
          <p:cNvSpPr txBox="1"/>
          <p:nvPr/>
        </p:nvSpPr>
        <p:spPr>
          <a:xfrm>
            <a:off x="8854633" y="72735"/>
            <a:ext cx="2207173" cy="369332"/>
          </a:xfrm>
          <a:prstGeom prst="rect">
            <a:avLst/>
          </a:prstGeom>
          <a:noFill/>
        </p:spPr>
        <p:txBody>
          <a:bodyPr wrap="square" rtlCol="0">
            <a:spAutoFit/>
          </a:bodyPr>
          <a:lstStyle/>
          <a:p>
            <a:r>
              <a:rPr lang="en-GB" dirty="0"/>
              <a:t>Swansea</a:t>
            </a:r>
          </a:p>
        </p:txBody>
      </p:sp>
      <p:sp>
        <p:nvSpPr>
          <p:cNvPr id="8" name="TextBox 7">
            <a:extLst>
              <a:ext uri="{FF2B5EF4-FFF2-40B4-BE49-F238E27FC236}">
                <a16:creationId xmlns:a16="http://schemas.microsoft.com/office/drawing/2014/main" id="{88902A55-D2A7-02E9-316B-5F0313343DC8}"/>
              </a:ext>
            </a:extLst>
          </p:cNvPr>
          <p:cNvSpPr txBox="1"/>
          <p:nvPr/>
        </p:nvSpPr>
        <p:spPr>
          <a:xfrm>
            <a:off x="9062977" y="3534867"/>
            <a:ext cx="2207173" cy="369332"/>
          </a:xfrm>
          <a:prstGeom prst="rect">
            <a:avLst/>
          </a:prstGeom>
          <a:noFill/>
        </p:spPr>
        <p:txBody>
          <a:bodyPr wrap="square" rtlCol="0">
            <a:spAutoFit/>
          </a:bodyPr>
          <a:lstStyle/>
          <a:p>
            <a:r>
              <a:rPr lang="en-GB" dirty="0"/>
              <a:t>Cardiff</a:t>
            </a:r>
          </a:p>
        </p:txBody>
      </p:sp>
      <p:pic>
        <p:nvPicPr>
          <p:cNvPr id="10" name="Picture 9">
            <a:extLst>
              <a:ext uri="{FF2B5EF4-FFF2-40B4-BE49-F238E27FC236}">
                <a16:creationId xmlns:a16="http://schemas.microsoft.com/office/drawing/2014/main" id="{8A782332-7041-431B-9E35-2CC0AC27D7EA}"/>
              </a:ext>
            </a:extLst>
          </p:cNvPr>
          <p:cNvPicPr>
            <a:picLocks noChangeAspect="1"/>
          </p:cNvPicPr>
          <p:nvPr/>
        </p:nvPicPr>
        <p:blipFill>
          <a:blip r:embed="rId4"/>
          <a:srcRect t="18682"/>
          <a:stretch>
            <a:fillRect/>
          </a:stretch>
        </p:blipFill>
        <p:spPr>
          <a:xfrm>
            <a:off x="6701742" y="442067"/>
            <a:ext cx="5490359" cy="2834974"/>
          </a:xfrm>
          <a:prstGeom prst="rect">
            <a:avLst/>
          </a:prstGeom>
        </p:spPr>
      </p:pic>
      <p:pic>
        <p:nvPicPr>
          <p:cNvPr id="12" name="Picture 11">
            <a:extLst>
              <a:ext uri="{FF2B5EF4-FFF2-40B4-BE49-F238E27FC236}">
                <a16:creationId xmlns:a16="http://schemas.microsoft.com/office/drawing/2014/main" id="{D8C7C39B-E2BD-D5F5-F98C-9B3167FCD072}"/>
              </a:ext>
            </a:extLst>
          </p:cNvPr>
          <p:cNvPicPr>
            <a:picLocks noChangeAspect="1"/>
          </p:cNvPicPr>
          <p:nvPr/>
        </p:nvPicPr>
        <p:blipFill>
          <a:blip r:embed="rId5"/>
          <a:srcRect t="20202" b="1"/>
          <a:stretch>
            <a:fillRect/>
          </a:stretch>
        </p:blipFill>
        <p:spPr>
          <a:xfrm>
            <a:off x="6701742" y="3904199"/>
            <a:ext cx="5448657" cy="2736214"/>
          </a:xfrm>
          <a:prstGeom prst="rect">
            <a:avLst/>
          </a:prstGeom>
        </p:spPr>
      </p:pic>
    </p:spTree>
    <p:extLst>
      <p:ext uri="{BB962C8B-B14F-4D97-AF65-F5344CB8AC3E}">
        <p14:creationId xmlns:p14="http://schemas.microsoft.com/office/powerpoint/2010/main" val="53926352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B8360-2E8F-ABF3-A458-7F9417AC50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DBF191-A3E3-695A-3576-A637E18C56D3}"/>
              </a:ext>
            </a:extLst>
          </p:cNvPr>
          <p:cNvSpPr>
            <a:spLocks noGrp="1"/>
          </p:cNvSpPr>
          <p:nvPr>
            <p:ph type="title"/>
          </p:nvPr>
        </p:nvSpPr>
        <p:spPr>
          <a:xfrm>
            <a:off x="111065" y="-181496"/>
            <a:ext cx="11481847" cy="1325563"/>
          </a:xfrm>
        </p:spPr>
        <p:txBody>
          <a:bodyPr/>
          <a:lstStyle/>
          <a:p>
            <a:r>
              <a:rPr lang="en-GB" dirty="0"/>
              <a:t>Assessment Types (Campus - Undergraduate)</a:t>
            </a:r>
          </a:p>
        </p:txBody>
      </p:sp>
      <p:sp>
        <p:nvSpPr>
          <p:cNvPr id="6" name="TextBox 5">
            <a:extLst>
              <a:ext uri="{FF2B5EF4-FFF2-40B4-BE49-F238E27FC236}">
                <a16:creationId xmlns:a16="http://schemas.microsoft.com/office/drawing/2014/main" id="{D9897221-6E1A-CF2D-C636-5A5C78E8E51F}"/>
              </a:ext>
            </a:extLst>
          </p:cNvPr>
          <p:cNvSpPr txBox="1"/>
          <p:nvPr/>
        </p:nvSpPr>
        <p:spPr>
          <a:xfrm>
            <a:off x="1224619" y="5263058"/>
            <a:ext cx="2207173" cy="369332"/>
          </a:xfrm>
          <a:prstGeom prst="rect">
            <a:avLst/>
          </a:prstGeom>
          <a:noFill/>
        </p:spPr>
        <p:txBody>
          <a:bodyPr wrap="square" rtlCol="0">
            <a:spAutoFit/>
          </a:bodyPr>
          <a:lstStyle/>
          <a:p>
            <a:r>
              <a:rPr lang="en-GB" dirty="0"/>
              <a:t>Carmarthen</a:t>
            </a:r>
          </a:p>
        </p:txBody>
      </p:sp>
      <p:sp>
        <p:nvSpPr>
          <p:cNvPr id="7" name="TextBox 6">
            <a:extLst>
              <a:ext uri="{FF2B5EF4-FFF2-40B4-BE49-F238E27FC236}">
                <a16:creationId xmlns:a16="http://schemas.microsoft.com/office/drawing/2014/main" id="{94C3103B-D790-EC03-D9FD-5971837A6404}"/>
              </a:ext>
            </a:extLst>
          </p:cNvPr>
          <p:cNvSpPr txBox="1"/>
          <p:nvPr/>
        </p:nvSpPr>
        <p:spPr>
          <a:xfrm>
            <a:off x="5308937" y="5263058"/>
            <a:ext cx="2207173" cy="369332"/>
          </a:xfrm>
          <a:prstGeom prst="rect">
            <a:avLst/>
          </a:prstGeom>
          <a:noFill/>
        </p:spPr>
        <p:txBody>
          <a:bodyPr wrap="square" rtlCol="0">
            <a:spAutoFit/>
          </a:bodyPr>
          <a:lstStyle/>
          <a:p>
            <a:r>
              <a:rPr lang="en-GB" dirty="0"/>
              <a:t>Swansea</a:t>
            </a:r>
          </a:p>
        </p:txBody>
      </p:sp>
      <p:sp>
        <p:nvSpPr>
          <p:cNvPr id="8" name="TextBox 7">
            <a:extLst>
              <a:ext uri="{FF2B5EF4-FFF2-40B4-BE49-F238E27FC236}">
                <a16:creationId xmlns:a16="http://schemas.microsoft.com/office/drawing/2014/main" id="{DAE79918-3C87-8013-98C1-A6940DB9AA10}"/>
              </a:ext>
            </a:extLst>
          </p:cNvPr>
          <p:cNvSpPr txBox="1"/>
          <p:nvPr/>
        </p:nvSpPr>
        <p:spPr>
          <a:xfrm>
            <a:off x="9533286" y="5263058"/>
            <a:ext cx="2207173" cy="369332"/>
          </a:xfrm>
          <a:prstGeom prst="rect">
            <a:avLst/>
          </a:prstGeom>
          <a:noFill/>
        </p:spPr>
        <p:txBody>
          <a:bodyPr wrap="square" rtlCol="0">
            <a:spAutoFit/>
          </a:bodyPr>
          <a:lstStyle/>
          <a:p>
            <a:r>
              <a:rPr lang="en-GB" dirty="0"/>
              <a:t>Cardiff</a:t>
            </a:r>
          </a:p>
        </p:txBody>
      </p:sp>
      <p:sp>
        <p:nvSpPr>
          <p:cNvPr id="3" name="TextBox 2">
            <a:extLst>
              <a:ext uri="{FF2B5EF4-FFF2-40B4-BE49-F238E27FC236}">
                <a16:creationId xmlns:a16="http://schemas.microsoft.com/office/drawing/2014/main" id="{BD102DBD-3F0D-AF0D-76BD-D0C3094E07F0}"/>
              </a:ext>
            </a:extLst>
          </p:cNvPr>
          <p:cNvSpPr txBox="1"/>
          <p:nvPr/>
        </p:nvSpPr>
        <p:spPr>
          <a:xfrm>
            <a:off x="1211" y="867904"/>
            <a:ext cx="3210911" cy="369332"/>
          </a:xfrm>
          <a:prstGeom prst="rect">
            <a:avLst/>
          </a:prstGeom>
          <a:noFill/>
        </p:spPr>
        <p:txBody>
          <a:bodyPr wrap="square" rtlCol="0">
            <a:spAutoFit/>
          </a:bodyPr>
          <a:lstStyle/>
          <a:p>
            <a:r>
              <a:rPr lang="en-GB" dirty="0"/>
              <a:t>Undergraduate non-degree</a:t>
            </a:r>
          </a:p>
        </p:txBody>
      </p:sp>
      <p:sp>
        <p:nvSpPr>
          <p:cNvPr id="4" name="TextBox 3">
            <a:extLst>
              <a:ext uri="{FF2B5EF4-FFF2-40B4-BE49-F238E27FC236}">
                <a16:creationId xmlns:a16="http://schemas.microsoft.com/office/drawing/2014/main" id="{B00E3CD0-2ECB-4608-3EC3-43CE1FDC3EBE}"/>
              </a:ext>
            </a:extLst>
          </p:cNvPr>
          <p:cNvSpPr txBox="1"/>
          <p:nvPr/>
        </p:nvSpPr>
        <p:spPr>
          <a:xfrm>
            <a:off x="-32478" y="3157814"/>
            <a:ext cx="3210911" cy="369332"/>
          </a:xfrm>
          <a:prstGeom prst="rect">
            <a:avLst/>
          </a:prstGeom>
          <a:noFill/>
        </p:spPr>
        <p:txBody>
          <a:bodyPr wrap="square" rtlCol="0">
            <a:spAutoFit/>
          </a:bodyPr>
          <a:lstStyle/>
          <a:p>
            <a:r>
              <a:rPr lang="en-GB" dirty="0"/>
              <a:t>Undergraduate first degree</a:t>
            </a:r>
          </a:p>
        </p:txBody>
      </p:sp>
      <p:pic>
        <p:nvPicPr>
          <p:cNvPr id="16" name="Picture 15">
            <a:extLst>
              <a:ext uri="{FF2B5EF4-FFF2-40B4-BE49-F238E27FC236}">
                <a16:creationId xmlns:a16="http://schemas.microsoft.com/office/drawing/2014/main" id="{33B32F15-1CB6-F433-47B7-9AC0BB93DF19}"/>
              </a:ext>
            </a:extLst>
          </p:cNvPr>
          <p:cNvPicPr>
            <a:picLocks noChangeAspect="1"/>
          </p:cNvPicPr>
          <p:nvPr/>
        </p:nvPicPr>
        <p:blipFill>
          <a:blip r:embed="rId3"/>
          <a:stretch>
            <a:fillRect/>
          </a:stretch>
        </p:blipFill>
        <p:spPr>
          <a:xfrm>
            <a:off x="4045680" y="3502191"/>
            <a:ext cx="3858070" cy="1594388"/>
          </a:xfrm>
          <a:prstGeom prst="rect">
            <a:avLst/>
          </a:prstGeom>
        </p:spPr>
      </p:pic>
      <p:pic>
        <p:nvPicPr>
          <p:cNvPr id="18" name="Picture 17">
            <a:extLst>
              <a:ext uri="{FF2B5EF4-FFF2-40B4-BE49-F238E27FC236}">
                <a16:creationId xmlns:a16="http://schemas.microsoft.com/office/drawing/2014/main" id="{82E14C37-92A8-7B32-18E7-B50A43D4A767}"/>
              </a:ext>
            </a:extLst>
          </p:cNvPr>
          <p:cNvPicPr>
            <a:picLocks noChangeAspect="1"/>
          </p:cNvPicPr>
          <p:nvPr/>
        </p:nvPicPr>
        <p:blipFill>
          <a:blip r:embed="rId4"/>
          <a:stretch>
            <a:fillRect/>
          </a:stretch>
        </p:blipFill>
        <p:spPr>
          <a:xfrm>
            <a:off x="8052881" y="3460951"/>
            <a:ext cx="3936291" cy="1635628"/>
          </a:xfrm>
          <a:prstGeom prst="rect">
            <a:avLst/>
          </a:prstGeom>
        </p:spPr>
      </p:pic>
      <p:pic>
        <p:nvPicPr>
          <p:cNvPr id="20" name="Picture 19">
            <a:extLst>
              <a:ext uri="{FF2B5EF4-FFF2-40B4-BE49-F238E27FC236}">
                <a16:creationId xmlns:a16="http://schemas.microsoft.com/office/drawing/2014/main" id="{D453845A-FB6E-078C-0208-4B325439E884}"/>
              </a:ext>
            </a:extLst>
          </p:cNvPr>
          <p:cNvPicPr>
            <a:picLocks noChangeAspect="1"/>
          </p:cNvPicPr>
          <p:nvPr/>
        </p:nvPicPr>
        <p:blipFill>
          <a:blip r:embed="rId5"/>
          <a:stretch>
            <a:fillRect/>
          </a:stretch>
        </p:blipFill>
        <p:spPr>
          <a:xfrm>
            <a:off x="39946" y="3520758"/>
            <a:ext cx="3856602" cy="1594388"/>
          </a:xfrm>
          <a:prstGeom prst="rect">
            <a:avLst/>
          </a:prstGeom>
        </p:spPr>
      </p:pic>
      <p:pic>
        <p:nvPicPr>
          <p:cNvPr id="22" name="Picture 21">
            <a:extLst>
              <a:ext uri="{FF2B5EF4-FFF2-40B4-BE49-F238E27FC236}">
                <a16:creationId xmlns:a16="http://schemas.microsoft.com/office/drawing/2014/main" id="{32261F68-4F2E-804E-2884-FF3D382B51CA}"/>
              </a:ext>
            </a:extLst>
          </p:cNvPr>
          <p:cNvPicPr>
            <a:picLocks noChangeAspect="1"/>
          </p:cNvPicPr>
          <p:nvPr/>
        </p:nvPicPr>
        <p:blipFill>
          <a:blip r:embed="rId6"/>
          <a:stretch>
            <a:fillRect/>
          </a:stretch>
        </p:blipFill>
        <p:spPr>
          <a:xfrm>
            <a:off x="81842" y="1273599"/>
            <a:ext cx="3818873" cy="1594388"/>
          </a:xfrm>
          <a:prstGeom prst="rect">
            <a:avLst/>
          </a:prstGeom>
        </p:spPr>
      </p:pic>
      <p:pic>
        <p:nvPicPr>
          <p:cNvPr id="24" name="Picture 23">
            <a:extLst>
              <a:ext uri="{FF2B5EF4-FFF2-40B4-BE49-F238E27FC236}">
                <a16:creationId xmlns:a16="http://schemas.microsoft.com/office/drawing/2014/main" id="{6B1F75B2-172F-2749-4334-8F74F6C1D8E4}"/>
              </a:ext>
            </a:extLst>
          </p:cNvPr>
          <p:cNvPicPr>
            <a:picLocks noChangeAspect="1"/>
          </p:cNvPicPr>
          <p:nvPr/>
        </p:nvPicPr>
        <p:blipFill>
          <a:blip r:embed="rId7"/>
          <a:stretch>
            <a:fillRect/>
          </a:stretch>
        </p:blipFill>
        <p:spPr>
          <a:xfrm>
            <a:off x="8112787" y="1184043"/>
            <a:ext cx="4014430" cy="1683942"/>
          </a:xfrm>
          <a:prstGeom prst="rect">
            <a:avLst/>
          </a:prstGeom>
        </p:spPr>
      </p:pic>
      <p:pic>
        <p:nvPicPr>
          <p:cNvPr id="26" name="Picture 25">
            <a:extLst>
              <a:ext uri="{FF2B5EF4-FFF2-40B4-BE49-F238E27FC236}">
                <a16:creationId xmlns:a16="http://schemas.microsoft.com/office/drawing/2014/main" id="{5154269F-BE1D-1184-5C5F-45079E7ABCC3}"/>
              </a:ext>
            </a:extLst>
          </p:cNvPr>
          <p:cNvPicPr>
            <a:picLocks noChangeAspect="1"/>
          </p:cNvPicPr>
          <p:nvPr/>
        </p:nvPicPr>
        <p:blipFill>
          <a:blip r:embed="rId8"/>
          <a:stretch>
            <a:fillRect/>
          </a:stretch>
        </p:blipFill>
        <p:spPr>
          <a:xfrm>
            <a:off x="4045680" y="1184043"/>
            <a:ext cx="3979900" cy="1683943"/>
          </a:xfrm>
          <a:prstGeom prst="rect">
            <a:avLst/>
          </a:prstGeom>
        </p:spPr>
      </p:pic>
    </p:spTree>
    <p:extLst>
      <p:ext uri="{BB962C8B-B14F-4D97-AF65-F5344CB8AC3E}">
        <p14:creationId xmlns:p14="http://schemas.microsoft.com/office/powerpoint/2010/main" val="8461176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8D49F-37A1-5286-FD1B-D3704333A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D97CBB-2D2C-DD1F-09EA-D4373A2D33E1}"/>
              </a:ext>
            </a:extLst>
          </p:cNvPr>
          <p:cNvSpPr>
            <a:spLocks noGrp="1"/>
          </p:cNvSpPr>
          <p:nvPr>
            <p:ph type="title"/>
          </p:nvPr>
        </p:nvSpPr>
        <p:spPr>
          <a:xfrm>
            <a:off x="242605" y="112877"/>
            <a:ext cx="11818766" cy="1325563"/>
          </a:xfrm>
        </p:spPr>
        <p:txBody>
          <a:bodyPr/>
          <a:lstStyle/>
          <a:p>
            <a:r>
              <a:rPr lang="en-GB" dirty="0"/>
              <a:t>Programme-level differences (shared programmes): CertHE10 Employability Skills</a:t>
            </a:r>
          </a:p>
        </p:txBody>
      </p:sp>
      <p:pic>
        <p:nvPicPr>
          <p:cNvPr id="12" name="Picture 11">
            <a:extLst>
              <a:ext uri="{FF2B5EF4-FFF2-40B4-BE49-F238E27FC236}">
                <a16:creationId xmlns:a16="http://schemas.microsoft.com/office/drawing/2014/main" id="{AD433D2B-01E5-08FC-891F-A68542A3D77C}"/>
              </a:ext>
            </a:extLst>
          </p:cNvPr>
          <p:cNvPicPr>
            <a:picLocks noChangeAspect="1"/>
          </p:cNvPicPr>
          <p:nvPr/>
        </p:nvPicPr>
        <p:blipFill>
          <a:blip r:embed="rId3"/>
          <a:stretch>
            <a:fillRect/>
          </a:stretch>
        </p:blipFill>
        <p:spPr>
          <a:xfrm>
            <a:off x="465342" y="1438440"/>
            <a:ext cx="2195795" cy="4122167"/>
          </a:xfrm>
          <a:prstGeom prst="rect">
            <a:avLst/>
          </a:prstGeom>
        </p:spPr>
      </p:pic>
      <p:pic>
        <p:nvPicPr>
          <p:cNvPr id="14" name="Picture 13">
            <a:extLst>
              <a:ext uri="{FF2B5EF4-FFF2-40B4-BE49-F238E27FC236}">
                <a16:creationId xmlns:a16="http://schemas.microsoft.com/office/drawing/2014/main" id="{F007158A-BF30-CF86-23BD-CBE28E4D8E60}"/>
              </a:ext>
            </a:extLst>
          </p:cNvPr>
          <p:cNvPicPr>
            <a:picLocks noChangeAspect="1"/>
          </p:cNvPicPr>
          <p:nvPr/>
        </p:nvPicPr>
        <p:blipFill>
          <a:blip r:embed="rId4"/>
          <a:srcRect l="20869" r="31947"/>
          <a:stretch>
            <a:fillRect/>
          </a:stretch>
        </p:blipFill>
        <p:spPr>
          <a:xfrm>
            <a:off x="6881445" y="1562461"/>
            <a:ext cx="4454769" cy="3998146"/>
          </a:xfrm>
          <a:prstGeom prst="rect">
            <a:avLst/>
          </a:prstGeom>
        </p:spPr>
      </p:pic>
      <p:pic>
        <p:nvPicPr>
          <p:cNvPr id="16" name="Picture 15">
            <a:extLst>
              <a:ext uri="{FF2B5EF4-FFF2-40B4-BE49-F238E27FC236}">
                <a16:creationId xmlns:a16="http://schemas.microsoft.com/office/drawing/2014/main" id="{21A182EF-517E-CE68-DD82-EA97DB5579C2}"/>
              </a:ext>
            </a:extLst>
          </p:cNvPr>
          <p:cNvPicPr>
            <a:picLocks noChangeAspect="1"/>
          </p:cNvPicPr>
          <p:nvPr/>
        </p:nvPicPr>
        <p:blipFill>
          <a:blip r:embed="rId5"/>
          <a:srcRect/>
          <a:stretch>
            <a:fillRect/>
          </a:stretch>
        </p:blipFill>
        <p:spPr>
          <a:xfrm>
            <a:off x="3052751" y="1540766"/>
            <a:ext cx="3360935" cy="1888234"/>
          </a:xfrm>
          <a:prstGeom prst="rect">
            <a:avLst/>
          </a:prstGeom>
        </p:spPr>
      </p:pic>
      <p:pic>
        <p:nvPicPr>
          <p:cNvPr id="18" name="Picture 17">
            <a:extLst>
              <a:ext uri="{FF2B5EF4-FFF2-40B4-BE49-F238E27FC236}">
                <a16:creationId xmlns:a16="http://schemas.microsoft.com/office/drawing/2014/main" id="{0BC47500-5FDC-C680-2C4F-4C713544BC43}"/>
              </a:ext>
            </a:extLst>
          </p:cNvPr>
          <p:cNvPicPr>
            <a:picLocks noChangeAspect="1"/>
          </p:cNvPicPr>
          <p:nvPr/>
        </p:nvPicPr>
        <p:blipFill>
          <a:blip r:embed="rId6"/>
          <a:stretch>
            <a:fillRect/>
          </a:stretch>
        </p:blipFill>
        <p:spPr>
          <a:xfrm>
            <a:off x="2976607" y="3505904"/>
            <a:ext cx="3437079" cy="1888234"/>
          </a:xfrm>
          <a:prstGeom prst="rect">
            <a:avLst/>
          </a:prstGeom>
        </p:spPr>
      </p:pic>
      <p:pic>
        <p:nvPicPr>
          <p:cNvPr id="3" name="Picture 2">
            <a:extLst>
              <a:ext uri="{FF2B5EF4-FFF2-40B4-BE49-F238E27FC236}">
                <a16:creationId xmlns:a16="http://schemas.microsoft.com/office/drawing/2014/main" id="{2DFE2684-05DC-D703-7779-76A31A47D0BC}"/>
              </a:ext>
            </a:extLst>
          </p:cNvPr>
          <p:cNvPicPr>
            <a:picLocks noChangeAspect="1"/>
          </p:cNvPicPr>
          <p:nvPr/>
        </p:nvPicPr>
        <p:blipFill>
          <a:blip r:embed="rId4"/>
          <a:srcRect l="86982" t="32189" r="1" b="20627"/>
          <a:stretch>
            <a:fillRect/>
          </a:stretch>
        </p:blipFill>
        <p:spPr>
          <a:xfrm>
            <a:off x="10015547" y="1923595"/>
            <a:ext cx="1067016" cy="1637939"/>
          </a:xfrm>
          <a:prstGeom prst="rect">
            <a:avLst/>
          </a:prstGeom>
        </p:spPr>
      </p:pic>
    </p:spTree>
    <p:extLst>
      <p:ext uri="{BB962C8B-B14F-4D97-AF65-F5344CB8AC3E}">
        <p14:creationId xmlns:p14="http://schemas.microsoft.com/office/powerpoint/2010/main" val="88048312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E9D75-4AD0-CDAE-5772-998ED9FCCE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E7E9F1-1269-FC94-7FFE-C2FB8A1760D7}"/>
              </a:ext>
            </a:extLst>
          </p:cNvPr>
          <p:cNvSpPr>
            <a:spLocks noGrp="1"/>
          </p:cNvSpPr>
          <p:nvPr>
            <p:ph type="title"/>
          </p:nvPr>
        </p:nvSpPr>
        <p:spPr>
          <a:xfrm>
            <a:off x="242605" y="112877"/>
            <a:ext cx="11818766" cy="1325563"/>
          </a:xfrm>
        </p:spPr>
        <p:txBody>
          <a:bodyPr/>
          <a:lstStyle/>
          <a:p>
            <a:r>
              <a:rPr lang="en-GB"/>
              <a:t>Programme-level differences (shared programmes): BA Developing Leadership and Management</a:t>
            </a:r>
          </a:p>
        </p:txBody>
      </p:sp>
      <p:pic>
        <p:nvPicPr>
          <p:cNvPr id="4" name="Picture 3">
            <a:extLst>
              <a:ext uri="{FF2B5EF4-FFF2-40B4-BE49-F238E27FC236}">
                <a16:creationId xmlns:a16="http://schemas.microsoft.com/office/drawing/2014/main" id="{AF1F2F43-62FF-F989-1067-E22422608455}"/>
              </a:ext>
            </a:extLst>
          </p:cNvPr>
          <p:cNvPicPr>
            <a:picLocks noChangeAspect="1"/>
          </p:cNvPicPr>
          <p:nvPr/>
        </p:nvPicPr>
        <p:blipFill>
          <a:blip r:embed="rId3"/>
          <a:srcRect l="21053" t="18435" r="27878"/>
          <a:stretch>
            <a:fillRect/>
          </a:stretch>
        </p:blipFill>
        <p:spPr>
          <a:xfrm>
            <a:off x="6708374" y="1465514"/>
            <a:ext cx="5352997" cy="4020886"/>
          </a:xfrm>
          <a:prstGeom prst="rect">
            <a:avLst/>
          </a:prstGeom>
        </p:spPr>
      </p:pic>
      <p:pic>
        <p:nvPicPr>
          <p:cNvPr id="6" name="Picture 5">
            <a:extLst>
              <a:ext uri="{FF2B5EF4-FFF2-40B4-BE49-F238E27FC236}">
                <a16:creationId xmlns:a16="http://schemas.microsoft.com/office/drawing/2014/main" id="{435388EC-6483-2786-C8E5-8F0D6578E518}"/>
              </a:ext>
            </a:extLst>
          </p:cNvPr>
          <p:cNvPicPr>
            <a:picLocks noChangeAspect="1"/>
          </p:cNvPicPr>
          <p:nvPr/>
        </p:nvPicPr>
        <p:blipFill>
          <a:blip r:embed="rId4"/>
          <a:stretch>
            <a:fillRect/>
          </a:stretch>
        </p:blipFill>
        <p:spPr>
          <a:xfrm>
            <a:off x="3490062" y="1438439"/>
            <a:ext cx="2348030" cy="1585295"/>
          </a:xfrm>
          <a:prstGeom prst="rect">
            <a:avLst/>
          </a:prstGeom>
        </p:spPr>
      </p:pic>
      <p:pic>
        <p:nvPicPr>
          <p:cNvPr id="8" name="Picture 7">
            <a:extLst>
              <a:ext uri="{FF2B5EF4-FFF2-40B4-BE49-F238E27FC236}">
                <a16:creationId xmlns:a16="http://schemas.microsoft.com/office/drawing/2014/main" id="{51316011-3BE3-BB0C-1713-C3C65433FCFD}"/>
              </a:ext>
            </a:extLst>
          </p:cNvPr>
          <p:cNvPicPr>
            <a:picLocks noChangeAspect="1"/>
          </p:cNvPicPr>
          <p:nvPr/>
        </p:nvPicPr>
        <p:blipFill>
          <a:blip r:embed="rId5"/>
          <a:stretch>
            <a:fillRect/>
          </a:stretch>
        </p:blipFill>
        <p:spPr>
          <a:xfrm>
            <a:off x="3123771" y="3077737"/>
            <a:ext cx="3028217" cy="2588866"/>
          </a:xfrm>
          <a:prstGeom prst="rect">
            <a:avLst/>
          </a:prstGeom>
        </p:spPr>
      </p:pic>
      <p:pic>
        <p:nvPicPr>
          <p:cNvPr id="13" name="Picture 12">
            <a:extLst>
              <a:ext uri="{FF2B5EF4-FFF2-40B4-BE49-F238E27FC236}">
                <a16:creationId xmlns:a16="http://schemas.microsoft.com/office/drawing/2014/main" id="{9F69E1DE-0137-D977-80F9-62EB13AFFE2A}"/>
              </a:ext>
            </a:extLst>
          </p:cNvPr>
          <p:cNvPicPr>
            <a:picLocks noChangeAspect="1"/>
          </p:cNvPicPr>
          <p:nvPr/>
        </p:nvPicPr>
        <p:blipFill>
          <a:blip r:embed="rId6"/>
          <a:srcRect l="3186" r="6004"/>
          <a:stretch>
            <a:fillRect/>
          </a:stretch>
        </p:blipFill>
        <p:spPr>
          <a:xfrm>
            <a:off x="665588" y="1515885"/>
            <a:ext cx="1901797" cy="4150718"/>
          </a:xfrm>
          <a:prstGeom prst="rect">
            <a:avLst/>
          </a:prstGeom>
        </p:spPr>
      </p:pic>
      <p:pic>
        <p:nvPicPr>
          <p:cNvPr id="3" name="Picture 2">
            <a:extLst>
              <a:ext uri="{FF2B5EF4-FFF2-40B4-BE49-F238E27FC236}">
                <a16:creationId xmlns:a16="http://schemas.microsoft.com/office/drawing/2014/main" id="{C66CB93B-0227-E3B6-8056-854424A78EC8}"/>
              </a:ext>
            </a:extLst>
          </p:cNvPr>
          <p:cNvPicPr>
            <a:picLocks noChangeAspect="1"/>
          </p:cNvPicPr>
          <p:nvPr/>
        </p:nvPicPr>
        <p:blipFill>
          <a:blip r:embed="rId3"/>
          <a:srcRect l="92586" t="44803" b="26557"/>
          <a:stretch>
            <a:fillRect/>
          </a:stretch>
        </p:blipFill>
        <p:spPr>
          <a:xfrm>
            <a:off x="11345255" y="1515885"/>
            <a:ext cx="716116" cy="1301261"/>
          </a:xfrm>
          <a:prstGeom prst="rect">
            <a:avLst/>
          </a:prstGeom>
        </p:spPr>
      </p:pic>
    </p:spTree>
    <p:extLst>
      <p:ext uri="{BB962C8B-B14F-4D97-AF65-F5344CB8AC3E}">
        <p14:creationId xmlns:p14="http://schemas.microsoft.com/office/powerpoint/2010/main" val="368183492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DAF401-1EA0-A413-435A-FB98602B1D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9D33CD-A8A7-FF10-9057-D3182C8A2AB6}"/>
              </a:ext>
            </a:extLst>
          </p:cNvPr>
          <p:cNvSpPr>
            <a:spLocks noGrp="1"/>
          </p:cNvSpPr>
          <p:nvPr>
            <p:ph type="title"/>
          </p:nvPr>
        </p:nvSpPr>
        <p:spPr>
          <a:xfrm>
            <a:off x="242605" y="112877"/>
            <a:ext cx="11818766" cy="1325563"/>
          </a:xfrm>
        </p:spPr>
        <p:txBody>
          <a:bodyPr/>
          <a:lstStyle/>
          <a:p>
            <a:r>
              <a:rPr lang="en-GB" dirty="0"/>
              <a:t>Programme-level differences (shared programmes): MBA</a:t>
            </a:r>
          </a:p>
        </p:txBody>
      </p:sp>
      <p:pic>
        <p:nvPicPr>
          <p:cNvPr id="5" name="Picture 4">
            <a:extLst>
              <a:ext uri="{FF2B5EF4-FFF2-40B4-BE49-F238E27FC236}">
                <a16:creationId xmlns:a16="http://schemas.microsoft.com/office/drawing/2014/main" id="{9B95F7F9-26BE-1E08-5A60-F7BC001D476D}"/>
              </a:ext>
            </a:extLst>
          </p:cNvPr>
          <p:cNvPicPr>
            <a:picLocks noChangeAspect="1"/>
          </p:cNvPicPr>
          <p:nvPr/>
        </p:nvPicPr>
        <p:blipFill>
          <a:blip r:embed="rId3"/>
          <a:srcRect r="35023"/>
          <a:stretch>
            <a:fillRect/>
          </a:stretch>
        </p:blipFill>
        <p:spPr>
          <a:xfrm>
            <a:off x="195714" y="1604471"/>
            <a:ext cx="3864285" cy="3824903"/>
          </a:xfrm>
          <a:prstGeom prst="rect">
            <a:avLst/>
          </a:prstGeom>
        </p:spPr>
      </p:pic>
      <p:pic>
        <p:nvPicPr>
          <p:cNvPr id="8" name="Picture 7">
            <a:extLst>
              <a:ext uri="{FF2B5EF4-FFF2-40B4-BE49-F238E27FC236}">
                <a16:creationId xmlns:a16="http://schemas.microsoft.com/office/drawing/2014/main" id="{DED8BB34-21CC-35F6-2CDD-790A3299D03B}"/>
              </a:ext>
            </a:extLst>
          </p:cNvPr>
          <p:cNvPicPr>
            <a:picLocks noChangeAspect="1"/>
          </p:cNvPicPr>
          <p:nvPr/>
        </p:nvPicPr>
        <p:blipFill>
          <a:blip r:embed="rId4"/>
          <a:srcRect l="21711" t="7248" r="28373"/>
          <a:stretch>
            <a:fillRect/>
          </a:stretch>
        </p:blipFill>
        <p:spPr>
          <a:xfrm>
            <a:off x="8604738" y="1031630"/>
            <a:ext cx="3189285" cy="2485293"/>
          </a:xfrm>
          <a:prstGeom prst="rect">
            <a:avLst/>
          </a:prstGeom>
        </p:spPr>
      </p:pic>
      <p:pic>
        <p:nvPicPr>
          <p:cNvPr id="10" name="Picture 9">
            <a:extLst>
              <a:ext uri="{FF2B5EF4-FFF2-40B4-BE49-F238E27FC236}">
                <a16:creationId xmlns:a16="http://schemas.microsoft.com/office/drawing/2014/main" id="{70E35C75-08CE-2371-AA80-D6F6F9C3F4A8}"/>
              </a:ext>
            </a:extLst>
          </p:cNvPr>
          <p:cNvPicPr>
            <a:picLocks noChangeAspect="1"/>
          </p:cNvPicPr>
          <p:nvPr/>
        </p:nvPicPr>
        <p:blipFill>
          <a:blip r:embed="rId5"/>
          <a:srcRect b="42372"/>
          <a:stretch>
            <a:fillRect/>
          </a:stretch>
        </p:blipFill>
        <p:spPr>
          <a:xfrm>
            <a:off x="4296649" y="1073034"/>
            <a:ext cx="1910370" cy="2201790"/>
          </a:xfrm>
          <a:prstGeom prst="rect">
            <a:avLst/>
          </a:prstGeom>
        </p:spPr>
      </p:pic>
      <p:pic>
        <p:nvPicPr>
          <p:cNvPr id="12" name="Picture 11">
            <a:extLst>
              <a:ext uri="{FF2B5EF4-FFF2-40B4-BE49-F238E27FC236}">
                <a16:creationId xmlns:a16="http://schemas.microsoft.com/office/drawing/2014/main" id="{9998ED7D-06AC-7368-A360-B556BD76101F}"/>
              </a:ext>
            </a:extLst>
          </p:cNvPr>
          <p:cNvPicPr>
            <a:picLocks noChangeAspect="1"/>
          </p:cNvPicPr>
          <p:nvPr/>
        </p:nvPicPr>
        <p:blipFill>
          <a:blip r:embed="rId6"/>
          <a:stretch>
            <a:fillRect/>
          </a:stretch>
        </p:blipFill>
        <p:spPr>
          <a:xfrm>
            <a:off x="4472470" y="3669324"/>
            <a:ext cx="3534962" cy="2986907"/>
          </a:xfrm>
          <a:prstGeom prst="rect">
            <a:avLst/>
          </a:prstGeom>
        </p:spPr>
      </p:pic>
      <p:pic>
        <p:nvPicPr>
          <p:cNvPr id="14" name="Picture 13">
            <a:extLst>
              <a:ext uri="{FF2B5EF4-FFF2-40B4-BE49-F238E27FC236}">
                <a16:creationId xmlns:a16="http://schemas.microsoft.com/office/drawing/2014/main" id="{79BB828D-9509-0F30-F71D-3D7CED52AF54}"/>
              </a:ext>
            </a:extLst>
          </p:cNvPr>
          <p:cNvPicPr>
            <a:picLocks noChangeAspect="1"/>
          </p:cNvPicPr>
          <p:nvPr/>
        </p:nvPicPr>
        <p:blipFill>
          <a:blip r:embed="rId7"/>
          <a:srcRect l="21884" t="10794" r="32020"/>
          <a:stretch>
            <a:fillRect/>
          </a:stretch>
        </p:blipFill>
        <p:spPr>
          <a:xfrm>
            <a:off x="8461323" y="3872528"/>
            <a:ext cx="3534963" cy="2736388"/>
          </a:xfrm>
          <a:prstGeom prst="rect">
            <a:avLst/>
          </a:prstGeom>
        </p:spPr>
      </p:pic>
      <p:pic>
        <p:nvPicPr>
          <p:cNvPr id="3" name="Picture 2">
            <a:extLst>
              <a:ext uri="{FF2B5EF4-FFF2-40B4-BE49-F238E27FC236}">
                <a16:creationId xmlns:a16="http://schemas.microsoft.com/office/drawing/2014/main" id="{E47A503A-FCAD-E37B-47C5-811761BAEAB9}"/>
              </a:ext>
            </a:extLst>
          </p:cNvPr>
          <p:cNvPicPr>
            <a:picLocks noChangeAspect="1"/>
          </p:cNvPicPr>
          <p:nvPr/>
        </p:nvPicPr>
        <p:blipFill>
          <a:blip r:embed="rId4"/>
          <a:srcRect l="93135" t="39693" b="27067"/>
          <a:stretch>
            <a:fillRect/>
          </a:stretch>
        </p:blipFill>
        <p:spPr>
          <a:xfrm>
            <a:off x="11218986" y="1130699"/>
            <a:ext cx="557150" cy="1131265"/>
          </a:xfrm>
          <a:prstGeom prst="rect">
            <a:avLst/>
          </a:prstGeom>
        </p:spPr>
      </p:pic>
      <p:pic>
        <p:nvPicPr>
          <p:cNvPr id="4" name="Picture 3">
            <a:extLst>
              <a:ext uri="{FF2B5EF4-FFF2-40B4-BE49-F238E27FC236}">
                <a16:creationId xmlns:a16="http://schemas.microsoft.com/office/drawing/2014/main" id="{F8D7C5BB-0717-72FB-520D-5E6EC6D9C656}"/>
              </a:ext>
            </a:extLst>
          </p:cNvPr>
          <p:cNvPicPr>
            <a:picLocks noChangeAspect="1"/>
          </p:cNvPicPr>
          <p:nvPr/>
        </p:nvPicPr>
        <p:blipFill>
          <a:blip r:embed="rId7"/>
          <a:srcRect l="88993" t="40587" r="1384" b="32661"/>
          <a:stretch>
            <a:fillRect/>
          </a:stretch>
        </p:blipFill>
        <p:spPr>
          <a:xfrm>
            <a:off x="11038189" y="4025368"/>
            <a:ext cx="737947" cy="820615"/>
          </a:xfrm>
          <a:prstGeom prst="rect">
            <a:avLst/>
          </a:prstGeom>
        </p:spPr>
      </p:pic>
      <p:pic>
        <p:nvPicPr>
          <p:cNvPr id="7" name="Picture 6">
            <a:extLst>
              <a:ext uri="{FF2B5EF4-FFF2-40B4-BE49-F238E27FC236}">
                <a16:creationId xmlns:a16="http://schemas.microsoft.com/office/drawing/2014/main" id="{0B007B8C-659B-6482-CD03-8376F5FEE5FA}"/>
              </a:ext>
            </a:extLst>
          </p:cNvPr>
          <p:cNvPicPr>
            <a:picLocks noChangeAspect="1"/>
          </p:cNvPicPr>
          <p:nvPr/>
        </p:nvPicPr>
        <p:blipFill>
          <a:blip r:embed="rId5"/>
          <a:srcRect t="59619" b="2808"/>
          <a:stretch>
            <a:fillRect/>
          </a:stretch>
        </p:blipFill>
        <p:spPr>
          <a:xfrm>
            <a:off x="6158326" y="1753124"/>
            <a:ext cx="1910370" cy="1435552"/>
          </a:xfrm>
          <a:prstGeom prst="rect">
            <a:avLst/>
          </a:prstGeom>
        </p:spPr>
      </p:pic>
    </p:spTree>
    <p:extLst>
      <p:ext uri="{BB962C8B-B14F-4D97-AF65-F5344CB8AC3E}">
        <p14:creationId xmlns:p14="http://schemas.microsoft.com/office/powerpoint/2010/main" val="147075021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ABCC6-BAF6-84DE-9896-4F57EF8A4440}"/>
              </a:ext>
            </a:extLst>
          </p:cNvPr>
          <p:cNvSpPr>
            <a:spLocks noGrp="1"/>
          </p:cNvSpPr>
          <p:nvPr>
            <p:ph type="title"/>
          </p:nvPr>
        </p:nvSpPr>
        <p:spPr>
          <a:xfrm>
            <a:off x="188033" y="-75560"/>
            <a:ext cx="11481847" cy="1325563"/>
          </a:xfrm>
        </p:spPr>
        <p:txBody>
          <a:bodyPr/>
          <a:lstStyle/>
          <a:p>
            <a:r>
              <a:rPr lang="en-GB" dirty="0"/>
              <a:t>NSS 2025</a:t>
            </a:r>
          </a:p>
        </p:txBody>
      </p:sp>
      <p:pic>
        <p:nvPicPr>
          <p:cNvPr id="5" name="Picture 4">
            <a:extLst>
              <a:ext uri="{FF2B5EF4-FFF2-40B4-BE49-F238E27FC236}">
                <a16:creationId xmlns:a16="http://schemas.microsoft.com/office/drawing/2014/main" id="{8282BD0C-ADBA-D4D4-6613-85A8856AF72A}"/>
              </a:ext>
            </a:extLst>
          </p:cNvPr>
          <p:cNvPicPr>
            <a:picLocks noChangeAspect="1"/>
          </p:cNvPicPr>
          <p:nvPr/>
        </p:nvPicPr>
        <p:blipFill>
          <a:blip r:embed="rId3"/>
          <a:stretch>
            <a:fillRect/>
          </a:stretch>
        </p:blipFill>
        <p:spPr>
          <a:xfrm>
            <a:off x="5863057" y="1163281"/>
            <a:ext cx="6140910" cy="4238278"/>
          </a:xfrm>
          <a:prstGeom prst="rect">
            <a:avLst/>
          </a:prstGeom>
        </p:spPr>
      </p:pic>
      <p:pic>
        <p:nvPicPr>
          <p:cNvPr id="6" name="Picture 5">
            <a:extLst>
              <a:ext uri="{FF2B5EF4-FFF2-40B4-BE49-F238E27FC236}">
                <a16:creationId xmlns:a16="http://schemas.microsoft.com/office/drawing/2014/main" id="{C277D20F-FFBC-A25E-D10E-0F3E3169955D}"/>
              </a:ext>
            </a:extLst>
          </p:cNvPr>
          <p:cNvPicPr>
            <a:picLocks noChangeAspect="1"/>
          </p:cNvPicPr>
          <p:nvPr/>
        </p:nvPicPr>
        <p:blipFill>
          <a:blip r:embed="rId4"/>
          <a:stretch>
            <a:fillRect/>
          </a:stretch>
        </p:blipFill>
        <p:spPr>
          <a:xfrm>
            <a:off x="94464" y="1749865"/>
            <a:ext cx="5680903" cy="3151831"/>
          </a:xfrm>
          <a:prstGeom prst="rect">
            <a:avLst/>
          </a:prstGeom>
        </p:spPr>
      </p:pic>
      <p:pic>
        <p:nvPicPr>
          <p:cNvPr id="8" name="Picture 7">
            <a:extLst>
              <a:ext uri="{FF2B5EF4-FFF2-40B4-BE49-F238E27FC236}">
                <a16:creationId xmlns:a16="http://schemas.microsoft.com/office/drawing/2014/main" id="{B8616773-5C8E-AF71-EF10-F4A2124542B9}"/>
              </a:ext>
            </a:extLst>
          </p:cNvPr>
          <p:cNvPicPr>
            <a:picLocks noChangeAspect="1"/>
          </p:cNvPicPr>
          <p:nvPr/>
        </p:nvPicPr>
        <p:blipFill>
          <a:blip r:embed="rId5"/>
          <a:stretch>
            <a:fillRect/>
          </a:stretch>
        </p:blipFill>
        <p:spPr>
          <a:xfrm>
            <a:off x="8506084" y="236405"/>
            <a:ext cx="2891259" cy="514001"/>
          </a:xfrm>
          <a:prstGeom prst="rect">
            <a:avLst/>
          </a:prstGeom>
        </p:spPr>
      </p:pic>
    </p:spTree>
    <p:extLst>
      <p:ext uri="{BB962C8B-B14F-4D97-AF65-F5344CB8AC3E}">
        <p14:creationId xmlns:p14="http://schemas.microsoft.com/office/powerpoint/2010/main" val="225357414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6C208-4F9C-7E86-BD81-CD0439B95F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BA6FC1-0D1A-AE3D-B351-33E709536533}"/>
              </a:ext>
            </a:extLst>
          </p:cNvPr>
          <p:cNvSpPr>
            <a:spLocks noGrp="1"/>
          </p:cNvSpPr>
          <p:nvPr>
            <p:ph type="title"/>
          </p:nvPr>
        </p:nvSpPr>
        <p:spPr>
          <a:xfrm>
            <a:off x="358219" y="0"/>
            <a:ext cx="11481847" cy="1325563"/>
          </a:xfrm>
        </p:spPr>
        <p:txBody>
          <a:bodyPr/>
          <a:lstStyle/>
          <a:p>
            <a:r>
              <a:rPr lang="en-GB"/>
              <a:t>NSS 2025 – positive results to note (vs 2024)</a:t>
            </a:r>
          </a:p>
        </p:txBody>
      </p:sp>
      <p:sp>
        <p:nvSpPr>
          <p:cNvPr id="3" name="Content Placeholder 2">
            <a:extLst>
              <a:ext uri="{FF2B5EF4-FFF2-40B4-BE49-F238E27FC236}">
                <a16:creationId xmlns:a16="http://schemas.microsoft.com/office/drawing/2014/main" id="{BE6E7D78-2FE9-332E-8B97-F64820935DF1}"/>
              </a:ext>
            </a:extLst>
          </p:cNvPr>
          <p:cNvSpPr>
            <a:spLocks noGrp="1"/>
          </p:cNvSpPr>
          <p:nvPr>
            <p:ph idx="1"/>
          </p:nvPr>
        </p:nvSpPr>
        <p:spPr>
          <a:xfrm>
            <a:off x="351933" y="1331209"/>
            <a:ext cx="11481847" cy="4492648"/>
          </a:xfrm>
        </p:spPr>
        <p:txBody>
          <a:bodyPr vert="horz" lIns="91440" tIns="45720" rIns="91440" bIns="45720" rtlCol="0" anchor="t">
            <a:normAutofit/>
          </a:bodyPr>
          <a:lstStyle/>
          <a:p>
            <a:r>
              <a:rPr lang="en-GB" dirty="0"/>
              <a:t>Scores for every question have improved, with a 16.5% increase in overall satisfaction.</a:t>
            </a:r>
          </a:p>
          <a:p>
            <a:r>
              <a:rPr lang="en-GB" dirty="0"/>
              <a:t>Satisfaction scores for teaching, learning opportunities and assessment are generally high, supported by positive comments from students.</a:t>
            </a:r>
            <a:endParaRPr lang="en-GB" dirty="0">
              <a:ea typeface="Calibri"/>
              <a:cs typeface="Calibri"/>
            </a:endParaRPr>
          </a:p>
        </p:txBody>
      </p:sp>
      <p:graphicFrame>
        <p:nvGraphicFramePr>
          <p:cNvPr id="4" name="Table 3">
            <a:extLst>
              <a:ext uri="{FF2B5EF4-FFF2-40B4-BE49-F238E27FC236}">
                <a16:creationId xmlns:a16="http://schemas.microsoft.com/office/drawing/2014/main" id="{2BF83F76-986B-F2C9-090C-A03F8CE694F6}"/>
              </a:ext>
            </a:extLst>
          </p:cNvPr>
          <p:cNvGraphicFramePr>
            <a:graphicFrameLocks noGrp="1"/>
          </p:cNvGraphicFramePr>
          <p:nvPr>
            <p:extLst>
              <p:ext uri="{D42A27DB-BD31-4B8C-83A1-F6EECF244321}">
                <p14:modId xmlns:p14="http://schemas.microsoft.com/office/powerpoint/2010/main" val="1851222677"/>
              </p:ext>
            </p:extLst>
          </p:nvPr>
        </p:nvGraphicFramePr>
        <p:xfrm>
          <a:off x="493388" y="3252659"/>
          <a:ext cx="11198935" cy="2123440"/>
        </p:xfrm>
        <a:graphic>
          <a:graphicData uri="http://schemas.openxmlformats.org/drawingml/2006/table">
            <a:tbl>
              <a:tblPr firstRow="1" bandRow="1">
                <a:tableStyleId>{5C22544A-7EE6-4342-B048-85BDC9FD1C3A}</a:tableStyleId>
              </a:tblPr>
              <a:tblGrid>
                <a:gridCol w="7148976">
                  <a:extLst>
                    <a:ext uri="{9D8B030D-6E8A-4147-A177-3AD203B41FA5}">
                      <a16:colId xmlns:a16="http://schemas.microsoft.com/office/drawing/2014/main" val="1249250146"/>
                    </a:ext>
                  </a:extLst>
                </a:gridCol>
                <a:gridCol w="2259096">
                  <a:extLst>
                    <a:ext uri="{9D8B030D-6E8A-4147-A177-3AD203B41FA5}">
                      <a16:colId xmlns:a16="http://schemas.microsoft.com/office/drawing/2014/main" val="3707525408"/>
                    </a:ext>
                  </a:extLst>
                </a:gridCol>
                <a:gridCol w="1790863">
                  <a:extLst>
                    <a:ext uri="{9D8B030D-6E8A-4147-A177-3AD203B41FA5}">
                      <a16:colId xmlns:a16="http://schemas.microsoft.com/office/drawing/2014/main" val="111271238"/>
                    </a:ext>
                  </a:extLst>
                </a:gridCol>
              </a:tblGrid>
              <a:tr h="370840">
                <a:tc>
                  <a:txBody>
                    <a:bodyPr/>
                    <a:lstStyle/>
                    <a:p>
                      <a:r>
                        <a:rPr lang="en-GB"/>
                        <a:t>Question</a:t>
                      </a:r>
                    </a:p>
                  </a:txBody>
                  <a:tcPr/>
                </a:tc>
                <a:tc>
                  <a:txBody>
                    <a:bodyPr/>
                    <a:lstStyle/>
                    <a:p>
                      <a:r>
                        <a:rPr lang="en-GB"/>
                        <a:t>Score</a:t>
                      </a:r>
                    </a:p>
                  </a:txBody>
                  <a:tcPr/>
                </a:tc>
                <a:tc>
                  <a:txBody>
                    <a:bodyPr/>
                    <a:lstStyle/>
                    <a:p>
                      <a:r>
                        <a:rPr lang="en-GB"/>
                        <a:t>Change</a:t>
                      </a:r>
                    </a:p>
                  </a:txBody>
                  <a:tcPr/>
                </a:tc>
                <a:extLst>
                  <a:ext uri="{0D108BD9-81ED-4DB2-BD59-A6C34878D82A}">
                    <a16:rowId xmlns:a16="http://schemas.microsoft.com/office/drawing/2014/main" val="3287393970"/>
                  </a:ext>
                </a:extLst>
              </a:tr>
              <a:tr h="370840">
                <a:tc>
                  <a:txBody>
                    <a:bodyPr/>
                    <a:lstStyle/>
                    <a:p>
                      <a:r>
                        <a:rPr lang="en-GB"/>
                        <a:t>How well has your course developed your knowledge and skills that you think you will need for your future? </a:t>
                      </a:r>
                    </a:p>
                  </a:txBody>
                  <a:tcPr/>
                </a:tc>
                <a:tc>
                  <a:txBody>
                    <a:bodyPr/>
                    <a:lstStyle/>
                    <a:p>
                      <a:r>
                        <a:rPr lang="en-GB"/>
                        <a:t>98.0%</a:t>
                      </a:r>
                    </a:p>
                  </a:txBody>
                  <a:tcPr/>
                </a:tc>
                <a:tc>
                  <a:txBody>
                    <a:bodyPr/>
                    <a:lstStyle/>
                    <a:p>
                      <a:r>
                        <a:rPr lang="en-GB"/>
                        <a:t>+14.4%</a:t>
                      </a:r>
                    </a:p>
                  </a:txBody>
                  <a:tcPr/>
                </a:tc>
                <a:extLst>
                  <a:ext uri="{0D108BD9-81ED-4DB2-BD59-A6C34878D82A}">
                    <a16:rowId xmlns:a16="http://schemas.microsoft.com/office/drawing/2014/main" val="314266283"/>
                  </a:ext>
                </a:extLst>
              </a:tr>
              <a:tr h="370840">
                <a:tc>
                  <a:txBody>
                    <a:bodyPr/>
                    <a:lstStyle/>
                    <a:p>
                      <a:r>
                        <a:rPr lang="en-GB"/>
                        <a:t>How clear were the marking criteria used to assess your work? </a:t>
                      </a:r>
                    </a:p>
                  </a:txBody>
                  <a:tcPr/>
                </a:tc>
                <a:tc>
                  <a:txBody>
                    <a:bodyPr/>
                    <a:lstStyle/>
                    <a:p>
                      <a:r>
                        <a:rPr lang="en-GB"/>
                        <a:t>96.0%</a:t>
                      </a:r>
                    </a:p>
                  </a:txBody>
                  <a:tcPr/>
                </a:tc>
                <a:tc>
                  <a:txBody>
                    <a:bodyPr/>
                    <a:lstStyle/>
                    <a:p>
                      <a:r>
                        <a:rPr lang="en-GB"/>
                        <a:t>+16.0%</a:t>
                      </a:r>
                    </a:p>
                  </a:txBody>
                  <a:tcPr/>
                </a:tc>
                <a:extLst>
                  <a:ext uri="{0D108BD9-81ED-4DB2-BD59-A6C34878D82A}">
                    <a16:rowId xmlns:a16="http://schemas.microsoft.com/office/drawing/2014/main" val="1605406807"/>
                  </a:ext>
                </a:extLst>
              </a:tr>
              <a:tr h="370840">
                <a:tc>
                  <a:txBody>
                    <a:bodyPr/>
                    <a:lstStyle/>
                    <a:p>
                      <a:r>
                        <a:rPr lang="en-GB"/>
                        <a:t>How often do teaching staff make the subject engaging? </a:t>
                      </a:r>
                    </a:p>
                  </a:txBody>
                  <a:tcPr/>
                </a:tc>
                <a:tc>
                  <a:txBody>
                    <a:bodyPr/>
                    <a:lstStyle/>
                    <a:p>
                      <a:r>
                        <a:rPr lang="en-GB"/>
                        <a:t>92.0%</a:t>
                      </a:r>
                    </a:p>
                  </a:txBody>
                  <a:tcPr/>
                </a:tc>
                <a:tc>
                  <a:txBody>
                    <a:bodyPr/>
                    <a:lstStyle/>
                    <a:p>
                      <a:r>
                        <a:rPr lang="en-GB"/>
                        <a:t>+10.2%</a:t>
                      </a:r>
                    </a:p>
                  </a:txBody>
                  <a:tcPr/>
                </a:tc>
                <a:extLst>
                  <a:ext uri="{0D108BD9-81ED-4DB2-BD59-A6C34878D82A}">
                    <a16:rowId xmlns:a16="http://schemas.microsoft.com/office/drawing/2014/main" val="3682236405"/>
                  </a:ext>
                </a:extLst>
              </a:tr>
              <a:tr h="370840">
                <a:tc>
                  <a:txBody>
                    <a:bodyPr/>
                    <a:lstStyle/>
                    <a:p>
                      <a:r>
                        <a:rPr lang="en-GB"/>
                        <a:t>How often does feedback help you improve your work? </a:t>
                      </a:r>
                    </a:p>
                  </a:txBody>
                  <a:tcPr/>
                </a:tc>
                <a:tc>
                  <a:txBody>
                    <a:bodyPr/>
                    <a:lstStyle/>
                    <a:p>
                      <a:r>
                        <a:rPr lang="en-GB"/>
                        <a:t>92.0%</a:t>
                      </a:r>
                    </a:p>
                  </a:txBody>
                  <a:tcPr/>
                </a:tc>
                <a:tc>
                  <a:txBody>
                    <a:bodyPr/>
                    <a:lstStyle/>
                    <a:p>
                      <a:r>
                        <a:rPr lang="en-GB"/>
                        <a:t>+12.0%</a:t>
                      </a:r>
                    </a:p>
                  </a:txBody>
                  <a:tcPr/>
                </a:tc>
                <a:extLst>
                  <a:ext uri="{0D108BD9-81ED-4DB2-BD59-A6C34878D82A}">
                    <a16:rowId xmlns:a16="http://schemas.microsoft.com/office/drawing/2014/main" val="1321647814"/>
                  </a:ext>
                </a:extLst>
              </a:tr>
            </a:tbl>
          </a:graphicData>
        </a:graphic>
      </p:graphicFrame>
    </p:spTree>
    <p:extLst>
      <p:ext uri="{BB962C8B-B14F-4D97-AF65-F5344CB8AC3E}">
        <p14:creationId xmlns:p14="http://schemas.microsoft.com/office/powerpoint/2010/main" val="299948307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EA614-98B7-6B64-2183-758C8AE879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7B5C2A-0A12-7E22-D98B-344E01C579FE}"/>
              </a:ext>
            </a:extLst>
          </p:cNvPr>
          <p:cNvSpPr>
            <a:spLocks noGrp="1"/>
          </p:cNvSpPr>
          <p:nvPr>
            <p:ph type="title"/>
          </p:nvPr>
        </p:nvSpPr>
        <p:spPr/>
        <p:txBody>
          <a:bodyPr/>
          <a:lstStyle/>
          <a:p>
            <a:r>
              <a:rPr lang="en-GB"/>
              <a:t>NSS 2025 – negative results to note (vs 2024)</a:t>
            </a:r>
          </a:p>
        </p:txBody>
      </p:sp>
      <p:sp>
        <p:nvSpPr>
          <p:cNvPr id="3" name="Content Placeholder 2">
            <a:extLst>
              <a:ext uri="{FF2B5EF4-FFF2-40B4-BE49-F238E27FC236}">
                <a16:creationId xmlns:a16="http://schemas.microsoft.com/office/drawing/2014/main" id="{229654A2-2C8D-0886-20C0-95F97450C0D6}"/>
              </a:ext>
            </a:extLst>
          </p:cNvPr>
          <p:cNvSpPr>
            <a:spLocks noGrp="1"/>
          </p:cNvSpPr>
          <p:nvPr>
            <p:ph idx="1"/>
          </p:nvPr>
        </p:nvSpPr>
        <p:spPr>
          <a:xfrm>
            <a:off x="358219" y="4792717"/>
            <a:ext cx="11481847" cy="608841"/>
          </a:xfrm>
        </p:spPr>
        <p:txBody>
          <a:bodyPr vert="horz" lIns="91440" tIns="45720" rIns="91440" bIns="45720" rtlCol="0" anchor="t">
            <a:normAutofit/>
          </a:bodyPr>
          <a:lstStyle/>
          <a:p>
            <a:endParaRPr lang="en-GB"/>
          </a:p>
          <a:p>
            <a:endParaRPr lang="en-GB"/>
          </a:p>
        </p:txBody>
      </p:sp>
      <p:graphicFrame>
        <p:nvGraphicFramePr>
          <p:cNvPr id="4" name="Table 3">
            <a:extLst>
              <a:ext uri="{FF2B5EF4-FFF2-40B4-BE49-F238E27FC236}">
                <a16:creationId xmlns:a16="http://schemas.microsoft.com/office/drawing/2014/main" id="{3F5EC827-87AE-65D1-1A71-83EA342E455F}"/>
              </a:ext>
            </a:extLst>
          </p:cNvPr>
          <p:cNvGraphicFramePr>
            <a:graphicFrameLocks noGrp="1"/>
          </p:cNvGraphicFramePr>
          <p:nvPr>
            <p:extLst>
              <p:ext uri="{D42A27DB-BD31-4B8C-83A1-F6EECF244321}">
                <p14:modId xmlns:p14="http://schemas.microsoft.com/office/powerpoint/2010/main" val="2922076851"/>
              </p:ext>
            </p:extLst>
          </p:nvPr>
        </p:nvGraphicFramePr>
        <p:xfrm>
          <a:off x="358219" y="1849528"/>
          <a:ext cx="11198935" cy="2560320"/>
        </p:xfrm>
        <a:graphic>
          <a:graphicData uri="http://schemas.openxmlformats.org/drawingml/2006/table">
            <a:tbl>
              <a:tblPr firstRow="1" bandRow="1">
                <a:tableStyleId>{5C22544A-7EE6-4342-B048-85BDC9FD1C3A}</a:tableStyleId>
              </a:tblPr>
              <a:tblGrid>
                <a:gridCol w="5617618">
                  <a:extLst>
                    <a:ext uri="{9D8B030D-6E8A-4147-A177-3AD203B41FA5}">
                      <a16:colId xmlns:a16="http://schemas.microsoft.com/office/drawing/2014/main" val="1249250146"/>
                    </a:ext>
                  </a:extLst>
                </a:gridCol>
                <a:gridCol w="1708691">
                  <a:extLst>
                    <a:ext uri="{9D8B030D-6E8A-4147-A177-3AD203B41FA5}">
                      <a16:colId xmlns:a16="http://schemas.microsoft.com/office/drawing/2014/main" val="3707525408"/>
                    </a:ext>
                  </a:extLst>
                </a:gridCol>
                <a:gridCol w="1473740">
                  <a:extLst>
                    <a:ext uri="{9D8B030D-6E8A-4147-A177-3AD203B41FA5}">
                      <a16:colId xmlns:a16="http://schemas.microsoft.com/office/drawing/2014/main" val="111271238"/>
                    </a:ext>
                  </a:extLst>
                </a:gridCol>
                <a:gridCol w="2398886">
                  <a:extLst>
                    <a:ext uri="{9D8B030D-6E8A-4147-A177-3AD203B41FA5}">
                      <a16:colId xmlns:a16="http://schemas.microsoft.com/office/drawing/2014/main" val="2649182795"/>
                    </a:ext>
                  </a:extLst>
                </a:gridCol>
              </a:tblGrid>
              <a:tr h="370840">
                <a:tc>
                  <a:txBody>
                    <a:bodyPr/>
                    <a:lstStyle/>
                    <a:p>
                      <a:r>
                        <a:rPr lang="en-GB"/>
                        <a:t>Question</a:t>
                      </a:r>
                    </a:p>
                  </a:txBody>
                  <a:tcPr/>
                </a:tc>
                <a:tc>
                  <a:txBody>
                    <a:bodyPr/>
                    <a:lstStyle/>
                    <a:p>
                      <a:r>
                        <a:rPr lang="en-GB"/>
                        <a:t>Score</a:t>
                      </a:r>
                    </a:p>
                  </a:txBody>
                  <a:tcPr/>
                </a:tc>
                <a:tc>
                  <a:txBody>
                    <a:bodyPr/>
                    <a:lstStyle/>
                    <a:p>
                      <a:r>
                        <a:rPr lang="en-GB"/>
                        <a:t>Change</a:t>
                      </a:r>
                    </a:p>
                  </a:txBody>
                  <a:tcPr/>
                </a:tc>
                <a:tc>
                  <a:txBody>
                    <a:bodyPr/>
                    <a:lstStyle/>
                    <a:p>
                      <a:r>
                        <a:rPr lang="en-GB"/>
                        <a:t>Difference from UWTSD Average</a:t>
                      </a:r>
                    </a:p>
                  </a:txBody>
                  <a:tcPr/>
                </a:tc>
                <a:extLst>
                  <a:ext uri="{0D108BD9-81ED-4DB2-BD59-A6C34878D82A}">
                    <a16:rowId xmlns:a16="http://schemas.microsoft.com/office/drawing/2014/main" val="3287393970"/>
                  </a:ext>
                </a:extLst>
              </a:tr>
              <a:tr h="370840">
                <a:tc>
                  <a:txBody>
                    <a:bodyPr/>
                    <a:lstStyle/>
                    <a:p>
                      <a:r>
                        <a:rPr lang="en-GB"/>
                        <a:t>How well communicated was information about mental wellbeing support services?</a:t>
                      </a:r>
                    </a:p>
                  </a:txBody>
                  <a:tcPr/>
                </a:tc>
                <a:tc>
                  <a:txBody>
                    <a:bodyPr/>
                    <a:lstStyle/>
                    <a:p>
                      <a:r>
                        <a:rPr lang="en-GB"/>
                        <a:t>79.2%</a:t>
                      </a:r>
                    </a:p>
                  </a:txBody>
                  <a:tcPr/>
                </a:tc>
                <a:tc>
                  <a:txBody>
                    <a:bodyPr/>
                    <a:lstStyle/>
                    <a:p>
                      <a:r>
                        <a:rPr lang="en-GB"/>
                        <a:t>+12.5%</a:t>
                      </a:r>
                    </a:p>
                  </a:txBody>
                  <a:tcPr/>
                </a:tc>
                <a:tc>
                  <a:txBody>
                    <a:bodyPr/>
                    <a:lstStyle/>
                    <a:p>
                      <a:r>
                        <a:rPr lang="en-GB"/>
                        <a:t>-7.2%</a:t>
                      </a:r>
                    </a:p>
                  </a:txBody>
                  <a:tcPr/>
                </a:tc>
                <a:extLst>
                  <a:ext uri="{0D108BD9-81ED-4DB2-BD59-A6C34878D82A}">
                    <a16:rowId xmlns:a16="http://schemas.microsoft.com/office/drawing/2014/main" val="314266283"/>
                  </a:ext>
                </a:extLst>
              </a:tr>
              <a:tr h="370840">
                <a:tc>
                  <a:txBody>
                    <a:bodyPr/>
                    <a:lstStyle/>
                    <a:p>
                      <a:r>
                        <a:rPr lang="en-GB"/>
                        <a:t>How clear is it that students’ feedback on the course is acted on?</a:t>
                      </a:r>
                    </a:p>
                  </a:txBody>
                  <a:tcPr/>
                </a:tc>
                <a:tc>
                  <a:txBody>
                    <a:bodyPr/>
                    <a:lstStyle/>
                    <a:p>
                      <a:r>
                        <a:rPr lang="en-GB"/>
                        <a:t>79.6%</a:t>
                      </a:r>
                    </a:p>
                  </a:txBody>
                  <a:tcPr/>
                </a:tc>
                <a:tc>
                  <a:txBody>
                    <a:bodyPr/>
                    <a:lstStyle/>
                    <a:p>
                      <a:r>
                        <a:rPr lang="en-GB"/>
                        <a:t>+6.0%</a:t>
                      </a:r>
                    </a:p>
                  </a:txBody>
                  <a:tcPr/>
                </a:tc>
                <a:tc>
                  <a:txBody>
                    <a:bodyPr/>
                    <a:lstStyle/>
                    <a:p>
                      <a:r>
                        <a:rPr lang="en-GB"/>
                        <a:t>+0.1%</a:t>
                      </a:r>
                    </a:p>
                  </a:txBody>
                  <a:tcPr/>
                </a:tc>
                <a:extLst>
                  <a:ext uri="{0D108BD9-81ED-4DB2-BD59-A6C34878D82A}">
                    <a16:rowId xmlns:a16="http://schemas.microsoft.com/office/drawing/2014/main" val="1605406807"/>
                  </a:ext>
                </a:extLst>
              </a:tr>
              <a:tr h="370840">
                <a:tc>
                  <a:txBody>
                    <a:bodyPr/>
                    <a:lstStyle/>
                    <a:p>
                      <a:r>
                        <a:rPr lang="en-GB"/>
                        <a:t>How often have you received assessment feedback on time?</a:t>
                      </a:r>
                    </a:p>
                  </a:txBody>
                  <a:tcPr/>
                </a:tc>
                <a:tc>
                  <a:txBody>
                    <a:bodyPr/>
                    <a:lstStyle/>
                    <a:p>
                      <a:r>
                        <a:rPr lang="en-GB"/>
                        <a:t>88.0%</a:t>
                      </a:r>
                    </a:p>
                  </a:txBody>
                  <a:tcPr/>
                </a:tc>
                <a:tc>
                  <a:txBody>
                    <a:bodyPr/>
                    <a:lstStyle/>
                    <a:p>
                      <a:r>
                        <a:rPr lang="en-GB"/>
                        <a:t>+0.7%</a:t>
                      </a:r>
                    </a:p>
                  </a:txBody>
                  <a:tcPr/>
                </a:tc>
                <a:tc>
                  <a:txBody>
                    <a:bodyPr/>
                    <a:lstStyle/>
                    <a:p>
                      <a:r>
                        <a:rPr lang="en-GB"/>
                        <a:t>-2.4%</a:t>
                      </a:r>
                    </a:p>
                  </a:txBody>
                  <a:tcPr/>
                </a:tc>
                <a:extLst>
                  <a:ext uri="{0D108BD9-81ED-4DB2-BD59-A6C34878D82A}">
                    <a16:rowId xmlns:a16="http://schemas.microsoft.com/office/drawing/2014/main" val="3682236405"/>
                  </a:ext>
                </a:extLst>
              </a:tr>
            </a:tbl>
          </a:graphicData>
        </a:graphic>
      </p:graphicFrame>
    </p:spTree>
    <p:extLst>
      <p:ext uri="{BB962C8B-B14F-4D97-AF65-F5344CB8AC3E}">
        <p14:creationId xmlns:p14="http://schemas.microsoft.com/office/powerpoint/2010/main" val="212281448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12263-D439-7661-DD7A-9653924A3D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C2A00B-B6CA-42DF-9E18-69E757612F93}"/>
              </a:ext>
            </a:extLst>
          </p:cNvPr>
          <p:cNvSpPr>
            <a:spLocks noGrp="1"/>
          </p:cNvSpPr>
          <p:nvPr>
            <p:ph type="title"/>
          </p:nvPr>
        </p:nvSpPr>
        <p:spPr>
          <a:xfrm>
            <a:off x="69255" y="-166255"/>
            <a:ext cx="11481847" cy="1325563"/>
          </a:xfrm>
        </p:spPr>
        <p:txBody>
          <a:bodyPr/>
          <a:lstStyle/>
          <a:p>
            <a:r>
              <a:rPr lang="en-GB" dirty="0"/>
              <a:t>NSS 2025 – Cardiff</a:t>
            </a:r>
          </a:p>
        </p:txBody>
      </p:sp>
      <p:pic>
        <p:nvPicPr>
          <p:cNvPr id="7" name="Picture 6">
            <a:extLst>
              <a:ext uri="{FF2B5EF4-FFF2-40B4-BE49-F238E27FC236}">
                <a16:creationId xmlns:a16="http://schemas.microsoft.com/office/drawing/2014/main" id="{5B949707-9DE9-01D2-047D-D1FF94FAE7A2}"/>
              </a:ext>
            </a:extLst>
          </p:cNvPr>
          <p:cNvPicPr>
            <a:picLocks noChangeAspect="1"/>
          </p:cNvPicPr>
          <p:nvPr/>
        </p:nvPicPr>
        <p:blipFill>
          <a:blip r:embed="rId3"/>
          <a:stretch>
            <a:fillRect/>
          </a:stretch>
        </p:blipFill>
        <p:spPr>
          <a:xfrm>
            <a:off x="1998244" y="855251"/>
            <a:ext cx="10124501" cy="5917360"/>
          </a:xfrm>
          <a:prstGeom prst="rect">
            <a:avLst/>
          </a:prstGeom>
        </p:spPr>
      </p:pic>
    </p:spTree>
    <p:extLst>
      <p:ext uri="{BB962C8B-B14F-4D97-AF65-F5344CB8AC3E}">
        <p14:creationId xmlns:p14="http://schemas.microsoft.com/office/powerpoint/2010/main" val="151252146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12644D-E58C-F457-4787-246F1E77D4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19C2CA-7E09-FD68-1B0C-5F422D3ADAAC}"/>
              </a:ext>
            </a:extLst>
          </p:cNvPr>
          <p:cNvSpPr>
            <a:spLocks noGrp="1"/>
          </p:cNvSpPr>
          <p:nvPr>
            <p:ph type="title"/>
          </p:nvPr>
        </p:nvSpPr>
        <p:spPr>
          <a:xfrm>
            <a:off x="0" y="-213756"/>
            <a:ext cx="11481847" cy="1325563"/>
          </a:xfrm>
        </p:spPr>
        <p:txBody>
          <a:bodyPr/>
          <a:lstStyle/>
          <a:p>
            <a:r>
              <a:rPr lang="en-GB" dirty="0"/>
              <a:t>NSS 2025 – Swansea</a:t>
            </a:r>
          </a:p>
        </p:txBody>
      </p:sp>
      <p:pic>
        <p:nvPicPr>
          <p:cNvPr id="9" name="Picture 8">
            <a:extLst>
              <a:ext uri="{FF2B5EF4-FFF2-40B4-BE49-F238E27FC236}">
                <a16:creationId xmlns:a16="http://schemas.microsoft.com/office/drawing/2014/main" id="{8B061B59-BD1C-703C-E405-36ABD6A3D051}"/>
              </a:ext>
            </a:extLst>
          </p:cNvPr>
          <p:cNvPicPr>
            <a:picLocks noChangeAspect="1"/>
          </p:cNvPicPr>
          <p:nvPr/>
        </p:nvPicPr>
        <p:blipFill>
          <a:blip r:embed="rId3"/>
          <a:stretch>
            <a:fillRect/>
          </a:stretch>
        </p:blipFill>
        <p:spPr>
          <a:xfrm>
            <a:off x="2030681" y="758555"/>
            <a:ext cx="10061369" cy="5978495"/>
          </a:xfrm>
          <a:prstGeom prst="rect">
            <a:avLst/>
          </a:prstGeom>
        </p:spPr>
      </p:pic>
    </p:spTree>
    <p:extLst>
      <p:ext uri="{BB962C8B-B14F-4D97-AF65-F5344CB8AC3E}">
        <p14:creationId xmlns:p14="http://schemas.microsoft.com/office/powerpoint/2010/main" val="404472571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51938D-A074-E083-2C73-792BE8DDFD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CC55BB-373C-6D9E-74BC-F48AD509BA3A}"/>
              </a:ext>
            </a:extLst>
          </p:cNvPr>
          <p:cNvSpPr>
            <a:spLocks noGrp="1"/>
          </p:cNvSpPr>
          <p:nvPr>
            <p:ph type="title"/>
          </p:nvPr>
        </p:nvSpPr>
        <p:spPr>
          <a:xfrm>
            <a:off x="105888" y="-118753"/>
            <a:ext cx="11481847" cy="1325563"/>
          </a:xfrm>
        </p:spPr>
        <p:txBody>
          <a:bodyPr/>
          <a:lstStyle/>
          <a:p>
            <a:r>
              <a:rPr lang="en-GB" dirty="0"/>
              <a:t>NSS 2025 – Carmarthen</a:t>
            </a:r>
          </a:p>
        </p:txBody>
      </p:sp>
      <p:pic>
        <p:nvPicPr>
          <p:cNvPr id="4" name="Picture 3">
            <a:extLst>
              <a:ext uri="{FF2B5EF4-FFF2-40B4-BE49-F238E27FC236}">
                <a16:creationId xmlns:a16="http://schemas.microsoft.com/office/drawing/2014/main" id="{A6FD7020-3DCE-E542-E863-F82CCAFF9433}"/>
              </a:ext>
            </a:extLst>
          </p:cNvPr>
          <p:cNvPicPr>
            <a:picLocks noChangeAspect="1"/>
          </p:cNvPicPr>
          <p:nvPr/>
        </p:nvPicPr>
        <p:blipFill>
          <a:blip r:embed="rId3"/>
          <a:srcRect t="7461"/>
          <a:stretch>
            <a:fillRect/>
          </a:stretch>
        </p:blipFill>
        <p:spPr>
          <a:xfrm>
            <a:off x="2006605" y="938152"/>
            <a:ext cx="10079507" cy="5820888"/>
          </a:xfrm>
          <a:prstGeom prst="rect">
            <a:avLst/>
          </a:prstGeom>
        </p:spPr>
      </p:pic>
    </p:spTree>
    <p:extLst>
      <p:ext uri="{BB962C8B-B14F-4D97-AF65-F5344CB8AC3E}">
        <p14:creationId xmlns:p14="http://schemas.microsoft.com/office/powerpoint/2010/main" val="140244974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21857-1B8E-44B6-2952-1714EB865234}"/>
              </a:ext>
            </a:extLst>
          </p:cNvPr>
          <p:cNvSpPr>
            <a:spLocks noGrp="1"/>
          </p:cNvSpPr>
          <p:nvPr>
            <p:ph type="title"/>
          </p:nvPr>
        </p:nvSpPr>
        <p:spPr>
          <a:xfrm>
            <a:off x="0" y="-228641"/>
            <a:ext cx="11481847" cy="1325563"/>
          </a:xfrm>
        </p:spPr>
        <p:txBody>
          <a:bodyPr/>
          <a:lstStyle/>
          <a:p>
            <a:r>
              <a:rPr lang="en-GB" dirty="0"/>
              <a:t>AES</a:t>
            </a:r>
          </a:p>
        </p:txBody>
      </p:sp>
      <p:pic>
        <p:nvPicPr>
          <p:cNvPr id="5" name="Picture 4">
            <a:extLst>
              <a:ext uri="{FF2B5EF4-FFF2-40B4-BE49-F238E27FC236}">
                <a16:creationId xmlns:a16="http://schemas.microsoft.com/office/drawing/2014/main" id="{E42B9F77-AD01-48CA-1523-8B5CF3E88779}"/>
              </a:ext>
            </a:extLst>
          </p:cNvPr>
          <p:cNvPicPr>
            <a:picLocks noChangeAspect="1"/>
          </p:cNvPicPr>
          <p:nvPr/>
        </p:nvPicPr>
        <p:blipFill>
          <a:blip r:embed="rId3"/>
          <a:stretch>
            <a:fillRect/>
          </a:stretch>
        </p:blipFill>
        <p:spPr>
          <a:xfrm>
            <a:off x="1064800" y="254271"/>
            <a:ext cx="10924136" cy="5362758"/>
          </a:xfrm>
          <a:prstGeom prst="rect">
            <a:avLst/>
          </a:prstGeom>
        </p:spPr>
      </p:pic>
    </p:spTree>
    <p:extLst>
      <p:ext uri="{BB962C8B-B14F-4D97-AF65-F5344CB8AC3E}">
        <p14:creationId xmlns:p14="http://schemas.microsoft.com/office/powerpoint/2010/main" val="186806039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24683-37FE-BFC4-A84F-CE5A1E30FA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90B623-38FF-C0F8-E57B-BF15F0A76568}"/>
              </a:ext>
            </a:extLst>
          </p:cNvPr>
          <p:cNvSpPr>
            <a:spLocks noGrp="1"/>
          </p:cNvSpPr>
          <p:nvPr>
            <p:ph type="title"/>
          </p:nvPr>
        </p:nvSpPr>
        <p:spPr>
          <a:xfrm>
            <a:off x="129619" y="0"/>
            <a:ext cx="11481847" cy="1325563"/>
          </a:xfrm>
        </p:spPr>
        <p:txBody>
          <a:bodyPr/>
          <a:lstStyle/>
          <a:p>
            <a:r>
              <a:rPr lang="en-GB"/>
              <a:t>AES - AI</a:t>
            </a:r>
          </a:p>
        </p:txBody>
      </p:sp>
      <p:pic>
        <p:nvPicPr>
          <p:cNvPr id="5" name="Picture 4">
            <a:extLst>
              <a:ext uri="{FF2B5EF4-FFF2-40B4-BE49-F238E27FC236}">
                <a16:creationId xmlns:a16="http://schemas.microsoft.com/office/drawing/2014/main" id="{64D0D02A-4A40-582C-A8EF-68BCC3AAA4C3}"/>
              </a:ext>
            </a:extLst>
          </p:cNvPr>
          <p:cNvPicPr>
            <a:picLocks noChangeAspect="1"/>
          </p:cNvPicPr>
          <p:nvPr/>
        </p:nvPicPr>
        <p:blipFill>
          <a:blip r:embed="rId3"/>
          <a:stretch>
            <a:fillRect/>
          </a:stretch>
        </p:blipFill>
        <p:spPr>
          <a:xfrm>
            <a:off x="3041134" y="119447"/>
            <a:ext cx="5354720" cy="4389491"/>
          </a:xfrm>
          <a:prstGeom prst="rect">
            <a:avLst/>
          </a:prstGeom>
        </p:spPr>
      </p:pic>
      <p:pic>
        <p:nvPicPr>
          <p:cNvPr id="9" name="Picture 8">
            <a:extLst>
              <a:ext uri="{FF2B5EF4-FFF2-40B4-BE49-F238E27FC236}">
                <a16:creationId xmlns:a16="http://schemas.microsoft.com/office/drawing/2014/main" id="{72A42DA7-2B8A-ADAD-BC23-10E19D34A5CE}"/>
              </a:ext>
            </a:extLst>
          </p:cNvPr>
          <p:cNvPicPr>
            <a:picLocks noChangeAspect="1"/>
          </p:cNvPicPr>
          <p:nvPr/>
        </p:nvPicPr>
        <p:blipFill>
          <a:blip r:embed="rId4"/>
          <a:srcRect l="8265"/>
          <a:stretch>
            <a:fillRect/>
          </a:stretch>
        </p:blipFill>
        <p:spPr>
          <a:xfrm>
            <a:off x="22741" y="4655127"/>
            <a:ext cx="10832970" cy="865259"/>
          </a:xfrm>
          <a:prstGeom prst="rect">
            <a:avLst/>
          </a:prstGeom>
        </p:spPr>
      </p:pic>
      <p:pic>
        <p:nvPicPr>
          <p:cNvPr id="11" name="Picture 10">
            <a:extLst>
              <a:ext uri="{FF2B5EF4-FFF2-40B4-BE49-F238E27FC236}">
                <a16:creationId xmlns:a16="http://schemas.microsoft.com/office/drawing/2014/main" id="{E7BE5E72-EAD3-7632-11B6-731712DB5F70}"/>
              </a:ext>
            </a:extLst>
          </p:cNvPr>
          <p:cNvPicPr>
            <a:picLocks noChangeAspect="1"/>
          </p:cNvPicPr>
          <p:nvPr/>
        </p:nvPicPr>
        <p:blipFill>
          <a:blip r:embed="rId5"/>
          <a:stretch>
            <a:fillRect/>
          </a:stretch>
        </p:blipFill>
        <p:spPr>
          <a:xfrm>
            <a:off x="10917019" y="4325723"/>
            <a:ext cx="1226640" cy="1325563"/>
          </a:xfrm>
          <a:prstGeom prst="rect">
            <a:avLst/>
          </a:prstGeom>
        </p:spPr>
      </p:pic>
    </p:spTree>
    <p:extLst>
      <p:ext uri="{BB962C8B-B14F-4D97-AF65-F5344CB8AC3E}">
        <p14:creationId xmlns:p14="http://schemas.microsoft.com/office/powerpoint/2010/main" val="133066551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3333A-B867-CA2A-EBF9-13B776877750}"/>
              </a:ext>
            </a:extLst>
          </p:cNvPr>
          <p:cNvSpPr>
            <a:spLocks noGrp="1"/>
          </p:cNvSpPr>
          <p:nvPr>
            <p:ph type="title"/>
          </p:nvPr>
        </p:nvSpPr>
        <p:spPr>
          <a:xfrm>
            <a:off x="108837" y="-121763"/>
            <a:ext cx="11481847" cy="1325563"/>
          </a:xfrm>
        </p:spPr>
        <p:txBody>
          <a:bodyPr/>
          <a:lstStyle/>
          <a:p>
            <a:r>
              <a:rPr lang="en-GB" dirty="0"/>
              <a:t>PTES</a:t>
            </a:r>
          </a:p>
        </p:txBody>
      </p:sp>
      <p:pic>
        <p:nvPicPr>
          <p:cNvPr id="5" name="Picture 4">
            <a:extLst>
              <a:ext uri="{FF2B5EF4-FFF2-40B4-BE49-F238E27FC236}">
                <a16:creationId xmlns:a16="http://schemas.microsoft.com/office/drawing/2014/main" id="{CB198A37-DC18-98B1-3007-E0D7CC5554EA}"/>
              </a:ext>
            </a:extLst>
          </p:cNvPr>
          <p:cNvPicPr>
            <a:picLocks noChangeAspect="1"/>
          </p:cNvPicPr>
          <p:nvPr/>
        </p:nvPicPr>
        <p:blipFill>
          <a:blip r:embed="rId2"/>
          <a:stretch>
            <a:fillRect/>
          </a:stretch>
        </p:blipFill>
        <p:spPr>
          <a:xfrm>
            <a:off x="108837" y="925009"/>
            <a:ext cx="11939380" cy="4454513"/>
          </a:xfrm>
          <a:prstGeom prst="rect">
            <a:avLst/>
          </a:prstGeom>
        </p:spPr>
      </p:pic>
    </p:spTree>
    <p:extLst>
      <p:ext uri="{BB962C8B-B14F-4D97-AF65-F5344CB8AC3E}">
        <p14:creationId xmlns:p14="http://schemas.microsoft.com/office/powerpoint/2010/main" val="11317956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AFB87B-BF6F-5A1B-9F2B-DF3795686C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D2688C-66CE-891E-C8F5-18668E540878}"/>
              </a:ext>
            </a:extLst>
          </p:cNvPr>
          <p:cNvSpPr>
            <a:spLocks noGrp="1"/>
          </p:cNvSpPr>
          <p:nvPr>
            <p:ph type="title"/>
          </p:nvPr>
        </p:nvSpPr>
        <p:spPr>
          <a:xfrm>
            <a:off x="1292" y="-204890"/>
            <a:ext cx="11481847" cy="1325563"/>
          </a:xfrm>
        </p:spPr>
        <p:txBody>
          <a:bodyPr/>
          <a:lstStyle/>
          <a:p>
            <a:r>
              <a:rPr lang="en-GB" dirty="0"/>
              <a:t>PTES – comparison with previous years</a:t>
            </a:r>
          </a:p>
        </p:txBody>
      </p:sp>
      <p:pic>
        <p:nvPicPr>
          <p:cNvPr id="4" name="Picture 3">
            <a:extLst>
              <a:ext uri="{FF2B5EF4-FFF2-40B4-BE49-F238E27FC236}">
                <a16:creationId xmlns:a16="http://schemas.microsoft.com/office/drawing/2014/main" id="{3C0910D4-1A66-8ABD-4FD4-8FE11D3CBBD7}"/>
              </a:ext>
            </a:extLst>
          </p:cNvPr>
          <p:cNvPicPr>
            <a:picLocks noChangeAspect="1"/>
          </p:cNvPicPr>
          <p:nvPr/>
        </p:nvPicPr>
        <p:blipFill>
          <a:blip r:embed="rId3"/>
          <a:stretch>
            <a:fillRect/>
          </a:stretch>
        </p:blipFill>
        <p:spPr>
          <a:xfrm>
            <a:off x="91343" y="979427"/>
            <a:ext cx="12017138" cy="4590100"/>
          </a:xfrm>
          <a:prstGeom prst="rect">
            <a:avLst/>
          </a:prstGeom>
        </p:spPr>
      </p:pic>
    </p:spTree>
    <p:extLst>
      <p:ext uri="{BB962C8B-B14F-4D97-AF65-F5344CB8AC3E}">
        <p14:creationId xmlns:p14="http://schemas.microsoft.com/office/powerpoint/2010/main" val="155226728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30C227-5F13-B84F-EBF1-CBD853FD80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30FA9C-A887-ACA6-C44A-7499989E2A3F}"/>
              </a:ext>
            </a:extLst>
          </p:cNvPr>
          <p:cNvSpPr>
            <a:spLocks noGrp="1"/>
          </p:cNvSpPr>
          <p:nvPr>
            <p:ph type="title"/>
          </p:nvPr>
        </p:nvSpPr>
        <p:spPr>
          <a:xfrm>
            <a:off x="132587" y="103868"/>
            <a:ext cx="3346883" cy="1325563"/>
          </a:xfrm>
        </p:spPr>
        <p:txBody>
          <a:bodyPr/>
          <a:lstStyle/>
          <a:p>
            <a:r>
              <a:rPr lang="en-GB" dirty="0"/>
              <a:t>PTES – Belonging</a:t>
            </a:r>
          </a:p>
        </p:txBody>
      </p:sp>
      <p:pic>
        <p:nvPicPr>
          <p:cNvPr id="4" name="Picture 3">
            <a:extLst>
              <a:ext uri="{FF2B5EF4-FFF2-40B4-BE49-F238E27FC236}">
                <a16:creationId xmlns:a16="http://schemas.microsoft.com/office/drawing/2014/main" id="{3B44EDB0-ECF4-4D0E-26C8-EA09D7770FE4}"/>
              </a:ext>
            </a:extLst>
          </p:cNvPr>
          <p:cNvPicPr>
            <a:picLocks noChangeAspect="1"/>
          </p:cNvPicPr>
          <p:nvPr/>
        </p:nvPicPr>
        <p:blipFill>
          <a:blip r:embed="rId3"/>
          <a:stretch>
            <a:fillRect/>
          </a:stretch>
        </p:blipFill>
        <p:spPr>
          <a:xfrm>
            <a:off x="3325092" y="3553089"/>
            <a:ext cx="8641278" cy="3201043"/>
          </a:xfrm>
          <a:prstGeom prst="rect">
            <a:avLst/>
          </a:prstGeom>
        </p:spPr>
      </p:pic>
      <p:pic>
        <p:nvPicPr>
          <p:cNvPr id="7" name="Picture 6">
            <a:extLst>
              <a:ext uri="{FF2B5EF4-FFF2-40B4-BE49-F238E27FC236}">
                <a16:creationId xmlns:a16="http://schemas.microsoft.com/office/drawing/2014/main" id="{14F530CE-2290-9628-85B0-7CB8DA0E999E}"/>
              </a:ext>
            </a:extLst>
          </p:cNvPr>
          <p:cNvPicPr>
            <a:picLocks noChangeAspect="1"/>
          </p:cNvPicPr>
          <p:nvPr/>
        </p:nvPicPr>
        <p:blipFill>
          <a:blip r:embed="rId4"/>
          <a:stretch>
            <a:fillRect/>
          </a:stretch>
        </p:blipFill>
        <p:spPr>
          <a:xfrm>
            <a:off x="2917341" y="103868"/>
            <a:ext cx="9142072" cy="3325132"/>
          </a:xfrm>
          <a:prstGeom prst="rect">
            <a:avLst/>
          </a:prstGeom>
        </p:spPr>
      </p:pic>
    </p:spTree>
    <p:extLst>
      <p:ext uri="{BB962C8B-B14F-4D97-AF65-F5344CB8AC3E}">
        <p14:creationId xmlns:p14="http://schemas.microsoft.com/office/powerpoint/2010/main" val="22449256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01B02B-3E12-0E86-1016-8D100A5214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6C95BB-2CA6-DC1B-9B0F-CBEB6973093D}"/>
              </a:ext>
            </a:extLst>
          </p:cNvPr>
          <p:cNvSpPr>
            <a:spLocks noGrp="1"/>
          </p:cNvSpPr>
          <p:nvPr>
            <p:ph type="title"/>
          </p:nvPr>
        </p:nvSpPr>
        <p:spPr>
          <a:xfrm>
            <a:off x="0" y="-169264"/>
            <a:ext cx="11481847" cy="1325563"/>
          </a:xfrm>
        </p:spPr>
        <p:txBody>
          <a:bodyPr/>
          <a:lstStyle/>
          <a:p>
            <a:r>
              <a:rPr lang="en-GB" dirty="0"/>
              <a:t>PTES – Support</a:t>
            </a:r>
          </a:p>
        </p:txBody>
      </p:sp>
      <p:pic>
        <p:nvPicPr>
          <p:cNvPr id="5" name="Picture 4">
            <a:extLst>
              <a:ext uri="{FF2B5EF4-FFF2-40B4-BE49-F238E27FC236}">
                <a16:creationId xmlns:a16="http://schemas.microsoft.com/office/drawing/2014/main" id="{3230B922-AC0D-8910-7894-7E2B0ADF75CB}"/>
              </a:ext>
            </a:extLst>
          </p:cNvPr>
          <p:cNvPicPr>
            <a:picLocks noChangeAspect="1"/>
          </p:cNvPicPr>
          <p:nvPr/>
        </p:nvPicPr>
        <p:blipFill>
          <a:blip r:embed="rId3"/>
          <a:stretch>
            <a:fillRect/>
          </a:stretch>
        </p:blipFill>
        <p:spPr>
          <a:xfrm>
            <a:off x="188500" y="978169"/>
            <a:ext cx="11876434" cy="4365727"/>
          </a:xfrm>
          <a:prstGeom prst="rect">
            <a:avLst/>
          </a:prstGeom>
        </p:spPr>
      </p:pic>
    </p:spTree>
    <p:extLst>
      <p:ext uri="{BB962C8B-B14F-4D97-AF65-F5344CB8AC3E}">
        <p14:creationId xmlns:p14="http://schemas.microsoft.com/office/powerpoint/2010/main" val="4933594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F8ACC-708E-E747-80A7-A2EEB6D821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469720-4669-116F-0F6B-186337CD7374}"/>
              </a:ext>
            </a:extLst>
          </p:cNvPr>
          <p:cNvSpPr>
            <a:spLocks noGrp="1"/>
          </p:cNvSpPr>
          <p:nvPr>
            <p:ph type="title"/>
          </p:nvPr>
        </p:nvSpPr>
        <p:spPr>
          <a:xfrm>
            <a:off x="152400" y="101107"/>
            <a:ext cx="11887200" cy="1325563"/>
          </a:xfrm>
        </p:spPr>
        <p:txBody>
          <a:bodyPr/>
          <a:lstStyle/>
          <a:p>
            <a:r>
              <a:rPr lang="en-GB" dirty="0"/>
              <a:t>PTES – Support (compared with IMH and UWTSD average)</a:t>
            </a:r>
          </a:p>
        </p:txBody>
      </p:sp>
      <p:sp>
        <p:nvSpPr>
          <p:cNvPr id="4" name="TextBox 3">
            <a:extLst>
              <a:ext uri="{FF2B5EF4-FFF2-40B4-BE49-F238E27FC236}">
                <a16:creationId xmlns:a16="http://schemas.microsoft.com/office/drawing/2014/main" id="{56FEC0DF-B0B4-AC6F-5A72-8FA1A14F779F}"/>
              </a:ext>
            </a:extLst>
          </p:cNvPr>
          <p:cNvSpPr txBox="1"/>
          <p:nvPr/>
        </p:nvSpPr>
        <p:spPr>
          <a:xfrm>
            <a:off x="2004205" y="5242414"/>
            <a:ext cx="1954924" cy="369332"/>
          </a:xfrm>
          <a:prstGeom prst="rect">
            <a:avLst/>
          </a:prstGeom>
          <a:noFill/>
        </p:spPr>
        <p:txBody>
          <a:bodyPr wrap="square" rtlCol="0">
            <a:spAutoFit/>
          </a:bodyPr>
          <a:lstStyle/>
          <a:p>
            <a:r>
              <a:rPr lang="en-GB" dirty="0"/>
              <a:t>Business</a:t>
            </a:r>
          </a:p>
        </p:txBody>
      </p:sp>
      <p:sp>
        <p:nvSpPr>
          <p:cNvPr id="6" name="TextBox 5">
            <a:extLst>
              <a:ext uri="{FF2B5EF4-FFF2-40B4-BE49-F238E27FC236}">
                <a16:creationId xmlns:a16="http://schemas.microsoft.com/office/drawing/2014/main" id="{162965CF-F911-1043-15AA-CCA383FADE23}"/>
              </a:ext>
            </a:extLst>
          </p:cNvPr>
          <p:cNvSpPr txBox="1"/>
          <p:nvPr/>
        </p:nvSpPr>
        <p:spPr>
          <a:xfrm>
            <a:off x="5700425" y="5287078"/>
            <a:ext cx="1954924" cy="369332"/>
          </a:xfrm>
          <a:prstGeom prst="rect">
            <a:avLst/>
          </a:prstGeom>
          <a:noFill/>
        </p:spPr>
        <p:txBody>
          <a:bodyPr wrap="square" rtlCol="0">
            <a:spAutoFit/>
          </a:bodyPr>
          <a:lstStyle/>
          <a:p>
            <a:r>
              <a:rPr lang="en-GB"/>
              <a:t>IMH</a:t>
            </a:r>
          </a:p>
        </p:txBody>
      </p:sp>
      <p:sp>
        <p:nvSpPr>
          <p:cNvPr id="7" name="TextBox 6">
            <a:extLst>
              <a:ext uri="{FF2B5EF4-FFF2-40B4-BE49-F238E27FC236}">
                <a16:creationId xmlns:a16="http://schemas.microsoft.com/office/drawing/2014/main" id="{33B04BAD-AD21-02A8-FE40-010BC6842C90}"/>
              </a:ext>
            </a:extLst>
          </p:cNvPr>
          <p:cNvSpPr txBox="1"/>
          <p:nvPr/>
        </p:nvSpPr>
        <p:spPr>
          <a:xfrm>
            <a:off x="9306431" y="5242414"/>
            <a:ext cx="1954924" cy="369332"/>
          </a:xfrm>
          <a:prstGeom prst="rect">
            <a:avLst/>
          </a:prstGeom>
          <a:noFill/>
        </p:spPr>
        <p:txBody>
          <a:bodyPr wrap="square" rtlCol="0">
            <a:spAutoFit/>
          </a:bodyPr>
          <a:lstStyle/>
          <a:p>
            <a:r>
              <a:rPr lang="en-GB"/>
              <a:t>UWTSD</a:t>
            </a:r>
          </a:p>
        </p:txBody>
      </p:sp>
      <p:pic>
        <p:nvPicPr>
          <p:cNvPr id="9" name="Picture 8">
            <a:extLst>
              <a:ext uri="{FF2B5EF4-FFF2-40B4-BE49-F238E27FC236}">
                <a16:creationId xmlns:a16="http://schemas.microsoft.com/office/drawing/2014/main" id="{9339AF85-EF70-0B3F-9A99-BF016C859F97}"/>
              </a:ext>
            </a:extLst>
          </p:cNvPr>
          <p:cNvPicPr>
            <a:picLocks noChangeAspect="1"/>
          </p:cNvPicPr>
          <p:nvPr/>
        </p:nvPicPr>
        <p:blipFill>
          <a:blip r:embed="rId3"/>
          <a:stretch>
            <a:fillRect/>
          </a:stretch>
        </p:blipFill>
        <p:spPr>
          <a:xfrm>
            <a:off x="8628237" y="2210022"/>
            <a:ext cx="2317808" cy="3028602"/>
          </a:xfrm>
          <a:prstGeom prst="rect">
            <a:avLst/>
          </a:prstGeom>
        </p:spPr>
      </p:pic>
      <p:pic>
        <p:nvPicPr>
          <p:cNvPr id="11" name="Picture 10">
            <a:extLst>
              <a:ext uri="{FF2B5EF4-FFF2-40B4-BE49-F238E27FC236}">
                <a16:creationId xmlns:a16="http://schemas.microsoft.com/office/drawing/2014/main" id="{16CCE18A-D0C5-8AA8-39E2-4C239DA9E9EC}"/>
              </a:ext>
            </a:extLst>
          </p:cNvPr>
          <p:cNvPicPr>
            <a:picLocks noChangeAspect="1"/>
          </p:cNvPicPr>
          <p:nvPr/>
        </p:nvPicPr>
        <p:blipFill>
          <a:blip r:embed="rId4"/>
          <a:stretch>
            <a:fillRect/>
          </a:stretch>
        </p:blipFill>
        <p:spPr>
          <a:xfrm>
            <a:off x="4854884" y="2210022"/>
            <a:ext cx="2317808" cy="3077745"/>
          </a:xfrm>
          <a:prstGeom prst="rect">
            <a:avLst/>
          </a:prstGeom>
        </p:spPr>
      </p:pic>
      <p:pic>
        <p:nvPicPr>
          <p:cNvPr id="10" name="Picture 9">
            <a:extLst>
              <a:ext uri="{FF2B5EF4-FFF2-40B4-BE49-F238E27FC236}">
                <a16:creationId xmlns:a16="http://schemas.microsoft.com/office/drawing/2014/main" id="{D9E0DBF5-8223-2C12-94BC-EFE8181C1304}"/>
              </a:ext>
            </a:extLst>
          </p:cNvPr>
          <p:cNvPicPr>
            <a:picLocks noChangeAspect="1"/>
          </p:cNvPicPr>
          <p:nvPr/>
        </p:nvPicPr>
        <p:blipFill>
          <a:blip r:embed="rId5"/>
          <a:stretch>
            <a:fillRect/>
          </a:stretch>
        </p:blipFill>
        <p:spPr>
          <a:xfrm>
            <a:off x="1410854" y="2210022"/>
            <a:ext cx="2222994" cy="3058588"/>
          </a:xfrm>
          <a:prstGeom prst="rect">
            <a:avLst/>
          </a:prstGeom>
        </p:spPr>
      </p:pic>
      <p:pic>
        <p:nvPicPr>
          <p:cNvPr id="13" name="Picture 12">
            <a:extLst>
              <a:ext uri="{FF2B5EF4-FFF2-40B4-BE49-F238E27FC236}">
                <a16:creationId xmlns:a16="http://schemas.microsoft.com/office/drawing/2014/main" id="{44ABBFA6-8490-A04E-6AAD-75C3B1AD88C3}"/>
              </a:ext>
            </a:extLst>
          </p:cNvPr>
          <p:cNvPicPr>
            <a:picLocks noChangeAspect="1"/>
          </p:cNvPicPr>
          <p:nvPr/>
        </p:nvPicPr>
        <p:blipFill>
          <a:blip r:embed="rId6"/>
          <a:stretch>
            <a:fillRect/>
          </a:stretch>
        </p:blipFill>
        <p:spPr>
          <a:xfrm>
            <a:off x="912092" y="1522277"/>
            <a:ext cx="10690215" cy="592138"/>
          </a:xfrm>
          <a:prstGeom prst="rect">
            <a:avLst/>
          </a:prstGeom>
        </p:spPr>
      </p:pic>
    </p:spTree>
    <p:extLst>
      <p:ext uri="{BB962C8B-B14F-4D97-AF65-F5344CB8AC3E}">
        <p14:creationId xmlns:p14="http://schemas.microsoft.com/office/powerpoint/2010/main" val="947520866"/>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d58dbe5dad4c031633cf73e1cdc19dfe">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4ea519f5749edfc1c2fa7bca6bf2537e"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A8BDF72-D000-480E-805D-2F31B09DEFEA}">
  <ds:schemaRefs>
    <ds:schemaRef ds:uri="http://schemas.microsoft.com/office/infopath/2007/PartnerControls"/>
    <ds:schemaRef ds:uri="http://schemas.openxmlformats.org/package/2006/metadata/core-properties"/>
    <ds:schemaRef ds:uri="http://purl.org/dc/elements/1.1/"/>
    <ds:schemaRef ds:uri="http://schemas.microsoft.com/office/2006/documentManagement/types"/>
    <ds:schemaRef ds:uri="58fca413-3b36-4298-af2b-d24aa1f4750f"/>
    <ds:schemaRef ds:uri="http://schemas.microsoft.com/office/2006/metadata/properties"/>
    <ds:schemaRef ds:uri="http://www.w3.org/XML/1998/namespace"/>
    <ds:schemaRef ds:uri="1084fe36-8241-4751-a893-1fa9f44ff207"/>
    <ds:schemaRef ds:uri="http://purl.org/dc/dcmitype/"/>
    <ds:schemaRef ds:uri="http://purl.org/dc/terms/"/>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3.xml><?xml version="1.0" encoding="utf-8"?>
<ds:datastoreItem xmlns:ds="http://schemas.openxmlformats.org/officeDocument/2006/customXml" ds:itemID="{BFE4B1F2-51DE-4070-9E01-0DB182D866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5410</Words>
  <Application>Microsoft Office PowerPoint</Application>
  <PresentationFormat>Widescreen</PresentationFormat>
  <Paragraphs>591</Paragraphs>
  <Slides>107</Slides>
  <Notes>106</Notes>
  <HiddenSlides>1</HiddenSlides>
  <MMClips>0</MMClips>
  <ScaleCrop>false</ScaleCrop>
  <HeadingPairs>
    <vt:vector size="4" baseType="variant">
      <vt:variant>
        <vt:lpstr>Theme</vt:lpstr>
      </vt:variant>
      <vt:variant>
        <vt:i4>6</vt:i4>
      </vt:variant>
      <vt:variant>
        <vt:lpstr>Slide Titles</vt:lpstr>
      </vt:variant>
      <vt:variant>
        <vt:i4>107</vt:i4>
      </vt:variant>
    </vt:vector>
  </HeadingPairs>
  <TitlesOfParts>
    <vt:vector size="113" baseType="lpstr">
      <vt:lpstr>UWTSD Title Page 1</vt:lpstr>
      <vt:lpstr>UWTSD Text 1</vt:lpstr>
      <vt:lpstr>UWTSD Text 2</vt:lpstr>
      <vt:lpstr>UWTSD Text 3</vt:lpstr>
      <vt:lpstr>UWTSD Text 4</vt:lpstr>
      <vt:lpstr>UWTSD Logo Variations place image in Background</vt:lpstr>
      <vt:lpstr>PowerPoint Presentation</vt:lpstr>
      <vt:lpstr>Student numbers and new starters</vt:lpstr>
      <vt:lpstr>Students and new starters (per campus)</vt:lpstr>
      <vt:lpstr>Students and new starters (degree type)</vt:lpstr>
      <vt:lpstr>Level of Study</vt:lpstr>
      <vt:lpstr>Mode of attendance (part-time/full-time)</vt:lpstr>
      <vt:lpstr>Mode of attendance (part-time/full-time - UG)</vt:lpstr>
      <vt:lpstr>Mode of attendance (part-time/full-time - PG)</vt:lpstr>
      <vt:lpstr>Mode of attendance (by campus)</vt:lpstr>
      <vt:lpstr>Mode of attendance (Carmarthen – Postgraduate)</vt:lpstr>
      <vt:lpstr>Mode of attendance (Carmarthen – Undergraduate)</vt:lpstr>
      <vt:lpstr>Mode of attendance (Swansea – PGT)</vt:lpstr>
      <vt:lpstr>Mode of attendance (Swansea – Undergraduate)</vt:lpstr>
      <vt:lpstr>Mode of attendance (by on-campus/distance)</vt:lpstr>
      <vt:lpstr>Mode of attendance (Carmarthen)</vt:lpstr>
      <vt:lpstr>Mode of attendance (by campus, AY24/25)</vt:lpstr>
      <vt:lpstr>Distance learners (overall and by level)</vt:lpstr>
      <vt:lpstr>Distance learners (Carmarthen - Undergraduate)</vt:lpstr>
      <vt:lpstr>Distance learners (Carmarthen - Postgraduate)</vt:lpstr>
      <vt:lpstr>Distance learners (Swansea - Undergraduate)</vt:lpstr>
      <vt:lpstr>Distance learners (Swansea - Postgraduate)</vt:lpstr>
      <vt:lpstr>Entry Route (Undergraduate)</vt:lpstr>
      <vt:lpstr>Entry Route (Undergraduate)</vt:lpstr>
      <vt:lpstr>Entry Route (Undergraduate - Carmarthen)</vt:lpstr>
      <vt:lpstr>Entry Route (Undergraduate - Swansea)</vt:lpstr>
      <vt:lpstr>Entry tariff (Undergraduate)</vt:lpstr>
      <vt:lpstr>Entry tariff (UCAS entry)</vt:lpstr>
      <vt:lpstr>Home vs. Overseas - Undergraduate</vt:lpstr>
      <vt:lpstr>Home vs. Overseas - Postgraduate</vt:lpstr>
      <vt:lpstr>Low participation (undergraduates)</vt:lpstr>
      <vt:lpstr>Low participation (undergraduates)</vt:lpstr>
      <vt:lpstr>Low participation (UG Carmarthen)</vt:lpstr>
      <vt:lpstr>Low participation (UG Swansea)</vt:lpstr>
      <vt:lpstr>Low participation (UG Cardiff)</vt:lpstr>
      <vt:lpstr>Low participation (Community-based)</vt:lpstr>
      <vt:lpstr>Age</vt:lpstr>
      <vt:lpstr>Age – Postgraduate</vt:lpstr>
      <vt:lpstr>Age – Postgraduate (by campus)</vt:lpstr>
      <vt:lpstr>Age – Undergraduate</vt:lpstr>
      <vt:lpstr>Age – Undergraduate (by campus)</vt:lpstr>
      <vt:lpstr>Age and ethnicity (postgraduate)</vt:lpstr>
      <vt:lpstr>Age and home/overseas (broken down by PG/UG)</vt:lpstr>
      <vt:lpstr>Gender</vt:lpstr>
      <vt:lpstr>Gender (by campus)</vt:lpstr>
      <vt:lpstr>Ethnicity (Overall and Home/Overseas)</vt:lpstr>
      <vt:lpstr>Ethnicity  (Home Undergraduates)</vt:lpstr>
      <vt:lpstr>Ethnicity (Postgraduates)</vt:lpstr>
      <vt:lpstr>Ethnicity (Home Postgraduates)</vt:lpstr>
      <vt:lpstr>Disability</vt:lpstr>
      <vt:lpstr>Disability</vt:lpstr>
      <vt:lpstr>Disability – undergraduate</vt:lpstr>
      <vt:lpstr>Disability – undergraduate</vt:lpstr>
      <vt:lpstr>Disability – postgraduate</vt:lpstr>
      <vt:lpstr>Disability  – campus</vt:lpstr>
      <vt:lpstr>Disability – home and overseas, gender</vt:lpstr>
      <vt:lpstr>Welsh language</vt:lpstr>
      <vt:lpstr>Welsh language  – campus</vt:lpstr>
      <vt:lpstr>Where do Home students come from?  (Overall - Business)</vt:lpstr>
      <vt:lpstr>Where do Home students come from? (Overall - IMH)</vt:lpstr>
      <vt:lpstr>Where do Home students come from? (Business – Undergraduate)</vt:lpstr>
      <vt:lpstr>Where do Home students come from? (Business – PGT)</vt:lpstr>
      <vt:lpstr>Where do Home students come from? (By campus)</vt:lpstr>
      <vt:lpstr>Distance travelled to campus</vt:lpstr>
      <vt:lpstr>Distance travelled to campus - undergraduate</vt:lpstr>
      <vt:lpstr>Distance travelled to campus - postgraduate</vt:lpstr>
      <vt:lpstr>Withdrawal Rates (Overall)</vt:lpstr>
      <vt:lpstr>Withdrawal Rates (Undergraduate)</vt:lpstr>
      <vt:lpstr>Withdrawal Rates (Undergraduate)</vt:lpstr>
      <vt:lpstr>Withdrawal Rates (Postgraduate)</vt:lpstr>
      <vt:lpstr>Withdrawal reasons (Overall)</vt:lpstr>
      <vt:lpstr>Withdrawal reasons (Undergraduate)</vt:lpstr>
      <vt:lpstr>Withdrawal reasons (Undergraduate first degree)</vt:lpstr>
      <vt:lpstr>Withdrawal reasons (Undergraduate non-degree)</vt:lpstr>
      <vt:lpstr>Withdrawal reasons (Postgraduate)</vt:lpstr>
      <vt:lpstr>Withdrawal gaps (Age, Gender)</vt:lpstr>
      <vt:lpstr>Withdrawal gaps (Age, Gender - Undergraduate)</vt:lpstr>
      <vt:lpstr>Withdrawal gaps (Age, Gender - Undergraduate)</vt:lpstr>
      <vt:lpstr>Withdrawal gaps (Age, Gender - Postgraduate)</vt:lpstr>
      <vt:lpstr>Withdrawal gaps – Parental Education, Low Participation</vt:lpstr>
      <vt:lpstr>Withdrawal gaps – Parental Education, Low Participation (Undergraduate)</vt:lpstr>
      <vt:lpstr>Withdrawal gaps – Parental Education (Postgraduate)</vt:lpstr>
      <vt:lpstr>Withdrawal gaps  (Home/Overseas, Ethnicity)</vt:lpstr>
      <vt:lpstr>Withdrawal gaps - Home/Overseas, Ethnicity (Undergraduate)</vt:lpstr>
      <vt:lpstr>Withdrawal gaps - Home/Overseas, Ethnicity (Postgraduate)</vt:lpstr>
      <vt:lpstr>Module outcomes</vt:lpstr>
      <vt:lpstr>Good honours</vt:lpstr>
      <vt:lpstr>Awarding gaps</vt:lpstr>
      <vt:lpstr>Low participation / Ethnicity (Undergraduate first degree)</vt:lpstr>
      <vt:lpstr>Assessment Types (Overall)</vt:lpstr>
      <vt:lpstr>Assessment Types (by campus)</vt:lpstr>
      <vt:lpstr>Assessment Types (Campus - Undergraduate)</vt:lpstr>
      <vt:lpstr>Programme-level differences (shared programmes): CertHE10 Employability Skills</vt:lpstr>
      <vt:lpstr>Programme-level differences (shared programmes): BA Developing Leadership and Management</vt:lpstr>
      <vt:lpstr>Programme-level differences (shared programmes): MBA</vt:lpstr>
      <vt:lpstr>NSS 2025</vt:lpstr>
      <vt:lpstr>NSS 2025 – positive results to note (vs 2024)</vt:lpstr>
      <vt:lpstr>NSS 2025 – negative results to note (vs 2024)</vt:lpstr>
      <vt:lpstr>NSS 2025 – Cardiff</vt:lpstr>
      <vt:lpstr>NSS 2025 – Swansea</vt:lpstr>
      <vt:lpstr>NSS 2025 – Carmarthen</vt:lpstr>
      <vt:lpstr>AES</vt:lpstr>
      <vt:lpstr>AES - AI</vt:lpstr>
      <vt:lpstr>PTES</vt:lpstr>
      <vt:lpstr>PTES – comparison with previous years</vt:lpstr>
      <vt:lpstr>PTES – Belonging</vt:lpstr>
      <vt:lpstr>PTES – Support</vt:lpstr>
      <vt:lpstr>PTES – Support (compared with IMH and UWTSD average)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Pamela Styles</cp:lastModifiedBy>
  <cp:revision>17</cp:revision>
  <dcterms:created xsi:type="dcterms:W3CDTF">2021-03-09T15:35:42Z</dcterms:created>
  <dcterms:modified xsi:type="dcterms:W3CDTF">2026-01-20T16:39:50Z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