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14" r:id="rId1"/>
  </p:sldMasterIdLst>
  <p:notesMasterIdLst>
    <p:notesMasterId r:id="rId19"/>
  </p:notesMasterIdLst>
  <p:sldIdLst>
    <p:sldId id="1518" r:id="rId2"/>
    <p:sldId id="702" r:id="rId3"/>
    <p:sldId id="1014" r:id="rId4"/>
    <p:sldId id="1015" r:id="rId5"/>
    <p:sldId id="1016" r:id="rId6"/>
    <p:sldId id="1017" r:id="rId7"/>
    <p:sldId id="1018" r:id="rId8"/>
    <p:sldId id="1019" r:id="rId9"/>
    <p:sldId id="1020" r:id="rId10"/>
    <p:sldId id="1021" r:id="rId11"/>
    <p:sldId id="1022" r:id="rId12"/>
    <p:sldId id="1023" r:id="rId13"/>
    <p:sldId id="1024" r:id="rId14"/>
    <p:sldId id="1025" r:id="rId15"/>
    <p:sldId id="1056" r:id="rId16"/>
    <p:sldId id="1058" r:id="rId17"/>
    <p:sldId id="105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a Evans" initials="NE" lastIdx="1" clrIdx="0">
    <p:extLst>
      <p:ext uri="{19B8F6BF-5375-455C-9EA6-DF929625EA0E}">
        <p15:presenceInfo xmlns:p15="http://schemas.microsoft.com/office/powerpoint/2012/main" userId="S::n.evans@uwtsd.ac.uk::73f80963-43f3-41cc-b629-1f52622eac7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23000"/>
    <a:srgbClr val="06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7938"/>
    <p:restoredTop sz="94618"/>
  </p:normalViewPr>
  <p:slideViewPr>
    <p:cSldViewPr snapToGrid="0" snapToObjects="1">
      <p:cViewPr varScale="1">
        <p:scale>
          <a:sx n="73" d="100"/>
          <a:sy n="73" d="100"/>
        </p:scale>
        <p:origin x="224" y="6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2/11/22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42102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9088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1343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331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7948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2/11/22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3704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2/11/22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7329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2/11/22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4952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2/11/22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70612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2/11/22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467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2/11/22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0321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4157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634834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2/11/22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89418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2/11/22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072284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2/11/22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5394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9240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6806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350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2/11/22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9752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5" r:id="rId1"/>
    <p:sldLayoutId id="2147483916" r:id="rId2"/>
    <p:sldLayoutId id="2147483917" r:id="rId3"/>
    <p:sldLayoutId id="2147483918" r:id="rId4"/>
    <p:sldLayoutId id="2147483919" r:id="rId5"/>
    <p:sldLayoutId id="2147483920" r:id="rId6"/>
    <p:sldLayoutId id="2147483921" r:id="rId7"/>
    <p:sldLayoutId id="2147483922" r:id="rId8"/>
    <p:sldLayoutId id="2147483923" r:id="rId9"/>
    <p:sldLayoutId id="2147483924" r:id="rId10"/>
    <p:sldLayoutId id="2147483925" r:id="rId11"/>
    <p:sldLayoutId id="2147483926" r:id="rId12"/>
    <p:sldLayoutId id="2147483927" r:id="rId13"/>
    <p:sldLayoutId id="2147483928" r:id="rId14"/>
    <p:sldLayoutId id="2147483929" r:id="rId15"/>
    <p:sldLayoutId id="2147483930" r:id="rId16"/>
    <p:sldLayoutId id="214748393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uwtsd.hosted.panopto.com/Panopto/Pages/Viewer.aspx?id=90f4e280-ab46-42e8-b329-ac520107056c" TargetMode="External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tiff"/><Relationship Id="rId3" Type="http://schemas.openxmlformats.org/officeDocument/2006/relationships/image" Target="../media/image6.tiff"/><Relationship Id="rId7" Type="http://schemas.openxmlformats.org/officeDocument/2006/relationships/image" Target="../media/image10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tiff"/><Relationship Id="rId5" Type="http://schemas.openxmlformats.org/officeDocument/2006/relationships/image" Target="../media/image8.tiff"/><Relationship Id="rId4" Type="http://schemas.openxmlformats.org/officeDocument/2006/relationships/image" Target="../media/image7.tiff"/><Relationship Id="rId9" Type="http://schemas.openxmlformats.org/officeDocument/2006/relationships/image" Target="../media/image12.tif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tiff"/><Relationship Id="rId13" Type="http://schemas.openxmlformats.org/officeDocument/2006/relationships/image" Target="../media/image24.tiff"/><Relationship Id="rId3" Type="http://schemas.openxmlformats.org/officeDocument/2006/relationships/image" Target="../media/image14.tiff"/><Relationship Id="rId7" Type="http://schemas.openxmlformats.org/officeDocument/2006/relationships/image" Target="../media/image18.tiff"/><Relationship Id="rId12" Type="http://schemas.openxmlformats.org/officeDocument/2006/relationships/image" Target="../media/image23.tiff"/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tiff"/><Relationship Id="rId11" Type="http://schemas.openxmlformats.org/officeDocument/2006/relationships/image" Target="../media/image22.tiff"/><Relationship Id="rId5" Type="http://schemas.openxmlformats.org/officeDocument/2006/relationships/image" Target="../media/image16.tiff"/><Relationship Id="rId10" Type="http://schemas.openxmlformats.org/officeDocument/2006/relationships/image" Target="../media/image21.tiff"/><Relationship Id="rId4" Type="http://schemas.openxmlformats.org/officeDocument/2006/relationships/image" Target="../media/image15.tiff"/><Relationship Id="rId9" Type="http://schemas.openxmlformats.org/officeDocument/2006/relationships/image" Target="../media/image20.tif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tiff"/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4343400" y="121240"/>
            <a:ext cx="3505200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Llwybr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y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Gymraeg</a:t>
            </a:r>
            <a:endParaRPr lang="en-GB" sz="24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>
                <a:solidFill>
                  <a:srgbClr val="002060"/>
                </a:solidFill>
                <a:latin typeface="+mn-lt"/>
              </a:rPr>
              <a:t>Welsh Pathway</a:t>
            </a:r>
          </a:p>
          <a:p>
            <a:pPr algn="ctr"/>
            <a:r>
              <a:rPr lang="en-GB" sz="2400" b="1" dirty="0">
                <a:solidFill>
                  <a:srgbClr val="002060"/>
                </a:solidFill>
                <a:latin typeface="+mn-lt"/>
              </a:rPr>
              <a:t>BA1C 2021-22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B7DA5E-7B10-EF47-804B-E4CECBC983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73" y="6001206"/>
            <a:ext cx="2062554" cy="817418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7E24E6B9-8EF9-B84F-93F8-49DBA6A0ABF4}"/>
              </a:ext>
            </a:extLst>
          </p:cNvPr>
          <p:cNvSpPr txBox="1">
            <a:spLocks/>
          </p:cNvSpPr>
          <p:nvPr/>
        </p:nvSpPr>
        <p:spPr>
          <a:xfrm>
            <a:off x="4343400" y="5534425"/>
            <a:ext cx="3782292" cy="87549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12: 15.2.2022</a:t>
            </a:r>
          </a:p>
          <a:p>
            <a:pPr algn="ctr"/>
            <a:endParaRPr lang="en-GB" sz="2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B78D5E-8804-2643-80BC-5063F5DBCF22}"/>
              </a:ext>
            </a:extLst>
          </p:cNvPr>
          <p:cNvSpPr txBox="1"/>
          <p:nvPr/>
        </p:nvSpPr>
        <p:spPr>
          <a:xfrm>
            <a:off x="8772041" y="6040583"/>
            <a:ext cx="3121644" cy="36933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nia.evans@pcydds.ac.uk</a:t>
            </a:r>
            <a:endParaRPr lang="en-US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07507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94199D1-1925-5442-88CC-4FBA0975E208}"/>
              </a:ext>
            </a:extLst>
          </p:cNvPr>
          <p:cNvSpPr/>
          <p:nvPr/>
        </p:nvSpPr>
        <p:spPr>
          <a:xfrm>
            <a:off x="552450" y="2286000"/>
            <a:ext cx="11258550" cy="209996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/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Ar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ddechrau’r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wers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3EA97E-A0AE-B444-9EB2-7F2901CDA9C7}"/>
              </a:ext>
            </a:extLst>
          </p:cNvPr>
          <p:cNvSpPr txBox="1"/>
          <p:nvPr/>
        </p:nvSpPr>
        <p:spPr>
          <a:xfrm>
            <a:off x="2724150" y="4876800"/>
            <a:ext cx="7353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At the beginning of the lesson 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42F42A-54D4-F14F-B86E-C355BA54D0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70311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7813532"/>
              </p:ext>
            </p:extLst>
          </p:nvPr>
        </p:nvGraphicFramePr>
        <p:xfrm>
          <a:off x="365312" y="1472561"/>
          <a:ext cx="11468100" cy="44754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9679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88421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909331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Croeso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i’r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……</a:t>
                      </a:r>
                    </a:p>
                    <a:p>
                      <a:r>
                        <a:rPr lang="en-US" sz="2000" b="1" i="0" dirty="0">
                          <a:solidFill>
                            <a:sysClr val="windowText" lastClr="000000"/>
                          </a:solidFill>
                        </a:rPr>
                        <a:t>(</a:t>
                      </a:r>
                      <a:r>
                        <a:rPr lang="en-US" sz="2000" b="1" i="0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r>
                        <a:rPr lang="en-US" sz="2000" b="1" i="0" dirty="0">
                          <a:solidFill>
                            <a:sysClr val="windowText" lastClr="000000"/>
                          </a:solidFill>
                        </a:rPr>
                        <a:t> / </a:t>
                      </a:r>
                      <a:r>
                        <a:rPr lang="en-US" sz="2000" b="1" i="0" dirty="0" err="1">
                          <a:solidFill>
                            <a:sysClr val="windowText" lastClr="000000"/>
                          </a:solidFill>
                        </a:rPr>
                        <a:t>Fathemateg</a:t>
                      </a:r>
                      <a:r>
                        <a:rPr lang="en-US" sz="2000" b="1" i="0" dirty="0">
                          <a:solidFill>
                            <a:sysClr val="windowText" lastClr="000000"/>
                          </a:solidFill>
                        </a:rPr>
                        <a:t> / </a:t>
                      </a:r>
                      <a:r>
                        <a:rPr lang="en-US" sz="2000" b="1" i="0" dirty="0" err="1">
                          <a:solidFill>
                            <a:sysClr val="windowText" lastClr="000000"/>
                          </a:solidFill>
                        </a:rPr>
                        <a:t>Saesneg</a:t>
                      </a:r>
                      <a:r>
                        <a:rPr lang="en-US" sz="2000" b="1" i="0" dirty="0">
                          <a:solidFill>
                            <a:sysClr val="windowText" lastClr="000000"/>
                          </a:solidFill>
                        </a:rPr>
                        <a:t>)</a:t>
                      </a:r>
                    </a:p>
                    <a:p>
                      <a:endParaRPr lang="en-US" sz="9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1" dirty="0">
                          <a:solidFill>
                            <a:sysClr val="windowText" lastClr="000000"/>
                          </a:solidFill>
                        </a:rPr>
                        <a:t>Welcome to the ….. lesson.</a:t>
                      </a:r>
                    </a:p>
                    <a:p>
                      <a:r>
                        <a:rPr lang="en-US" sz="2000" b="1" i="1" dirty="0">
                          <a:solidFill>
                            <a:sysClr val="windowText" lastClr="000000"/>
                          </a:solidFill>
                        </a:rPr>
                        <a:t>(Welsh / Mathematics / English)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58839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9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1" dirty="0">
                          <a:solidFill>
                            <a:sysClr val="windowText" lastClr="000000"/>
                          </a:solidFill>
                        </a:rPr>
                        <a:t>Look at me.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58839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Gwrandewch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9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1" dirty="0">
                          <a:solidFill>
                            <a:sysClr val="windowText" lastClr="000000"/>
                          </a:solidFill>
                        </a:rPr>
                        <a:t>Listen to me.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58839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bwrdd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gwyn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9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1" dirty="0">
                          <a:solidFill>
                            <a:sysClr val="windowText" lastClr="000000"/>
                          </a:solidFill>
                        </a:rPr>
                        <a:t>Look at the whiteboard.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58839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Agorwch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9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1" dirty="0">
                          <a:solidFill>
                            <a:sysClr val="windowText" lastClr="000000"/>
                          </a:solidFill>
                        </a:rPr>
                        <a:t>Open your books.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58839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Ysgrifennwch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dyddiad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9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1" dirty="0">
                          <a:solidFill>
                            <a:sysClr val="windowText" lastClr="000000"/>
                          </a:solidFill>
                        </a:rPr>
                        <a:t>Write the date.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  <a:tr h="58839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dudalen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…</a:t>
                      </a:r>
                    </a:p>
                    <a:p>
                      <a:endParaRPr lang="en-US" sz="9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1" dirty="0">
                          <a:solidFill>
                            <a:sysClr val="windowText" lastClr="000000"/>
                          </a:solidFill>
                        </a:rPr>
                        <a:t>Go to page …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9108568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Agor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y </a:t>
            </a: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wers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Lesson openers</a:t>
            </a:r>
            <a:endParaRPr sz="50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C871A4-7589-F24C-AFCA-CBF32222A25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52490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Help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llaw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…             A helping hand…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E455540-2417-A940-93C1-911DF966AFF6}"/>
              </a:ext>
            </a:extLst>
          </p:cNvPr>
          <p:cNvSpPr txBox="1"/>
          <p:nvPr/>
        </p:nvSpPr>
        <p:spPr>
          <a:xfrm>
            <a:off x="580779" y="2250212"/>
            <a:ext cx="11293601" cy="280076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i="1" dirty="0">
                <a:hlinkClick r:id="rId2"/>
              </a:rPr>
              <a:t>https://uwtsd.hosted.panopto.com/Panopto/Pages/Viewer.aspx?id=90f4e280-ab46-42e8-b329-ac520107056c</a:t>
            </a:r>
            <a:endParaRPr lang="en-US" sz="4400" b="1" i="1" dirty="0"/>
          </a:p>
          <a:p>
            <a:pPr algn="ctr"/>
            <a:endParaRPr lang="en-US" sz="4400" b="1" i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C149A14-BED7-3744-B6EC-1BD64F30638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7375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680F0E4-4AD0-274A-998E-4C7D42B2371C}"/>
              </a:ext>
            </a:extLst>
          </p:cNvPr>
          <p:cNvSpPr txBox="1">
            <a:spLocks/>
          </p:cNvSpPr>
          <p:nvPr/>
        </p:nvSpPr>
        <p:spPr>
          <a:xfrm>
            <a:off x="2110154" y="211853"/>
            <a:ext cx="7116727" cy="70561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sz="28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ydy</a:t>
            </a:r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 nod y </a:t>
            </a:r>
            <a:r>
              <a:rPr lang="en-US" sz="28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wers</a:t>
            </a:r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?                 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532B5BE-6574-6546-AF12-90E384ED081D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521252" y="1129662"/>
          <a:ext cx="10908748" cy="472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54374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45437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Nod y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ydy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…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dysgu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cyfrif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learn how to to count in Welsh.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The aim of the lesson is to …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dysgu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am y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Celtiaid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learn about the Celts.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adolygu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rhifau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revise numbers in Welsh.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dysgu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am y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tywydd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r>
                        <a:rPr lang="en-US" sz="1600" b="1" i="1" dirty="0">
                          <a:solidFill>
                            <a:sysClr val="windowText" lastClr="000000"/>
                          </a:solidFill>
                        </a:rPr>
                        <a:t>learn about the weather.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ysgrifennu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llythyr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personol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write a personal letter.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dysgu’r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Wyddor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learn the Welsh Alphabet.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7F6F279-7E14-5D48-960D-561B590BB8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414081" y="104663"/>
            <a:ext cx="812800" cy="8128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859F283-8427-5F42-A297-AB0BB1CBE6D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2936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02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680F0E4-4AD0-274A-998E-4C7D42B2371C}"/>
              </a:ext>
            </a:extLst>
          </p:cNvPr>
          <p:cNvSpPr txBox="1">
            <a:spLocks/>
          </p:cNvSpPr>
          <p:nvPr/>
        </p:nvSpPr>
        <p:spPr>
          <a:xfrm>
            <a:off x="3208957" y="211853"/>
            <a:ext cx="6017924" cy="70561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sz="28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ydy</a:t>
            </a:r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 nod y </a:t>
            </a:r>
            <a:r>
              <a:rPr lang="en-US" sz="28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wers</a:t>
            </a:r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?                 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532B5BE-6574-6546-AF12-90E384ED081D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41739" y="1331474"/>
          <a:ext cx="10908748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54374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45437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Nod y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heddiw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ydy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…</a:t>
                      </a: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dysgu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cyfrif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The aim of </a:t>
                      </a:r>
                      <a:r>
                        <a:rPr lang="en-US" sz="1800" b="1" i="1" dirty="0">
                          <a:solidFill>
                            <a:srgbClr val="FF0000"/>
                          </a:solidFill>
                        </a:rPr>
                        <a:t>today’</a:t>
                      </a:r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s lesson is …</a:t>
                      </a: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dysgu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am y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Celtiaid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adolygu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rhifau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dysgu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am y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tywydd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ysgrifennu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llythyr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personol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dysgu’r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Wyddor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8876874-FE80-E54C-A056-D96BE2B440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289490" y="158258"/>
            <a:ext cx="812800" cy="8128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3A9E8BB-8721-0A48-A328-885741AFEBE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2924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5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D9D1BE6-C6E0-3B49-A071-37CB6E917E6D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1813340" y="1550504"/>
          <a:ext cx="8960678" cy="34231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80339">
                  <a:extLst>
                    <a:ext uri="{9D8B030D-6E8A-4147-A177-3AD203B41FA5}">
                      <a16:colId xmlns:a16="http://schemas.microsoft.com/office/drawing/2014/main" val="3948440812"/>
                    </a:ext>
                  </a:extLst>
                </a:gridCol>
                <a:gridCol w="4480339">
                  <a:extLst>
                    <a:ext uri="{9D8B030D-6E8A-4147-A177-3AD203B41FA5}">
                      <a16:colId xmlns:a16="http://schemas.microsoft.com/office/drawing/2014/main" val="259115035"/>
                    </a:ext>
                  </a:extLst>
                </a:gridCol>
              </a:tblGrid>
              <a:tr h="1141037">
                <a:tc>
                  <a:txBody>
                    <a:bodyPr/>
                    <a:lstStyle/>
                    <a:p>
                      <a:r>
                        <a:rPr lang="en-US" sz="4400" b="1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Rydw</a:t>
                      </a:r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4400" b="1" dirty="0" err="1">
                          <a:ln>
                            <a:noFill/>
                          </a:ln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rgbClr val="FF0000"/>
                          </a:solidFill>
                        </a:rPr>
                        <a:t> 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 am 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51011549"/>
                  </a:ext>
                </a:extLst>
              </a:tr>
              <a:tr h="1141037">
                <a:tc>
                  <a:txBody>
                    <a:bodyPr/>
                    <a:lstStyle/>
                    <a:p>
                      <a:r>
                        <a:rPr lang="en-US" sz="4400" b="1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Rydyn</a:t>
                      </a:r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4400" b="1" dirty="0" err="1">
                          <a:ln>
                            <a:noFill/>
                          </a:ln>
                          <a:solidFill>
                            <a:srgbClr val="FF0000"/>
                          </a:solidFill>
                        </a:rPr>
                        <a:t>ni</a:t>
                      </a:r>
                      <a:endParaRPr lang="en-US" sz="4400" b="1" dirty="0">
                        <a:ln>
                          <a:noFill/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rgbClr val="FF0000"/>
                          </a:solidFill>
                        </a:rPr>
                        <a:t>We</a:t>
                      </a:r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 are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4032723"/>
                  </a:ext>
                </a:extLst>
              </a:tr>
              <a:tr h="1141037">
                <a:tc>
                  <a:txBody>
                    <a:bodyPr/>
                    <a:lstStyle/>
                    <a:p>
                      <a:r>
                        <a:rPr lang="en-US" sz="4400" b="1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Rydych</a:t>
                      </a:r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rgbClr val="FF0000"/>
                          </a:solidFill>
                        </a:rPr>
                        <a:t>chi</a:t>
                      </a:r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rgbClr val="FF0000"/>
                          </a:solidFill>
                        </a:rPr>
                        <a:t>You</a:t>
                      </a:r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 are (</a:t>
                      </a:r>
                      <a:r>
                        <a:rPr lang="en-US" sz="4400" b="1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pl</a:t>
                      </a:r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5288850"/>
                  </a:ext>
                </a:extLst>
              </a:tr>
            </a:tbl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6E9EB323-3A09-2F4C-A857-8E17F4D5B796}"/>
              </a:ext>
            </a:extLst>
          </p:cNvPr>
          <p:cNvSpPr txBox="1">
            <a:spLocks/>
          </p:cNvSpPr>
          <p:nvPr/>
        </p:nvSpPr>
        <p:spPr>
          <a:xfrm>
            <a:off x="1073426" y="211853"/>
            <a:ext cx="10018644" cy="70561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I’ch</a:t>
            </a:r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atgoffa</a:t>
            </a:r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 …                   just a reminder…                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C89CE4-BF96-D841-B54D-4E48D6FDFE0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02652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680F0E4-4AD0-274A-998E-4C7D42B2371C}"/>
              </a:ext>
            </a:extLst>
          </p:cNvPr>
          <p:cNvSpPr txBox="1">
            <a:spLocks/>
          </p:cNvSpPr>
          <p:nvPr/>
        </p:nvSpPr>
        <p:spPr>
          <a:xfrm>
            <a:off x="3208957" y="211853"/>
            <a:ext cx="6017924" cy="70561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sz="28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ydy</a:t>
            </a:r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 nod y </a:t>
            </a:r>
            <a:r>
              <a:rPr lang="en-US" sz="28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wers</a:t>
            </a:r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?                 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532B5BE-6574-6546-AF12-90E384ED081D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81495" y="1112813"/>
          <a:ext cx="10908748" cy="487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54374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45437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Heddiw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,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rydych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chi’n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mynd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…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00B050"/>
                          </a:solidFill>
                        </a:rPr>
                        <a:t>r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edeg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r>
                        <a:rPr lang="en-US" sz="1600" b="1" i="1" dirty="0">
                          <a:solidFill>
                            <a:sysClr val="windowText" lastClr="000000"/>
                          </a:solidFill>
                        </a:rPr>
                        <a:t>run.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Today, </a:t>
                      </a:r>
                      <a:r>
                        <a:rPr lang="en-US" sz="1800" b="1" i="1" dirty="0">
                          <a:solidFill>
                            <a:srgbClr val="FF0000"/>
                          </a:solidFill>
                        </a:rPr>
                        <a:t>you are </a:t>
                      </a:r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going to …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00B050"/>
                          </a:solidFill>
                        </a:rPr>
                        <a:t>b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eintio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paint.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00B050"/>
                          </a:solidFill>
                        </a:rPr>
                        <a:t>g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anu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sing.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00B050"/>
                          </a:solidFill>
                        </a:rPr>
                        <a:t>w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ylio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rhaglen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deledu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r>
                        <a:rPr lang="en-US" sz="1600" b="1" i="1" dirty="0">
                          <a:solidFill>
                            <a:sysClr val="windowText" lastClr="000000"/>
                          </a:solidFill>
                        </a:rPr>
                        <a:t>watch a tv </a:t>
                      </a:r>
                      <a:r>
                        <a:rPr lang="en-US" sz="1600" b="1" i="1" dirty="0" err="1">
                          <a:solidFill>
                            <a:sysClr val="windowText" lastClr="000000"/>
                          </a:solidFill>
                        </a:rPr>
                        <a:t>programme</a:t>
                      </a:r>
                      <a:r>
                        <a:rPr lang="en-US" sz="1600" b="1" i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00B050"/>
                          </a:solidFill>
                        </a:rPr>
                        <a:t>g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oginio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bisgedi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cook biscuits.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00B050"/>
                          </a:solidFill>
                        </a:rPr>
                        <a:t>dd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ysgu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am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Kyffin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Williams.</a:t>
                      </a:r>
                    </a:p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learn about </a:t>
                      </a:r>
                      <a:r>
                        <a:rPr lang="en-US" sz="1800" b="1" i="1" dirty="0" err="1">
                          <a:solidFill>
                            <a:sysClr val="windowText" lastClr="000000"/>
                          </a:solidFill>
                        </a:rPr>
                        <a:t>Kyffin</a:t>
                      </a:r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1" dirty="0" err="1">
                          <a:solidFill>
                            <a:sysClr val="windowText" lastClr="000000"/>
                          </a:solidFill>
                        </a:rPr>
                        <a:t>Wiliams</a:t>
                      </a:r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74CBC4B8-75EB-3F45-A4E7-37B83793405D}"/>
              </a:ext>
            </a:extLst>
          </p:cNvPr>
          <p:cNvCxnSpPr>
            <a:cxnSpLocks/>
          </p:cNvCxnSpPr>
          <p:nvPr/>
        </p:nvCxnSpPr>
        <p:spPr>
          <a:xfrm flipH="1">
            <a:off x="3498574" y="1411356"/>
            <a:ext cx="2351597" cy="1808922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10-Point Star 8">
            <a:extLst>
              <a:ext uri="{FF2B5EF4-FFF2-40B4-BE49-F238E27FC236}">
                <a16:creationId xmlns:a16="http://schemas.microsoft.com/office/drawing/2014/main" id="{9672F234-D63D-8E45-B9BC-BCF3FC66D55B}"/>
              </a:ext>
            </a:extLst>
          </p:cNvPr>
          <p:cNvSpPr/>
          <p:nvPr/>
        </p:nvSpPr>
        <p:spPr>
          <a:xfrm>
            <a:off x="548861" y="2902226"/>
            <a:ext cx="3200400" cy="1709531"/>
          </a:xfrm>
          <a:prstGeom prst="star10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tx1"/>
              </a:solidFill>
            </a:endParaRPr>
          </a:p>
          <a:p>
            <a:pPr algn="ctr"/>
            <a:r>
              <a:rPr lang="en-US" sz="2400" b="1" dirty="0">
                <a:solidFill>
                  <a:schemeClr val="tx1"/>
                </a:solidFill>
              </a:rPr>
              <a:t>Mae </a:t>
            </a:r>
            <a:r>
              <a:rPr lang="en-US" sz="2400" b="1" dirty="0" err="1">
                <a:solidFill>
                  <a:schemeClr val="tx1"/>
                </a:solidFill>
              </a:rPr>
              <a:t>treiglad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  <a:r>
              <a:rPr lang="en-US" sz="2400" b="1" dirty="0" err="1">
                <a:solidFill>
                  <a:schemeClr val="tx1"/>
                </a:solidFill>
              </a:rPr>
              <a:t>meddal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  <a:r>
              <a:rPr lang="en-US" sz="2400" b="1" dirty="0" err="1">
                <a:solidFill>
                  <a:schemeClr val="tx1"/>
                </a:solidFill>
              </a:rPr>
              <a:t>ar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  <a:r>
              <a:rPr lang="en-US" sz="2400" b="1" dirty="0" err="1">
                <a:solidFill>
                  <a:schemeClr val="tx1"/>
                </a:solidFill>
              </a:rPr>
              <a:t>ôl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  <a:r>
              <a:rPr lang="en-US" sz="2400" b="1" dirty="0" err="1">
                <a:solidFill>
                  <a:schemeClr val="tx1"/>
                </a:solidFill>
              </a:rPr>
              <a:t>i</a:t>
            </a:r>
            <a:r>
              <a:rPr lang="en-US" sz="2400" b="1" dirty="0">
                <a:solidFill>
                  <a:schemeClr val="tx1"/>
                </a:solidFill>
              </a:rPr>
              <a:t>…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78100CC-8F20-A842-BD7B-6E5E399C72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264599" y="158258"/>
            <a:ext cx="812800" cy="8128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33F1574-C1A2-E84E-B4C9-8C6E4728F6F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2907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36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94199D1-1925-5442-88CC-4FBA0975E208}"/>
              </a:ext>
            </a:extLst>
          </p:cNvPr>
          <p:cNvSpPr/>
          <p:nvPr/>
        </p:nvSpPr>
        <p:spPr>
          <a:xfrm>
            <a:off x="171450" y="2286000"/>
            <a:ext cx="11868150" cy="209996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/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Yn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ystod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y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wers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3EA97E-A0AE-B444-9EB2-7F2901CDA9C7}"/>
              </a:ext>
            </a:extLst>
          </p:cNvPr>
          <p:cNvSpPr txBox="1"/>
          <p:nvPr/>
        </p:nvSpPr>
        <p:spPr>
          <a:xfrm>
            <a:off x="2724150" y="4876800"/>
            <a:ext cx="7353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During the lesson 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23B46F7-8C06-9E4E-8A7B-8531DB653F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46590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1181100" y="1472562"/>
          <a:ext cx="9715500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96406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481909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Pawb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barod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Everyone ready?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Ydych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chi’n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barod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Are you ready? (</a:t>
                      </a:r>
                      <a:r>
                        <a:rPr lang="en-US" sz="2800" b="1" i="1" dirty="0" err="1">
                          <a:solidFill>
                            <a:sysClr val="windowText" lastClr="000000"/>
                          </a:solidFill>
                        </a:rPr>
                        <a:t>pl</a:t>
                      </a:r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)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Pawb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hapus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Everyone happy?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Ydych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chi’n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hapus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Are you happy? (</a:t>
                      </a:r>
                      <a:r>
                        <a:rPr lang="en-US" sz="2800" b="1" i="1" dirty="0" err="1">
                          <a:solidFill>
                            <a:sysClr val="windowText" lastClr="000000"/>
                          </a:solidFill>
                        </a:rPr>
                        <a:t>pl</a:t>
                      </a:r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)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Oes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problem?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Is there a problem?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Oes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cwestiwn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Is there a question?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44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Yn</a:t>
            </a:r>
            <a:r>
              <a:rPr lang="en-GB" sz="44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44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ystod</a:t>
            </a:r>
            <a:r>
              <a:rPr lang="en-GB" sz="44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y </a:t>
            </a:r>
            <a:r>
              <a:rPr lang="en-GB" sz="44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wers</a:t>
            </a:r>
            <a:r>
              <a:rPr lang="en-GB" sz="44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During the lesson </a:t>
            </a:r>
            <a:endParaRPr sz="44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4031849-8A39-8747-AACF-AAB0949485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448004" y="147901"/>
            <a:ext cx="812800" cy="8128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4850088-0A3B-5E4C-AA08-C5EDC2EA1B6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061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19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1184462" y="1214145"/>
          <a:ext cx="9715500" cy="469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96406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481909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Gwaith da.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Good work.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Ymdrech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dda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Good effort.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Da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iawn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Very good.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Gwaith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ardderchog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Excellent work.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Syniad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Good idea.</a:t>
                      </a:r>
                    </a:p>
                    <a:p>
                      <a:endParaRPr lang="en-US" sz="1000" b="1" i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949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Cwestiwn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Good question.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Ateb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Good answer.</a:t>
                      </a:r>
                    </a:p>
                    <a:p>
                      <a:endParaRPr lang="en-US" sz="1000" b="1" i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8613448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44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Yn</a:t>
            </a:r>
            <a:r>
              <a:rPr lang="en-GB" sz="44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44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ystod</a:t>
            </a:r>
            <a:r>
              <a:rPr lang="en-GB" sz="44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y </a:t>
            </a:r>
            <a:r>
              <a:rPr lang="en-GB" sz="44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wers</a:t>
            </a:r>
            <a:r>
              <a:rPr lang="en-GB" sz="44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During the lesson </a:t>
            </a:r>
            <a:endParaRPr sz="44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AC39980-C19C-684E-9DE1-3E7EBD4898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405119" y="227106"/>
            <a:ext cx="812800" cy="8128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5EA40DD-F964-D649-963F-AC3DD640E95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9056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57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94199D1-1925-5442-88CC-4FBA0975E208}"/>
              </a:ext>
            </a:extLst>
          </p:cNvPr>
          <p:cNvSpPr/>
          <p:nvPr/>
        </p:nvSpPr>
        <p:spPr>
          <a:xfrm>
            <a:off x="171450" y="2286000"/>
            <a:ext cx="11868150" cy="209996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/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Ar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ddiwedd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y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wers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3EA97E-A0AE-B444-9EB2-7F2901CDA9C7}"/>
              </a:ext>
            </a:extLst>
          </p:cNvPr>
          <p:cNvSpPr txBox="1"/>
          <p:nvPr/>
        </p:nvSpPr>
        <p:spPr>
          <a:xfrm>
            <a:off x="2724150" y="4876800"/>
            <a:ext cx="7353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At the end of the lesson 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B85188-E88C-9849-83AE-B379A8AA44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95404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1126251"/>
              </p:ext>
            </p:extLst>
          </p:nvPr>
        </p:nvGraphicFramePr>
        <p:xfrm>
          <a:off x="871537" y="1504950"/>
          <a:ext cx="10734675" cy="4160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10048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324627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Gorffennwch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gwaith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9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1" dirty="0">
                          <a:solidFill>
                            <a:sysClr val="windowText" lastClr="000000"/>
                          </a:solidFill>
                        </a:rPr>
                        <a:t>Finish your work.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Ysgrifennwch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gwaith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cartref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9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1" dirty="0">
                          <a:solidFill>
                            <a:sysClr val="windowText" lastClr="000000"/>
                          </a:solidFill>
                        </a:rPr>
                        <a:t>Write the homework.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Caewch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9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1" dirty="0">
                          <a:solidFill>
                            <a:sysClr val="windowText" lastClr="000000"/>
                          </a:solidFill>
                        </a:rPr>
                        <a:t>Close your books.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Tacluswch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gyflym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9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1" dirty="0">
                          <a:solidFill>
                            <a:sysClr val="windowText" lastClr="000000"/>
                          </a:solidFill>
                        </a:rPr>
                        <a:t>Tidy up …. quickly.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Sefwch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9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1" dirty="0">
                          <a:solidFill>
                            <a:sysClr val="windowText" lastClr="000000"/>
                          </a:solidFill>
                        </a:rPr>
                        <a:t>Stand. (</a:t>
                      </a:r>
                      <a:r>
                        <a:rPr lang="en-US" sz="2400" b="1" i="1" dirty="0" err="1">
                          <a:solidFill>
                            <a:sysClr val="windowText" lastClr="000000"/>
                          </a:solidFill>
                        </a:rPr>
                        <a:t>pl</a:t>
                      </a:r>
                      <a:r>
                        <a:rPr lang="en-US" sz="2400" b="1" i="1" dirty="0">
                          <a:solidFill>
                            <a:sysClr val="windowText" lastClr="000000"/>
                          </a:solidFill>
                        </a:rPr>
                        <a:t>)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07991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Diolch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1" dirty="0">
                          <a:solidFill>
                            <a:sysClr val="windowText" lastClr="000000"/>
                          </a:solidFill>
                        </a:rPr>
                        <a:t>Thank you.</a:t>
                      </a:r>
                    </a:p>
                    <a:p>
                      <a:endParaRPr lang="en-US" sz="900" b="1" i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949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Hwyl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fawr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9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1" dirty="0">
                          <a:solidFill>
                            <a:sysClr val="windowText" lastClr="000000"/>
                          </a:solidFill>
                        </a:rPr>
                        <a:t>Goodbye.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095500" y="182568"/>
            <a:ext cx="8286750" cy="132238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44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Ar</a:t>
            </a:r>
            <a:r>
              <a:rPr lang="en-GB" sz="44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44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ddiwedd</a:t>
            </a:r>
            <a:r>
              <a:rPr lang="en-GB" sz="44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y </a:t>
            </a:r>
            <a:r>
              <a:rPr lang="en-GB" sz="44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wers</a:t>
            </a:r>
            <a:r>
              <a:rPr lang="en-GB" sz="44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</a:t>
            </a:r>
            <a:br>
              <a:rPr lang="en-GB" sz="44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</a:br>
            <a:r>
              <a:rPr lang="en-GB" sz="44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At the end of the lesson </a:t>
            </a:r>
            <a:endParaRPr sz="44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8C300D5-6A60-4A48-90CA-74A6EF4EEC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371012" y="182568"/>
            <a:ext cx="812800" cy="8128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9D30A71-B38E-B041-912E-9917AD04FE1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7654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69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42DFD7F-9162-674B-A0E0-5F1B63E9EDD2}"/>
              </a:ext>
            </a:extLst>
          </p:cNvPr>
          <p:cNvSpPr txBox="1"/>
          <p:nvPr/>
        </p:nvSpPr>
        <p:spPr>
          <a:xfrm>
            <a:off x="238284" y="340528"/>
            <a:ext cx="4684644" cy="506292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b="1" dirty="0" err="1"/>
              <a:t>Meddyliwch</a:t>
            </a:r>
            <a:r>
              <a:rPr lang="en-US" sz="1700" b="1" dirty="0"/>
              <a:t> am </a:t>
            </a:r>
            <a:r>
              <a:rPr lang="en-US" sz="1700" b="1" dirty="0" err="1"/>
              <a:t>wers</a:t>
            </a:r>
            <a:r>
              <a:rPr lang="en-US" sz="1700" b="1" dirty="0"/>
              <a:t> </a:t>
            </a:r>
            <a:r>
              <a:rPr lang="en-US" sz="1700" b="1" dirty="0" err="1"/>
              <a:t>rydych</a:t>
            </a:r>
            <a:r>
              <a:rPr lang="en-US" sz="1700" b="1" dirty="0"/>
              <a:t> </a:t>
            </a:r>
            <a:r>
              <a:rPr lang="en-US" sz="1700" b="1" dirty="0" err="1"/>
              <a:t>chi’n</a:t>
            </a:r>
            <a:r>
              <a:rPr lang="en-US" sz="1700" b="1" dirty="0"/>
              <a:t> </a:t>
            </a:r>
            <a:r>
              <a:rPr lang="en-US" sz="1700" b="1" dirty="0" err="1"/>
              <a:t>mynd</a:t>
            </a:r>
            <a:r>
              <a:rPr lang="en-US" sz="1700" b="1" dirty="0"/>
              <a:t> </a:t>
            </a:r>
            <a:r>
              <a:rPr lang="en-US" sz="1700" b="1" dirty="0" err="1"/>
              <a:t>i’w</a:t>
            </a:r>
            <a:r>
              <a:rPr lang="en-US" sz="1700" b="1" dirty="0"/>
              <a:t> </a:t>
            </a:r>
            <a:r>
              <a:rPr lang="en-US" sz="1700" b="1" dirty="0" err="1"/>
              <a:t>dysgu</a:t>
            </a:r>
            <a:r>
              <a:rPr lang="en-US" sz="1700" b="1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7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b="1" dirty="0" err="1"/>
              <a:t>Sut</a:t>
            </a:r>
            <a:r>
              <a:rPr lang="en-US" sz="1700" b="1" dirty="0"/>
              <a:t> </a:t>
            </a:r>
            <a:r>
              <a:rPr lang="en-US" sz="1700" b="1" dirty="0" err="1"/>
              <a:t>fyddech</a:t>
            </a:r>
            <a:r>
              <a:rPr lang="en-US" sz="1700" b="1" dirty="0"/>
              <a:t> </a:t>
            </a:r>
            <a:r>
              <a:rPr lang="en-US" sz="1700" b="1" dirty="0" err="1"/>
              <a:t>chi’n</a:t>
            </a:r>
            <a:r>
              <a:rPr lang="en-US" sz="1700" b="1" dirty="0"/>
              <a:t> </a:t>
            </a:r>
            <a:r>
              <a:rPr lang="en-US" sz="1700" b="1" dirty="0" err="1"/>
              <a:t>agor</a:t>
            </a:r>
            <a:r>
              <a:rPr lang="en-US" sz="1700" b="1" dirty="0"/>
              <a:t> y </a:t>
            </a:r>
            <a:r>
              <a:rPr lang="en-US" sz="1700" b="1" dirty="0" err="1"/>
              <a:t>wers</a:t>
            </a:r>
            <a:r>
              <a:rPr lang="en-US" sz="1700" b="1" dirty="0"/>
              <a:t>? </a:t>
            </a:r>
            <a:r>
              <a:rPr lang="en-US" sz="1700" b="1" dirty="0" err="1"/>
              <a:t>Meddyliwch</a:t>
            </a:r>
            <a:r>
              <a:rPr lang="en-US" sz="1700" b="1" dirty="0"/>
              <a:t> am 3 </a:t>
            </a:r>
            <a:r>
              <a:rPr lang="en-US" sz="1700" b="1" dirty="0" err="1"/>
              <a:t>ymadrodd</a:t>
            </a:r>
            <a:r>
              <a:rPr lang="en-US" sz="1700" b="1" dirty="0"/>
              <a:t> </a:t>
            </a:r>
            <a:r>
              <a:rPr lang="en-US" sz="1700" b="1" dirty="0" err="1"/>
              <a:t>defnyddiol</a:t>
            </a:r>
            <a:r>
              <a:rPr lang="en-US" sz="1700" b="1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7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b="1" dirty="0"/>
              <a:t>Pa </a:t>
            </a:r>
            <a:r>
              <a:rPr lang="en-US" sz="1700" b="1" dirty="0" err="1"/>
              <a:t>ymadroddion</a:t>
            </a:r>
            <a:r>
              <a:rPr lang="en-US" sz="1700" b="1" dirty="0"/>
              <a:t> </a:t>
            </a:r>
            <a:r>
              <a:rPr lang="en-US" sz="1700" b="1" dirty="0" err="1"/>
              <a:t>fyddech</a:t>
            </a:r>
            <a:r>
              <a:rPr lang="en-US" sz="1700" b="1" dirty="0"/>
              <a:t> </a:t>
            </a:r>
            <a:r>
              <a:rPr lang="en-US" sz="1700" b="1" dirty="0" err="1"/>
              <a:t>chi’n</a:t>
            </a:r>
            <a:r>
              <a:rPr lang="en-US" sz="1700" b="1" dirty="0"/>
              <a:t> </a:t>
            </a:r>
            <a:r>
              <a:rPr lang="en-US" sz="1700" b="1" dirty="0" err="1"/>
              <a:t>eu</a:t>
            </a:r>
            <a:r>
              <a:rPr lang="en-US" sz="1700" b="1" dirty="0"/>
              <a:t> </a:t>
            </a:r>
            <a:r>
              <a:rPr lang="en-US" sz="1700" b="1" dirty="0" err="1"/>
              <a:t>defnyddio</a:t>
            </a:r>
            <a:r>
              <a:rPr lang="en-US" sz="1700" b="1" dirty="0"/>
              <a:t> </a:t>
            </a:r>
            <a:r>
              <a:rPr lang="en-US" sz="1700" b="1" dirty="0" err="1"/>
              <a:t>yn</a:t>
            </a:r>
            <a:r>
              <a:rPr lang="en-US" sz="1700" b="1" dirty="0"/>
              <a:t> </a:t>
            </a:r>
            <a:r>
              <a:rPr lang="en-US" sz="1700" b="1" dirty="0" err="1"/>
              <a:t>ystod</a:t>
            </a:r>
            <a:r>
              <a:rPr lang="en-US" sz="1700" b="1" dirty="0"/>
              <a:t> y </a:t>
            </a:r>
            <a:r>
              <a:rPr lang="en-US" sz="1700" b="1" dirty="0" err="1"/>
              <a:t>wers</a:t>
            </a:r>
            <a:r>
              <a:rPr lang="en-US" sz="1700" b="1" dirty="0"/>
              <a:t>?  </a:t>
            </a:r>
            <a:r>
              <a:rPr lang="en-US" sz="1700" b="1" dirty="0" err="1"/>
              <a:t>Meddylwich</a:t>
            </a:r>
            <a:r>
              <a:rPr lang="en-US" sz="1700" b="1" dirty="0"/>
              <a:t> am 3 </a:t>
            </a:r>
            <a:r>
              <a:rPr lang="en-US" sz="1700" b="1" dirty="0" err="1"/>
              <a:t>ymadrodd</a:t>
            </a:r>
            <a:r>
              <a:rPr lang="en-US" sz="1700" b="1" dirty="0"/>
              <a:t> </a:t>
            </a:r>
            <a:r>
              <a:rPr lang="en-US" sz="1700" b="1" dirty="0" err="1"/>
              <a:t>defnyddiol</a:t>
            </a:r>
            <a:r>
              <a:rPr lang="en-US" sz="1700" b="1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7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b="1" dirty="0" err="1"/>
              <a:t>Sut</a:t>
            </a:r>
            <a:r>
              <a:rPr lang="en-US" sz="1700" b="1" dirty="0"/>
              <a:t> </a:t>
            </a:r>
            <a:r>
              <a:rPr lang="en-US" sz="1700" b="1" dirty="0" err="1"/>
              <a:t>fyddech</a:t>
            </a:r>
            <a:r>
              <a:rPr lang="en-US" sz="1700" b="1" dirty="0"/>
              <a:t> </a:t>
            </a:r>
            <a:r>
              <a:rPr lang="en-US" sz="1700" b="1" dirty="0" err="1"/>
              <a:t>chi’n</a:t>
            </a:r>
            <a:r>
              <a:rPr lang="en-US" sz="1700" b="1" dirty="0"/>
              <a:t> </a:t>
            </a:r>
            <a:r>
              <a:rPr lang="en-US" sz="1700" b="1" dirty="0" err="1"/>
              <a:t>cloi’r</a:t>
            </a:r>
            <a:r>
              <a:rPr lang="en-US" sz="1700" b="1" dirty="0"/>
              <a:t> </a:t>
            </a:r>
            <a:r>
              <a:rPr lang="en-US" sz="1700" b="1" dirty="0" err="1"/>
              <a:t>wers</a:t>
            </a:r>
            <a:r>
              <a:rPr lang="en-US" sz="1700" b="1" dirty="0"/>
              <a:t>?  </a:t>
            </a:r>
            <a:r>
              <a:rPr lang="en-US" sz="1700" b="1" dirty="0" err="1"/>
              <a:t>Meddyliwch</a:t>
            </a:r>
            <a:r>
              <a:rPr lang="en-US" sz="1700" b="1" dirty="0"/>
              <a:t> am 3 </a:t>
            </a:r>
            <a:r>
              <a:rPr lang="en-US" sz="1700" b="1" dirty="0" err="1"/>
              <a:t>ymadrodd</a:t>
            </a:r>
            <a:r>
              <a:rPr lang="en-US" sz="1700" b="1" dirty="0"/>
              <a:t> </a:t>
            </a:r>
            <a:r>
              <a:rPr lang="en-US" sz="1700" b="1" dirty="0" err="1"/>
              <a:t>defnyddiol</a:t>
            </a:r>
            <a:r>
              <a:rPr lang="en-US" sz="1700" b="1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7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b="1" dirty="0" err="1"/>
              <a:t>Dysgwch</a:t>
            </a:r>
            <a:r>
              <a:rPr lang="en-US" sz="1700" b="1" dirty="0"/>
              <a:t> </a:t>
            </a:r>
            <a:r>
              <a:rPr lang="en-US" sz="1700" b="1" dirty="0" err="1"/>
              <a:t>nhw</a:t>
            </a:r>
            <a:r>
              <a:rPr lang="en-US" sz="1700" b="1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7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b="1" dirty="0" err="1"/>
              <a:t>Rydych</a:t>
            </a:r>
            <a:r>
              <a:rPr lang="en-US" sz="1700" b="1" dirty="0"/>
              <a:t> </a:t>
            </a:r>
            <a:r>
              <a:rPr lang="en-US" sz="1700" b="1" dirty="0" err="1"/>
              <a:t>chi’n</a:t>
            </a:r>
            <a:r>
              <a:rPr lang="en-US" sz="1700" b="1" dirty="0"/>
              <a:t> </a:t>
            </a:r>
            <a:r>
              <a:rPr lang="en-US" sz="1700" b="1" dirty="0" err="1"/>
              <a:t>barod</a:t>
            </a:r>
            <a:r>
              <a:rPr lang="en-US" sz="1700" b="1" dirty="0"/>
              <a:t> i </a:t>
            </a:r>
            <a:r>
              <a:rPr lang="en-US" sz="1700" b="1" dirty="0" err="1"/>
              <a:t>addysgu</a:t>
            </a:r>
            <a:r>
              <a:rPr lang="en-US" sz="1700" b="1" dirty="0"/>
              <a:t>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207C78-73EF-D544-B5C2-5BC1CFAE328B}"/>
              </a:ext>
            </a:extLst>
          </p:cNvPr>
          <p:cNvSpPr txBox="1"/>
          <p:nvPr/>
        </p:nvSpPr>
        <p:spPr>
          <a:xfrm>
            <a:off x="7436763" y="340528"/>
            <a:ext cx="4464032" cy="506292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b="1" dirty="0"/>
              <a:t>Think of a lesson you are about to teach (any subject).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7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b="1" dirty="0"/>
              <a:t>How would you open your lesson? Think of 3 useful Welsh phrases you could use.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7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b="1" dirty="0"/>
              <a:t>What Welsh phrases could you use during the lesson?  Think of 3 useful phrases you would be happy to use.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7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b="1" dirty="0"/>
              <a:t>How would you close your lesson? Think of 3 useful Welsh phrases you could use.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7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b="1" dirty="0"/>
              <a:t>Learn them.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7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b="1" dirty="0"/>
              <a:t>You are ready to teach!</a:t>
            </a:r>
          </a:p>
          <a:p>
            <a:endParaRPr lang="en-US" sz="1700" b="1" dirty="0"/>
          </a:p>
        </p:txBody>
      </p:sp>
      <p:sp>
        <p:nvSpPr>
          <p:cNvPr id="3" name="10-Point Star 2">
            <a:extLst>
              <a:ext uri="{FF2B5EF4-FFF2-40B4-BE49-F238E27FC236}">
                <a16:creationId xmlns:a16="http://schemas.microsoft.com/office/drawing/2014/main" id="{9EFAC212-859A-1E46-8848-69BBFD10B624}"/>
              </a:ext>
            </a:extLst>
          </p:cNvPr>
          <p:cNvSpPr/>
          <p:nvPr/>
        </p:nvSpPr>
        <p:spPr>
          <a:xfrm>
            <a:off x="4340342" y="1341364"/>
            <a:ext cx="3458817" cy="3061252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Remember to use these phrases in school.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F861281-96F9-6340-BA2D-78C58BC71F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66970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EF3D6A7-7D52-EA43-BF15-E1D3201AF5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92701" y="360867"/>
            <a:ext cx="2076246" cy="2076246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13F1E16-1074-5641-8D4D-6F55C4B93A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7871" y="925594"/>
            <a:ext cx="1819545" cy="1819545"/>
          </a:xfrm>
          <a:prstGeom prst="rect">
            <a:avLst/>
          </a:prstGeom>
        </p:spPr>
      </p:pic>
      <p:sp>
        <p:nvSpPr>
          <p:cNvPr id="3" name="Oval Callout 2">
            <a:extLst>
              <a:ext uri="{FF2B5EF4-FFF2-40B4-BE49-F238E27FC236}">
                <a16:creationId xmlns:a16="http://schemas.microsoft.com/office/drawing/2014/main" id="{A1A9D0F6-B6ED-0E4C-9C8C-B6F52E8693BD}"/>
              </a:ext>
            </a:extLst>
          </p:cNvPr>
          <p:cNvSpPr/>
          <p:nvPr/>
        </p:nvSpPr>
        <p:spPr>
          <a:xfrm>
            <a:off x="361100" y="267819"/>
            <a:ext cx="1979144" cy="894554"/>
          </a:xfrm>
          <a:prstGeom prst="wedgeEllipseCallout">
            <a:avLst>
              <a:gd name="adj1" fmla="val 6107"/>
              <a:gd name="adj2" fmla="val 100329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 err="1">
                <a:solidFill>
                  <a:schemeClr val="tx1"/>
                </a:solidFill>
              </a:rPr>
              <a:t>Ydy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Jac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yma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heddiw</a:t>
            </a:r>
            <a:r>
              <a:rPr lang="en-US" sz="1600" b="1" dirty="0">
                <a:solidFill>
                  <a:schemeClr val="tx1"/>
                </a:solidFill>
              </a:rPr>
              <a:t>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BD6295-749B-B64A-9E93-8E85875625F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235" b="8825"/>
          <a:stretch/>
        </p:blipFill>
        <p:spPr>
          <a:xfrm>
            <a:off x="4763923" y="355648"/>
            <a:ext cx="1464697" cy="1479718"/>
          </a:xfrm>
          <a:prstGeom prst="rect">
            <a:avLst/>
          </a:prstGeom>
        </p:spPr>
      </p:pic>
      <p:sp>
        <p:nvSpPr>
          <p:cNvPr id="19" name="Oval Callout 18">
            <a:extLst>
              <a:ext uri="{FF2B5EF4-FFF2-40B4-BE49-F238E27FC236}">
                <a16:creationId xmlns:a16="http://schemas.microsoft.com/office/drawing/2014/main" id="{2E320079-A120-0744-A3F7-5822B7B1E702}"/>
              </a:ext>
            </a:extLst>
          </p:cNvPr>
          <p:cNvSpPr/>
          <p:nvPr/>
        </p:nvSpPr>
        <p:spPr>
          <a:xfrm>
            <a:off x="2853292" y="51812"/>
            <a:ext cx="1921790" cy="905241"/>
          </a:xfrm>
          <a:prstGeom prst="wedgeEllipseCallout">
            <a:avLst>
              <a:gd name="adj1" fmla="val 51748"/>
              <a:gd name="adj2" fmla="val 67980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 err="1">
                <a:solidFill>
                  <a:schemeClr val="tx1"/>
                </a:solidFill>
              </a:rPr>
              <a:t>Sut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wyt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ti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heddiw</a:t>
            </a:r>
            <a:r>
              <a:rPr lang="en-US" sz="1600" b="1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20" name="Oval Callout 19">
            <a:extLst>
              <a:ext uri="{FF2B5EF4-FFF2-40B4-BE49-F238E27FC236}">
                <a16:creationId xmlns:a16="http://schemas.microsoft.com/office/drawing/2014/main" id="{2B48B8D9-E7BE-CC41-9377-D64B73A02658}"/>
              </a:ext>
            </a:extLst>
          </p:cNvPr>
          <p:cNvSpPr/>
          <p:nvPr/>
        </p:nvSpPr>
        <p:spPr>
          <a:xfrm>
            <a:off x="6536266" y="51812"/>
            <a:ext cx="1921790" cy="1187395"/>
          </a:xfrm>
          <a:prstGeom prst="wedgeEllipseCallout">
            <a:avLst>
              <a:gd name="adj1" fmla="val 51748"/>
              <a:gd name="adj2" fmla="val 67980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 err="1">
                <a:solidFill>
                  <a:schemeClr val="tx1"/>
                </a:solidFill>
              </a:rPr>
              <a:t>Sut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mae’r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tywydd</a:t>
            </a:r>
            <a:r>
              <a:rPr lang="en-US" sz="1600" b="1" dirty="0">
                <a:solidFill>
                  <a:schemeClr val="tx1"/>
                </a:solidFill>
              </a:rPr>
              <a:t>  </a:t>
            </a:r>
            <a:r>
              <a:rPr lang="en-US" sz="1600" b="1" dirty="0" err="1">
                <a:solidFill>
                  <a:schemeClr val="tx1"/>
                </a:solidFill>
              </a:rPr>
              <a:t>heddiw</a:t>
            </a:r>
            <a:r>
              <a:rPr lang="en-US" sz="1600" b="1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21" name="Oval Callout 20">
            <a:extLst>
              <a:ext uri="{FF2B5EF4-FFF2-40B4-BE49-F238E27FC236}">
                <a16:creationId xmlns:a16="http://schemas.microsoft.com/office/drawing/2014/main" id="{F5AE89A6-5015-A444-BD51-DFD717546DE0}"/>
              </a:ext>
            </a:extLst>
          </p:cNvPr>
          <p:cNvSpPr/>
          <p:nvPr/>
        </p:nvSpPr>
        <p:spPr>
          <a:xfrm>
            <a:off x="10163637" y="1843415"/>
            <a:ext cx="1921790" cy="1187395"/>
          </a:xfrm>
          <a:prstGeom prst="wedgeEllipseCallout">
            <a:avLst>
              <a:gd name="adj1" fmla="val -66800"/>
              <a:gd name="adj2" fmla="val -59933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 err="1">
                <a:solidFill>
                  <a:schemeClr val="tx1"/>
                </a:solidFill>
              </a:rPr>
              <a:t>Ydy</a:t>
            </a:r>
            <a:r>
              <a:rPr lang="en-US" sz="1600" b="1" dirty="0"/>
              <a:t> </a:t>
            </a:r>
            <a:r>
              <a:rPr lang="en-US" sz="1600" b="1" dirty="0" err="1"/>
              <a:t>hi’n</a:t>
            </a:r>
            <a:r>
              <a:rPr lang="en-US" sz="1600" b="1" dirty="0"/>
              <a:t> </a:t>
            </a:r>
            <a:r>
              <a:rPr lang="en-US" sz="1600" b="1" dirty="0" err="1"/>
              <a:t>bwrw</a:t>
            </a:r>
            <a:r>
              <a:rPr lang="en-US" sz="1600" b="1" dirty="0"/>
              <a:t> </a:t>
            </a:r>
            <a:r>
              <a:rPr lang="en-US" sz="1600" b="1" dirty="0" err="1"/>
              <a:t>glaw</a:t>
            </a:r>
            <a:r>
              <a:rPr lang="en-US" sz="1600" b="1" dirty="0"/>
              <a:t> </a:t>
            </a:r>
            <a:r>
              <a:rPr lang="en-US" sz="1600" b="1" dirty="0" err="1"/>
              <a:t>heddiw</a:t>
            </a:r>
            <a:r>
              <a:rPr lang="en-US" sz="1600" b="1" dirty="0"/>
              <a:t>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6B76638-609E-8547-978B-B749C89AF4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96026" y="5176798"/>
            <a:ext cx="2987663" cy="1489089"/>
          </a:xfrm>
          <a:prstGeom prst="rect">
            <a:avLst/>
          </a:prstGeom>
        </p:spPr>
      </p:pic>
      <p:sp>
        <p:nvSpPr>
          <p:cNvPr id="22" name="Oval Callout 21">
            <a:extLst>
              <a:ext uri="{FF2B5EF4-FFF2-40B4-BE49-F238E27FC236}">
                <a16:creationId xmlns:a16="http://schemas.microsoft.com/office/drawing/2014/main" id="{CC7903E1-AD2A-2644-B67B-56645584E8EA}"/>
              </a:ext>
            </a:extLst>
          </p:cNvPr>
          <p:cNvSpPr/>
          <p:nvPr/>
        </p:nvSpPr>
        <p:spPr>
          <a:xfrm>
            <a:off x="9746678" y="4002048"/>
            <a:ext cx="1921790" cy="1187395"/>
          </a:xfrm>
          <a:prstGeom prst="wedgeEllipseCallout">
            <a:avLst>
              <a:gd name="adj1" fmla="val 51748"/>
              <a:gd name="adj2" fmla="val 67980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tx1"/>
                </a:solidFill>
              </a:rPr>
              <a:t>Pa </a:t>
            </a:r>
            <a:r>
              <a:rPr lang="en-US" sz="1600" b="1" dirty="0" err="1">
                <a:solidFill>
                  <a:schemeClr val="tx1"/>
                </a:solidFill>
              </a:rPr>
              <a:t>ddiwrnod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ydy</a:t>
            </a:r>
            <a:r>
              <a:rPr lang="en-US" sz="1600" b="1" dirty="0">
                <a:solidFill>
                  <a:schemeClr val="tx1"/>
                </a:solidFill>
              </a:rPr>
              <a:t> hi </a:t>
            </a:r>
            <a:r>
              <a:rPr lang="en-US" sz="1600" b="1" dirty="0" err="1">
                <a:solidFill>
                  <a:schemeClr val="tx1"/>
                </a:solidFill>
              </a:rPr>
              <a:t>heddiw</a:t>
            </a:r>
            <a:r>
              <a:rPr lang="en-US" sz="1600" b="1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23" name="Oval Callout 22">
            <a:extLst>
              <a:ext uri="{FF2B5EF4-FFF2-40B4-BE49-F238E27FC236}">
                <a16:creationId xmlns:a16="http://schemas.microsoft.com/office/drawing/2014/main" id="{DB33FB65-D0B1-CF48-B50F-DD7CFA24B88E}"/>
              </a:ext>
            </a:extLst>
          </p:cNvPr>
          <p:cNvSpPr/>
          <p:nvPr/>
        </p:nvSpPr>
        <p:spPr>
          <a:xfrm>
            <a:off x="7764603" y="4260155"/>
            <a:ext cx="1921790" cy="1187395"/>
          </a:xfrm>
          <a:prstGeom prst="wedgeEllipseCallout">
            <a:avLst>
              <a:gd name="adj1" fmla="val 53672"/>
              <a:gd name="adj2" fmla="val 34521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 err="1">
                <a:solidFill>
                  <a:schemeClr val="tx1"/>
                </a:solidFill>
              </a:rPr>
              <a:t>Ydy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hi’n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ddydd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Iau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heddiw</a:t>
            </a:r>
            <a:r>
              <a:rPr lang="en-US" sz="1600" b="1" dirty="0">
                <a:solidFill>
                  <a:schemeClr val="tx1"/>
                </a:solidFill>
              </a:rPr>
              <a:t>?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D37AA034-6784-EE4E-9419-FE1B170755F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7835" r="12000"/>
          <a:stretch/>
        </p:blipFill>
        <p:spPr>
          <a:xfrm>
            <a:off x="708171" y="3837033"/>
            <a:ext cx="2057978" cy="1653529"/>
          </a:xfrm>
          <a:prstGeom prst="rect">
            <a:avLst/>
          </a:prstGeom>
        </p:spPr>
      </p:pic>
      <p:sp>
        <p:nvSpPr>
          <p:cNvPr id="28" name="Oval Callout 27">
            <a:extLst>
              <a:ext uri="{FF2B5EF4-FFF2-40B4-BE49-F238E27FC236}">
                <a16:creationId xmlns:a16="http://schemas.microsoft.com/office/drawing/2014/main" id="{26011FF7-7B61-E44A-97AA-B92AB198F2D3}"/>
              </a:ext>
            </a:extLst>
          </p:cNvPr>
          <p:cNvSpPr/>
          <p:nvPr/>
        </p:nvSpPr>
        <p:spPr>
          <a:xfrm>
            <a:off x="0" y="2649638"/>
            <a:ext cx="1921790" cy="1187395"/>
          </a:xfrm>
          <a:prstGeom prst="wedgeEllipseCallout">
            <a:avLst>
              <a:gd name="adj1" fmla="val 13364"/>
              <a:gd name="adj2" fmla="val 95113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 err="1">
                <a:solidFill>
                  <a:schemeClr val="tx1"/>
                </a:solidFill>
              </a:rPr>
              <a:t>Pwy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ydy</a:t>
            </a:r>
            <a:r>
              <a:rPr lang="en-US" sz="1600" b="1" dirty="0">
                <a:solidFill>
                  <a:schemeClr val="tx1"/>
                </a:solidFill>
              </a:rPr>
              <a:t> HON?</a:t>
            </a:r>
          </a:p>
        </p:txBody>
      </p:sp>
      <p:sp>
        <p:nvSpPr>
          <p:cNvPr id="29" name="Oval Callout 28">
            <a:extLst>
              <a:ext uri="{FF2B5EF4-FFF2-40B4-BE49-F238E27FC236}">
                <a16:creationId xmlns:a16="http://schemas.microsoft.com/office/drawing/2014/main" id="{04250B50-CDC2-524B-B17B-B74F0C9AE566}"/>
              </a:ext>
            </a:extLst>
          </p:cNvPr>
          <p:cNvSpPr/>
          <p:nvPr/>
        </p:nvSpPr>
        <p:spPr>
          <a:xfrm>
            <a:off x="2523077" y="4303167"/>
            <a:ext cx="1921790" cy="1187395"/>
          </a:xfrm>
          <a:prstGeom prst="wedgeEllipseCallout">
            <a:avLst>
              <a:gd name="adj1" fmla="val -61155"/>
              <a:gd name="adj2" fmla="val -71681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 err="1">
                <a:solidFill>
                  <a:schemeClr val="tx1"/>
                </a:solidFill>
              </a:rPr>
              <a:t>Pwy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ydy</a:t>
            </a:r>
            <a:r>
              <a:rPr lang="en-US" sz="1600" b="1" dirty="0">
                <a:solidFill>
                  <a:schemeClr val="tx1"/>
                </a:solidFill>
              </a:rPr>
              <a:t> HWN?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418AA4CB-F855-4F42-A747-D9F174D0C53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92479" y="5716707"/>
            <a:ext cx="982985" cy="98298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2C6521A-BA0D-C847-B7DD-56B5487512A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082854" y="5669822"/>
            <a:ext cx="1029870" cy="102987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CB1F991-AA2A-C64C-AB9D-E489D02EA07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536266" y="4595745"/>
            <a:ext cx="1107309" cy="1189332"/>
          </a:xfrm>
          <a:prstGeom prst="rect">
            <a:avLst/>
          </a:prstGeom>
        </p:spPr>
      </p:pic>
      <p:sp>
        <p:nvSpPr>
          <p:cNvPr id="24" name="Oval Callout 23">
            <a:extLst>
              <a:ext uri="{FF2B5EF4-FFF2-40B4-BE49-F238E27FC236}">
                <a16:creationId xmlns:a16="http://schemas.microsoft.com/office/drawing/2014/main" id="{CA9B4EEC-A674-754D-BDFF-4832B472A259}"/>
              </a:ext>
            </a:extLst>
          </p:cNvPr>
          <p:cNvSpPr/>
          <p:nvPr/>
        </p:nvSpPr>
        <p:spPr>
          <a:xfrm>
            <a:off x="931502" y="5512297"/>
            <a:ext cx="1921790" cy="1187395"/>
          </a:xfrm>
          <a:prstGeom prst="wedgeEllipseCallout">
            <a:avLst>
              <a:gd name="adj1" fmla="val 71103"/>
              <a:gd name="adj2" fmla="val 35349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tx1"/>
                </a:solidFill>
              </a:rPr>
              <a:t>Beth </a:t>
            </a:r>
            <a:r>
              <a:rPr lang="en-US" sz="1600" b="1" dirty="0" err="1">
                <a:solidFill>
                  <a:schemeClr val="tx1"/>
                </a:solidFill>
              </a:rPr>
              <a:t>ydy</a:t>
            </a:r>
            <a:r>
              <a:rPr lang="en-US" sz="1600" b="1" dirty="0">
                <a:solidFill>
                  <a:schemeClr val="tx1"/>
                </a:solidFill>
              </a:rPr>
              <a:t> HWN?</a:t>
            </a:r>
          </a:p>
        </p:txBody>
      </p:sp>
      <p:sp>
        <p:nvSpPr>
          <p:cNvPr id="25" name="Oval Callout 24">
            <a:extLst>
              <a:ext uri="{FF2B5EF4-FFF2-40B4-BE49-F238E27FC236}">
                <a16:creationId xmlns:a16="http://schemas.microsoft.com/office/drawing/2014/main" id="{F05F41B2-DB12-5E4E-8A93-B7378C699AE8}"/>
              </a:ext>
            </a:extLst>
          </p:cNvPr>
          <p:cNvSpPr/>
          <p:nvPr/>
        </p:nvSpPr>
        <p:spPr>
          <a:xfrm>
            <a:off x="4565333" y="4484996"/>
            <a:ext cx="1921790" cy="1187395"/>
          </a:xfrm>
          <a:prstGeom prst="wedgeEllipseCallout">
            <a:avLst>
              <a:gd name="adj1" fmla="val -65994"/>
              <a:gd name="adj2" fmla="val 58843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tx1"/>
                </a:solidFill>
              </a:rPr>
              <a:t>Beth </a:t>
            </a:r>
            <a:r>
              <a:rPr lang="en-US" sz="1600" b="1" dirty="0" err="1">
                <a:solidFill>
                  <a:schemeClr val="tx1"/>
                </a:solidFill>
              </a:rPr>
              <a:t>ydy</a:t>
            </a:r>
            <a:r>
              <a:rPr lang="en-US" sz="1600" b="1" dirty="0">
                <a:solidFill>
                  <a:schemeClr val="tx1"/>
                </a:solidFill>
              </a:rPr>
              <a:t> HON?</a:t>
            </a:r>
          </a:p>
        </p:txBody>
      </p:sp>
      <p:sp>
        <p:nvSpPr>
          <p:cNvPr id="26" name="Oval Callout 25">
            <a:extLst>
              <a:ext uri="{FF2B5EF4-FFF2-40B4-BE49-F238E27FC236}">
                <a16:creationId xmlns:a16="http://schemas.microsoft.com/office/drawing/2014/main" id="{3F3F8BB7-E4D7-8B48-A04F-8031527FF393}"/>
              </a:ext>
            </a:extLst>
          </p:cNvPr>
          <p:cNvSpPr/>
          <p:nvPr/>
        </p:nvSpPr>
        <p:spPr>
          <a:xfrm>
            <a:off x="5774647" y="5965056"/>
            <a:ext cx="2718053" cy="793418"/>
          </a:xfrm>
          <a:prstGeom prst="wedgeEllipseCallout">
            <a:avLst>
              <a:gd name="adj1" fmla="val -5758"/>
              <a:gd name="adj2" fmla="val -72759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tx1"/>
                </a:solidFill>
              </a:rPr>
              <a:t>Pa </a:t>
            </a:r>
            <a:r>
              <a:rPr lang="en-US" sz="1600" b="1" dirty="0" err="1">
                <a:solidFill>
                  <a:schemeClr val="tx1"/>
                </a:solidFill>
              </a:rPr>
              <a:t>liw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ydy’r</a:t>
            </a:r>
            <a:r>
              <a:rPr lang="en-US" sz="1600" b="1" dirty="0">
                <a:solidFill>
                  <a:schemeClr val="tx1"/>
                </a:solidFill>
              </a:rPr>
              <a:t> ….?</a:t>
            </a:r>
          </a:p>
        </p:txBody>
      </p:sp>
      <p:sp>
        <p:nvSpPr>
          <p:cNvPr id="30" name="12-Point Star 29">
            <a:extLst>
              <a:ext uri="{FF2B5EF4-FFF2-40B4-BE49-F238E27FC236}">
                <a16:creationId xmlns:a16="http://schemas.microsoft.com/office/drawing/2014/main" id="{1C9CFE8F-1002-A345-B991-5475FA4A9BAB}"/>
              </a:ext>
            </a:extLst>
          </p:cNvPr>
          <p:cNvSpPr/>
          <p:nvPr/>
        </p:nvSpPr>
        <p:spPr>
          <a:xfrm>
            <a:off x="1871958" y="1820148"/>
            <a:ext cx="8713323" cy="2785597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</a:rPr>
              <a:t>Beth </a:t>
            </a:r>
            <a:r>
              <a:rPr lang="en-US" sz="2800" b="1" dirty="0" err="1">
                <a:solidFill>
                  <a:schemeClr val="tx1"/>
                </a:solidFill>
              </a:rPr>
              <a:t>ydych</a:t>
            </a:r>
            <a:r>
              <a:rPr lang="en-US" sz="2800" b="1" dirty="0">
                <a:solidFill>
                  <a:schemeClr val="tx1"/>
                </a:solidFill>
              </a:rPr>
              <a:t> </a:t>
            </a:r>
            <a:r>
              <a:rPr lang="en-US" sz="2800" b="1" dirty="0" err="1">
                <a:solidFill>
                  <a:schemeClr val="tx1"/>
                </a:solidFill>
              </a:rPr>
              <a:t>chi’n</a:t>
            </a:r>
            <a:r>
              <a:rPr lang="en-US" sz="2800" b="1" dirty="0">
                <a:solidFill>
                  <a:schemeClr val="tx1"/>
                </a:solidFill>
              </a:rPr>
              <a:t> </a:t>
            </a:r>
            <a:r>
              <a:rPr lang="en-US" sz="2800" b="1" dirty="0" err="1">
                <a:solidFill>
                  <a:schemeClr val="bg1"/>
                </a:solidFill>
              </a:rPr>
              <a:t>gallu</a:t>
            </a:r>
            <a:r>
              <a:rPr lang="en-US" sz="2800" b="1" dirty="0">
                <a:solidFill>
                  <a:schemeClr val="tx1"/>
                </a:solidFill>
              </a:rPr>
              <a:t> </a:t>
            </a:r>
            <a:r>
              <a:rPr lang="en-US" sz="2800" b="1" dirty="0" err="1">
                <a:solidFill>
                  <a:schemeClr val="tx1"/>
                </a:solidFill>
              </a:rPr>
              <a:t>addysgu</a:t>
            </a:r>
            <a:r>
              <a:rPr lang="en-US" sz="2800" b="1" dirty="0">
                <a:solidFill>
                  <a:schemeClr val="tx1"/>
                </a:solidFill>
              </a:rPr>
              <a:t>?</a:t>
            </a:r>
          </a:p>
          <a:p>
            <a:pPr algn="ctr"/>
            <a:r>
              <a:rPr lang="en-US" sz="2800" b="1" dirty="0">
                <a:solidFill>
                  <a:schemeClr val="tx1"/>
                </a:solidFill>
              </a:rPr>
              <a:t>What </a:t>
            </a:r>
            <a:r>
              <a:rPr lang="en-US" sz="2800" b="1" dirty="0">
                <a:solidFill>
                  <a:schemeClr val="bg1"/>
                </a:solidFill>
              </a:rPr>
              <a:t>can</a:t>
            </a:r>
            <a:r>
              <a:rPr lang="en-US" sz="2800" b="1" dirty="0">
                <a:solidFill>
                  <a:schemeClr val="tx1"/>
                </a:solidFill>
              </a:rPr>
              <a:t> you teach?</a:t>
            </a:r>
          </a:p>
        </p:txBody>
      </p:sp>
    </p:spTree>
    <p:extLst>
      <p:ext uri="{BB962C8B-B14F-4D97-AF65-F5344CB8AC3E}">
        <p14:creationId xmlns:p14="http://schemas.microsoft.com/office/powerpoint/2010/main" val="7518216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12-Point Star 3">
            <a:extLst>
              <a:ext uri="{FF2B5EF4-FFF2-40B4-BE49-F238E27FC236}">
                <a16:creationId xmlns:a16="http://schemas.microsoft.com/office/drawing/2014/main" id="{36433124-C062-2F41-96C4-9E77F8953731}"/>
              </a:ext>
            </a:extLst>
          </p:cNvPr>
          <p:cNvSpPr/>
          <p:nvPr/>
        </p:nvSpPr>
        <p:spPr>
          <a:xfrm>
            <a:off x="3781571" y="1754733"/>
            <a:ext cx="4749801" cy="2675466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SUT </a:t>
            </a:r>
            <a:r>
              <a:rPr lang="en-US" sz="2400" b="1" dirty="0" err="1">
                <a:solidFill>
                  <a:schemeClr val="bg1"/>
                </a:solidFill>
              </a:rPr>
              <a:t>ydych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chi’n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addysgu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iaith</a:t>
            </a:r>
            <a:r>
              <a:rPr lang="en-US" sz="24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2400" b="1" dirty="0">
              <a:solidFill>
                <a:schemeClr val="bg1"/>
              </a:solidFill>
            </a:endParaRPr>
          </a:p>
          <a:p>
            <a:pPr algn="ctr"/>
            <a:r>
              <a:rPr lang="en-US" sz="2400" b="1" dirty="0">
                <a:solidFill>
                  <a:schemeClr val="bg1"/>
                </a:solidFill>
              </a:rPr>
              <a:t>HOW?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B1B51B-C906-3C46-9091-A02322604F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147" y="233363"/>
            <a:ext cx="1936751" cy="139387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478493A-BD63-0941-AD80-4DB705B140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5249" y="207963"/>
            <a:ext cx="1887488" cy="141927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DF336C2-9748-BB46-A705-889B61131E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04595" y="223289"/>
            <a:ext cx="3160250" cy="141927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A4C07D1-31C8-4548-8840-03E77A460E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92296" y="4790892"/>
            <a:ext cx="2125134" cy="170010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A9500C0-F510-BA4D-80CB-63C4CAD0C35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8833" y="233363"/>
            <a:ext cx="2409643" cy="145582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4641F9A-9E56-BB41-ACF8-9DF0164F470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94873" y="4864101"/>
            <a:ext cx="2055728" cy="170475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7740B31-3B3C-4E4D-A117-936A3B3FEEF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9599" y="4884734"/>
            <a:ext cx="2010404" cy="183857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246D3EE-657C-2D46-A02D-58AB47E40EB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445896" y="2290373"/>
            <a:ext cx="1409700" cy="14351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0989C04-4052-1C44-B019-55C3C38F8D1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31303" y="3167090"/>
            <a:ext cx="1358900" cy="14859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9DC215D-7C9F-4149-AF8D-B7E57384D286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88176" y="5116090"/>
            <a:ext cx="1571009" cy="145276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A31850D-49E8-F84D-A9AE-603684DC261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399903" y="1627237"/>
            <a:ext cx="1638300" cy="12319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9278494C-0765-3F4E-B190-1B34296E9F7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0228460" y="2022292"/>
            <a:ext cx="1673690" cy="167369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FCBFE2F7-3E48-7041-850F-4F6827F8DECF}"/>
              </a:ext>
            </a:extLst>
          </p:cNvPr>
          <p:cNvSpPr txBox="1"/>
          <p:nvPr/>
        </p:nvSpPr>
        <p:spPr>
          <a:xfrm rot="20512217">
            <a:off x="6499061" y="219077"/>
            <a:ext cx="1599773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Segoe Print" panose="02000800000000000000" pitchFamily="2" charset="0"/>
              </a:rPr>
              <a:t>gofyn</a:t>
            </a:r>
            <a:r>
              <a:rPr lang="en-US" sz="1400" b="1" dirty="0">
                <a:latin typeface="Segoe Print" panose="02000800000000000000" pitchFamily="2" charset="0"/>
              </a:rPr>
              <a:t> </a:t>
            </a:r>
            <a:r>
              <a:rPr lang="en-US" sz="1400" b="1" dirty="0" err="1">
                <a:latin typeface="Segoe Print" panose="02000800000000000000" pitchFamily="2" charset="0"/>
              </a:rPr>
              <a:t>cwestiynau</a:t>
            </a:r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r>
              <a:rPr lang="en-US" sz="1400" b="1" dirty="0">
                <a:latin typeface="Segoe Print" panose="02000800000000000000" pitchFamily="2" charset="0"/>
              </a:rPr>
              <a:t> </a:t>
            </a:r>
          </a:p>
          <a:p>
            <a:pPr algn="ctr"/>
            <a:r>
              <a:rPr lang="en-US" sz="1400" b="1" i="1" dirty="0">
                <a:latin typeface="Segoe Print" panose="02000800000000000000" pitchFamily="2" charset="0"/>
              </a:rPr>
              <a:t>ask suitable questions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15C5156-F1BF-EE4E-9054-84F734EDCBFE}"/>
              </a:ext>
            </a:extLst>
          </p:cNvPr>
          <p:cNvSpPr txBox="1"/>
          <p:nvPr/>
        </p:nvSpPr>
        <p:spPr>
          <a:xfrm rot="1442543">
            <a:off x="10328115" y="374309"/>
            <a:ext cx="159977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Segoe Print" panose="02000800000000000000" pitchFamily="2" charset="0"/>
              </a:rPr>
              <a:t>canmoliaeth</a:t>
            </a:r>
            <a:r>
              <a:rPr lang="en-US" sz="1400" b="1" dirty="0">
                <a:latin typeface="Segoe Print" panose="02000800000000000000" pitchFamily="2" charset="0"/>
              </a:rPr>
              <a:t> </a:t>
            </a:r>
          </a:p>
          <a:p>
            <a:pPr algn="ctr"/>
            <a:endParaRPr lang="en-US" sz="1400" b="1" i="1" dirty="0">
              <a:latin typeface="Segoe Print" panose="02000800000000000000" pitchFamily="2" charset="0"/>
            </a:endParaRPr>
          </a:p>
          <a:p>
            <a:pPr algn="ctr"/>
            <a:r>
              <a:rPr lang="en-US" sz="1400" b="1" i="1" dirty="0">
                <a:latin typeface="Segoe Print" panose="02000800000000000000" pitchFamily="2" charset="0"/>
              </a:rPr>
              <a:t>praise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0264AEB-DF91-4143-B159-D45DAF97C916}"/>
              </a:ext>
            </a:extLst>
          </p:cNvPr>
          <p:cNvSpPr txBox="1"/>
          <p:nvPr/>
        </p:nvSpPr>
        <p:spPr>
          <a:xfrm rot="488784">
            <a:off x="10284145" y="3276709"/>
            <a:ext cx="159977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Segoe Print" panose="02000800000000000000" pitchFamily="2" charset="0"/>
              </a:rPr>
              <a:t>amser</a:t>
            </a:r>
            <a:r>
              <a:rPr lang="en-US" sz="1400" b="1" dirty="0">
                <a:latin typeface="Segoe Print" panose="02000800000000000000" pitchFamily="2" charset="0"/>
              </a:rPr>
              <a:t> </a:t>
            </a:r>
            <a:r>
              <a:rPr lang="en-US" sz="1400" b="1" dirty="0" err="1">
                <a:latin typeface="Segoe Print" panose="02000800000000000000" pitchFamily="2" charset="0"/>
              </a:rPr>
              <a:t>i</a:t>
            </a:r>
            <a:r>
              <a:rPr lang="en-US" sz="1400" b="1" dirty="0">
                <a:latin typeface="Segoe Print" panose="02000800000000000000" pitchFamily="2" charset="0"/>
              </a:rPr>
              <a:t> </a:t>
            </a:r>
            <a:r>
              <a:rPr lang="en-US" sz="1400" b="1" dirty="0" err="1">
                <a:latin typeface="Segoe Print" panose="02000800000000000000" pitchFamily="2" charset="0"/>
              </a:rPr>
              <a:t>feddwl</a:t>
            </a:r>
            <a:r>
              <a:rPr lang="en-US" sz="1400" b="1" dirty="0">
                <a:latin typeface="Segoe Print" panose="02000800000000000000" pitchFamily="2" charset="0"/>
              </a:rPr>
              <a:t> </a:t>
            </a:r>
          </a:p>
          <a:p>
            <a:pPr algn="ctr"/>
            <a:endParaRPr lang="en-US" sz="1400" b="1" i="1" dirty="0">
              <a:latin typeface="Segoe Print" panose="02000800000000000000" pitchFamily="2" charset="0"/>
            </a:endParaRPr>
          </a:p>
          <a:p>
            <a:pPr algn="ctr"/>
            <a:r>
              <a:rPr lang="en-US" sz="1400" b="1" i="1" dirty="0">
                <a:latin typeface="Segoe Print" panose="02000800000000000000" pitchFamily="2" charset="0"/>
              </a:rPr>
              <a:t>time to think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3AB802D-9775-074D-BF30-14873F7A954C}"/>
              </a:ext>
            </a:extLst>
          </p:cNvPr>
          <p:cNvSpPr txBox="1"/>
          <p:nvPr/>
        </p:nvSpPr>
        <p:spPr>
          <a:xfrm rot="20512217">
            <a:off x="7791485" y="2106849"/>
            <a:ext cx="116171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Segoe Print" panose="02000800000000000000" pitchFamily="2" charset="0"/>
              </a:rPr>
              <a:t>dilio</a:t>
            </a:r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r>
              <a:rPr lang="en-US" sz="1400" b="1" dirty="0">
                <a:latin typeface="Segoe Print" panose="02000800000000000000" pitchFamily="2" charset="0"/>
              </a:rPr>
              <a:t> drilling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DCCE7BF-1775-BA44-84E3-48DBB88DCFC1}"/>
              </a:ext>
            </a:extLst>
          </p:cNvPr>
          <p:cNvSpPr txBox="1"/>
          <p:nvPr/>
        </p:nvSpPr>
        <p:spPr>
          <a:xfrm rot="20512217">
            <a:off x="3200713" y="1851598"/>
            <a:ext cx="116171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Segoe Print" panose="02000800000000000000" pitchFamily="2" charset="0"/>
              </a:rPr>
              <a:t>adolygu</a:t>
            </a:r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r>
              <a:rPr lang="en-US" sz="1400" b="1" dirty="0">
                <a:latin typeface="Segoe Print" panose="02000800000000000000" pitchFamily="2" charset="0"/>
              </a:rPr>
              <a:t> revise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D106948-EE5B-3F47-BF0F-ACCC65762549}"/>
              </a:ext>
            </a:extLst>
          </p:cNvPr>
          <p:cNvSpPr txBox="1"/>
          <p:nvPr/>
        </p:nvSpPr>
        <p:spPr>
          <a:xfrm rot="20512217">
            <a:off x="4748861" y="4669179"/>
            <a:ext cx="148901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Segoe Print" panose="02000800000000000000" pitchFamily="2" charset="0"/>
              </a:rPr>
              <a:t>gwaith</a:t>
            </a:r>
            <a:r>
              <a:rPr lang="en-US" sz="1400" b="1" dirty="0">
                <a:latin typeface="Segoe Print" panose="02000800000000000000" pitchFamily="2" charset="0"/>
              </a:rPr>
              <a:t> </a:t>
            </a:r>
            <a:r>
              <a:rPr lang="en-US" sz="1400" b="1" dirty="0" err="1">
                <a:latin typeface="Segoe Print" panose="02000800000000000000" pitchFamily="2" charset="0"/>
              </a:rPr>
              <a:t>pâr</a:t>
            </a:r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r>
              <a:rPr lang="en-US" sz="1400" b="1" dirty="0">
                <a:latin typeface="Segoe Print" panose="02000800000000000000" pitchFamily="2" charset="0"/>
              </a:rPr>
              <a:t> pair work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9629FC6-2722-FB46-A762-620800B25D21}"/>
              </a:ext>
            </a:extLst>
          </p:cNvPr>
          <p:cNvSpPr txBox="1"/>
          <p:nvPr/>
        </p:nvSpPr>
        <p:spPr>
          <a:xfrm rot="20512217">
            <a:off x="1801778" y="4621457"/>
            <a:ext cx="139614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latin typeface="Segoe Print" panose="02000800000000000000" pitchFamily="2" charset="0"/>
              </a:rPr>
              <a:t>Gwaith </a:t>
            </a:r>
            <a:r>
              <a:rPr lang="en-US" sz="1400" b="1" dirty="0" err="1">
                <a:latin typeface="Segoe Print" panose="02000800000000000000" pitchFamily="2" charset="0"/>
              </a:rPr>
              <a:t>grwp</a:t>
            </a:r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r>
              <a:rPr lang="en-US" sz="1400" b="1" dirty="0">
                <a:latin typeface="Segoe Print" panose="02000800000000000000" pitchFamily="2" charset="0"/>
              </a:rPr>
              <a:t> group work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FD386E9-947E-9242-8C46-2C624487BB0C}"/>
              </a:ext>
            </a:extLst>
          </p:cNvPr>
          <p:cNvSpPr txBox="1"/>
          <p:nvPr/>
        </p:nvSpPr>
        <p:spPr>
          <a:xfrm rot="20512217">
            <a:off x="1481053" y="3181243"/>
            <a:ext cx="116171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Segoe Print" panose="02000800000000000000" pitchFamily="2" charset="0"/>
              </a:rPr>
              <a:t>chwarae</a:t>
            </a:r>
            <a:r>
              <a:rPr lang="en-US" sz="1400" b="1" dirty="0">
                <a:latin typeface="Segoe Print" panose="02000800000000000000" pitchFamily="2" charset="0"/>
              </a:rPr>
              <a:t> </a:t>
            </a:r>
            <a:r>
              <a:rPr lang="en-US" sz="1400" b="1" dirty="0" err="1">
                <a:latin typeface="Segoe Print" panose="02000800000000000000" pitchFamily="2" charset="0"/>
              </a:rPr>
              <a:t>gemau</a:t>
            </a:r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r>
              <a:rPr lang="en-US" sz="1400" b="1" dirty="0">
                <a:latin typeface="Segoe Print" panose="02000800000000000000" pitchFamily="2" charset="0"/>
              </a:rPr>
              <a:t> play games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C4F01A2-A689-0040-BF5B-4BCC52317F86}"/>
              </a:ext>
            </a:extLst>
          </p:cNvPr>
          <p:cNvSpPr txBox="1"/>
          <p:nvPr/>
        </p:nvSpPr>
        <p:spPr>
          <a:xfrm rot="20512217">
            <a:off x="8611530" y="4675614"/>
            <a:ext cx="11617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Segoe Print" panose="02000800000000000000" pitchFamily="2" charset="0"/>
              </a:rPr>
              <a:t>asesu</a:t>
            </a:r>
            <a:endParaRPr lang="en-US" sz="1400" b="1" dirty="0">
              <a:latin typeface="Segoe Print" panose="02000800000000000000" pitchFamily="2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B96C0FC-1B38-8C4F-943B-9F6C648CBAFE}"/>
              </a:ext>
            </a:extLst>
          </p:cNvPr>
          <p:cNvSpPr txBox="1"/>
          <p:nvPr/>
        </p:nvSpPr>
        <p:spPr>
          <a:xfrm rot="20512217">
            <a:off x="143208" y="1870705"/>
            <a:ext cx="116171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Segoe Print" panose="02000800000000000000" pitchFamily="2" charset="0"/>
              </a:rPr>
              <a:t>Siarad</a:t>
            </a:r>
            <a:r>
              <a:rPr lang="en-US" sz="1400" b="1" dirty="0">
                <a:latin typeface="Segoe Print" panose="02000800000000000000" pitchFamily="2" charset="0"/>
              </a:rPr>
              <a:t> CYMRAEG</a:t>
            </a:r>
          </a:p>
          <a:p>
            <a:pPr algn="ctr"/>
            <a:endParaRPr lang="en-US" sz="1400" b="1" dirty="0"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58511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8D7231C-8C4F-724B-8B0F-199F6031EC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16461" y="1325292"/>
            <a:ext cx="3135923" cy="347531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CD7FA6D-9C98-4B47-895C-F71555ECD95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670" t="9828" r="14815" b="10969"/>
          <a:stretch/>
        </p:blipFill>
        <p:spPr>
          <a:xfrm>
            <a:off x="3137015" y="311831"/>
            <a:ext cx="5284923" cy="5502231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3AB914E-5772-DE49-A670-2C8FA678993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7556044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{CEFAC418-BF61-B148-8EBB-3F7F89E0273C}tf10001069</Template>
  <TotalTime>2060</TotalTime>
  <Words>821</Words>
  <Application>Microsoft Macintosh PowerPoint</Application>
  <PresentationFormat>Widescreen</PresentationFormat>
  <Paragraphs>188</Paragraphs>
  <Slides>17</Slides>
  <Notes>2</Notes>
  <HiddenSlides>0</HiddenSlides>
  <MMClips>6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Century Gothic</vt:lpstr>
      <vt:lpstr>Segoe Print</vt:lpstr>
      <vt:lpstr>Wingdings 3</vt:lpstr>
      <vt:lpstr>Wisp</vt:lpstr>
      <vt:lpstr>PowerPoint Presentation</vt:lpstr>
      <vt:lpstr>PowerPoint Presentation</vt:lpstr>
      <vt:lpstr>Agor y wers          Lesson openers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Yn ystod y wers        During the lesson </vt:lpstr>
      <vt:lpstr>Yn ystod y wers        During the lesson </vt:lpstr>
      <vt:lpstr>PowerPoint Presentation</vt:lpstr>
      <vt:lpstr>Ar ddiwedd y wers       At the end of the lesson 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Nia Evans</cp:lastModifiedBy>
  <cp:revision>185</cp:revision>
  <dcterms:created xsi:type="dcterms:W3CDTF">2020-09-11T11:29:22Z</dcterms:created>
  <dcterms:modified xsi:type="dcterms:W3CDTF">2022-02-11T11:05:54Z</dcterms:modified>
</cp:coreProperties>
</file>