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65"/>
  </p:notesMasterIdLst>
  <p:sldIdLst>
    <p:sldId id="266" r:id="rId26"/>
    <p:sldId id="271" r:id="rId27"/>
    <p:sldId id="272" r:id="rId28"/>
    <p:sldId id="273" r:id="rId29"/>
    <p:sldId id="280" r:id="rId30"/>
    <p:sldId id="274" r:id="rId31"/>
    <p:sldId id="275" r:id="rId32"/>
    <p:sldId id="276" r:id="rId33"/>
    <p:sldId id="277" r:id="rId34"/>
    <p:sldId id="278" r:id="rId35"/>
    <p:sldId id="279" r:id="rId36"/>
    <p:sldId id="281" r:id="rId37"/>
    <p:sldId id="282" r:id="rId38"/>
    <p:sldId id="283" r:id="rId39"/>
    <p:sldId id="284" r:id="rId40"/>
    <p:sldId id="285" r:id="rId41"/>
    <p:sldId id="286" r:id="rId42"/>
    <p:sldId id="287" r:id="rId43"/>
    <p:sldId id="288" r:id="rId44"/>
    <p:sldId id="289" r:id="rId45"/>
    <p:sldId id="290" r:id="rId46"/>
    <p:sldId id="291" r:id="rId47"/>
    <p:sldId id="292" r:id="rId48"/>
    <p:sldId id="293" r:id="rId49"/>
    <p:sldId id="294" r:id="rId50"/>
    <p:sldId id="295" r:id="rId51"/>
    <p:sldId id="296" r:id="rId52"/>
    <p:sldId id="297" r:id="rId53"/>
    <p:sldId id="298" r:id="rId54"/>
    <p:sldId id="299" r:id="rId55"/>
    <p:sldId id="300" r:id="rId56"/>
    <p:sldId id="301" r:id="rId57"/>
    <p:sldId id="302" r:id="rId58"/>
    <p:sldId id="303" r:id="rId59"/>
    <p:sldId id="305" r:id="rId60"/>
    <p:sldId id="304" r:id="rId61"/>
    <p:sldId id="306" r:id="rId62"/>
    <p:sldId id="307" r:id="rId63"/>
    <p:sldId id="308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17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2846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4584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https://app-sorteos.com/en/apps/flip-a-coin-online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52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742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1011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697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9374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4681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689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465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6438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942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4513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3020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7545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393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393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5606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8335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7752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900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9837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270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26460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4116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33811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20754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966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77605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87821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46835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99039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95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Inferential</a:t>
            </a:r>
          </a:p>
          <a:p>
            <a:r>
              <a:rPr lang="en-US" sz="8000" b="1" dirty="0"/>
              <a:t>Statistics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endParaRPr lang="en-US" sz="3200" dirty="0"/>
          </a:p>
          <a:p>
            <a:r>
              <a:rPr lang="en-US" sz="3200" dirty="0"/>
              <a:t>Understand Probability</a:t>
            </a:r>
          </a:p>
          <a:p>
            <a:r>
              <a:rPr lang="en-US" sz="3200" dirty="0"/>
              <a:t>Understand the sampling experiment</a:t>
            </a:r>
          </a:p>
          <a:p>
            <a:r>
              <a:rPr lang="en-US" sz="3200" dirty="0"/>
              <a:t>Understand Sample Values (statistics) and population values (parameters)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Inferential Statistics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Inferential statistics allow us to make predictions based upon the sampling of a large population.</a:t>
            </a:r>
          </a:p>
          <a:p>
            <a:pPr marL="0" indent="0" algn="ctr">
              <a:buNone/>
            </a:pPr>
            <a:endParaRPr lang="en-US" sz="3200" dirty="0"/>
          </a:p>
          <a:p>
            <a:r>
              <a:rPr lang="en-GB" dirty="0"/>
              <a:t>Consider a weather forecast of ’80% chance of showers tomorrow’</a:t>
            </a:r>
          </a:p>
          <a:p>
            <a:r>
              <a:rPr lang="en-GB" dirty="0"/>
              <a:t>Which of the following is true?</a:t>
            </a:r>
          </a:p>
          <a:p>
            <a:pPr lvl="1"/>
            <a:r>
              <a:rPr lang="en-GB" dirty="0"/>
              <a:t>It will rain for 80% of the day?</a:t>
            </a:r>
          </a:p>
          <a:p>
            <a:pPr lvl="1"/>
            <a:r>
              <a:rPr lang="en-GB" dirty="0"/>
              <a:t>80% of the country will be wet?</a:t>
            </a:r>
          </a:p>
          <a:p>
            <a:pPr lvl="1"/>
            <a:r>
              <a:rPr lang="en-GB" dirty="0"/>
              <a:t>There is an 80% chance that locally some rain will fall?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95477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Inferential Statistics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911927"/>
            <a:ext cx="10941708" cy="3728852"/>
          </a:xfrm>
        </p:spPr>
        <p:txBody>
          <a:bodyPr>
            <a:normAutofit/>
          </a:bodyPr>
          <a:lstStyle/>
          <a:p>
            <a:r>
              <a:rPr lang="en-GB" sz="3200" dirty="0"/>
              <a:t>This is a statement of probability, which is a statistical statement.</a:t>
            </a:r>
          </a:p>
          <a:p>
            <a:endParaRPr lang="en-GB" sz="3200" dirty="0"/>
          </a:p>
          <a:p>
            <a:r>
              <a:rPr lang="en-GB" sz="3200" dirty="0"/>
              <a:t>To understand statistical probabilities and statistical significance we need to start by understanding basic probability….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69026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Probability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158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911927"/>
            <a:ext cx="10941708" cy="3728852"/>
          </a:xfrm>
        </p:spPr>
        <p:txBody>
          <a:bodyPr>
            <a:normAutofit/>
          </a:bodyPr>
          <a:lstStyle/>
          <a:p>
            <a:r>
              <a:rPr lang="en-GB" dirty="0"/>
              <a:t>If we take a fair coin and toss it into the air there is a 50% chance (1 in 2) that it will come down heads:</a:t>
            </a:r>
          </a:p>
          <a:p>
            <a:pPr lvl="1"/>
            <a:r>
              <a:rPr lang="en-GB" dirty="0"/>
              <a:t>If I toss a fair coin 100 times, how often will it come down heads?</a:t>
            </a:r>
          </a:p>
          <a:p>
            <a:pPr lvl="1"/>
            <a:r>
              <a:rPr lang="en-GB" dirty="0"/>
              <a:t>The statistics says 50 times</a:t>
            </a:r>
          </a:p>
          <a:p>
            <a:pPr lvl="1"/>
            <a:r>
              <a:rPr lang="en-GB" b="1" dirty="0"/>
              <a:t>BUT</a:t>
            </a:r>
            <a:r>
              <a:rPr lang="en-GB" dirty="0"/>
              <a:t> there will always be some randomness</a:t>
            </a:r>
          </a:p>
          <a:p>
            <a:endParaRPr lang="en-GB" sz="3200" dirty="0"/>
          </a:p>
          <a:p>
            <a:r>
              <a:rPr lang="en-GB" sz="3200" dirty="0"/>
              <a:t>Toss a coin 24 times…. How many times is it heads?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AC6283-1A9B-F33A-333F-4F14A9BA14F2}"/>
              </a:ext>
            </a:extLst>
          </p:cNvPr>
          <p:cNvSpPr txBox="1"/>
          <p:nvPr/>
        </p:nvSpPr>
        <p:spPr>
          <a:xfrm>
            <a:off x="3047011" y="5372986"/>
            <a:ext cx="60979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https://app-sorteos.com/en/apps/flip-a-coin-online</a:t>
            </a:r>
          </a:p>
        </p:txBody>
      </p:sp>
    </p:spTree>
    <p:extLst>
      <p:ext uri="{BB962C8B-B14F-4D97-AF65-F5344CB8AC3E}">
        <p14:creationId xmlns:p14="http://schemas.microsoft.com/office/powerpoint/2010/main" val="2731059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793174"/>
            <a:ext cx="10941708" cy="3764478"/>
          </a:xfrm>
        </p:spPr>
        <p:txBody>
          <a:bodyPr>
            <a:normAutofit/>
          </a:bodyPr>
          <a:lstStyle/>
          <a:p>
            <a:r>
              <a:rPr lang="en-GB" dirty="0"/>
              <a:t>If we repeat the coin tossing multiple times we will get many different results, but overall the more we repeat the experiment, the closer we get to a 50:50 </a:t>
            </a:r>
            <a:r>
              <a:rPr lang="en-GB" dirty="0" err="1"/>
              <a:t>heads:tails</a:t>
            </a:r>
            <a:r>
              <a:rPr lang="en-GB" dirty="0"/>
              <a:t> split.</a:t>
            </a:r>
          </a:p>
          <a:p>
            <a:r>
              <a:rPr lang="en-GB" dirty="0"/>
              <a:t>Over an infinite number of experiments would be as predicted</a:t>
            </a:r>
          </a:p>
          <a:p>
            <a:endParaRPr lang="en-GB" dirty="0"/>
          </a:p>
          <a:p>
            <a:r>
              <a:rPr lang="en-GB" dirty="0"/>
              <a:t>A similar situation occurs with dice</a:t>
            </a:r>
          </a:p>
          <a:p>
            <a:pPr lvl="1"/>
            <a:r>
              <a:rPr lang="en-GB" dirty="0"/>
              <a:t>A fair six-sided die, rolled an infinite number of times, would be expected to come up with the same numbers of ones, twos, threes, fours, fives and sixes</a:t>
            </a:r>
          </a:p>
        </p:txBody>
      </p:sp>
    </p:spTree>
    <p:extLst>
      <p:ext uri="{BB962C8B-B14F-4D97-AF65-F5344CB8AC3E}">
        <p14:creationId xmlns:p14="http://schemas.microsoft.com/office/powerpoint/2010/main" val="2924792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911927"/>
            <a:ext cx="10941708" cy="3610099"/>
          </a:xfrm>
        </p:spPr>
        <p:txBody>
          <a:bodyPr>
            <a:normAutofit/>
          </a:bodyPr>
          <a:lstStyle/>
          <a:p>
            <a:r>
              <a:rPr lang="en-GB" dirty="0"/>
              <a:t>Probability statements don’t tell us exactly what will happen, but they are our best guess at what will happen.</a:t>
            </a:r>
          </a:p>
          <a:p>
            <a:endParaRPr lang="en-GB" dirty="0"/>
          </a:p>
          <a:p>
            <a:r>
              <a:rPr lang="en-GB" dirty="0"/>
              <a:t>Making predictions based on probability will, in the long term, be more accurate than any other way of forecasting.</a:t>
            </a:r>
          </a:p>
        </p:txBody>
      </p:sp>
    </p:spTree>
    <p:extLst>
      <p:ext uri="{BB962C8B-B14F-4D97-AF65-F5344CB8AC3E}">
        <p14:creationId xmlns:p14="http://schemas.microsoft.com/office/powerpoint/2010/main" val="1532085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Probability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20042"/>
                <a:ext cx="10941708" cy="4180113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So if:</a:t>
                </a:r>
              </a:p>
              <a:p>
                <a:pPr lvl="1"/>
                <a:r>
                  <a:rPr lang="en-GB" dirty="0"/>
                  <a:t>the probability of getting a head is 0.5 </a:t>
                </a:r>
                <a:r>
                  <a:rPr lang="en-GB" b="1" dirty="0"/>
                  <a:t>(50%)</a:t>
                </a:r>
              </a:p>
              <a:p>
                <a:pPr lvl="1"/>
                <a:r>
                  <a:rPr lang="en-GB" dirty="0"/>
                  <a:t>The probability of getting a tail is 0.5 </a:t>
                </a:r>
                <a:r>
                  <a:rPr lang="en-GB" b="1" dirty="0"/>
                  <a:t>(50%)</a:t>
                </a:r>
              </a:p>
              <a:p>
                <a:pPr lvl="1"/>
                <a:r>
                  <a:rPr lang="en-GB" dirty="0"/>
                  <a:t>What is the probability of getting a head or a tail?</a:t>
                </a:r>
              </a:p>
              <a:p>
                <a:r>
                  <a:rPr lang="en-GB" dirty="0"/>
                  <a:t>Because these are mutually exclusive, so the probabilities are added</a:t>
                </a:r>
              </a:p>
              <a:p>
                <a:pPr lvl="1"/>
                <a:r>
                  <a:rPr lang="en-GB" b="1" dirty="0"/>
                  <a:t>0.5+0.5=1.0 or 100% </a:t>
                </a:r>
                <a:r>
                  <a:rPr lang="en-GB" dirty="0"/>
                  <a:t>(assuming that the coin will not land on its edge </a:t>
                </a:r>
                <a:r>
                  <a:rPr lang="en-GB" dirty="0">
                    <a:sym typeface="Wingdings" panose="05000000000000000000" pitchFamily="2" charset="2"/>
                  </a:rPr>
                  <a:t>)</a:t>
                </a:r>
              </a:p>
              <a:p>
                <a:r>
                  <a:rPr lang="en-GB" dirty="0">
                    <a:sym typeface="Wingdings" panose="05000000000000000000" pitchFamily="2" charset="2"/>
                  </a:rPr>
                  <a:t>Similarly the probability of a die rolling a one OR a two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𝟏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𝟔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+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𝟏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𝟔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𝟐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𝟔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𝟏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𝟑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𝟑𝟑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𝟑𝟑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%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20042"/>
                <a:ext cx="10941708" cy="4180113"/>
              </a:xfrm>
              <a:blipFill>
                <a:blip r:embed="rId3"/>
                <a:stretch>
                  <a:fillRect l="-1003" t="-23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18043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Suppose we toss two coins…</a:t>
            </a:r>
          </a:p>
          <a:p>
            <a:r>
              <a:rPr lang="en-GB" dirty="0"/>
              <a:t>What is the probability of getting a head and a tail?</a:t>
            </a:r>
          </a:p>
        </p:txBody>
      </p:sp>
    </p:spTree>
    <p:extLst>
      <p:ext uri="{BB962C8B-B14F-4D97-AF65-F5344CB8AC3E}">
        <p14:creationId xmlns:p14="http://schemas.microsoft.com/office/powerpoint/2010/main" val="18545280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Suppose we toss two coins…</a:t>
            </a:r>
          </a:p>
          <a:p>
            <a:r>
              <a:rPr lang="en-GB" dirty="0"/>
              <a:t>What is the probability of getting a head and a tail?</a:t>
            </a:r>
          </a:p>
          <a:p>
            <a:r>
              <a:rPr lang="en-GB" dirty="0"/>
              <a:t>The obvious (but wrong) answer is 0.33</a:t>
            </a:r>
          </a:p>
          <a:p>
            <a:pPr lvl="1"/>
            <a:r>
              <a:rPr lang="en-GB" dirty="0"/>
              <a:t>Three possible outcomes – two heads, two tails, a head and a tail</a:t>
            </a:r>
          </a:p>
          <a:p>
            <a:pPr lvl="1"/>
            <a:endParaRPr lang="en-GB" dirty="0"/>
          </a:p>
          <a:p>
            <a:r>
              <a:rPr lang="en-GB" dirty="0"/>
              <a:t>There are actually</a:t>
            </a:r>
            <a:r>
              <a:rPr lang="en-GB" b="1" dirty="0"/>
              <a:t> four </a:t>
            </a:r>
            <a:r>
              <a:rPr lang="en-GB" dirty="0"/>
              <a:t>possible outcomes: HH, TT, HT, TH</a:t>
            </a:r>
          </a:p>
          <a:p>
            <a:pPr lvl="1"/>
            <a:r>
              <a:rPr lang="en-GB" dirty="0"/>
              <a:t>Two of these are a head and a tail, so the probability is</a:t>
            </a:r>
          </a:p>
          <a:p>
            <a:pPr marL="0" indent="0" algn="ctr">
              <a:buNone/>
            </a:pPr>
            <a:r>
              <a:rPr lang="en-GB" sz="3600" b="1" dirty="0"/>
              <a:t>2/4 = 0.5 = 50%</a:t>
            </a:r>
          </a:p>
        </p:txBody>
      </p:sp>
    </p:spTree>
    <p:extLst>
      <p:ext uri="{BB962C8B-B14F-4D97-AF65-F5344CB8AC3E}">
        <p14:creationId xmlns:p14="http://schemas.microsoft.com/office/powerpoint/2010/main" val="3245927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Sampling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100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Sampling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When we do statistical research we can rarely look at the total </a:t>
            </a:r>
            <a:r>
              <a:rPr lang="en-GB" i="1" dirty="0"/>
              <a:t>population</a:t>
            </a:r>
            <a:r>
              <a:rPr lang="en-GB" dirty="0"/>
              <a:t> we’re interested in:</a:t>
            </a:r>
          </a:p>
          <a:p>
            <a:pPr lvl="1"/>
            <a:r>
              <a:rPr lang="en-GB" dirty="0"/>
              <a:t>All students in the UK</a:t>
            </a:r>
          </a:p>
          <a:p>
            <a:pPr lvl="1"/>
            <a:r>
              <a:rPr lang="en-GB" dirty="0"/>
              <a:t>All asthma sufferers</a:t>
            </a:r>
          </a:p>
          <a:p>
            <a:pPr lvl="1"/>
            <a:r>
              <a:rPr lang="en-GB" dirty="0"/>
              <a:t>Network operation 24/7/52</a:t>
            </a:r>
          </a:p>
          <a:p>
            <a:pPr lvl="1"/>
            <a:r>
              <a:rPr lang="en-GB" dirty="0"/>
              <a:t>Every business in Wales</a:t>
            </a:r>
          </a:p>
          <a:p>
            <a:pPr marL="0" indent="0" algn="ctr">
              <a:buNone/>
            </a:pPr>
            <a:r>
              <a:rPr lang="en-GB" sz="3000" b="1" dirty="0">
                <a:solidFill>
                  <a:srgbClr val="FF0000"/>
                </a:solidFill>
              </a:rPr>
              <a:t>Population</a:t>
            </a:r>
            <a:r>
              <a:rPr lang="en-GB" sz="3000" dirty="0">
                <a:solidFill>
                  <a:srgbClr val="FF0000"/>
                </a:solidFill>
              </a:rPr>
              <a:t>: A large group about which some information is desired</a:t>
            </a:r>
          </a:p>
          <a:p>
            <a:r>
              <a:rPr lang="en-GB" dirty="0"/>
              <a:t>Trying to get information on every member of the population would be impractical or possible</a:t>
            </a:r>
          </a:p>
          <a:p>
            <a:r>
              <a:rPr lang="en-GB" dirty="0"/>
              <a:t>We therefore make statistical predictions based upon a </a:t>
            </a:r>
            <a:r>
              <a:rPr lang="en-GB" i="1" dirty="0"/>
              <a:t>sample</a:t>
            </a:r>
            <a:r>
              <a:rPr lang="en-GB" dirty="0"/>
              <a:t> of that population</a:t>
            </a:r>
          </a:p>
        </p:txBody>
      </p:sp>
    </p:spTree>
    <p:extLst>
      <p:ext uri="{BB962C8B-B14F-4D97-AF65-F5344CB8AC3E}">
        <p14:creationId xmlns:p14="http://schemas.microsoft.com/office/powerpoint/2010/main" val="602531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Sampling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103315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>
                <a:solidFill>
                  <a:srgbClr val="FF0000"/>
                </a:solidFill>
              </a:rPr>
              <a:t>Sample</a:t>
            </a:r>
            <a:r>
              <a:rPr lang="en-GB" sz="3200" dirty="0">
                <a:solidFill>
                  <a:srgbClr val="FF0000"/>
                </a:solidFill>
              </a:rPr>
              <a:t>: A subset of a population; a smaller group selected from the population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4DA513-5A07-12C8-BE8A-A7CF8163FFD4}"/>
              </a:ext>
            </a:extLst>
          </p:cNvPr>
          <p:cNvSpPr txBox="1"/>
          <p:nvPr/>
        </p:nvSpPr>
        <p:spPr>
          <a:xfrm>
            <a:off x="6362573" y="2690336"/>
            <a:ext cx="547749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All students at UWTSD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All asthma sufferers registered with a particular health </a:t>
            </a:r>
            <a:r>
              <a:rPr lang="en-US" sz="2400" dirty="0" err="1"/>
              <a:t>centre</a:t>
            </a: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Network operation during 5 consecutive weekdays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Every business in Swansea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D63F97-14FC-9BB9-D240-E004E08671EC}"/>
              </a:ext>
            </a:extLst>
          </p:cNvPr>
          <p:cNvSpPr txBox="1"/>
          <p:nvPr/>
        </p:nvSpPr>
        <p:spPr>
          <a:xfrm>
            <a:off x="1051381" y="2690336"/>
            <a:ext cx="477804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All students in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All asthma sufferers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Network operation 24/7/52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Every business in Wales</a:t>
            </a:r>
          </a:p>
        </p:txBody>
      </p:sp>
    </p:spTree>
    <p:extLst>
      <p:ext uri="{BB962C8B-B14F-4D97-AF65-F5344CB8AC3E}">
        <p14:creationId xmlns:p14="http://schemas.microsoft.com/office/powerpoint/2010/main" val="16230815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Sampling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Even with this restricted sample it can be difficult to access all members of the sample</a:t>
            </a:r>
          </a:p>
          <a:p>
            <a:r>
              <a:rPr lang="en-GB" dirty="0"/>
              <a:t>Instead we take a </a:t>
            </a:r>
            <a:r>
              <a:rPr lang="en-GB" b="1" i="1" dirty="0"/>
              <a:t>random sample</a:t>
            </a:r>
            <a:r>
              <a:rPr lang="en-GB" b="1" dirty="0"/>
              <a:t> </a:t>
            </a:r>
            <a:r>
              <a:rPr lang="en-GB" dirty="0"/>
              <a:t>of the population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3200" b="1" dirty="0">
                <a:solidFill>
                  <a:srgbClr val="FF0000"/>
                </a:solidFill>
              </a:rPr>
              <a:t>Random sample</a:t>
            </a:r>
            <a:r>
              <a:rPr lang="en-GB" sz="3200" dirty="0">
                <a:solidFill>
                  <a:srgbClr val="FF0000"/>
                </a:solidFill>
              </a:rPr>
              <a:t>: A sample selected in such a way that: </a:t>
            </a:r>
          </a:p>
          <a:p>
            <a:pPr lvl="1" algn="ctr"/>
            <a:r>
              <a:rPr lang="en-GB" dirty="0">
                <a:solidFill>
                  <a:srgbClr val="FF0000"/>
                </a:solidFill>
              </a:rPr>
              <a:t>Every member of the population from which it is drawn has an equal chance of being selected</a:t>
            </a:r>
          </a:p>
          <a:p>
            <a:pPr lvl="1" algn="ctr"/>
            <a:r>
              <a:rPr lang="en-GB" dirty="0">
                <a:solidFill>
                  <a:srgbClr val="FF0000"/>
                </a:solidFill>
              </a:rPr>
              <a:t>Selection of one member has no effect on the selection of any other member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980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Random Sampling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/>
              <a:t>The randomness of a sample is very important…</a:t>
            </a:r>
          </a:p>
          <a:p>
            <a:pPr lvl="1"/>
            <a:r>
              <a:rPr lang="en-GB" b="1" dirty="0"/>
              <a:t>Everything else we say about samples assumes that they are random samples</a:t>
            </a:r>
          </a:p>
          <a:p>
            <a:r>
              <a:rPr lang="en-GB" dirty="0"/>
              <a:t>Suppose we have a 2-litre container of marbles</a:t>
            </a:r>
          </a:p>
          <a:p>
            <a:pPr lvl="1"/>
            <a:r>
              <a:rPr lang="en-GB" dirty="0"/>
              <a:t>20% of the marbles are black</a:t>
            </a:r>
          </a:p>
          <a:p>
            <a:pPr lvl="1"/>
            <a:r>
              <a:rPr lang="en-GB" dirty="0"/>
              <a:t>80% of the marbles are red</a:t>
            </a:r>
          </a:p>
          <a:p>
            <a:r>
              <a:rPr lang="en-GB" dirty="0"/>
              <a:t>If we draw </a:t>
            </a:r>
            <a:r>
              <a:rPr lang="en-GB" dirty="0">
                <a:solidFill>
                  <a:srgbClr val="FF0000"/>
                </a:solidFill>
              </a:rPr>
              <a:t>one</a:t>
            </a:r>
            <a:r>
              <a:rPr lang="en-GB" dirty="0"/>
              <a:t> marble at random, what colour is it likely to be?</a:t>
            </a:r>
          </a:p>
          <a:p>
            <a:r>
              <a:rPr lang="en-GB" dirty="0"/>
              <a:t>If we draw </a:t>
            </a:r>
            <a:r>
              <a:rPr lang="en-GB" dirty="0">
                <a:solidFill>
                  <a:srgbClr val="FF0000"/>
                </a:solidFill>
              </a:rPr>
              <a:t>ten</a:t>
            </a:r>
            <a:r>
              <a:rPr lang="en-GB" dirty="0"/>
              <a:t> marbles at random, what colour are they likely to be?</a:t>
            </a:r>
          </a:p>
          <a:p>
            <a:r>
              <a:rPr lang="en-GB" dirty="0"/>
              <a:t>If we draw a </a:t>
            </a:r>
            <a:r>
              <a:rPr lang="en-GB" dirty="0">
                <a:solidFill>
                  <a:srgbClr val="FF0000"/>
                </a:solidFill>
              </a:rPr>
              <a:t>hundred</a:t>
            </a:r>
            <a:r>
              <a:rPr lang="en-GB" dirty="0"/>
              <a:t> marbles at random, what colour are they likely to be?</a:t>
            </a:r>
          </a:p>
          <a:p>
            <a:r>
              <a:rPr lang="en-GB" dirty="0"/>
              <a:t>With a random sample, the larger the sample the more closely it resembles the parent population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232CF0A-AE5A-256E-9019-AAAF3B9FD6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2409" y="2280240"/>
            <a:ext cx="1702465" cy="2006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9296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Random Sampling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923803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If we can’t measure something for the full population then we take a sample to represent it.</a:t>
            </a:r>
          </a:p>
          <a:p>
            <a:r>
              <a:rPr lang="en-GB" dirty="0"/>
              <a:t>Unfortunately, it can be very difficult to get a random sample</a:t>
            </a:r>
          </a:p>
          <a:p>
            <a:pPr lvl="1"/>
            <a:r>
              <a:rPr lang="en-GB" dirty="0"/>
              <a:t>Accidental bias can creep in – are computing students the same as education students, for example?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45727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Random Sampling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923803"/>
                <a:ext cx="10941708" cy="4180113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smaller the sample taken from a population, the more likely it is that the mean and standard deviation of that sample will be different to the mean and standard deviation of the population as a whole</a:t>
                </a:r>
              </a:p>
              <a:p>
                <a:endParaRPr lang="en-GB" dirty="0"/>
              </a:p>
              <a:p>
                <a:pPr marL="0" indent="0" algn="ctr">
                  <a:buNone/>
                </a:pPr>
                <a:r>
                  <a:rPr lang="en-GB" b="1" dirty="0"/>
                  <a:t>Sample	 	Population</a:t>
                </a:r>
              </a:p>
              <a:p>
                <a:pPr marL="0" indent="0">
                  <a:buNone/>
                </a:pPr>
                <a:r>
                  <a:rPr lang="en-GB" b="1" dirty="0"/>
                  <a:t>Mean			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</m:oMath>
                </a14:m>
                <a:r>
                  <a:rPr lang="en-GB" b="1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b="1" dirty="0"/>
                  <a:t>Standard Deviation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𝑺𝑫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r>
                  <a:rPr lang="en-GB" b="1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endParaRPr lang="en-GB" b="1" dirty="0"/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923803"/>
                <a:ext cx="10941708" cy="4180113"/>
              </a:xfrm>
              <a:blipFill>
                <a:blip r:embed="rId3"/>
                <a:stretch>
                  <a:fillRect l="-1114" t="-2482" r="-15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44565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Random Sampling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9B697E9-6337-88E6-76B6-3C720FBABA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78426" y="1493116"/>
            <a:ext cx="5455355" cy="357663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714E65-204E-F02F-B225-051263CA60BB}"/>
              </a:ext>
            </a:extLst>
          </p:cNvPr>
          <p:cNvSpPr txBox="1"/>
          <p:nvPr/>
        </p:nvSpPr>
        <p:spPr>
          <a:xfrm>
            <a:off x="319334" y="1493116"/>
            <a:ext cx="5915211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Take ten different sets of numbers, each of which represents the scores gained when rolling a six-sided die multiple times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For each column, calculate the mean and the variance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Draw two scatterplots, one of mean against sample size, the other of variance against sample size</a:t>
            </a:r>
          </a:p>
        </p:txBody>
      </p:sp>
    </p:spTree>
    <p:extLst>
      <p:ext uri="{BB962C8B-B14F-4D97-AF65-F5344CB8AC3E}">
        <p14:creationId xmlns:p14="http://schemas.microsoft.com/office/powerpoint/2010/main" val="3885970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Random Sampling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AAA834-159A-1255-C83E-4925FAD6F6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82378" y="1430193"/>
            <a:ext cx="7427244" cy="4304579"/>
          </a:xfrm>
        </p:spPr>
      </p:pic>
    </p:spTree>
    <p:extLst>
      <p:ext uri="{BB962C8B-B14F-4D97-AF65-F5344CB8AC3E}">
        <p14:creationId xmlns:p14="http://schemas.microsoft.com/office/powerpoint/2010/main" val="27592636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Random Sampling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AAA834-159A-1255-C83E-4925FAD6F6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370298" y="1382692"/>
            <a:ext cx="9451403" cy="4304579"/>
          </a:xfrm>
        </p:spPr>
      </p:pic>
    </p:spTree>
    <p:extLst>
      <p:ext uri="{BB962C8B-B14F-4D97-AF65-F5344CB8AC3E}">
        <p14:creationId xmlns:p14="http://schemas.microsoft.com/office/powerpoint/2010/main" val="25272577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Random Sampling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AAA834-159A-1255-C83E-4925FAD6F6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370298" y="1382692"/>
            <a:ext cx="9451403" cy="4304579"/>
          </a:xfrm>
        </p:spPr>
      </p:pic>
    </p:spTree>
    <p:extLst>
      <p:ext uri="{BB962C8B-B14F-4D97-AF65-F5344CB8AC3E}">
        <p14:creationId xmlns:p14="http://schemas.microsoft.com/office/powerpoint/2010/main" val="37369018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Null</a:t>
            </a:r>
          </a:p>
          <a:p>
            <a:r>
              <a:rPr lang="en-US" sz="8000" b="1" dirty="0"/>
              <a:t>Hypothesis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771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Hypothesis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146" y="1555668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Normally researchers are interested in demonstrating the truth of a hypothesis of interest:</a:t>
            </a:r>
          </a:p>
          <a:p>
            <a:pPr lvl="1"/>
            <a:r>
              <a:rPr lang="en-GB" dirty="0"/>
              <a:t>This group is healthier</a:t>
            </a:r>
          </a:p>
          <a:p>
            <a:pPr lvl="1"/>
            <a:r>
              <a:rPr lang="en-GB" dirty="0"/>
              <a:t>These shops sell more</a:t>
            </a:r>
          </a:p>
          <a:p>
            <a:pPr lvl="1"/>
            <a:r>
              <a:rPr lang="en-GB" dirty="0"/>
              <a:t>This routing algorithm is faster</a:t>
            </a:r>
          </a:p>
          <a:p>
            <a:r>
              <a:rPr lang="en-GB" dirty="0"/>
              <a:t>This means that Population A must differ from Population B in some way</a:t>
            </a:r>
          </a:p>
          <a:p>
            <a:r>
              <a:rPr lang="en-GB" dirty="0"/>
              <a:t>Unfortunately it is very difficult to prove something true, so instead we try to prove that something is false</a:t>
            </a:r>
          </a:p>
        </p:txBody>
      </p:sp>
    </p:spTree>
    <p:extLst>
      <p:ext uri="{BB962C8B-B14F-4D97-AF65-F5344CB8AC3E}">
        <p14:creationId xmlns:p14="http://schemas.microsoft.com/office/powerpoint/2010/main" val="25817145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Null Hypothesis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146" y="1690688"/>
            <a:ext cx="10941708" cy="4045093"/>
          </a:xfrm>
        </p:spPr>
        <p:txBody>
          <a:bodyPr>
            <a:normAutofit/>
          </a:bodyPr>
          <a:lstStyle/>
          <a:p>
            <a:r>
              <a:rPr lang="en-GB" sz="3200" dirty="0"/>
              <a:t>We therefore state the exact opposite of what we want to demonstrate to be true and then prove it false</a:t>
            </a:r>
          </a:p>
          <a:p>
            <a:pPr lvl="1"/>
            <a:r>
              <a:rPr lang="en-GB" sz="2800" dirty="0"/>
              <a:t>What remains (the thing we’re interested in) must be true</a:t>
            </a:r>
          </a:p>
          <a:p>
            <a:r>
              <a:rPr lang="en-GB" sz="3200" dirty="0"/>
              <a:t>This ‘opposite’ hypothesis is known as the </a:t>
            </a:r>
            <a:r>
              <a:rPr lang="en-GB" sz="3200" b="1" i="1" dirty="0"/>
              <a:t>null hypothesis H</a:t>
            </a:r>
            <a:r>
              <a:rPr lang="en-GB" sz="3200" b="1" i="1" baseline="-25000" dirty="0"/>
              <a:t>0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661428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Null Hypothesis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25146" y="1690688"/>
                <a:ext cx="10941708" cy="4045093"/>
              </a:xfrm>
            </p:spPr>
            <p:txBody>
              <a:bodyPr>
                <a:normAutofit fontScale="62500" lnSpcReduction="20000"/>
              </a:bodyPr>
              <a:lstStyle/>
              <a:p>
                <a:r>
                  <a:rPr lang="en-GB" sz="4500" dirty="0"/>
                  <a:t>Suppose we want to show that men’s feet are bigger than women’s feet</a:t>
                </a:r>
              </a:p>
              <a:p>
                <a:pPr lvl="1"/>
                <a:r>
                  <a:rPr lang="en-GB" sz="3500" dirty="0"/>
                  <a:t>We can’t prove that without measuring the feet of every man on the planet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5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5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35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sz="3500" dirty="0"/>
              </a:p>
              <a:p>
                <a:pPr lvl="1"/>
                <a:r>
                  <a:rPr lang="en-GB" sz="3500" dirty="0"/>
                  <a:t>Instead we take a random sample of men and find out their shoe size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5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50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500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500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sz="3500" dirty="0"/>
              </a:p>
              <a:p>
                <a:pPr lvl="1"/>
                <a:r>
                  <a:rPr lang="en-GB" sz="3500" dirty="0"/>
                  <a:t>Similarly we need to measure a sample of women’s feet to get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5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5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500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sz="3500" dirty="0"/>
              </a:p>
              <a:p>
                <a:r>
                  <a:rPr lang="en-GB" sz="4400" dirty="0"/>
                  <a:t>The thing we want to show is that men’s feet are bigger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4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4400" b="0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4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4400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4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4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4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sz="4400" dirty="0"/>
              </a:p>
              <a:p>
                <a:endParaRPr lang="en-GB" sz="4400" dirty="0"/>
              </a:p>
              <a:p>
                <a:r>
                  <a:rPr lang="en-GB" sz="4400" dirty="0"/>
                  <a:t>Our null hypothesis is the opposite of this: Men’s feet are the same size as or smaller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44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4400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4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4400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4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sz="4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4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sz="4400" dirty="0"/>
              </a:p>
              <a:p>
                <a:pPr lvl="1"/>
                <a:r>
                  <a:rPr lang="en-GB" sz="4000" dirty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40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40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4000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40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4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40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400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4000" b="0" i="1" smtClean="0">
                            <a:latin typeface="Cambria Math" panose="02040503050406030204" pitchFamily="18" charset="0"/>
                          </a:rPr>
                          <m:t>𝐹𝑒𝑚</m:t>
                        </m:r>
                        <m:r>
                          <a:rPr lang="en-GB" sz="4000" i="1">
                            <a:latin typeface="Cambria Math" panose="02040503050406030204" pitchFamily="18" charset="0"/>
                          </a:rPr>
                          <m:t>𝑎𝑙𝑒</m:t>
                        </m:r>
                      </m:sub>
                    </m:sSub>
                  </m:oMath>
                </a14:m>
                <a:endParaRPr lang="en-GB" sz="2800" dirty="0"/>
              </a:p>
              <a:p>
                <a:endParaRPr lang="en-GB" sz="3200" dirty="0"/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5146" y="1690688"/>
                <a:ext cx="10941708" cy="4045093"/>
              </a:xfrm>
              <a:blipFill>
                <a:blip r:embed="rId3"/>
                <a:stretch>
                  <a:fillRect l="-1003" t="-40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80393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Null Hypothesis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25146" y="1690688"/>
                <a:ext cx="10941708" cy="4045093"/>
              </a:xfrm>
            </p:spPr>
            <p:txBody>
              <a:bodyPr>
                <a:normAutofit fontScale="62500" lnSpcReduction="20000"/>
              </a:bodyPr>
              <a:lstStyle/>
              <a:p>
                <a:r>
                  <a:rPr lang="en-GB" sz="4500" dirty="0"/>
                  <a:t>Suppose we want to show that men’s feet are bigger than women’s feet</a:t>
                </a:r>
              </a:p>
              <a:p>
                <a:pPr lvl="1"/>
                <a:r>
                  <a:rPr lang="en-GB" sz="3500" dirty="0"/>
                  <a:t>We can’t prove that without measuring the feet of every man on the planet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5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5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35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𝑴𝒂𝒍𝒆</m:t>
                        </m:r>
                      </m:sub>
                    </m:sSub>
                  </m:oMath>
                </a14:m>
                <a:endParaRPr lang="en-GB" sz="3500" b="1" dirty="0"/>
              </a:p>
              <a:p>
                <a:pPr lvl="1"/>
                <a:r>
                  <a:rPr lang="en-GB" sz="3500" dirty="0"/>
                  <a:t>Instead we take a random sample of men and find out their shoe size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5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500" b="1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500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  <m:sub>
                        <m:r>
                          <a:rPr lang="en-GB" sz="3500" b="1" i="1" smtClean="0">
                            <a:latin typeface="Cambria Math" panose="02040503050406030204" pitchFamily="18" charset="0"/>
                          </a:rPr>
                          <m:t>𝑴𝒂𝒍𝒆</m:t>
                        </m:r>
                      </m:sub>
                    </m:sSub>
                  </m:oMath>
                </a14:m>
                <a:endParaRPr lang="en-GB" sz="3500" b="1" dirty="0"/>
              </a:p>
              <a:p>
                <a:pPr lvl="1"/>
                <a:r>
                  <a:rPr lang="en-GB" sz="3500" dirty="0"/>
                  <a:t>Similarly we need to measure a sample of women’s feet to get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5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500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500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  <m:sub>
                        <m:r>
                          <a:rPr lang="en-GB" sz="3500" b="1" i="1">
                            <a:latin typeface="Cambria Math" panose="02040503050406030204" pitchFamily="18" charset="0"/>
                          </a:rPr>
                          <m:t>𝑭𝒆𝒎𝒂𝒍𝒆</m:t>
                        </m:r>
                      </m:sub>
                    </m:sSub>
                  </m:oMath>
                </a14:m>
                <a:endParaRPr lang="en-GB" sz="3500" b="1" dirty="0"/>
              </a:p>
              <a:p>
                <a:r>
                  <a:rPr lang="en-GB" sz="4400" dirty="0"/>
                  <a:t>The thing we want to show is that men’s feet are bigger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b="1" i="1" smtClean="0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44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4400" b="1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4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4400" b="1" i="1" smtClean="0">
                            <a:latin typeface="Cambria Math" panose="02040503050406030204" pitchFamily="18" charset="0"/>
                          </a:rPr>
                          <m:t>𝑴𝒂𝒍𝒆</m:t>
                        </m:r>
                      </m:sub>
                    </m:sSub>
                    <m:r>
                      <a:rPr lang="en-GB" sz="4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4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4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𝑭𝒆𝒎𝒂𝒍𝒆</m:t>
                        </m:r>
                      </m:sub>
                    </m:sSub>
                  </m:oMath>
                </a14:m>
                <a:endParaRPr lang="en-GB" sz="4400" b="1" dirty="0"/>
              </a:p>
              <a:p>
                <a:endParaRPr lang="en-GB" sz="4400" dirty="0"/>
              </a:p>
              <a:p>
                <a:r>
                  <a:rPr lang="en-GB" sz="4400" dirty="0"/>
                  <a:t>Our null hypothesis is the opposite of this: Men’s feet are the same size as or smaller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4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b="1" i="1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4400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  <m:r>
                      <a:rPr lang="en-GB" sz="4400" b="1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44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4400" b="1" i="1">
                            <a:latin typeface="Cambria Math" panose="02040503050406030204" pitchFamily="18" charset="0"/>
                          </a:rPr>
                          <m:t>𝑴𝒂𝒍𝒆</m:t>
                        </m:r>
                      </m:sub>
                    </m:sSub>
                    <m:r>
                      <a:rPr lang="en-GB" sz="4400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sz="44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4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44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𝑭𝒆𝒎𝒂𝒍𝒆</m:t>
                        </m:r>
                      </m:sub>
                    </m:sSub>
                  </m:oMath>
                </a14:m>
                <a:endParaRPr lang="en-GB" sz="4400" b="1" dirty="0"/>
              </a:p>
              <a:p>
                <a:pPr lvl="1"/>
                <a:r>
                  <a:rPr lang="en-GB" sz="4000" dirty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0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4000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4000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  <m:sub>
                        <m:r>
                          <a:rPr lang="en-GB" sz="4000" b="1" i="1">
                            <a:latin typeface="Cambria Math" panose="02040503050406030204" pitchFamily="18" charset="0"/>
                          </a:rPr>
                          <m:t>𝑴𝒂𝒍𝒆</m:t>
                        </m:r>
                      </m:sub>
                    </m:sSub>
                    <m:r>
                      <a:rPr lang="en-GB" sz="40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40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4000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4000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  <m:sub>
                        <m:r>
                          <a:rPr lang="en-GB" sz="4000" b="1" i="1" smtClean="0">
                            <a:latin typeface="Cambria Math" panose="02040503050406030204" pitchFamily="18" charset="0"/>
                          </a:rPr>
                          <m:t>𝑭𝒆𝒎</m:t>
                        </m:r>
                        <m:r>
                          <a:rPr lang="en-GB" sz="4000" b="1" i="1">
                            <a:latin typeface="Cambria Math" panose="02040503050406030204" pitchFamily="18" charset="0"/>
                          </a:rPr>
                          <m:t>𝒂𝒍𝒆</m:t>
                        </m:r>
                      </m:sub>
                    </m:sSub>
                  </m:oMath>
                </a14:m>
                <a:endParaRPr lang="en-GB" sz="2800" b="1" dirty="0"/>
              </a:p>
              <a:p>
                <a:endParaRPr lang="en-GB" sz="3200" dirty="0"/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5146" y="1690688"/>
                <a:ext cx="10941708" cy="4045093"/>
              </a:xfrm>
              <a:blipFill>
                <a:blip r:embed="rId3"/>
                <a:stretch>
                  <a:fillRect l="-1003" t="-40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627776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Null Hypothesis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146" y="1690688"/>
            <a:ext cx="10941708" cy="4045093"/>
          </a:xfrm>
        </p:spPr>
        <p:txBody>
          <a:bodyPr>
            <a:normAutofit fontScale="92500" lnSpcReduction="10000"/>
          </a:bodyPr>
          <a:lstStyle/>
          <a:p>
            <a:r>
              <a:rPr lang="en-GB" sz="4800" i="1" dirty="0"/>
              <a:t>H</a:t>
            </a:r>
            <a:r>
              <a:rPr lang="en-GB" sz="4800" i="1" baseline="-25000" dirty="0"/>
              <a:t>0</a:t>
            </a:r>
            <a:r>
              <a:rPr lang="en-GB" sz="4800" dirty="0"/>
              <a:t>: Men’s feet are as small as or smaller than women’s feet.</a:t>
            </a:r>
          </a:p>
          <a:p>
            <a:endParaRPr lang="en-GB" sz="4800" dirty="0"/>
          </a:p>
          <a:p>
            <a:r>
              <a:rPr lang="en-GB" sz="4800" i="1" dirty="0"/>
              <a:t>H</a:t>
            </a:r>
            <a:r>
              <a:rPr lang="en-GB" sz="4800" i="1" baseline="-25000" dirty="0"/>
              <a:t>1</a:t>
            </a:r>
            <a:r>
              <a:rPr lang="en-GB" sz="4800" dirty="0"/>
              <a:t>: Men’s feet are larger than women’s feet.</a:t>
            </a:r>
          </a:p>
          <a:p>
            <a:endParaRPr lang="en-GB" sz="4800" dirty="0"/>
          </a:p>
          <a:p>
            <a:pPr marL="0" indent="0" algn="ctr">
              <a:buNone/>
            </a:pPr>
            <a:r>
              <a:rPr lang="en-GB" sz="4800" b="1" dirty="0"/>
              <a:t>How can we reject </a:t>
            </a:r>
            <a:r>
              <a:rPr lang="en-GB" sz="4800" b="1" i="1" dirty="0"/>
              <a:t>H</a:t>
            </a:r>
            <a:r>
              <a:rPr lang="en-GB" sz="4800" b="1" i="1" baseline="-25000" dirty="0"/>
              <a:t>0</a:t>
            </a:r>
            <a:r>
              <a:rPr lang="en-GB" sz="4800" b="1" dirty="0"/>
              <a:t>?</a:t>
            </a:r>
          </a:p>
          <a:p>
            <a:pPr lvl="1"/>
            <a:endParaRPr lang="en-GB" sz="28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51590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Null Hypothesis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146" y="1690688"/>
            <a:ext cx="10941708" cy="4045093"/>
          </a:xfrm>
        </p:spPr>
        <p:txBody>
          <a:bodyPr>
            <a:normAutofit fontScale="92500" lnSpcReduction="10000"/>
          </a:bodyPr>
          <a:lstStyle/>
          <a:p>
            <a:r>
              <a:rPr lang="en-GB" sz="4800" i="1" dirty="0"/>
              <a:t>H</a:t>
            </a:r>
            <a:r>
              <a:rPr lang="en-GB" sz="4800" i="1" baseline="-25000" dirty="0"/>
              <a:t>0</a:t>
            </a:r>
            <a:r>
              <a:rPr lang="en-GB" sz="4800" dirty="0"/>
              <a:t>: Men’s feet are as small as or smaller than women’s feet.</a:t>
            </a:r>
          </a:p>
          <a:p>
            <a:endParaRPr lang="en-GB" sz="4800" dirty="0"/>
          </a:p>
          <a:p>
            <a:r>
              <a:rPr lang="en-GB" sz="4800" i="1" dirty="0"/>
              <a:t>H</a:t>
            </a:r>
            <a:r>
              <a:rPr lang="en-GB" sz="4800" i="1" baseline="-25000" dirty="0"/>
              <a:t>1</a:t>
            </a:r>
            <a:r>
              <a:rPr lang="en-GB" sz="4800" dirty="0"/>
              <a:t>: Men’s feet are larger than women’s feet.</a:t>
            </a:r>
          </a:p>
          <a:p>
            <a:pPr marL="0" indent="0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4800" b="1" dirty="0"/>
              <a:t>How can we reject </a:t>
            </a:r>
            <a:r>
              <a:rPr lang="en-GB" sz="4800" b="1" i="1" dirty="0"/>
              <a:t>H</a:t>
            </a:r>
            <a:r>
              <a:rPr lang="en-GB" sz="4800" b="1" i="1" baseline="-25000" dirty="0"/>
              <a:t>0</a:t>
            </a:r>
            <a:r>
              <a:rPr lang="en-GB" sz="4800" b="1" dirty="0"/>
              <a:t>?</a:t>
            </a:r>
          </a:p>
          <a:p>
            <a:pPr lvl="1"/>
            <a:endParaRPr lang="en-GB" sz="28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64846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Null Hypothesis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521D6-DF4D-1CAB-325B-4B7159CCF04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Why is there a difference between male and female sample means?</a:t>
                </a:r>
              </a:p>
              <a:p>
                <a:r>
                  <a:rPr lang="en-GB" dirty="0"/>
                  <a:t>Two possible reasons:</a:t>
                </a:r>
              </a:p>
              <a:p>
                <a:pPr lvl="1"/>
                <a:r>
                  <a:rPr lang="en-GB" dirty="0"/>
                  <a:t>There is a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There is no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and any variation is due to chance or to a sampling error</a:t>
                </a:r>
              </a:p>
              <a:p>
                <a:r>
                  <a:rPr lang="en-GB" dirty="0"/>
                  <a:t>There are other test that will help to decide if the difference is due to chance or not…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521D6-DF4D-1CAB-325B-4B7159CCF04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956" t="-2726" r="-17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364270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50073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Type I and</a:t>
            </a:r>
          </a:p>
          <a:p>
            <a:r>
              <a:rPr lang="en-US" sz="8000" b="1" dirty="0"/>
              <a:t>Type II</a:t>
            </a:r>
          </a:p>
          <a:p>
            <a:r>
              <a:rPr lang="en-US" sz="8000" b="1" dirty="0">
                <a:solidFill>
                  <a:schemeClr val="bg1"/>
                </a:solidFill>
              </a:rPr>
              <a:t>Errors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9267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Type I and Type II Errors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BDF17F9B-7CA4-E77B-C881-5ED957DC6DD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5" y="1552493"/>
                <a:ext cx="11481847" cy="3575934"/>
              </a:xfrm>
            </p:spPr>
            <p:txBody>
              <a:bodyPr/>
              <a:lstStyle/>
              <a:p>
                <a:r>
                  <a:rPr lang="en-GB" dirty="0"/>
                  <a:t>The decision to reject (or not) the null hypothesis is subject to error because you have only studied a sample, not the entire population</a:t>
                </a:r>
              </a:p>
              <a:p>
                <a:pPr lvl="1"/>
                <a:r>
                  <a:rPr lang="en-GB" dirty="0"/>
                  <a:t>You can never be completely sure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is true or not</a:t>
                </a:r>
              </a:p>
              <a:p>
                <a:pPr lvl="1"/>
                <a:r>
                  <a:rPr lang="en-GB" dirty="0"/>
                  <a:t>You can reject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true – a </a:t>
                </a:r>
                <a:r>
                  <a:rPr lang="en-GB" b="1" dirty="0"/>
                  <a:t>Type I error</a:t>
                </a:r>
              </a:p>
              <a:p>
                <a:pPr lvl="1"/>
                <a:r>
                  <a:rPr lang="en-GB" dirty="0"/>
                  <a:t>You can accept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false – a </a:t>
                </a:r>
                <a:r>
                  <a:rPr lang="en-GB" b="1" dirty="0"/>
                  <a:t>Type II error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BDF17F9B-7CA4-E77B-C881-5ED957DC6DD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5" y="1552493"/>
                <a:ext cx="11481847" cy="3575934"/>
              </a:xfrm>
              <a:blipFill>
                <a:blip r:embed="rId3"/>
                <a:stretch>
                  <a:fillRect l="-955" t="-2901" r="-1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4681A96E-AC4E-9DD3-CE3A-22808DA873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9156" y="3660836"/>
            <a:ext cx="7053683" cy="203014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0498860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Type I and Type II Errors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F17F9B-7CA4-E77B-C881-5ED957DC6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5" y="1911927"/>
            <a:ext cx="11481847" cy="3216500"/>
          </a:xfrm>
        </p:spPr>
        <p:txBody>
          <a:bodyPr/>
          <a:lstStyle/>
          <a:p>
            <a:pPr marL="0" indent="0" algn="ctr">
              <a:buNone/>
            </a:pPr>
            <a:r>
              <a:rPr lang="en-US" sz="3200" dirty="0"/>
              <a:t>Inferential statistics help you decide whether to reject the null hypothesis and to estimate the probability of a </a:t>
            </a:r>
            <a:r>
              <a:rPr lang="en-US" sz="3200" b="1" dirty="0"/>
              <a:t>Type I </a:t>
            </a:r>
            <a:r>
              <a:rPr lang="en-US" sz="3200" dirty="0"/>
              <a:t>or </a:t>
            </a:r>
            <a:r>
              <a:rPr lang="en-US" sz="3200" b="1" dirty="0"/>
              <a:t>Type II </a:t>
            </a:r>
            <a:r>
              <a:rPr lang="en-US" sz="3200" dirty="0"/>
              <a:t>error, </a:t>
            </a:r>
            <a:r>
              <a:rPr lang="en-US" sz="3200" b="1" dirty="0"/>
              <a:t>not tell you if you’ve made an error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81A96E-AC4E-9DD3-CE3A-22808DA873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156" y="3660836"/>
            <a:ext cx="7053683" cy="203014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9400709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Statistical Significance of Type I Errors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821D4-9CC9-A2F0-FF6F-24D67B7BC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10157"/>
          </a:xfrm>
        </p:spPr>
        <p:txBody>
          <a:bodyPr>
            <a:normAutofit fontScale="92500" lnSpcReduction="20000"/>
          </a:bodyPr>
          <a:lstStyle/>
          <a:p>
            <a:r>
              <a:rPr lang="en-US" sz="3000" dirty="0"/>
              <a:t>Statistical decisions are normally made so as to </a:t>
            </a:r>
            <a:r>
              <a:rPr lang="en-US" sz="3000" b="1" dirty="0" err="1"/>
              <a:t>minimise</a:t>
            </a:r>
            <a:r>
              <a:rPr lang="en-US" sz="3000" dirty="0"/>
              <a:t> the likelihood of </a:t>
            </a:r>
            <a:r>
              <a:rPr lang="en-US" sz="3000" b="1" dirty="0"/>
              <a:t>Type I errors</a:t>
            </a:r>
          </a:p>
          <a:p>
            <a:pPr lvl="1"/>
            <a:r>
              <a:rPr lang="en-US" dirty="0"/>
              <a:t>This might mean that lots of </a:t>
            </a:r>
            <a:r>
              <a:rPr lang="en-US" b="1" dirty="0"/>
              <a:t>Type II errors </a:t>
            </a:r>
            <a:r>
              <a:rPr lang="en-US" dirty="0"/>
              <a:t>occur</a:t>
            </a:r>
          </a:p>
          <a:p>
            <a:r>
              <a:rPr lang="en-US" sz="3000" dirty="0"/>
              <a:t>Statistical results are often reported as “</a:t>
            </a:r>
            <a:r>
              <a:rPr lang="en-US" sz="3000" b="1" dirty="0"/>
              <a:t>statistically significant at the 0.05 level</a:t>
            </a:r>
            <a:r>
              <a:rPr lang="en-US" sz="3000" dirty="0"/>
              <a:t>”</a:t>
            </a:r>
          </a:p>
          <a:p>
            <a:pPr lvl="1"/>
            <a:r>
              <a:rPr lang="en-US" sz="2600" dirty="0"/>
              <a:t>This means that there is a </a:t>
            </a:r>
            <a:r>
              <a:rPr lang="en-US" sz="2600" b="1" dirty="0"/>
              <a:t>5% chance of a Type I error</a:t>
            </a:r>
          </a:p>
          <a:p>
            <a:pPr lvl="1"/>
            <a:r>
              <a:rPr lang="en-US" sz="2600" dirty="0"/>
              <a:t>That is 5 times in 100 that error will still occur</a:t>
            </a:r>
          </a:p>
          <a:p>
            <a:r>
              <a:rPr lang="en-US" sz="3000" dirty="0"/>
              <a:t>If you increase the level to 1% you increase the chance of making a</a:t>
            </a:r>
            <a:r>
              <a:rPr lang="en-US" sz="3000" b="1" dirty="0"/>
              <a:t> Type II error</a:t>
            </a:r>
          </a:p>
          <a:p>
            <a:pPr lvl="1"/>
            <a:r>
              <a:rPr lang="en-US" sz="2600" dirty="0"/>
              <a:t>You are refusing to reject a hypothesis when the evidence that it should be rejected is pretty solid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8234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the problem?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AE6FA3-5481-8EED-3B47-1EBC5E9F6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29886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Assume that each of the following numbered statements is an error.</a:t>
            </a:r>
          </a:p>
          <a:p>
            <a:r>
              <a:rPr lang="en-US" dirty="0"/>
              <a:t>Each describes a researcher’s conclusions but the researcher is mistaken. Indicate whether the error is Type I or Type II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The data indicates that there are significant differences between males and females in their ability to perform task 1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 </a:t>
            </a:r>
          </a:p>
          <a:p>
            <a:pPr marL="914400" lvl="1" indent="-457200">
              <a:buFont typeface="+mj-lt"/>
              <a:buAutoNum type="arabicPeriod" startAt="2"/>
            </a:pPr>
            <a:r>
              <a:rPr lang="en-US" dirty="0"/>
              <a:t>There are no significant differences between males and females in their ability to perform task 2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accepting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 </a:t>
            </a:r>
          </a:p>
          <a:p>
            <a:pPr marL="914400" lvl="1" indent="-457200">
              <a:buFont typeface="+mj-lt"/>
              <a:buAutoNum type="arabicPeriod" startAt="3"/>
            </a:pPr>
            <a:r>
              <a:rPr lang="en-US" dirty="0"/>
              <a:t>On the basis of our data we reject the null hypothesis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The researcher is rejecting the null hypothesis H0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9265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the problem?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AE6FA3-5481-8EED-3B47-1EBC5E9F6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29886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Assume that each of the following numbered statements is an error.</a:t>
            </a:r>
          </a:p>
          <a:p>
            <a:r>
              <a:rPr lang="en-US" dirty="0"/>
              <a:t>Each describes a researcher’s conclusions but the researcher is mistaken. Indicate whether the error is Type I or Type II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The data indicates that there are significant differences between males and females in their ability to perform task 1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If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  <a:r>
              <a:rPr lang="en-US" b="1" dirty="0">
                <a:solidFill>
                  <a:srgbClr val="FF0000"/>
                </a:solidFill>
              </a:rPr>
              <a:t> is actually true then this is a Type I error</a:t>
            </a:r>
          </a:p>
          <a:p>
            <a:pPr marL="914400" lvl="1" indent="-457200">
              <a:buFont typeface="+mj-lt"/>
              <a:buAutoNum type="arabicPeriod" startAt="2"/>
            </a:pPr>
            <a:r>
              <a:rPr lang="en-US" dirty="0"/>
              <a:t>There are no significant differences between males and females in their ability to perform task 2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accepting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 </a:t>
            </a:r>
          </a:p>
          <a:p>
            <a:pPr marL="914400" lvl="1" indent="-457200">
              <a:buFont typeface="+mj-lt"/>
              <a:buAutoNum type="arabicPeriod" startAt="3"/>
            </a:pPr>
            <a:r>
              <a:rPr lang="en-US" dirty="0"/>
              <a:t>On the basis of our data we reject the null hypothesis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The researcher is rejecting the null hypothesis H0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2277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the problem?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AE6FA3-5481-8EED-3B47-1EBC5E9F6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29886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Assume that each of the following numbered statements is an error.</a:t>
            </a:r>
          </a:p>
          <a:p>
            <a:r>
              <a:rPr lang="en-US" dirty="0"/>
              <a:t>Each describes a researcher’s conclusions but the researcher is mistaken. Indicate whether the error is Type I or Type II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The data indicates that there are significant differences between males and females in their ability to perform task 1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If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  <a:r>
              <a:rPr lang="en-US" b="1" dirty="0">
                <a:solidFill>
                  <a:srgbClr val="FF0000"/>
                </a:solidFill>
              </a:rPr>
              <a:t> is actually true then this is a Type I error</a:t>
            </a:r>
          </a:p>
          <a:p>
            <a:pPr marL="914400" lvl="1" indent="-457200">
              <a:buFont typeface="+mj-lt"/>
              <a:buAutoNum type="arabicPeriod" startAt="2"/>
            </a:pPr>
            <a:r>
              <a:rPr lang="en-US" dirty="0"/>
              <a:t>There are no significant differences between males and females in their ability to perform task 2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accepting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If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  <a:r>
              <a:rPr lang="en-US" b="1" dirty="0">
                <a:solidFill>
                  <a:srgbClr val="FF0000"/>
                </a:solidFill>
              </a:rPr>
              <a:t> is actually false then this is a Type II error</a:t>
            </a:r>
          </a:p>
          <a:p>
            <a:pPr marL="914400" lvl="1" indent="-457200">
              <a:buFont typeface="+mj-lt"/>
              <a:buAutoNum type="arabicPeriod" startAt="3"/>
            </a:pPr>
            <a:r>
              <a:rPr lang="en-US" dirty="0"/>
              <a:t>On the basis of our data we reject the null hypothesis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The researcher is rejecting the null hypothesis H0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9992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the problem?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AE6FA3-5481-8EED-3B47-1EBC5E9F6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29886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Assume that each of the following numbered statements is an error.</a:t>
            </a:r>
          </a:p>
          <a:p>
            <a:r>
              <a:rPr lang="en-US" dirty="0"/>
              <a:t>Each describes a researcher’s conclusions but the researcher is mistaken. Indicate whether the error is Type I or Type II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The data indicates that there are significant differences between males and females in their ability to perform task 1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If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  <a:r>
              <a:rPr lang="en-US" b="1" dirty="0">
                <a:solidFill>
                  <a:srgbClr val="FF0000"/>
                </a:solidFill>
              </a:rPr>
              <a:t> is actually true then this is a Type I error</a:t>
            </a:r>
          </a:p>
          <a:p>
            <a:pPr marL="914400" lvl="1" indent="-457200">
              <a:buFont typeface="+mj-lt"/>
              <a:buAutoNum type="arabicPeriod" startAt="2"/>
            </a:pPr>
            <a:r>
              <a:rPr lang="en-US" dirty="0"/>
              <a:t>There are no significant differences between males and females in their ability to perform task 2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accepting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If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  <a:r>
              <a:rPr lang="en-US" b="1" dirty="0">
                <a:solidFill>
                  <a:srgbClr val="FF0000"/>
                </a:solidFill>
              </a:rPr>
              <a:t> is actually false then this is a Type II error</a:t>
            </a:r>
          </a:p>
          <a:p>
            <a:pPr marL="914400" lvl="1" indent="-457200">
              <a:buFont typeface="+mj-lt"/>
              <a:buAutoNum type="arabicPeriod" startAt="3"/>
            </a:pPr>
            <a:r>
              <a:rPr lang="en-US" dirty="0"/>
              <a:t>On the basis of our data we reject the null hypothesis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The researcher is rejecting the null hypothesis H0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If H0 is actually true then this is a Type I error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7629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61FCB-83FF-FEDF-4CA4-8F96B37EE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1294"/>
            <a:ext cx="11481847" cy="413261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Topics covered…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Probability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Sampling Experiment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Sample Values (statistics) and Population Values (Parameters)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Null Hypothesis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Type I and Type II Errors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Before you can apply inferential statistics you need to know what data you’re going to collect. In other words, you need to get your experimental design right.</a:t>
            </a:r>
          </a:p>
          <a:p>
            <a:r>
              <a:rPr lang="en-GB" dirty="0">
                <a:sym typeface="Wingdings" panose="05000000000000000000" pitchFamily="2" charset="2"/>
              </a:rPr>
              <a:t>Next…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Experimental Design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Dependent and Independent 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Statistical Significance 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T-Test</a:t>
            </a:r>
          </a:p>
        </p:txBody>
      </p:sp>
    </p:spTree>
    <p:extLst>
      <p:ext uri="{BB962C8B-B14F-4D97-AF65-F5344CB8AC3E}">
        <p14:creationId xmlns:p14="http://schemas.microsoft.com/office/powerpoint/2010/main" val="367839626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2414</Words>
  <Application>Microsoft Office PowerPoint</Application>
  <PresentationFormat>Widescreen</PresentationFormat>
  <Paragraphs>278</Paragraphs>
  <Slides>39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39</vt:i4>
      </vt:variant>
    </vt:vector>
  </HeadingPairs>
  <TitlesOfParts>
    <vt:vector size="65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Inferential Statistics</vt:lpstr>
      <vt:lpstr>Inferential Statistics</vt:lpstr>
      <vt:lpstr>PowerPoint Presentation</vt:lpstr>
      <vt:lpstr>Probability</vt:lpstr>
      <vt:lpstr>Probability</vt:lpstr>
      <vt:lpstr>Probability</vt:lpstr>
      <vt:lpstr>Probability</vt:lpstr>
      <vt:lpstr>Probability</vt:lpstr>
      <vt:lpstr>Probability</vt:lpstr>
      <vt:lpstr>PowerPoint Presentation</vt:lpstr>
      <vt:lpstr>Sampling</vt:lpstr>
      <vt:lpstr>Sampling</vt:lpstr>
      <vt:lpstr>Sampling</vt:lpstr>
      <vt:lpstr>Random Sampling</vt:lpstr>
      <vt:lpstr>Random Sampling</vt:lpstr>
      <vt:lpstr>Random Sampling</vt:lpstr>
      <vt:lpstr>Random Sampling</vt:lpstr>
      <vt:lpstr>Random Sampling</vt:lpstr>
      <vt:lpstr>Random Sampling</vt:lpstr>
      <vt:lpstr>Random Sampling</vt:lpstr>
      <vt:lpstr>PowerPoint Presentation</vt:lpstr>
      <vt:lpstr>Hypothesis</vt:lpstr>
      <vt:lpstr>Null Hypothesis</vt:lpstr>
      <vt:lpstr>Null Hypothesis</vt:lpstr>
      <vt:lpstr>Null Hypothesis</vt:lpstr>
      <vt:lpstr>Null Hypothesis</vt:lpstr>
      <vt:lpstr>Null Hypothesis</vt:lpstr>
      <vt:lpstr>Null Hypothesis</vt:lpstr>
      <vt:lpstr>PowerPoint Presentation</vt:lpstr>
      <vt:lpstr>Type I and Type II Errors</vt:lpstr>
      <vt:lpstr>Type I and Type II Errors</vt:lpstr>
      <vt:lpstr>Statistical Significance of Type I Errors</vt:lpstr>
      <vt:lpstr>What is the problem?</vt:lpstr>
      <vt:lpstr>What is the problem?</vt:lpstr>
      <vt:lpstr>What is the problem?</vt:lpstr>
      <vt:lpstr>What is the problem?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60</cp:revision>
  <dcterms:created xsi:type="dcterms:W3CDTF">2021-03-09T15:35:42Z</dcterms:created>
  <dcterms:modified xsi:type="dcterms:W3CDTF">2023-11-29T14:22:08Z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