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71" r:id="rId2"/>
    <p:sldId id="292" r:id="rId3"/>
    <p:sldId id="272" r:id="rId4"/>
    <p:sldId id="282" r:id="rId5"/>
    <p:sldId id="283" r:id="rId6"/>
    <p:sldId id="284" r:id="rId7"/>
    <p:sldId id="285" r:id="rId8"/>
    <p:sldId id="286" r:id="rId9"/>
    <p:sldId id="294" r:id="rId10"/>
    <p:sldId id="303" r:id="rId11"/>
    <p:sldId id="304" r:id="rId12"/>
    <p:sldId id="305" r:id="rId13"/>
    <p:sldId id="306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287" r:id="rId23"/>
    <p:sldId id="293" r:id="rId24"/>
    <p:sldId id="288" r:id="rId25"/>
    <p:sldId id="289" r:id="rId26"/>
    <p:sldId id="290" r:id="rId27"/>
    <p:sldId id="291" r:id="rId28"/>
    <p:sldId id="273" r:id="rId29"/>
    <p:sldId id="275" r:id="rId30"/>
    <p:sldId id="269" r:id="rId31"/>
    <p:sldId id="276" r:id="rId32"/>
    <p:sldId id="278" r:id="rId33"/>
    <p:sldId id="277" r:id="rId34"/>
    <p:sldId id="279" r:id="rId35"/>
    <p:sldId id="270" r:id="rId36"/>
    <p:sldId id="280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3239" autoAdjust="0"/>
  </p:normalViewPr>
  <p:slideViewPr>
    <p:cSldViewPr>
      <p:cViewPr varScale="1">
        <p:scale>
          <a:sx n="80" d="100"/>
          <a:sy n="80" d="100"/>
        </p:scale>
        <p:origin x="1522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9584901229451577"/>
          <c:y val="0.1391"/>
          <c:w val="0.68304130404752039"/>
          <c:h val="0.76187742782152235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Improved workplace environment</c:v>
                </c:pt>
                <c:pt idx="1">
                  <c:v>LEED certification</c:v>
                </c:pt>
                <c:pt idx="2">
                  <c:v>Product documentation</c:v>
                </c:pt>
                <c:pt idx="3">
                  <c:v>Single-source accountability</c:v>
                </c:pt>
                <c:pt idx="4">
                  <c:v>Performance benchmark data</c:v>
                </c:pt>
                <c:pt idx="5">
                  <c:v>Lower total cost of ownership</c:v>
                </c:pt>
                <c:pt idx="6">
                  <c:v>Improved energy efficiency</c:v>
                </c:pt>
              </c:strCache>
            </c:strRef>
          </c:cat>
          <c:val>
            <c:numRef>
              <c:f>Sheet1!$D$2:$D$8</c:f>
              <c:numCache>
                <c:formatCode>General</c:formatCode>
                <c:ptCount val="7"/>
                <c:pt idx="0">
                  <c:v>5</c:v>
                </c:pt>
                <c:pt idx="1">
                  <c:v>11</c:v>
                </c:pt>
                <c:pt idx="2">
                  <c:v>13</c:v>
                </c:pt>
                <c:pt idx="3">
                  <c:v>15</c:v>
                </c:pt>
                <c:pt idx="4">
                  <c:v>24</c:v>
                </c:pt>
                <c:pt idx="5">
                  <c:v>26</c:v>
                </c:pt>
                <c:pt idx="6">
                  <c:v>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093-466B-B124-76946ADB53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889161136"/>
        <c:axId val="1886304368"/>
      </c:barChart>
      <c:catAx>
        <c:axId val="188916113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pPr>
            <a:endParaRPr lang="en-US"/>
          </a:p>
        </c:txPr>
        <c:crossAx val="1886304368"/>
        <c:crosses val="autoZero"/>
        <c:auto val="1"/>
        <c:lblAlgn val="ctr"/>
        <c:lblOffset val="100"/>
        <c:noMultiLvlLbl val="0"/>
      </c:catAx>
      <c:valAx>
        <c:axId val="1886304368"/>
        <c:scaling>
          <c:orientation val="minMax"/>
          <c:max val="3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imes New Roman" panose="02020603050405020304" pitchFamily="18" charset="0"/>
                    <a:ea typeface="+mn-ea"/>
                    <a:cs typeface="+mn-cs"/>
                  </a:defRPr>
                </a:pPr>
                <a:r>
                  <a:rPr lang="en-GB" sz="2000" b="1" i="0" baseline="0" dirty="0">
                    <a:latin typeface="Times New Roman" panose="02020603050405020304" pitchFamily="18" charset="0"/>
                  </a:rPr>
                  <a:t>% of </a:t>
                </a:r>
                <a:r>
                  <a:rPr lang="en-GB" sz="2000" b="1" i="0" baseline="0" dirty="0" err="1">
                    <a:latin typeface="Times New Roman" panose="02020603050405020304" pitchFamily="18" charset="0"/>
                  </a:rPr>
                  <a:t>Respondants</a:t>
                </a:r>
                <a:endParaRPr lang="en-GB" sz="2000" b="1" i="0" baseline="0" dirty="0">
                  <a:latin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0.44747483627653339"/>
              <c:y val="0.938978780821411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b" anchorCtr="0"/>
          <a:lstStyle/>
          <a:p>
            <a:pPr>
              <a:defRPr sz="12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pPr>
            <a:endParaRPr lang="en-US"/>
          </a:p>
        </c:txPr>
        <c:crossAx val="1889161136"/>
        <c:crosses val="autoZero"/>
        <c:crossBetween val="between"/>
        <c:majorUnit val="5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F07F5-038F-401C-A690-32BAE5AC7F10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37830-1592-42B1-9C40-0C9F69F41AD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11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 and ID testing (Pipe </a:t>
            </a:r>
            <a:r>
              <a:rPr lang="en-GB"/>
              <a:t>and instrument)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755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0919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Items that have not successfully passed the tests are listed in a punch list. They are managed in accordance with certain priorities (A, B, C) such that items ranked priority ”A” are to be cleared before the RFC can be signed.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 is summarizing information about punch list categories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6875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Commissioning </a:t>
            </a:r>
            <a:r>
              <a:rPr lang="en-GB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the use of a disciplined, systematic and professional methodology, to convert newly constructed process plant into a fully integrated and operational unit in the most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efficient, cost effective and timely of manners, to achieve start-up and production targets whilst, where at all possible conforming with the ideal of getting it "right first time". 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Fundamentally commissioning is a series of checks and counter checks that confirm newly constructed chemical plant is fit for purpose and suitable for ongoing operation, these checks being made at all stages of a projects life, not just after construction is complete.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Follow this methodology and the steps explained within the handbook on all manner of projects, irrespective of size and the journey within commissioning should be made that much simpler...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887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769F-F3EF-43CD-80F2-A56746813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Commissioning?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ECC0BCC-05A3-46E6-83CC-35CD7381794D}"/>
              </a:ext>
            </a:extLst>
          </p:cNvPr>
          <p:cNvSpPr/>
          <p:nvPr/>
        </p:nvSpPr>
        <p:spPr>
          <a:xfrm>
            <a:off x="990600" y="1524000"/>
            <a:ext cx="7239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</a:rPr>
              <a:t>Commissioning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 is the process of assuring that all systems and components of a building or industrial plant are </a:t>
            </a: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designed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, </a:t>
            </a: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installed, tested, operated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, and </a:t>
            </a: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maintained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 according to the operational requirements of the owner or final client.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108148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CFA6-C6FA-4758-88D1-213B5D195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Commissioning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C5109-1B6C-4A75-87B4-E8B077226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Commissioning of industrial plant and processes is essential for three main reasons:</a:t>
            </a:r>
          </a:p>
          <a:p>
            <a:r>
              <a:rPr lang="en-GB" b="1" dirty="0"/>
              <a:t>To ensure the </a:t>
            </a:r>
            <a:r>
              <a:rPr lang="en-GB" b="1" dirty="0">
                <a:solidFill>
                  <a:srgbClr val="FF0000"/>
                </a:solidFill>
              </a:rPr>
              <a:t>safe</a:t>
            </a:r>
            <a:r>
              <a:rPr lang="en-GB" b="1" dirty="0"/>
              <a:t> construction and operation of the process.</a:t>
            </a:r>
          </a:p>
          <a:p>
            <a:r>
              <a:rPr lang="en-GB" b="1" dirty="0"/>
              <a:t>To ensure the maximum </a:t>
            </a:r>
            <a:r>
              <a:rPr lang="en-GB" b="1" dirty="0">
                <a:solidFill>
                  <a:srgbClr val="FF0000"/>
                </a:solidFill>
              </a:rPr>
              <a:t>efficiency</a:t>
            </a:r>
            <a:r>
              <a:rPr lang="en-GB" b="1" dirty="0"/>
              <a:t> of the process is achieved</a:t>
            </a:r>
          </a:p>
          <a:p>
            <a:r>
              <a:rPr lang="en-GB" b="1" dirty="0"/>
              <a:t>To ensure the </a:t>
            </a:r>
            <a:r>
              <a:rPr lang="en-GB" b="1" dirty="0">
                <a:solidFill>
                  <a:srgbClr val="FF0000"/>
                </a:solidFill>
              </a:rPr>
              <a:t>quality</a:t>
            </a:r>
            <a:r>
              <a:rPr lang="en-GB" b="1" dirty="0"/>
              <a:t> of the product or products.</a:t>
            </a:r>
          </a:p>
        </p:txBody>
      </p:sp>
    </p:spTree>
    <p:extLst>
      <p:ext uri="{BB962C8B-B14F-4D97-AF65-F5344CB8AC3E}">
        <p14:creationId xmlns:p14="http://schemas.microsoft.com/office/powerpoint/2010/main" val="2856892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18B3B-75AF-4897-B26A-1E6BA3955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Pre-commissioning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24CE9-346B-4D0C-8F2A-21D9D516E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Activities carried out, starting during the construction phase of a project that </a:t>
            </a:r>
            <a:r>
              <a:rPr lang="en-GB" b="1" dirty="0">
                <a:solidFill>
                  <a:srgbClr val="0070C0"/>
                </a:solidFill>
              </a:rPr>
              <a:t>prepare </a:t>
            </a:r>
            <a:r>
              <a:rPr lang="en-GB" b="1" dirty="0"/>
              <a:t>and enable the unit to move to the main commissioning phase.</a:t>
            </a:r>
          </a:p>
          <a:p>
            <a:pPr marL="0" indent="0">
              <a:buNone/>
            </a:pPr>
            <a:r>
              <a:rPr lang="en-GB" b="1" dirty="0"/>
              <a:t>The range of pre-commissioning activities include; </a:t>
            </a:r>
            <a:r>
              <a:rPr lang="en-GB" b="1" dirty="0">
                <a:solidFill>
                  <a:srgbClr val="0070C0"/>
                </a:solidFill>
              </a:rPr>
              <a:t>installation of filters, packing of distillation columns, filling a reactor with catalyst, cleaning pipes and equipment</a:t>
            </a:r>
            <a:r>
              <a:rPr lang="en-GB" b="1" dirty="0"/>
              <a:t>, vendor and factory </a:t>
            </a:r>
            <a:r>
              <a:rPr lang="en-GB" b="1" dirty="0">
                <a:solidFill>
                  <a:srgbClr val="0070C0"/>
                </a:solidFill>
              </a:rPr>
              <a:t>acceptance testing, punch listing</a:t>
            </a:r>
            <a:r>
              <a:rPr lang="en-GB" b="1" dirty="0"/>
              <a:t> and </a:t>
            </a:r>
            <a:r>
              <a:rPr lang="en-GB" b="1" dirty="0">
                <a:solidFill>
                  <a:srgbClr val="0070C0"/>
                </a:solidFill>
              </a:rPr>
              <a:t>instrument, electrical and motor loop testing.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490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5477A-14EC-4747-A7F4-2ADB8FBA6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9 Key Elements of Plant Commissioning</a:t>
            </a:r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2190D181-2434-4193-9A77-60EDDFA001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" y="1752600"/>
            <a:ext cx="9141942" cy="461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147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61E0F-61DC-442C-B75D-3D68546D9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 (Planning)</a:t>
            </a:r>
          </a:p>
        </p:txBody>
      </p:sp>
      <p:pic>
        <p:nvPicPr>
          <p:cNvPr id="1026" name="Picture 2" descr="https://kajabi-storefronts-production.global.ssl.fastly.net/kajabi-storefronts-production/products/1954/images/1gAJXO74RDy5n7CLckij_MindMap_The_9_Key_Elements_Video_02_PLANNING_1920x1002.jpg">
            <a:extLst>
              <a:ext uri="{FF2B5EF4-FFF2-40B4-BE49-F238E27FC236}">
                <a16:creationId xmlns:a16="http://schemas.microsoft.com/office/drawing/2014/main" id="{0EDE4FD7-222F-4718-A3A4-B97A8B4C7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0" y="1295400"/>
            <a:ext cx="9076267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932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F5A2-F5FC-416C-8DDF-77C724269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Mechanical Completion</a:t>
            </a:r>
          </a:p>
        </p:txBody>
      </p:sp>
      <p:pic>
        <p:nvPicPr>
          <p:cNvPr id="2050" name="Picture 2" descr="https://kajabi-storefronts-production.global.ssl.fastly.net/kajabi-storefronts-production/products/1954/images/BCTNuQatT3KUaUf29VjC_MindMap_The_9_Key_Elements_Video_03_MECHANICAL_COMPLETION_1920x1469.jpg">
            <a:extLst>
              <a:ext uri="{FF2B5EF4-FFF2-40B4-BE49-F238E27FC236}">
                <a16:creationId xmlns:a16="http://schemas.microsoft.com/office/drawing/2014/main" id="{410827DB-A41D-4420-B9C2-F6B7F03B94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9" y="14478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505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4A4E2-C9DA-4E52-919E-B55B5BD6E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 and ID Checking</a:t>
            </a:r>
          </a:p>
        </p:txBody>
      </p:sp>
      <p:pic>
        <p:nvPicPr>
          <p:cNvPr id="3074" name="Picture 2" descr="https://kajabi-storefronts-production.global.ssl.fastly.net/kajabi-storefronts-production/products/1954/images/5r1TAszfQheRBhkknJcG_MindMap_The_9_Key_Elements_Video_04_PID_CHECKING_1920x1152.jpg">
            <a:extLst>
              <a:ext uri="{FF2B5EF4-FFF2-40B4-BE49-F238E27FC236}">
                <a16:creationId xmlns:a16="http://schemas.microsoft.com/office/drawing/2014/main" id="{30EB54B4-E30A-4BFE-96BE-172D13363D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1" y="15240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211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2A273-CF5C-4B64-94EF-EA82CEB3C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Pre-Commissioning</a:t>
            </a:r>
          </a:p>
        </p:txBody>
      </p:sp>
      <p:pic>
        <p:nvPicPr>
          <p:cNvPr id="4098" name="Picture 2" descr="https://kajabi-storefronts-production.global.ssl.fastly.net/kajabi-storefronts-production/products/1954/images/RkB3DoRyTveMXRgOWM3q_MindMap_The_9_Key_Elements_Video_05_PRE-COMMISSIONING_1920x1343.jpg">
            <a:extLst>
              <a:ext uri="{FF2B5EF4-FFF2-40B4-BE49-F238E27FC236}">
                <a16:creationId xmlns:a16="http://schemas.microsoft.com/office/drawing/2014/main" id="{42DED3ED-1D1B-4E94-9AB1-B3229F1FC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066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42FD2-2770-43ED-9E0B-84CCA8960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Pre-Commissioning Flushing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22888-DA5A-42F2-B84A-66FB2B929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b="1" dirty="0"/>
              <a:t>    </a:t>
            </a:r>
            <a:r>
              <a:rPr lang="en-GB" sz="3600" b="1" dirty="0"/>
              <a:t>Flushing can be either static or dynamic and    </a:t>
            </a:r>
          </a:p>
          <a:p>
            <a:pPr marL="0" indent="0" fontAlgn="base">
              <a:buNone/>
            </a:pPr>
            <a:r>
              <a:rPr lang="en-GB" sz="3600" b="1" dirty="0"/>
              <a:t>    includes:</a:t>
            </a:r>
            <a:endParaRPr lang="en-GB" sz="3600" dirty="0"/>
          </a:p>
          <a:p>
            <a:pPr fontAlgn="base"/>
            <a:r>
              <a:rPr lang="en-GB" sz="3600" b="1" dirty="0">
                <a:solidFill>
                  <a:srgbClr val="FF0000"/>
                </a:solidFill>
              </a:rPr>
              <a:t>Cleaning and degreasing the system</a:t>
            </a:r>
            <a:endParaRPr lang="en-GB" sz="3600" dirty="0">
              <a:solidFill>
                <a:srgbClr val="FF0000"/>
              </a:solidFill>
            </a:endParaRPr>
          </a:p>
          <a:p>
            <a:pPr fontAlgn="base"/>
            <a:r>
              <a:rPr lang="en-GB" sz="3600" b="1" dirty="0">
                <a:solidFill>
                  <a:srgbClr val="0070C0"/>
                </a:solidFill>
              </a:rPr>
              <a:t>Biocide treatments</a:t>
            </a:r>
            <a:endParaRPr lang="en-GB" sz="3600" dirty="0">
              <a:solidFill>
                <a:srgbClr val="0070C0"/>
              </a:solidFill>
            </a:endParaRPr>
          </a:p>
          <a:p>
            <a:pPr fontAlgn="base"/>
            <a:r>
              <a:rPr lang="en-GB" sz="3600" b="1" dirty="0">
                <a:solidFill>
                  <a:srgbClr val="00B050"/>
                </a:solidFill>
              </a:rPr>
              <a:t>Removal of any oxides on pipework/system surfaces</a:t>
            </a:r>
            <a:endParaRPr lang="en-GB" sz="3600" dirty="0">
              <a:solidFill>
                <a:srgbClr val="00B050"/>
              </a:solidFill>
            </a:endParaRPr>
          </a:p>
          <a:p>
            <a:pPr fontAlgn="base"/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Final flush and disposal of effluent to drain</a:t>
            </a:r>
            <a:endParaRPr lang="en-GB" sz="3600" dirty="0">
              <a:solidFill>
                <a:schemeClr val="accent6">
                  <a:lumMod val="75000"/>
                </a:schemeClr>
              </a:solidFill>
            </a:endParaRPr>
          </a:p>
          <a:p>
            <a:pPr fontAlgn="base"/>
            <a:r>
              <a:rPr lang="en-GB" sz="3600" b="1" dirty="0">
                <a:solidFill>
                  <a:srgbClr val="7030A0"/>
                </a:solidFill>
              </a:rPr>
              <a:t>Dosing with chemical inhibitors</a:t>
            </a:r>
            <a:endParaRPr lang="en-GB" sz="3600" dirty="0">
              <a:solidFill>
                <a:srgbClr val="7030A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530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6A5AC-76C6-405F-8C0E-636FA36DA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r>
              <a:rPr lang="en-GB" dirty="0"/>
              <a:t>Binomial Theory </a:t>
            </a:r>
          </a:p>
        </p:txBody>
      </p:sp>
      <p:sp>
        <p:nvSpPr>
          <p:cNvPr id="4" name="AutoShape 2" descr="pascals triangle 1s, counting, triangular">
            <a:extLst>
              <a:ext uri="{FF2B5EF4-FFF2-40B4-BE49-F238E27FC236}">
                <a16:creationId xmlns:a16="http://schemas.microsoft.com/office/drawing/2014/main" id="{00BDECD8-3979-407B-AC25-F705C12011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pascals triangle 1s, counting, triangular">
            <a:extLst>
              <a:ext uri="{FF2B5EF4-FFF2-40B4-BE49-F238E27FC236}">
                <a16:creationId xmlns:a16="http://schemas.microsoft.com/office/drawing/2014/main" id="{2DEFB53C-CB3F-4699-85E7-FA6EC222130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pascal's triangle">
            <a:extLst>
              <a:ext uri="{FF2B5EF4-FFF2-40B4-BE49-F238E27FC236}">
                <a16:creationId xmlns:a16="http://schemas.microsoft.com/office/drawing/2014/main" id="{AED17FB4-19A6-4EA3-B788-CA43AFEF1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905000"/>
            <a:ext cx="3483429" cy="255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9E8CDB-8580-4967-B37B-6961FC2368BC}"/>
              </a:ext>
            </a:extLst>
          </p:cNvPr>
          <p:cNvSpPr txBox="1"/>
          <p:nvPr/>
        </p:nvSpPr>
        <p:spPr>
          <a:xfrm>
            <a:off x="457200" y="1295400"/>
            <a:ext cx="51054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Probability in statistics is expressed out of unity (1)</a:t>
            </a:r>
          </a:p>
          <a:p>
            <a:endParaRPr lang="en-GB" b="1" dirty="0"/>
          </a:p>
          <a:p>
            <a:r>
              <a:rPr lang="en-GB" b="1" dirty="0"/>
              <a:t>e.g. if a coin is tossed, the probability of obtaining a </a:t>
            </a:r>
            <a:r>
              <a:rPr lang="en-GB" b="1" dirty="0">
                <a:solidFill>
                  <a:srgbClr val="FF0000"/>
                </a:solidFill>
              </a:rPr>
              <a:t>head</a:t>
            </a:r>
            <a:r>
              <a:rPr lang="en-GB" b="1" dirty="0"/>
              <a:t> is 0.5, and the probability of obtaining a </a:t>
            </a:r>
            <a:r>
              <a:rPr lang="en-GB" b="1" dirty="0">
                <a:solidFill>
                  <a:srgbClr val="0070C0"/>
                </a:solidFill>
              </a:rPr>
              <a:t>tail</a:t>
            </a:r>
            <a:r>
              <a:rPr lang="en-GB" b="1" dirty="0"/>
              <a:t> is also 0.5. All probabilities must add up to 1.0</a:t>
            </a:r>
          </a:p>
          <a:p>
            <a:endParaRPr lang="en-GB" b="1" dirty="0"/>
          </a:p>
          <a:p>
            <a:r>
              <a:rPr lang="en-GB" b="1" dirty="0"/>
              <a:t>If we assume that the probability of obtaining a head is “good” we can refer to it as </a:t>
            </a:r>
            <a:r>
              <a:rPr lang="en-GB" b="1" dirty="0">
                <a:solidFill>
                  <a:srgbClr val="FF0000"/>
                </a:solidFill>
              </a:rPr>
              <a:t>“p”</a:t>
            </a:r>
            <a:r>
              <a:rPr lang="en-GB" b="1" dirty="0"/>
              <a:t> which means that the probability of obtaining a tail is “bad” and we refer to this as </a:t>
            </a:r>
            <a:r>
              <a:rPr lang="en-GB" b="1" dirty="0">
                <a:solidFill>
                  <a:srgbClr val="0070C0"/>
                </a:solidFill>
              </a:rPr>
              <a:t>“q”</a:t>
            </a:r>
          </a:p>
          <a:p>
            <a:endParaRPr lang="en-GB" b="1" dirty="0"/>
          </a:p>
          <a:p>
            <a:r>
              <a:rPr lang="en-GB" b="1" dirty="0"/>
              <a:t>Pascal’s triangle, shown opposite, gives the coefficients of the expansion of (p + q) to all powers.</a:t>
            </a:r>
          </a:p>
          <a:p>
            <a:endParaRPr lang="en-GB" b="1" dirty="0"/>
          </a:p>
          <a:p>
            <a:r>
              <a:rPr lang="en-GB" b="1" dirty="0"/>
              <a:t>The Binomial theory allows us to calculate, for example, all the probabilities of defective component failure if a number of cases are considered.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2695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AED6-4B66-4BAD-AF52-5CD1518BE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Binomial theory applied to leaking pipes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28253-E63B-45B0-95CF-26803FACA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524000"/>
            <a:ext cx="8458200" cy="4953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all the probabilities arising, when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pipes are checked for leaks if the overall normal probability of failure for leaking pipes based on statistical information is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10%.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Answer: Expand Binomial to the power of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(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1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 4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+ 6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+ 4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+ 1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marL="0" indent="0">
              <a:buNone/>
            </a:pPr>
            <a:endParaRPr lang="en-GB" sz="2400" b="1" baseline="30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Probability of failure 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(q)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=10% = 0.1 therefore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(90%) = 0.9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 1(0.9)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+ 4(0.9)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(0.1) + 6(0.9)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(0.1)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+ 4(0.9)(0/1)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(0.1)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 0.6561 + 0.2916         + 0.0486          + 0.0036         + 0.0001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 OK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leak             2 Leaks           3 Leaks        All Leaks</a:t>
            </a:r>
          </a:p>
          <a:p>
            <a:pPr marL="0" indent="0">
              <a:buNone/>
            </a:pPr>
            <a:endParaRPr lang="en-GB" sz="2800" baseline="30000" dirty="0"/>
          </a:p>
        </p:txBody>
      </p:sp>
    </p:spTree>
    <p:extLst>
      <p:ext uri="{BB962C8B-B14F-4D97-AF65-F5344CB8AC3E}">
        <p14:creationId xmlns:p14="http://schemas.microsoft.com/office/powerpoint/2010/main" val="3586787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4617A-3D6B-436E-BCA2-180A55996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Binomial 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EFF8F-CB1F-4D25-BE28-B4842761E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Resistors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that are produced according to military specifications, sometimes include an extra 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band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to indicate 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reliability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This is specified in failure rate (%) per 1000 hours of service. Calculate the probability of obtaining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defective resistors if the general failure rate is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5%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resistors are checked?</a:t>
            </a:r>
          </a:p>
        </p:txBody>
      </p:sp>
    </p:spTree>
    <p:extLst>
      <p:ext uri="{BB962C8B-B14F-4D97-AF65-F5344CB8AC3E}">
        <p14:creationId xmlns:p14="http://schemas.microsoft.com/office/powerpoint/2010/main" val="2723124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4617A-3D6B-436E-BCA2-180A55996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Binomial Exercise 1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EFF8F-CB1F-4D25-BE28-B4842761E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400" b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Answer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Expand Binomial to the power </a:t>
            </a:r>
            <a:r>
              <a:rPr lang="en-GB" sz="2400" b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5</a:t>
            </a:r>
          </a:p>
          <a:p>
            <a:pPr marL="0" lvl="0" indent="0">
              <a:buNone/>
            </a:pPr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(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GB" sz="2400" b="1" baseline="30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1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 5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+ 10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+ 10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+ 5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+ 1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  <a:p>
            <a:pPr marL="0" indent="0">
              <a:buNone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522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73D94-872E-4D5F-887B-BD36CC684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Torque Tightening of Fasteners</a:t>
            </a:r>
            <a:br>
              <a:rPr lang="en-GB" dirty="0"/>
            </a:br>
            <a:r>
              <a:rPr lang="en-GB" dirty="0"/>
              <a:t>(Force)</a:t>
            </a:r>
          </a:p>
        </p:txBody>
      </p:sp>
      <p:pic>
        <p:nvPicPr>
          <p:cNvPr id="1026" name="Picture 2" descr="https://www.enerpac.com/file/general/torqueTightening_1.jpg">
            <a:extLst>
              <a:ext uri="{FF2B5EF4-FFF2-40B4-BE49-F238E27FC236}">
                <a16:creationId xmlns:a16="http://schemas.microsoft.com/office/drawing/2014/main" id="{759592CE-8E86-476B-804B-423B72464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5" r="66731"/>
          <a:stretch/>
        </p:blipFill>
        <p:spPr bwMode="auto">
          <a:xfrm>
            <a:off x="1981200" y="1905000"/>
            <a:ext cx="5257799" cy="373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549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1F7CF-9192-4E57-B03D-699F2E24E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Torque Tightening of Fasteners</a:t>
            </a:r>
            <a:br>
              <a:rPr lang="en-GB" dirty="0"/>
            </a:br>
            <a:r>
              <a:rPr lang="en-GB" dirty="0"/>
              <a:t>(Securing load/stretch)</a:t>
            </a:r>
          </a:p>
        </p:txBody>
      </p:sp>
      <p:pic>
        <p:nvPicPr>
          <p:cNvPr id="2050" name="Picture 2" descr="https://www.enerpac.com/file/general/torqueTightening_1.jpg">
            <a:extLst>
              <a:ext uri="{FF2B5EF4-FFF2-40B4-BE49-F238E27FC236}">
                <a16:creationId xmlns:a16="http://schemas.microsoft.com/office/drawing/2014/main" id="{A18E089F-1D3E-4F7F-8909-A03880CC34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00" r="28080"/>
          <a:stretch/>
        </p:blipFill>
        <p:spPr bwMode="auto">
          <a:xfrm>
            <a:off x="1600200" y="1828800"/>
            <a:ext cx="6324600" cy="410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31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3A0C9-6745-4880-BCEC-7442E2A98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Torque Tightening of Fasteners</a:t>
            </a:r>
            <a:br>
              <a:rPr lang="en-GB" dirty="0"/>
            </a:br>
            <a:r>
              <a:rPr lang="en-GB" dirty="0"/>
              <a:t>(Friction Points)</a:t>
            </a:r>
          </a:p>
        </p:txBody>
      </p:sp>
      <p:pic>
        <p:nvPicPr>
          <p:cNvPr id="3074" name="Picture 2" descr="https://www.enerpac.com/file/general/torqueTightening_1.jpg">
            <a:extLst>
              <a:ext uri="{FF2B5EF4-FFF2-40B4-BE49-F238E27FC236}">
                <a16:creationId xmlns:a16="http://schemas.microsoft.com/office/drawing/2014/main" id="{0E0136BD-E540-4191-AC7B-D3D6C480F4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80" r="2960"/>
          <a:stretch/>
        </p:blipFill>
        <p:spPr bwMode="auto">
          <a:xfrm>
            <a:off x="2133600" y="1828800"/>
            <a:ext cx="4954016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CB50086-DA39-4197-8713-002B4B0D95E4}"/>
              </a:ext>
            </a:extLst>
          </p:cNvPr>
          <p:cNvSpPr/>
          <p:nvPr/>
        </p:nvSpPr>
        <p:spPr>
          <a:xfrm>
            <a:off x="685800" y="5791200"/>
            <a:ext cx="80772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Roboto"/>
              </a:rPr>
              <a:t>Preload </a:t>
            </a:r>
            <a:r>
              <a:rPr lang="en-GB" sz="2000" b="1" dirty="0">
                <a:solidFill>
                  <a:srgbClr val="333333"/>
                </a:solidFill>
                <a:latin typeface="Roboto"/>
              </a:rPr>
              <a:t>(residual load) = Applied Torque - </a:t>
            </a:r>
            <a:r>
              <a:rPr lang="en-GB" sz="2000" b="1" dirty="0">
                <a:solidFill>
                  <a:srgbClr val="0070C0"/>
                </a:solidFill>
                <a:latin typeface="Roboto"/>
              </a:rPr>
              <a:t>Frictional Losses </a:t>
            </a:r>
            <a:endParaRPr lang="en-GB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1610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9625C-25EA-4BD3-9D5D-39CD375A8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Torque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301A3-AC6B-4F16-93D5-63348FB0E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  </a:t>
            </a:r>
            <a:r>
              <a:rPr lang="en-GB" sz="3600" b="1" dirty="0"/>
              <a:t>Principally there are three different "torque    </a:t>
            </a:r>
          </a:p>
          <a:p>
            <a:pPr marL="0" indent="0">
              <a:buNone/>
            </a:pPr>
            <a:r>
              <a:rPr lang="en-GB" sz="3600" b="1" dirty="0"/>
              <a:t>    components":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Torque to stretch the bolt</a:t>
            </a:r>
          </a:p>
          <a:p>
            <a:r>
              <a:rPr lang="en-GB" sz="3600" b="1" dirty="0">
                <a:solidFill>
                  <a:srgbClr val="0070C0"/>
                </a:solidFill>
              </a:rPr>
              <a:t>Torque to overcome friction in bolt and nut threads</a:t>
            </a:r>
          </a:p>
          <a:p>
            <a:r>
              <a:rPr lang="en-GB" sz="3600" b="1" dirty="0">
                <a:solidFill>
                  <a:srgbClr val="0070C0"/>
                </a:solidFill>
              </a:rPr>
              <a:t>Torque to overcome friction at the nut spot face (bearing contact surface)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291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BB60-4026-405F-9106-0655C948A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Lubrication and Torque Loads</a:t>
            </a:r>
          </a:p>
        </p:txBody>
      </p:sp>
      <p:pic>
        <p:nvPicPr>
          <p:cNvPr id="4098" name="Picture 2" descr="https://www.enerpac.com/file/general/torqueTightening_2.jpg">
            <a:extLst>
              <a:ext uri="{FF2B5EF4-FFF2-40B4-BE49-F238E27FC236}">
                <a16:creationId xmlns:a16="http://schemas.microsoft.com/office/drawing/2014/main" id="{CBA1C30D-A5AE-48C0-9E25-8442508D4D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24000"/>
            <a:ext cx="8001000" cy="511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7211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55CEF-F18A-4EB5-89CE-026889451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Torque Sequence</a:t>
            </a:r>
          </a:p>
        </p:txBody>
      </p:sp>
      <p:pic>
        <p:nvPicPr>
          <p:cNvPr id="5122" name="Picture 2" descr="https://www.enerpac.com/file/general/torqueTightening_3.jpg">
            <a:extLst>
              <a:ext uri="{FF2B5EF4-FFF2-40B4-BE49-F238E27FC236}">
                <a16:creationId xmlns:a16="http://schemas.microsoft.com/office/drawing/2014/main" id="{3FBC6707-3185-4E3E-ACF7-535C48159A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00"/>
          <a:stretch/>
        </p:blipFill>
        <p:spPr bwMode="auto">
          <a:xfrm>
            <a:off x="0" y="1524000"/>
            <a:ext cx="9123265" cy="268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9BA4E60-4F60-41EF-BC42-E3190FE8C44B}"/>
              </a:ext>
            </a:extLst>
          </p:cNvPr>
          <p:cNvSpPr/>
          <p:nvPr/>
        </p:nvSpPr>
        <p:spPr>
          <a:xfrm>
            <a:off x="304800" y="4267200"/>
            <a:ext cx="88392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Roboto"/>
              </a:rPr>
              <a:t>Step 1: Spanner tight ensuring that 2-3 threads extend above nut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2: Tighten each bolt to one-third of the final required torque following the pattern as shown above.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3: Increase the torque to two-thirds following the pattern shown above.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4: Increase the torque to full torque following the pattern shown above.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5: Perform one final pass on each bolt working clockwise from bolt 1, at the full final torque.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6277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E69B5-A2AE-49ED-8FBF-D9FCC445D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Breakout Torque (Untightening)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0F409-F45D-42E9-BB49-43F55EE87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52596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br>
              <a:rPr lang="en-GB" dirty="0"/>
            </a:br>
            <a:r>
              <a:rPr lang="en-GB" sz="4500" b="1" dirty="0"/>
              <a:t>When loosening bolts a torque value higher than the tightening torque is normally required. This is mainly due to corrosion and deformations in the bolt and nut threads.</a:t>
            </a:r>
            <a:br>
              <a:rPr lang="en-GB" sz="4500" b="1" dirty="0"/>
            </a:br>
            <a:br>
              <a:rPr lang="en-GB" sz="4500" b="1" dirty="0"/>
            </a:br>
            <a:r>
              <a:rPr lang="en-GB" sz="4500" b="1" dirty="0"/>
              <a:t>Breakout torque cannot be accurately calculated, however, depending on conditions it can take up to </a:t>
            </a:r>
            <a:r>
              <a:rPr lang="en-GB" sz="4500" b="1" dirty="0">
                <a:solidFill>
                  <a:srgbClr val="FF0000"/>
                </a:solidFill>
              </a:rPr>
              <a:t>2 1/2 </a:t>
            </a:r>
            <a:r>
              <a:rPr lang="en-GB" sz="4500" b="1" dirty="0"/>
              <a:t>times the input torque to breakout.</a:t>
            </a:r>
            <a:br>
              <a:rPr lang="en-GB" sz="4500" b="1" dirty="0"/>
            </a:br>
            <a:br>
              <a:rPr lang="en-GB" sz="4500" b="1" dirty="0"/>
            </a:br>
            <a:r>
              <a:rPr lang="en-GB" sz="4500" b="1" dirty="0"/>
              <a:t>The use of penetrating oils or anti-seize products is always recommended when performing breakout operations</a:t>
            </a:r>
            <a:r>
              <a:rPr lang="en-GB" sz="3800" b="1" dirty="0"/>
              <a:t>.</a:t>
            </a:r>
          </a:p>
          <a:p>
            <a:pPr marL="0" indent="0">
              <a:buNone/>
            </a:pPr>
            <a:br>
              <a:rPr lang="en-GB" sz="3800" b="1" dirty="0"/>
            </a:br>
            <a:r>
              <a:rPr lang="en-GB" b="1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52464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88C27-4242-4A89-9DCB-57D74CEC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76"/>
            <a:ext cx="8229600" cy="1143000"/>
          </a:xfrm>
        </p:spPr>
        <p:txBody>
          <a:bodyPr/>
          <a:lstStyle/>
          <a:p>
            <a:r>
              <a:rPr lang="en-GB" dirty="0"/>
              <a:t>Pressure Testing of Pipelines</a:t>
            </a:r>
          </a:p>
        </p:txBody>
      </p:sp>
      <p:pic>
        <p:nvPicPr>
          <p:cNvPr id="6146" name="Picture 2" descr="Image result for pressure testing of  pipes">
            <a:extLst>
              <a:ext uri="{FF2B5EF4-FFF2-40B4-BE49-F238E27FC236}">
                <a16:creationId xmlns:a16="http://schemas.microsoft.com/office/drawing/2014/main" id="{A559EF74-6A3A-4A09-80E0-7CEFDCA697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" t="7474" r="-192" b="3650"/>
          <a:stretch/>
        </p:blipFill>
        <p:spPr bwMode="auto">
          <a:xfrm>
            <a:off x="762000" y="1143000"/>
            <a:ext cx="7467600" cy="545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4296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8200E-7F8B-49B6-BE36-6819DE942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</a:t>
            </a:r>
          </a:p>
        </p:txBody>
      </p:sp>
      <p:pic>
        <p:nvPicPr>
          <p:cNvPr id="5122" name="Picture 2" descr="https://kajabi-storefronts-production.global.ssl.fastly.net/kajabi-storefronts-production/products/1954/images/jOhpyLXASXeGc5vXLigA_MindMap_The_9_Key_Elements_Video_06_COMMISSIONING_1920x1157.jpg">
            <a:extLst>
              <a:ext uri="{FF2B5EF4-FFF2-40B4-BE49-F238E27FC236}">
                <a16:creationId xmlns:a16="http://schemas.microsoft.com/office/drawing/2014/main" id="{28844CE1-685E-4AD8-BC8A-9D97E6BB4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21879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20DCA-7529-4A6E-A14B-571CE4E8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Punch Listing</a:t>
            </a:r>
          </a:p>
        </p:txBody>
      </p:sp>
      <p:pic>
        <p:nvPicPr>
          <p:cNvPr id="1026" name="Picture 2" descr="Picture">
            <a:extLst>
              <a:ext uri="{FF2B5EF4-FFF2-40B4-BE49-F238E27FC236}">
                <a16:creationId xmlns:a16="http://schemas.microsoft.com/office/drawing/2014/main" id="{DE01E51C-0DB2-4CCE-AA4D-E954A6E98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828800"/>
            <a:ext cx="8582440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9149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F6037-7F00-4DF5-BED9-29415A419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Up</a:t>
            </a:r>
          </a:p>
        </p:txBody>
      </p:sp>
      <p:pic>
        <p:nvPicPr>
          <p:cNvPr id="6146" name="Picture 2" descr="https://kajabi-storefronts-production.global.ssl.fastly.net/kajabi-storefronts-production/products/1954/images/NUYheXtrR8CMqczAuze6_MindMap_The_9_Key_Elements_Video_07_START-UP_1920x926.jpg">
            <a:extLst>
              <a:ext uri="{FF2B5EF4-FFF2-40B4-BE49-F238E27FC236}">
                <a16:creationId xmlns:a16="http://schemas.microsoft.com/office/drawing/2014/main" id="{D8BD59FB-2A0F-4051-A98B-B9EEEE7DD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0"/>
            <a:ext cx="9076267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002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58039-C480-4F42-A103-CEC40184C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Operation</a:t>
            </a:r>
          </a:p>
        </p:txBody>
      </p:sp>
      <p:pic>
        <p:nvPicPr>
          <p:cNvPr id="7170" name="Picture 2" descr="https://kajabi-storefronts-production.global.ssl.fastly.net/kajabi-storefronts-production/products/1954/images/aTVfQKEsRua3nbpeSVoL_MindMap_The_9_Key_Elements_Video_08_INITIAL_OPERATION_1920x817.jpg">
            <a:extLst>
              <a:ext uri="{FF2B5EF4-FFF2-40B4-BE49-F238E27FC236}">
                <a16:creationId xmlns:a16="http://schemas.microsoft.com/office/drawing/2014/main" id="{35ED3ED6-80E8-4653-ACAF-92F352D2E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676400"/>
            <a:ext cx="8948809" cy="5033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6873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EFA4C-00C1-4256-BA71-1DF7713ED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Testing</a:t>
            </a:r>
          </a:p>
        </p:txBody>
      </p:sp>
      <p:pic>
        <p:nvPicPr>
          <p:cNvPr id="8194" name="Picture 2" descr="https://kajabi-storefronts-production.global.ssl.fastly.net/kajabi-storefronts-production/products/1954/images/5EpP5BnQbiOJXpyEPz47_MindMap_The_9_Key_Elements_Video_09_PERFORMANCE_TESTING_1920x858.jpg">
            <a:extLst>
              <a:ext uri="{FF2B5EF4-FFF2-40B4-BE49-F238E27FC236}">
                <a16:creationId xmlns:a16="http://schemas.microsoft.com/office/drawing/2014/main" id="{D24FB427-8E3C-4F26-8D31-4141B57E6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828801"/>
            <a:ext cx="8956340" cy="500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78993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9A3B-B025-49BC-879E-02FD002E0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 descr="https://kajabi-storefronts-production.global.ssl.fastly.net/kajabi-storefronts-production/products/1954/images/ih3Y1wz0R5mZmXENmhkI_MindMap_The_9_Key_Elements_Video_10_POST_COMMISSIONING_1920x738.jpg">
            <a:extLst>
              <a:ext uri="{FF2B5EF4-FFF2-40B4-BE49-F238E27FC236}">
                <a16:creationId xmlns:a16="http://schemas.microsoft.com/office/drawing/2014/main" id="{F648CEDC-AD02-493A-BB02-CF002B00F6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285874"/>
            <a:ext cx="8382000" cy="471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8024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A8F0D-4B53-4AB7-A6E3-6EE50186A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EA851-1B67-41F2-9A2E-96DBE655E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/>
              <a:t>Here the various systems and items of equipment are first put into initial operation. </a:t>
            </a:r>
            <a:r>
              <a:rPr lang="en-GB" sz="2800" b="1" dirty="0">
                <a:solidFill>
                  <a:srgbClr val="0070C0"/>
                </a:solidFill>
              </a:rPr>
              <a:t>Utility systems, Instrument Air, Cooling Water and General Purpose Water are made live </a:t>
            </a:r>
            <a:r>
              <a:rPr lang="en-GB" sz="2800" b="1" dirty="0"/>
              <a:t>and the core process systems are first made operational typically with </a:t>
            </a:r>
            <a:r>
              <a:rPr lang="en-GB" sz="2800" b="1" dirty="0">
                <a:solidFill>
                  <a:srgbClr val="0070C0"/>
                </a:solidFill>
              </a:rPr>
              <a:t>safe chemicals, air or water</a:t>
            </a:r>
            <a:r>
              <a:rPr lang="en-GB" sz="2800" b="1" dirty="0"/>
              <a:t>. The unit is </a:t>
            </a:r>
            <a:r>
              <a:rPr lang="en-GB" sz="2800" b="1" dirty="0">
                <a:solidFill>
                  <a:srgbClr val="0070C0"/>
                </a:solidFill>
              </a:rPr>
              <a:t>leak tested, started up, shut down, distillation columns and scrubbing columns put into use, </a:t>
            </a:r>
            <a:r>
              <a:rPr lang="en-GB" sz="2800" b="1" dirty="0"/>
              <a:t>all to gain the confidence that when process chemicals are introduced the plant will </a:t>
            </a:r>
            <a:r>
              <a:rPr lang="en-GB" sz="2800" b="1" dirty="0">
                <a:solidFill>
                  <a:srgbClr val="0070C0"/>
                </a:solidFill>
              </a:rPr>
              <a:t>operate as designed and intended.</a:t>
            </a:r>
          </a:p>
          <a:p>
            <a:pPr marL="0" indent="0">
              <a:buNone/>
            </a:pPr>
            <a:br>
              <a:rPr lang="en-GB" sz="2800" b="1" dirty="0"/>
            </a:b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162165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2CDB2-F0FB-477D-AE43-82892CD41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Commissioning Works (Process Plants)</a:t>
            </a:r>
          </a:p>
        </p:txBody>
      </p:sp>
      <p:pic>
        <p:nvPicPr>
          <p:cNvPr id="1026" name="Picture 2" descr="Commissioning Works                       At Process Plants        PIPING / VESSEL                                       E...">
            <a:extLst>
              <a:ext uri="{FF2B5EF4-FFF2-40B4-BE49-F238E27FC236}">
                <a16:creationId xmlns:a16="http://schemas.microsoft.com/office/drawing/2014/main" id="{FDE6D77C-A116-4D0D-8691-0C71602BFE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7"/>
          <a:stretch/>
        </p:blipFill>
        <p:spPr bwMode="auto">
          <a:xfrm>
            <a:off x="533400" y="1295399"/>
            <a:ext cx="8153400" cy="503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880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6808-A3B4-4028-BB23-71C2A2FBA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The Benefits of Commissioning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6D6C2C53-27F6-4B20-AB91-9148B7592C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4330093"/>
              </p:ext>
            </p:extLst>
          </p:nvPr>
        </p:nvGraphicFramePr>
        <p:xfrm>
          <a:off x="685800" y="685800"/>
          <a:ext cx="7848600" cy="5410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008822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4F393-1124-4A7E-A67E-592D29B1D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 LOGIC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A36EC7-C9B3-44C4-985D-CC2ECFA3C40D}"/>
              </a:ext>
            </a:extLst>
          </p:cNvPr>
          <p:cNvSpPr txBox="1"/>
          <p:nvPr/>
        </p:nvSpPr>
        <p:spPr>
          <a:xfrm>
            <a:off x="2819400" y="1828800"/>
            <a:ext cx="31242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5400" b="1" dirty="0"/>
              <a:t>PREPARE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3BF585-9D12-4D0E-9386-1D7A8E8AFBD6}"/>
              </a:ext>
            </a:extLst>
          </p:cNvPr>
          <p:cNvSpPr txBox="1"/>
          <p:nvPr/>
        </p:nvSpPr>
        <p:spPr>
          <a:xfrm>
            <a:off x="2362200" y="3276600"/>
            <a:ext cx="3962400" cy="923330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en-GB" sz="5400" b="1" dirty="0"/>
              <a:t>IMPLEMENT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09749F-7683-42A7-8185-A691AFCC9D5B}"/>
              </a:ext>
            </a:extLst>
          </p:cNvPr>
          <p:cNvSpPr txBox="1"/>
          <p:nvPr/>
        </p:nvSpPr>
        <p:spPr>
          <a:xfrm>
            <a:off x="2514600" y="4800600"/>
            <a:ext cx="3657600" cy="92333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5400" b="1" dirty="0"/>
              <a:t>HAND OVER</a:t>
            </a:r>
          </a:p>
        </p:txBody>
      </p:sp>
    </p:spTree>
    <p:extLst>
      <p:ext uri="{BB962C8B-B14F-4D97-AF65-F5344CB8AC3E}">
        <p14:creationId xmlns:p14="http://schemas.microsoft.com/office/powerpoint/2010/main" val="382154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1F2D9-1EFD-45BF-98B4-6A33C7AF6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</a:t>
            </a:r>
          </a:p>
        </p:txBody>
      </p:sp>
      <p:pic>
        <p:nvPicPr>
          <p:cNvPr id="4098" name="Picture 2" descr="http://martinkillcrosscommissioning.com/images/commissioning-logic.gif">
            <a:extLst>
              <a:ext uri="{FF2B5EF4-FFF2-40B4-BE49-F238E27FC236}">
                <a16:creationId xmlns:a16="http://schemas.microsoft.com/office/drawing/2014/main" id="{DAC6D575-60F0-473D-9409-112BE7E264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31" b="75832"/>
          <a:stretch/>
        </p:blipFill>
        <p:spPr bwMode="auto">
          <a:xfrm>
            <a:off x="457200" y="1889760"/>
            <a:ext cx="816597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81947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7AB69-372F-445A-BFAF-B8239CB18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Implement</a:t>
            </a:r>
          </a:p>
        </p:txBody>
      </p:sp>
      <p:pic>
        <p:nvPicPr>
          <p:cNvPr id="2050" name="Picture 2" descr="http://martinkillcrosscommissioning.com/images/commissioning-logic.gif">
            <a:extLst>
              <a:ext uri="{FF2B5EF4-FFF2-40B4-BE49-F238E27FC236}">
                <a16:creationId xmlns:a16="http://schemas.microsoft.com/office/drawing/2014/main" id="{64C3A578-7D71-44EC-B146-A8C277846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94" t="23999" b="13245"/>
          <a:stretch/>
        </p:blipFill>
        <p:spPr bwMode="auto">
          <a:xfrm>
            <a:off x="1676400" y="893855"/>
            <a:ext cx="5410200" cy="577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54004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E302F-4E13-4248-8321-36CB1512E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Handover</a:t>
            </a:r>
          </a:p>
        </p:txBody>
      </p:sp>
      <p:pic>
        <p:nvPicPr>
          <p:cNvPr id="5122" name="Picture 2" descr="http://martinkillcrosscommissioning.com/images/commissioning-logic.gif">
            <a:extLst>
              <a:ext uri="{FF2B5EF4-FFF2-40B4-BE49-F238E27FC236}">
                <a16:creationId xmlns:a16="http://schemas.microsoft.com/office/drawing/2014/main" id="{383CEDC7-CF1B-4AA6-93AB-3E213EAD0A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1" t="87289" r="4595"/>
          <a:stretch/>
        </p:blipFill>
        <p:spPr bwMode="auto">
          <a:xfrm>
            <a:off x="457200" y="2667000"/>
            <a:ext cx="8179508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597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79E28-B669-4CF7-96E7-E6E3245AE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Project Phases</a:t>
            </a:r>
          </a:p>
        </p:txBody>
      </p:sp>
      <p:pic>
        <p:nvPicPr>
          <p:cNvPr id="5" name="Picture 2" descr="Typical Project Phases (European terminology)                PRE-     BASIC         DETAILEDEngineering   PROJECT ENGINEER...">
            <a:extLst>
              <a:ext uri="{FF2B5EF4-FFF2-40B4-BE49-F238E27FC236}">
                <a16:creationId xmlns:a16="http://schemas.microsoft.com/office/drawing/2014/main" id="{BC7E597D-762C-4A49-BFB4-C311E15562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" t="1078" r="-416" b="-1078"/>
          <a:stretch/>
        </p:blipFill>
        <p:spPr bwMode="auto">
          <a:xfrm>
            <a:off x="914400" y="1143000"/>
            <a:ext cx="7391400" cy="5807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4271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B8EFB-1172-4E84-8140-29DE68F52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chemical plant commissioning">
            <a:extLst>
              <a:ext uri="{FF2B5EF4-FFF2-40B4-BE49-F238E27FC236}">
                <a16:creationId xmlns:a16="http://schemas.microsoft.com/office/drawing/2014/main" id="{FCD084E4-0A55-4A2C-9B78-F4E7EE360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0025"/>
            <a:ext cx="9144000" cy="645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484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1177</Words>
  <Application>Microsoft Office PowerPoint</Application>
  <PresentationFormat>On-screen Show (4:3)</PresentationFormat>
  <Paragraphs>93</Paragraphs>
  <Slides>36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Arial</vt:lpstr>
      <vt:lpstr>Calibri</vt:lpstr>
      <vt:lpstr>Roboto</vt:lpstr>
      <vt:lpstr>Times New Roman</vt:lpstr>
      <vt:lpstr>Office Theme</vt:lpstr>
      <vt:lpstr>What is Commissioning?</vt:lpstr>
      <vt:lpstr>Why is Commissioning Important?</vt:lpstr>
      <vt:lpstr>Pre-commissioning</vt:lpstr>
      <vt:lpstr>The 9 Key Elements of Plant Commissioning</vt:lpstr>
      <vt:lpstr>Commissioning (Planning)</vt:lpstr>
      <vt:lpstr>Mechanical Completion</vt:lpstr>
      <vt:lpstr>P and ID Checking</vt:lpstr>
      <vt:lpstr>Pre-Commissioning</vt:lpstr>
      <vt:lpstr>Pre-Commissioning Flushing</vt:lpstr>
      <vt:lpstr>Binomial Theory </vt:lpstr>
      <vt:lpstr>Binomial theory applied to leaking pipes example</vt:lpstr>
      <vt:lpstr>Binomial Exercise 1</vt:lpstr>
      <vt:lpstr>Binomial Exercise 1 Solution</vt:lpstr>
      <vt:lpstr>Torque Tightening of Fasteners (Force)</vt:lpstr>
      <vt:lpstr>Torque Tightening of Fasteners (Securing load/stretch)</vt:lpstr>
      <vt:lpstr>Torque Tightening of Fasteners (Friction Points)</vt:lpstr>
      <vt:lpstr>Torque Components</vt:lpstr>
      <vt:lpstr>Lubrication and Torque Loads</vt:lpstr>
      <vt:lpstr>Torque Sequence</vt:lpstr>
      <vt:lpstr>Breakout Torque (Untightening)</vt:lpstr>
      <vt:lpstr>Pressure Testing of Pipelines</vt:lpstr>
      <vt:lpstr>Commissioning</vt:lpstr>
      <vt:lpstr>Punch Listing</vt:lpstr>
      <vt:lpstr>Start Up</vt:lpstr>
      <vt:lpstr>Initial Operation</vt:lpstr>
      <vt:lpstr>Performance Testing</vt:lpstr>
      <vt:lpstr>PowerPoint Presentation</vt:lpstr>
      <vt:lpstr>Commissioning</vt:lpstr>
      <vt:lpstr>Commissioning Works (Process Plants)</vt:lpstr>
      <vt:lpstr>The Benefits of Commissioning</vt:lpstr>
      <vt:lpstr>COMMISSIONING LOGIC</vt:lpstr>
      <vt:lpstr>Prepare</vt:lpstr>
      <vt:lpstr>Implement</vt:lpstr>
      <vt:lpstr>Handover</vt:lpstr>
      <vt:lpstr>Typical Project Phases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Philip</dc:creator>
  <cp:lastModifiedBy>Phil Holden</cp:lastModifiedBy>
  <cp:revision>86</cp:revision>
  <dcterms:created xsi:type="dcterms:W3CDTF">2006-08-16T00:00:00Z</dcterms:created>
  <dcterms:modified xsi:type="dcterms:W3CDTF">2021-02-02T19:20:07Z</dcterms:modified>
</cp:coreProperties>
</file>