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57" r:id="rId6"/>
    <p:sldId id="258" r:id="rId7"/>
    <p:sldId id="261" r:id="rId8"/>
    <p:sldId id="260" r:id="rId9"/>
    <p:sldId id="262" r:id="rId10"/>
    <p:sldId id="263" r:id="rId11"/>
    <p:sldId id="264" r:id="rId12"/>
    <p:sldId id="265" r:id="rId13"/>
    <p:sldId id="266" r:id="rId14"/>
    <p:sldId id="267" r:id="rId15"/>
    <p:sldId id="268" r:id="rId16"/>
    <p:sldId id="25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0887AF-C18D-4DCD-A793-635214CE3CB1}" v="16" dt="2020-07-09T21:46:17.6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varScale="1">
        <p:scale>
          <a:sx n="85" d="100"/>
          <a:sy n="85" d="100"/>
        </p:scale>
        <p:origin x="13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7/9/2020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7/9/2020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7/9/2020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7/9/2020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microsoft.com/office/2007/relationships/media" Target="../media/media9.m4a"/><Relationship Id="rId2" Type="http://schemas.microsoft.com/office/2007/relationships/media" Target="../media/media8.m4a"/><Relationship Id="rId1" Type="http://schemas.openxmlformats.org/officeDocument/2006/relationships/audio" Target="NULL" TargetMode="External"/><Relationship Id="rId6" Type="http://schemas.openxmlformats.org/officeDocument/2006/relationships/image" Target="../media/image1.png"/><Relationship Id="rId5" Type="http://schemas.openxmlformats.org/officeDocument/2006/relationships/slideLayout" Target="../slideLayouts/slideLayout2.xml"/><Relationship Id="rId4" Type="http://schemas.openxmlformats.org/officeDocument/2006/relationships/audio" Target="../media/media9.m4a"/></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microsoft.com/office/2007/relationships/media" Target="../media/media14.m4a"/><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slideLayout" Target="../slideLayouts/slideLayout2.xml"/><Relationship Id="rId4" Type="http://schemas.openxmlformats.org/officeDocument/2006/relationships/audio" Target="../media/media14.m4a"/></Relationships>
</file>

<file path=ppt/slides/_rels/slide13.xml.rels><?xml version="1.0" encoding="UTF-8" standalone="yes"?>
<Relationships xmlns="http://schemas.openxmlformats.org/package/2006/relationships"><Relationship Id="rId8" Type="http://schemas.openxmlformats.org/officeDocument/2006/relationships/hyperlink" Target="https://www.wordstream.com/blog/ws/2017/12/20/swot-analysis" TargetMode="External"/><Relationship Id="rId3" Type="http://schemas.openxmlformats.org/officeDocument/2006/relationships/hyperlink" Target="https://www.edrawsoft.com/force-field-analysis-definition.html" TargetMode="External"/><Relationship Id="rId7" Type="http://schemas.openxmlformats.org/officeDocument/2006/relationships/hyperlink" Target="https://popuppainting.com/2019/01/6-benefits-of-creativity-in-the-workplace/" TargetMode="External"/><Relationship Id="rId2" Type="http://schemas.openxmlformats.org/officeDocument/2006/relationships/hyperlink" Target="https://www.google.com/amp/s/innovationmanagementsite.wordpress.com/2015/09/07/innovation-space-4ps/amp/" TargetMode="External"/><Relationship Id="rId1" Type="http://schemas.openxmlformats.org/officeDocument/2006/relationships/slideLayout" Target="../slideLayouts/slideLayout1.xml"/><Relationship Id="rId6" Type="http://schemas.openxmlformats.org/officeDocument/2006/relationships/hyperlink" Target="https://www.simplypsychology.org/learning-kolb.html" TargetMode="External"/><Relationship Id="rId5" Type="http://schemas.openxmlformats.org/officeDocument/2006/relationships/hyperlink" Target="https://www.google.com/amp/s/hbr.org/amp/2018/07/the-biggest-obstacles-to-innovation-in-large-companies" TargetMode="External"/><Relationship Id="rId4" Type="http://schemas.openxmlformats.org/officeDocument/2006/relationships/hyperlink" Target="https://www.toolshero.com/innovation/innovation-matrix/#:~:text=The%20Innovation%20Matrix%20is%20a,the%20competence-based%20Innovation%20Matri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F8E96-A296-455A-99A6-673ADB762A22}"/>
              </a:ext>
            </a:extLst>
          </p:cNvPr>
          <p:cNvSpPr>
            <a:spLocks noGrp="1"/>
          </p:cNvSpPr>
          <p:nvPr>
            <p:ph type="ctrTitle"/>
          </p:nvPr>
        </p:nvSpPr>
        <p:spPr>
          <a:xfrm>
            <a:off x="2589213" y="733778"/>
            <a:ext cx="8915399" cy="3298537"/>
          </a:xfrm>
        </p:spPr>
        <p:txBody>
          <a:bodyPr>
            <a:normAutofit/>
          </a:bodyPr>
          <a:lstStyle/>
          <a:p>
            <a:r>
              <a:rPr lang="en-GB" dirty="0"/>
              <a:t>Does Innovation and Creativity provide a business Advantage?</a:t>
            </a:r>
          </a:p>
        </p:txBody>
      </p:sp>
      <p:sp>
        <p:nvSpPr>
          <p:cNvPr id="3" name="Subtitle 2">
            <a:extLst>
              <a:ext uri="{FF2B5EF4-FFF2-40B4-BE49-F238E27FC236}">
                <a16:creationId xmlns:a16="http://schemas.microsoft.com/office/drawing/2014/main" id="{4151279E-FF70-4FAC-A88E-CD8D7D96C301}"/>
              </a:ext>
            </a:extLst>
          </p:cNvPr>
          <p:cNvSpPr>
            <a:spLocks noGrp="1"/>
          </p:cNvSpPr>
          <p:nvPr>
            <p:ph type="subTitle" idx="1"/>
          </p:nvPr>
        </p:nvSpPr>
        <p:spPr>
          <a:xfrm>
            <a:off x="2589213" y="4425245"/>
            <a:ext cx="8915399" cy="1207911"/>
          </a:xfrm>
        </p:spPr>
        <p:txBody>
          <a:bodyPr>
            <a:normAutofit/>
          </a:bodyPr>
          <a:lstStyle/>
          <a:p>
            <a:r>
              <a:rPr lang="en-GB" dirty="0"/>
              <a:t>Koyrul Meah (1705602)</a:t>
            </a:r>
          </a:p>
          <a:p>
            <a:r>
              <a:rPr lang="en-GB" dirty="0"/>
              <a:t>University of Wales Trinity St. David</a:t>
            </a:r>
          </a:p>
          <a:p>
            <a:r>
              <a:rPr lang="en-GB" dirty="0"/>
              <a:t>BMSW6102</a:t>
            </a:r>
          </a:p>
        </p:txBody>
      </p:sp>
      <p:pic>
        <p:nvPicPr>
          <p:cNvPr id="5" name="Recorded Sound">
            <a:hlinkClick r:id="" action="ppaction://media"/>
            <a:extLst>
              <a:ext uri="{FF2B5EF4-FFF2-40B4-BE49-F238E27FC236}">
                <a16:creationId xmlns:a16="http://schemas.microsoft.com/office/drawing/2014/main" id="{3DAD5C0C-5286-4239-824B-EF1315D982F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10223" y="4120445"/>
            <a:ext cx="609600" cy="609600"/>
          </a:xfrm>
          <a:prstGeom prst="rect">
            <a:avLst/>
          </a:prstGeom>
        </p:spPr>
      </p:pic>
    </p:spTree>
    <p:extLst>
      <p:ext uri="{BB962C8B-B14F-4D97-AF65-F5344CB8AC3E}">
        <p14:creationId xmlns:p14="http://schemas.microsoft.com/office/powerpoint/2010/main" val="4117663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94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D1CC2-83D5-4911-A40E-680A2867F08C}"/>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444AF5C5-A908-4A9E-B578-5884DF677789}"/>
              </a:ext>
            </a:extLst>
          </p:cNvPr>
          <p:cNvSpPr>
            <a:spLocks noGrp="1"/>
          </p:cNvSpPr>
          <p:nvPr>
            <p:ph idx="1"/>
          </p:nvPr>
        </p:nvSpPr>
        <p:spPr/>
        <p:txBody>
          <a:bodyPr/>
          <a:lstStyle/>
          <a:p>
            <a:r>
              <a:rPr lang="en-GB" dirty="0"/>
              <a:t>My name is Koyrul Meah and I am a student at University of Wales Trinity St. David. This term for my university studies, I have participated with my fellow students for online learning classes, where my lecturer introduced a new module that is called “Developing Innovation and Creativity for Business Advantage”. I had to develop an innovation opportunity for my employer Herbs and Spices for them to have a business advantage. </a:t>
            </a:r>
          </a:p>
          <a:p>
            <a:r>
              <a:rPr lang="en-GB" dirty="0"/>
              <a:t>This presentation will be a personal reflection of what I have learnt from studying this module. I will be using Kolb’s Reflective Model to help me critically analyse my learning outcome. </a:t>
            </a:r>
          </a:p>
          <a:p>
            <a:endParaRPr lang="en-GB" dirty="0"/>
          </a:p>
        </p:txBody>
      </p:sp>
      <p:pic>
        <p:nvPicPr>
          <p:cNvPr id="5" name="Recorded Sound">
            <a:hlinkClick r:id="" action="ppaction://media"/>
            <a:extLst>
              <a:ext uri="{FF2B5EF4-FFF2-40B4-BE49-F238E27FC236}">
                <a16:creationId xmlns:a16="http://schemas.microsoft.com/office/drawing/2014/main" id="{CC0B9116-9C30-4422-8E5C-2239FCD17CC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947378" y="959755"/>
            <a:ext cx="609600" cy="609600"/>
          </a:xfrm>
          <a:prstGeom prst="rect">
            <a:avLst/>
          </a:prstGeom>
        </p:spPr>
      </p:pic>
    </p:spTree>
    <p:extLst>
      <p:ext uri="{BB962C8B-B14F-4D97-AF65-F5344CB8AC3E}">
        <p14:creationId xmlns:p14="http://schemas.microsoft.com/office/powerpoint/2010/main" val="3281953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794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419E28B-721B-4D0D-A1D3-78EAC57253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FCC324-8C3D-49E5-89FC-F7169E764760}"/>
              </a:ext>
            </a:extLst>
          </p:cNvPr>
          <p:cNvSpPr>
            <a:spLocks noGrp="1"/>
          </p:cNvSpPr>
          <p:nvPr>
            <p:ph type="title"/>
          </p:nvPr>
        </p:nvSpPr>
        <p:spPr>
          <a:xfrm>
            <a:off x="649224" y="645106"/>
            <a:ext cx="5122652" cy="1259894"/>
          </a:xfrm>
        </p:spPr>
        <p:txBody>
          <a:bodyPr>
            <a:normAutofit/>
          </a:bodyPr>
          <a:lstStyle/>
          <a:p>
            <a:r>
              <a:rPr lang="en-GB" dirty="0"/>
              <a:t>Kolb’s Reflective Model</a:t>
            </a:r>
          </a:p>
        </p:txBody>
      </p:sp>
      <p:sp>
        <p:nvSpPr>
          <p:cNvPr id="14" name="Rectangle 13">
            <a:extLst>
              <a:ext uri="{FF2B5EF4-FFF2-40B4-BE49-F238E27FC236}">
                <a16:creationId xmlns:a16="http://schemas.microsoft.com/office/drawing/2014/main" id="{359E45B9-0D24-465E-84AD-FEDBA836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9E53EE51-C02A-4CE5-9A05-8A97CAF52E65}"/>
              </a:ext>
            </a:extLst>
          </p:cNvPr>
          <p:cNvSpPr>
            <a:spLocks noGrp="1"/>
          </p:cNvSpPr>
          <p:nvPr>
            <p:ph idx="1"/>
          </p:nvPr>
        </p:nvSpPr>
        <p:spPr>
          <a:xfrm>
            <a:off x="649225" y="2133600"/>
            <a:ext cx="5122652" cy="3759253"/>
          </a:xfrm>
        </p:spPr>
        <p:txBody>
          <a:bodyPr>
            <a:normAutofit/>
          </a:bodyPr>
          <a:lstStyle/>
          <a:p>
            <a:r>
              <a:rPr lang="en-GB" dirty="0"/>
              <a:t>Kolb’s Reflective Model was created to help us highlight our own experiences. Which is then reviewed, analysed, and evaluated logically in four stages. When this process is fully completed, another new cycle will begin. The stages are:</a:t>
            </a:r>
          </a:p>
          <a:p>
            <a:r>
              <a:rPr lang="en-GB" b="1" dirty="0"/>
              <a:t>Concrete Experience </a:t>
            </a:r>
          </a:p>
          <a:p>
            <a:r>
              <a:rPr lang="en-GB" b="1" dirty="0"/>
              <a:t>Reflective Observation</a:t>
            </a:r>
          </a:p>
          <a:p>
            <a:r>
              <a:rPr lang="en-GB" b="1" dirty="0"/>
              <a:t>Abstract Conceptualisation</a:t>
            </a:r>
          </a:p>
          <a:p>
            <a:r>
              <a:rPr lang="en-GB" b="1" dirty="0"/>
              <a:t>Active Experimentation </a:t>
            </a:r>
          </a:p>
          <a:p>
            <a:pPr marL="0" indent="0">
              <a:buNone/>
            </a:pPr>
            <a:r>
              <a:rPr lang="en-GB" b="1" dirty="0"/>
              <a:t>                                            </a:t>
            </a:r>
            <a:r>
              <a:rPr lang="en-GB" dirty="0"/>
              <a:t>(McLeod, 2017)</a:t>
            </a:r>
          </a:p>
        </p:txBody>
      </p:sp>
      <p:pic>
        <p:nvPicPr>
          <p:cNvPr id="7" name="Picture 6" descr="A close up of text on a white background&#10;&#10;Description automatically generated">
            <a:extLst>
              <a:ext uri="{FF2B5EF4-FFF2-40B4-BE49-F238E27FC236}">
                <a16:creationId xmlns:a16="http://schemas.microsoft.com/office/drawing/2014/main" id="{E951AFFD-F5C3-464C-91AE-6C6C04DA24FA}"/>
              </a:ext>
            </a:extLst>
          </p:cNvPr>
          <p:cNvPicPr>
            <a:picLocks noChangeAspect="1"/>
          </p:cNvPicPr>
          <p:nvPr/>
        </p:nvPicPr>
        <p:blipFill>
          <a:blip r:embed="rId4"/>
          <a:stretch>
            <a:fillRect/>
          </a:stretch>
        </p:blipFill>
        <p:spPr>
          <a:xfrm>
            <a:off x="6091916" y="1313208"/>
            <a:ext cx="5451627" cy="3911542"/>
          </a:xfrm>
          <a:prstGeom prst="rect">
            <a:avLst/>
          </a:prstGeom>
        </p:spPr>
      </p:pic>
      <p:sp>
        <p:nvSpPr>
          <p:cNvPr id="16" name="Freeform 12">
            <a:extLst>
              <a:ext uri="{FF2B5EF4-FFF2-40B4-BE49-F238E27FC236}">
                <a16:creationId xmlns:a16="http://schemas.microsoft.com/office/drawing/2014/main" id="{1F36A2FB-17CD-4DA6-9D8A-BFD6ADF6A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Recorded Sound">
            <a:hlinkClick r:id="" action="ppaction://media"/>
            <a:extLst>
              <a:ext uri="{FF2B5EF4-FFF2-40B4-BE49-F238E27FC236}">
                <a16:creationId xmlns:a16="http://schemas.microsoft.com/office/drawing/2014/main" id="{0BD5A15E-8CCE-40AD-AC2A-69A7DF9239B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138659" y="1008408"/>
            <a:ext cx="609600" cy="609600"/>
          </a:xfrm>
          <a:prstGeom prst="rect">
            <a:avLst/>
          </a:prstGeom>
        </p:spPr>
      </p:pic>
    </p:spTree>
    <p:extLst>
      <p:ext uri="{BB962C8B-B14F-4D97-AF65-F5344CB8AC3E}">
        <p14:creationId xmlns:p14="http://schemas.microsoft.com/office/powerpoint/2010/main" val="2681721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793"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71D6E-6ED3-4E10-815A-431FBF1B0E1C}"/>
              </a:ext>
            </a:extLst>
          </p:cNvPr>
          <p:cNvSpPr>
            <a:spLocks noGrp="1"/>
          </p:cNvSpPr>
          <p:nvPr>
            <p:ph type="title"/>
          </p:nvPr>
        </p:nvSpPr>
        <p:spPr/>
        <p:txBody>
          <a:bodyPr/>
          <a:lstStyle/>
          <a:p>
            <a:r>
              <a:rPr lang="en-GB" dirty="0"/>
              <a:t>SWOT Analysis</a:t>
            </a:r>
          </a:p>
        </p:txBody>
      </p:sp>
      <p:sp>
        <p:nvSpPr>
          <p:cNvPr id="3" name="Content Placeholder 2">
            <a:extLst>
              <a:ext uri="{FF2B5EF4-FFF2-40B4-BE49-F238E27FC236}">
                <a16:creationId xmlns:a16="http://schemas.microsoft.com/office/drawing/2014/main" id="{8D19906F-A221-4420-9D6B-D1C7117C89A3}"/>
              </a:ext>
            </a:extLst>
          </p:cNvPr>
          <p:cNvSpPr>
            <a:spLocks noGrp="1"/>
          </p:cNvSpPr>
          <p:nvPr>
            <p:ph idx="1"/>
          </p:nvPr>
        </p:nvSpPr>
        <p:spPr>
          <a:xfrm>
            <a:off x="2589212" y="1580444"/>
            <a:ext cx="8915400" cy="4330778"/>
          </a:xfrm>
        </p:spPr>
        <p:txBody>
          <a:bodyPr/>
          <a:lstStyle/>
          <a:p>
            <a:r>
              <a:rPr lang="en-GB" dirty="0"/>
              <a:t>To start my business report on my innovation idea, I had to do a SWOT Analysis on my employer Herbs and Spices. According to Shewan (2020) a SWOT Analysis is a powerful way to evaluate an organisation or project. I used the SWOT Analysis to find out the internal factors of Herbs and Spices. This gave me the knowledge of how well the business is doing internally. The SWOT Analysis has 4 factors, these are:</a:t>
            </a:r>
          </a:p>
          <a:p>
            <a:r>
              <a:rPr lang="en-GB" b="1" dirty="0"/>
              <a:t>Strengths</a:t>
            </a:r>
          </a:p>
          <a:p>
            <a:r>
              <a:rPr lang="en-GB" b="1" dirty="0"/>
              <a:t>Weakness</a:t>
            </a:r>
          </a:p>
          <a:p>
            <a:r>
              <a:rPr lang="en-GB" b="1" dirty="0"/>
              <a:t>Opportunities</a:t>
            </a:r>
          </a:p>
          <a:p>
            <a:r>
              <a:rPr lang="en-GB" b="1" dirty="0"/>
              <a:t>Threats  </a:t>
            </a:r>
          </a:p>
        </p:txBody>
      </p:sp>
      <p:pic>
        <p:nvPicPr>
          <p:cNvPr id="4" name="SWOT Analysis">
            <a:hlinkClick r:id="" action="ppaction://media"/>
            <a:extLst>
              <a:ext uri="{FF2B5EF4-FFF2-40B4-BE49-F238E27FC236}">
                <a16:creationId xmlns:a16="http://schemas.microsoft.com/office/drawing/2014/main" id="{125AF8DE-8172-48DA-95DA-4CD1967D9F9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254044" y="3745833"/>
            <a:ext cx="609600" cy="609600"/>
          </a:xfrm>
          <a:prstGeom prst="rect">
            <a:avLst/>
          </a:prstGeom>
        </p:spPr>
      </p:pic>
    </p:spTree>
    <p:extLst>
      <p:ext uri="{BB962C8B-B14F-4D97-AF65-F5344CB8AC3E}">
        <p14:creationId xmlns:p14="http://schemas.microsoft.com/office/powerpoint/2010/main" val="2063093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6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BA926-520A-4C06-BBA6-482ADDF1CD89}"/>
              </a:ext>
            </a:extLst>
          </p:cNvPr>
          <p:cNvSpPr>
            <a:spLocks noGrp="1"/>
          </p:cNvSpPr>
          <p:nvPr>
            <p:ph type="title"/>
          </p:nvPr>
        </p:nvSpPr>
        <p:spPr/>
        <p:txBody>
          <a:bodyPr/>
          <a:lstStyle/>
          <a:p>
            <a:r>
              <a:rPr lang="en-GB" dirty="0"/>
              <a:t>Innovation Matrix</a:t>
            </a:r>
          </a:p>
        </p:txBody>
      </p:sp>
      <p:sp>
        <p:nvSpPr>
          <p:cNvPr id="3" name="Content Placeholder 2">
            <a:extLst>
              <a:ext uri="{FF2B5EF4-FFF2-40B4-BE49-F238E27FC236}">
                <a16:creationId xmlns:a16="http://schemas.microsoft.com/office/drawing/2014/main" id="{39B8E349-331F-4D44-B5AC-0D328E9A4E9F}"/>
              </a:ext>
            </a:extLst>
          </p:cNvPr>
          <p:cNvSpPr>
            <a:spLocks noGrp="1"/>
          </p:cNvSpPr>
          <p:nvPr>
            <p:ph idx="1"/>
          </p:nvPr>
        </p:nvSpPr>
        <p:spPr/>
        <p:txBody>
          <a:bodyPr/>
          <a:lstStyle/>
          <a:p>
            <a:r>
              <a:rPr lang="en-GB" dirty="0"/>
              <a:t>I have enjoyed learning this module, it has opened my mind to so many possibilities in the world business innovation. There are many innovation models and tools that have helped me with my studies. </a:t>
            </a:r>
          </a:p>
          <a:p>
            <a:r>
              <a:rPr lang="en-GB" dirty="0"/>
              <a:t>According to </a:t>
            </a:r>
            <a:r>
              <a:rPr lang="en-GB" dirty="0" err="1"/>
              <a:t>Janse</a:t>
            </a:r>
            <a:r>
              <a:rPr lang="en-GB" dirty="0"/>
              <a:t> (2019) the Innovation Matrix is a visualisation that combines the various aspects of innovation.</a:t>
            </a:r>
          </a:p>
          <a:p>
            <a:r>
              <a:rPr lang="en-GB" dirty="0"/>
              <a:t>I used this tool to analyse my innovation idea to find out what type of innovation it was. By using this Innovation Matrix I found out my innovation was incremental and sustaining. This means only subtle changes will be made to my employer Herbs and Spices. The innovation idea is a new product added to something that already exist at the organisation. This innovation will give customers something new to try and they will enjoy it. </a:t>
            </a:r>
            <a:r>
              <a:rPr lang="en-GB" b="1" dirty="0"/>
              <a:t>  </a:t>
            </a:r>
          </a:p>
        </p:txBody>
      </p:sp>
      <p:pic>
        <p:nvPicPr>
          <p:cNvPr id="4" name="Recorded Sound">
            <a:hlinkClick r:id="" action="ppaction://media"/>
            <a:extLst>
              <a:ext uri="{FF2B5EF4-FFF2-40B4-BE49-F238E27FC236}">
                <a16:creationId xmlns:a16="http://schemas.microsoft.com/office/drawing/2014/main" id="{7DA3A20A-D824-4800-88DB-A1CC5B041C4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3111" y="946778"/>
            <a:ext cx="609600" cy="609600"/>
          </a:xfrm>
          <a:prstGeom prst="rect">
            <a:avLst/>
          </a:prstGeom>
        </p:spPr>
      </p:pic>
    </p:spTree>
    <p:extLst>
      <p:ext uri="{BB962C8B-B14F-4D97-AF65-F5344CB8AC3E}">
        <p14:creationId xmlns:p14="http://schemas.microsoft.com/office/powerpoint/2010/main" val="4080767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95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6381C-9EEF-40C6-AC9A-0BE404459A18}"/>
              </a:ext>
            </a:extLst>
          </p:cNvPr>
          <p:cNvSpPr>
            <a:spLocks noGrp="1"/>
          </p:cNvSpPr>
          <p:nvPr>
            <p:ph type="title"/>
          </p:nvPr>
        </p:nvSpPr>
        <p:spPr>
          <a:xfrm>
            <a:off x="2592925" y="624110"/>
            <a:ext cx="8911687" cy="866023"/>
          </a:xfrm>
        </p:spPr>
        <p:txBody>
          <a:bodyPr/>
          <a:lstStyle/>
          <a:p>
            <a:r>
              <a:rPr lang="en-GB" dirty="0"/>
              <a:t>Fusion Indian Dishes</a:t>
            </a:r>
          </a:p>
        </p:txBody>
      </p:sp>
      <p:sp>
        <p:nvSpPr>
          <p:cNvPr id="3" name="Content Placeholder 2">
            <a:extLst>
              <a:ext uri="{FF2B5EF4-FFF2-40B4-BE49-F238E27FC236}">
                <a16:creationId xmlns:a16="http://schemas.microsoft.com/office/drawing/2014/main" id="{5F96E07F-B81C-4324-811A-AFF345A00B9C}"/>
              </a:ext>
            </a:extLst>
          </p:cNvPr>
          <p:cNvSpPr>
            <a:spLocks noGrp="1"/>
          </p:cNvSpPr>
          <p:nvPr>
            <p:ph idx="1"/>
          </p:nvPr>
        </p:nvSpPr>
        <p:spPr>
          <a:xfrm>
            <a:off x="2589212" y="1591733"/>
            <a:ext cx="8915400" cy="4319489"/>
          </a:xfrm>
        </p:spPr>
        <p:txBody>
          <a:bodyPr/>
          <a:lstStyle/>
          <a:p>
            <a:r>
              <a:rPr lang="en-GB" dirty="0"/>
              <a:t>After using the Innovation Matrix, I came up with the idea of Fusion Indian dishes. These new products are unique for Herbs and Spices as no other takeaway sells anything like it. These Fusion Indian dishes are a mixture of other authentic styles from around the world. These products are quick to prepare and the resources needed are already available at Herbs and Spices.</a:t>
            </a:r>
          </a:p>
          <a:p>
            <a:pPr marL="0" indent="0">
              <a:buNone/>
            </a:pPr>
            <a:r>
              <a:rPr lang="en-GB" dirty="0"/>
              <a:t>The innovative Fusion Indian dishes to give Herbs and Spices a business advantage are: </a:t>
            </a:r>
          </a:p>
          <a:p>
            <a:r>
              <a:rPr lang="en-GB" b="1" dirty="0"/>
              <a:t>Masala Chow Mien</a:t>
            </a:r>
          </a:p>
          <a:p>
            <a:r>
              <a:rPr lang="en-GB" b="1" dirty="0"/>
              <a:t>Keema Loaded Pizza</a:t>
            </a:r>
          </a:p>
          <a:p>
            <a:r>
              <a:rPr lang="en-GB" b="1" dirty="0"/>
              <a:t>Spicy Tikka Fries</a:t>
            </a:r>
          </a:p>
          <a:p>
            <a:r>
              <a:rPr lang="en-GB" b="1" dirty="0"/>
              <a:t>Spicy Indian Donnar Kebab</a:t>
            </a:r>
          </a:p>
          <a:p>
            <a:pPr marL="0" indent="0">
              <a:buNone/>
            </a:pPr>
            <a:endParaRPr lang="en-GB" dirty="0"/>
          </a:p>
        </p:txBody>
      </p:sp>
      <p:pic>
        <p:nvPicPr>
          <p:cNvPr id="4" name="Recorded Sound">
            <a:hlinkClick r:id="" action="ppaction://media"/>
            <a:extLst>
              <a:ext uri="{FF2B5EF4-FFF2-40B4-BE49-F238E27FC236}">
                <a16:creationId xmlns:a16="http://schemas.microsoft.com/office/drawing/2014/main" id="{05490F7C-B92B-4F1C-B862-647A763DEB4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636000" y="3959578"/>
            <a:ext cx="609600" cy="609600"/>
          </a:xfrm>
          <a:prstGeom prst="rect">
            <a:avLst/>
          </a:prstGeom>
        </p:spPr>
      </p:pic>
    </p:spTree>
    <p:extLst>
      <p:ext uri="{BB962C8B-B14F-4D97-AF65-F5344CB8AC3E}">
        <p14:creationId xmlns:p14="http://schemas.microsoft.com/office/powerpoint/2010/main" val="2175591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86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7B3D8-57BE-4693-8D99-1CB57B57C5C6}"/>
              </a:ext>
            </a:extLst>
          </p:cNvPr>
          <p:cNvSpPr>
            <a:spLocks noGrp="1"/>
          </p:cNvSpPr>
          <p:nvPr>
            <p:ph type="title"/>
          </p:nvPr>
        </p:nvSpPr>
        <p:spPr/>
        <p:txBody>
          <a:bodyPr/>
          <a:lstStyle/>
          <a:p>
            <a:r>
              <a:rPr lang="en-GB" dirty="0"/>
              <a:t>Models of Innovation</a:t>
            </a:r>
          </a:p>
        </p:txBody>
      </p:sp>
      <p:sp>
        <p:nvSpPr>
          <p:cNvPr id="3" name="Content Placeholder 2">
            <a:extLst>
              <a:ext uri="{FF2B5EF4-FFF2-40B4-BE49-F238E27FC236}">
                <a16:creationId xmlns:a16="http://schemas.microsoft.com/office/drawing/2014/main" id="{B38ACC9C-56C0-45F3-9A7C-0605FD6140B3}"/>
              </a:ext>
            </a:extLst>
          </p:cNvPr>
          <p:cNvSpPr>
            <a:spLocks noGrp="1"/>
          </p:cNvSpPr>
          <p:nvPr>
            <p:ph idx="1"/>
          </p:nvPr>
        </p:nvSpPr>
        <p:spPr/>
        <p:txBody>
          <a:bodyPr/>
          <a:lstStyle/>
          <a:p>
            <a:r>
              <a:rPr lang="en-GB" b="1" dirty="0"/>
              <a:t>Open and Closed Innovation: </a:t>
            </a:r>
            <a:r>
              <a:rPr lang="en-GB" dirty="0"/>
              <a:t>I used this model to help me understand the environment around me at Herbs and Spices. The innovation is a unique idea and it will be for the management to decide if the Fusion Indian dishes will sell and be a success at Herbs and Spices. Herzog (2011) argues that Closed Innovation can be unsustainable in many industries. A lot of organisations have realised that the importance of overall control declines. These days many organisations are now moving to Open Innovation model, they are using external ideas and knowledge with internal research and development.</a:t>
            </a:r>
            <a:endParaRPr lang="en-GB" b="1" dirty="0"/>
          </a:p>
        </p:txBody>
      </p:sp>
      <p:pic>
        <p:nvPicPr>
          <p:cNvPr id="4" name="Recorded Sound">
            <a:hlinkClick r:id="" action="ppaction://media"/>
            <a:extLst>
              <a:ext uri="{FF2B5EF4-FFF2-40B4-BE49-F238E27FC236}">
                <a16:creationId xmlns:a16="http://schemas.microsoft.com/office/drawing/2014/main" id="{A102AF25-4A90-4792-AF21-F07D4989FA2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046912" y="4569178"/>
            <a:ext cx="609600" cy="609600"/>
          </a:xfrm>
          <a:prstGeom prst="rect">
            <a:avLst/>
          </a:prstGeom>
        </p:spPr>
      </p:pic>
    </p:spTree>
    <p:extLst>
      <p:ext uri="{BB962C8B-B14F-4D97-AF65-F5344CB8AC3E}">
        <p14:creationId xmlns:p14="http://schemas.microsoft.com/office/powerpoint/2010/main" val="181234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78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701F2-0C9A-4CFC-8D9B-8BD15CA77A8D}"/>
              </a:ext>
            </a:extLst>
          </p:cNvPr>
          <p:cNvSpPr>
            <a:spLocks noGrp="1"/>
          </p:cNvSpPr>
          <p:nvPr>
            <p:ph type="title"/>
          </p:nvPr>
        </p:nvSpPr>
        <p:spPr/>
        <p:txBody>
          <a:bodyPr/>
          <a:lstStyle/>
          <a:p>
            <a:r>
              <a:rPr lang="en-GB" dirty="0"/>
              <a:t>Models of Innovation Continued</a:t>
            </a:r>
          </a:p>
        </p:txBody>
      </p:sp>
      <p:sp>
        <p:nvSpPr>
          <p:cNvPr id="3" name="Content Placeholder 2">
            <a:extLst>
              <a:ext uri="{FF2B5EF4-FFF2-40B4-BE49-F238E27FC236}">
                <a16:creationId xmlns:a16="http://schemas.microsoft.com/office/drawing/2014/main" id="{90133595-AAEE-476A-AF48-21AA6C31FE91}"/>
              </a:ext>
            </a:extLst>
          </p:cNvPr>
          <p:cNvSpPr>
            <a:spLocks noGrp="1"/>
          </p:cNvSpPr>
          <p:nvPr>
            <p:ph idx="1"/>
          </p:nvPr>
        </p:nvSpPr>
        <p:spPr/>
        <p:txBody>
          <a:bodyPr>
            <a:normAutofit lnSpcReduction="10000"/>
          </a:bodyPr>
          <a:lstStyle/>
          <a:p>
            <a:r>
              <a:rPr lang="en-GB" b="1" dirty="0"/>
              <a:t>The innovation Process: </a:t>
            </a:r>
            <a:r>
              <a:rPr lang="en-GB" dirty="0"/>
              <a:t>This four step process has helped me to recognise the innovation opportunity and to find out what resources was needed to make this innovation work at Herbs and Spices. According to </a:t>
            </a:r>
            <a:r>
              <a:rPr lang="en-GB" dirty="0" err="1"/>
              <a:t>Stampfi</a:t>
            </a:r>
            <a:r>
              <a:rPr lang="en-GB" dirty="0"/>
              <a:t> (2015) many organisations have been feeling the pressure for a long time, many organisations attempt to master this challenge by targeting the development of innovative products and services. This will give them an advantage over their competitors.</a:t>
            </a:r>
          </a:p>
          <a:p>
            <a:r>
              <a:rPr lang="en-GB" b="1" dirty="0"/>
              <a:t>4 P’s to Innovation: </a:t>
            </a:r>
            <a:r>
              <a:rPr lang="en-GB" dirty="0"/>
              <a:t>According to Akkola (2018) this model was created to help us understand the innovation strategy. This Model has four broad categories, these are Product, Process, Position, and Paradigm. I used each of these factors to give me a better understanding of how my innovation is going to work at Herbs and Spices. The management need to focus on certain elements within the business, so the innovation idea has a good chance in being successful.    </a:t>
            </a:r>
            <a:r>
              <a:rPr lang="en-GB" b="1" dirty="0"/>
              <a:t>      </a:t>
            </a:r>
          </a:p>
        </p:txBody>
      </p:sp>
      <p:pic>
        <p:nvPicPr>
          <p:cNvPr id="5" name="Recorded Sound">
            <a:hlinkClick r:id="" action="ppaction://media"/>
            <a:extLst>
              <a:ext uri="{FF2B5EF4-FFF2-40B4-BE49-F238E27FC236}">
                <a16:creationId xmlns:a16="http://schemas.microsoft.com/office/drawing/2014/main" id="{A2DD1AD5-7810-427B-9D16-1D9D1700B474}"/>
              </a:ext>
            </a:extLst>
          </p:cNvPr>
          <p:cNvPicPr>
            <a:picLocks noChangeAspect="1"/>
          </p:cNvPicPr>
          <p:nvPr>
            <a:audioFile r:link="rId1"/>
            <p:extLst>
              <p:ext uri="{DAA4B4D4-6D71-4841-9C94-3DE7FCFB9230}">
                <p14:media xmlns:p14="http://schemas.microsoft.com/office/powerpoint/2010/main" r:embed="rId2">
                  <p14:trim end="29025.4013"/>
                </p14:media>
              </p:ext>
            </p:extLst>
          </p:nvPr>
        </p:nvPicPr>
        <p:blipFill>
          <a:blip r:embed="rId6"/>
          <a:stretch>
            <a:fillRect/>
          </a:stretch>
        </p:blipFill>
        <p:spPr>
          <a:xfrm>
            <a:off x="2284412" y="2530122"/>
            <a:ext cx="609600" cy="609600"/>
          </a:xfrm>
          <a:prstGeom prst="rect">
            <a:avLst/>
          </a:prstGeom>
        </p:spPr>
      </p:pic>
      <p:pic>
        <p:nvPicPr>
          <p:cNvPr id="7" name="Recorded Sound">
            <a:hlinkClick r:id="" action="ppaction://media"/>
            <a:extLst>
              <a:ext uri="{FF2B5EF4-FFF2-40B4-BE49-F238E27FC236}">
                <a16:creationId xmlns:a16="http://schemas.microsoft.com/office/drawing/2014/main" id="{09DB25CF-EEBD-4808-8A98-779CE084E9A4}"/>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2284412" y="4693356"/>
            <a:ext cx="609600" cy="609600"/>
          </a:xfrm>
          <a:prstGeom prst="rect">
            <a:avLst/>
          </a:prstGeom>
        </p:spPr>
      </p:pic>
    </p:spTree>
    <p:extLst>
      <p:ext uri="{BB962C8B-B14F-4D97-AF65-F5344CB8AC3E}">
        <p14:creationId xmlns:p14="http://schemas.microsoft.com/office/powerpoint/2010/main" val="4136041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288"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665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5"/>
                </p:tgtEl>
              </p:cMediaNode>
            </p:audio>
            <p:audio>
              <p:cMediaNode vol="80000">
                <p:cTn id="12"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9DB26-4C74-446E-B49B-D2608C22A0FB}"/>
              </a:ext>
            </a:extLst>
          </p:cNvPr>
          <p:cNvSpPr>
            <a:spLocks noGrp="1"/>
          </p:cNvSpPr>
          <p:nvPr>
            <p:ph type="title"/>
          </p:nvPr>
        </p:nvSpPr>
        <p:spPr/>
        <p:txBody>
          <a:bodyPr/>
          <a:lstStyle/>
          <a:p>
            <a:r>
              <a:rPr lang="en-GB" dirty="0"/>
              <a:t>Force Field Analysis</a:t>
            </a:r>
          </a:p>
        </p:txBody>
      </p:sp>
      <p:sp>
        <p:nvSpPr>
          <p:cNvPr id="3" name="Content Placeholder 2">
            <a:extLst>
              <a:ext uri="{FF2B5EF4-FFF2-40B4-BE49-F238E27FC236}">
                <a16:creationId xmlns:a16="http://schemas.microsoft.com/office/drawing/2014/main" id="{DBB1C8CA-A97A-463F-A52D-431EE9173192}"/>
              </a:ext>
            </a:extLst>
          </p:cNvPr>
          <p:cNvSpPr>
            <a:spLocks noGrp="1"/>
          </p:cNvSpPr>
          <p:nvPr>
            <p:ph idx="1"/>
          </p:nvPr>
        </p:nvSpPr>
        <p:spPr/>
        <p:txBody>
          <a:bodyPr/>
          <a:lstStyle/>
          <a:p>
            <a:r>
              <a:rPr lang="en-GB" dirty="0"/>
              <a:t>According to Freeman (2019) Kurt Lewin’s Force Field Analysis is a change management system. It is used in social situations and shows the driving forces towards a goal or resistance against the goal. </a:t>
            </a:r>
          </a:p>
          <a:p>
            <a:r>
              <a:rPr lang="en-GB" dirty="0"/>
              <a:t>I used Kurt Lewin’s Force Field Analysis to understand the influences it will have on Herbs and Spices. The Force Field Analysis is a good way to see how my innovation opportunity affects different factors within the organisation. I looked at areas where there could be some kind of resistance to change from the employees at Herbs and Spices.</a:t>
            </a:r>
          </a:p>
          <a:p>
            <a:r>
              <a:rPr lang="en-GB" dirty="0"/>
              <a:t>The Force Field Analysis score was higher for the innovation opportunity to be a positive idea at Herbs and Spices. </a:t>
            </a:r>
          </a:p>
        </p:txBody>
      </p:sp>
      <p:pic>
        <p:nvPicPr>
          <p:cNvPr id="4" name="Recorded Sound">
            <a:hlinkClick r:id="" action="ppaction://media"/>
            <a:extLst>
              <a:ext uri="{FF2B5EF4-FFF2-40B4-BE49-F238E27FC236}">
                <a16:creationId xmlns:a16="http://schemas.microsoft.com/office/drawing/2014/main" id="{14B8B733-08E9-48F5-8C75-7F7209283D8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071556" y="798689"/>
            <a:ext cx="609600" cy="609600"/>
          </a:xfrm>
          <a:prstGeom prst="rect">
            <a:avLst/>
          </a:prstGeom>
        </p:spPr>
      </p:pic>
    </p:spTree>
    <p:extLst>
      <p:ext uri="{BB962C8B-B14F-4D97-AF65-F5344CB8AC3E}">
        <p14:creationId xmlns:p14="http://schemas.microsoft.com/office/powerpoint/2010/main" val="4283329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50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B40A5-4B98-4291-B735-A7022FD57398}"/>
              </a:ext>
            </a:extLst>
          </p:cNvPr>
          <p:cNvSpPr>
            <a:spLocks noGrp="1"/>
          </p:cNvSpPr>
          <p:nvPr>
            <p:ph type="title"/>
          </p:nvPr>
        </p:nvSpPr>
        <p:spPr/>
        <p:txBody>
          <a:bodyPr/>
          <a:lstStyle/>
          <a:p>
            <a:r>
              <a:rPr lang="en-GB" dirty="0"/>
              <a:t>Barriers and Risk</a:t>
            </a:r>
          </a:p>
        </p:txBody>
      </p:sp>
      <p:sp>
        <p:nvSpPr>
          <p:cNvPr id="3" name="Content Placeholder 2">
            <a:extLst>
              <a:ext uri="{FF2B5EF4-FFF2-40B4-BE49-F238E27FC236}">
                <a16:creationId xmlns:a16="http://schemas.microsoft.com/office/drawing/2014/main" id="{098D280E-1636-461A-95EE-898FE1083E04}"/>
              </a:ext>
            </a:extLst>
          </p:cNvPr>
          <p:cNvSpPr>
            <a:spLocks noGrp="1"/>
          </p:cNvSpPr>
          <p:nvPr>
            <p:ph idx="1"/>
          </p:nvPr>
        </p:nvSpPr>
        <p:spPr>
          <a:xfrm>
            <a:off x="2589212" y="1320801"/>
            <a:ext cx="8915400" cy="4470400"/>
          </a:xfrm>
        </p:spPr>
        <p:txBody>
          <a:bodyPr>
            <a:normAutofit fontScale="92500" lnSpcReduction="10000"/>
          </a:bodyPr>
          <a:lstStyle/>
          <a:p>
            <a:endParaRPr lang="en-GB" dirty="0"/>
          </a:p>
          <a:p>
            <a:r>
              <a:rPr lang="en-GB" dirty="0"/>
              <a:t>This term I have had to learn from home by doing online classes, due to </a:t>
            </a:r>
            <a:r>
              <a:rPr lang="en-GB" dirty="0" err="1"/>
              <a:t>Covid</a:t>
            </a:r>
            <a:r>
              <a:rPr lang="en-GB" dirty="0"/>
              <a:t> 19. It was difficult to understand what was being taught, as my broadband connection kept dropping so I had no internet. This was a problem I had to deal with. </a:t>
            </a:r>
          </a:p>
          <a:p>
            <a:r>
              <a:rPr lang="en-GB" dirty="0"/>
              <a:t>With innovation opportunities, there will be some obstacles in the way which will need to be overcome. There is a risk to the innovation opportunity not being successful and there maybe financial cost to the organisation. </a:t>
            </a:r>
          </a:p>
          <a:p>
            <a:r>
              <a:rPr lang="en-GB" dirty="0"/>
              <a:t>I have learnt that, it is important to have the right balance when it comes to innovation. Organisations need to asses different factors that could impact the innovation opportunity.</a:t>
            </a:r>
          </a:p>
          <a:p>
            <a:r>
              <a:rPr lang="en-GB" dirty="0"/>
              <a:t>With my innovation opportunity at Herbs and Spices, there were some minor barriers and risk which can be overcome easily.</a:t>
            </a:r>
          </a:p>
          <a:p>
            <a:r>
              <a:rPr lang="en-GB" dirty="0" err="1"/>
              <a:t>Kirsner</a:t>
            </a:r>
            <a:r>
              <a:rPr lang="en-GB" dirty="0"/>
              <a:t> (2018) identified that there are cultural, strategic, political and budget issues that organisations will need to confront if they want the innovation to succeed.</a:t>
            </a:r>
          </a:p>
        </p:txBody>
      </p:sp>
      <p:pic>
        <p:nvPicPr>
          <p:cNvPr id="4" name="Recorded Sound">
            <a:hlinkClick r:id="" action="ppaction://media"/>
            <a:extLst>
              <a:ext uri="{FF2B5EF4-FFF2-40B4-BE49-F238E27FC236}">
                <a16:creationId xmlns:a16="http://schemas.microsoft.com/office/drawing/2014/main" id="{99C25AAC-1014-43C0-ACBD-15911D5842F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405511" y="624110"/>
            <a:ext cx="609600" cy="609600"/>
          </a:xfrm>
          <a:prstGeom prst="rect">
            <a:avLst/>
          </a:prstGeom>
        </p:spPr>
      </p:pic>
    </p:spTree>
    <p:extLst>
      <p:ext uri="{BB962C8B-B14F-4D97-AF65-F5344CB8AC3E}">
        <p14:creationId xmlns:p14="http://schemas.microsoft.com/office/powerpoint/2010/main" val="434136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39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F73DF-DC5E-468B-AC6A-06825C1433C6}"/>
              </a:ext>
            </a:extLst>
          </p:cNvPr>
          <p:cNvSpPr>
            <a:spLocks noGrp="1"/>
          </p:cNvSpPr>
          <p:nvPr>
            <p:ph type="title"/>
          </p:nvPr>
        </p:nvSpPr>
        <p:spPr/>
        <p:txBody>
          <a:bodyPr/>
          <a:lstStyle/>
          <a:p>
            <a:r>
              <a:rPr lang="en-GB" dirty="0"/>
              <a:t>Personal Evaluation of this Module</a:t>
            </a:r>
          </a:p>
        </p:txBody>
      </p:sp>
      <p:sp>
        <p:nvSpPr>
          <p:cNvPr id="3" name="Content Placeholder 2">
            <a:extLst>
              <a:ext uri="{FF2B5EF4-FFF2-40B4-BE49-F238E27FC236}">
                <a16:creationId xmlns:a16="http://schemas.microsoft.com/office/drawing/2014/main" id="{DE98AF73-917F-4A96-B74B-FD10F51159B4}"/>
              </a:ext>
            </a:extLst>
          </p:cNvPr>
          <p:cNvSpPr>
            <a:spLocks noGrp="1"/>
          </p:cNvSpPr>
          <p:nvPr>
            <p:ph idx="1"/>
          </p:nvPr>
        </p:nvSpPr>
        <p:spPr/>
        <p:txBody>
          <a:bodyPr/>
          <a:lstStyle/>
          <a:p>
            <a:r>
              <a:rPr lang="en-GB" dirty="0"/>
              <a:t>This module has been very interesting to learn, innovation and creativity is something we all need to use in our lives. I am a music producer and I need to be creative to make my music. I use computer software with innovative hardware that I can play different instruments. This helps me to be creative and I can make new styles of music for people to enjoy.</a:t>
            </a:r>
          </a:p>
          <a:p>
            <a:r>
              <a:rPr lang="en-GB" dirty="0"/>
              <a:t>There are many models and tools to help with the innovation process, this helps to plan the idea and have a strategy on how to make it work.</a:t>
            </a:r>
          </a:p>
          <a:p>
            <a:r>
              <a:rPr lang="en-GB" dirty="0"/>
              <a:t>Creativity is vital for the innovation to work and it will improve productivity for the organisation. Creativity is a good way to solve problems and issues within the organisation. (popup Painting, 2019) </a:t>
            </a:r>
          </a:p>
        </p:txBody>
      </p:sp>
      <p:pic>
        <p:nvPicPr>
          <p:cNvPr id="4" name="Recorded Sound">
            <a:hlinkClick r:id="" action="ppaction://media"/>
            <a:extLst>
              <a:ext uri="{FF2B5EF4-FFF2-40B4-BE49-F238E27FC236}">
                <a16:creationId xmlns:a16="http://schemas.microsoft.com/office/drawing/2014/main" id="{0377B4B0-07C2-4A54-BEF6-C60E230ECF2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175022" y="5391934"/>
            <a:ext cx="609600" cy="609600"/>
          </a:xfrm>
          <a:prstGeom prst="rect">
            <a:avLst/>
          </a:prstGeom>
        </p:spPr>
      </p:pic>
    </p:spTree>
    <p:extLst>
      <p:ext uri="{BB962C8B-B14F-4D97-AF65-F5344CB8AC3E}">
        <p14:creationId xmlns:p14="http://schemas.microsoft.com/office/powerpoint/2010/main" val="3856175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3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07237-88DA-4B75-86E7-E860286658D6}"/>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974E9149-AB0E-4F36-ADAB-CE864009ECB3}"/>
              </a:ext>
            </a:extLst>
          </p:cNvPr>
          <p:cNvSpPr>
            <a:spLocks noGrp="1"/>
          </p:cNvSpPr>
          <p:nvPr>
            <p:ph idx="1"/>
          </p:nvPr>
        </p:nvSpPr>
        <p:spPr/>
        <p:txBody>
          <a:bodyPr>
            <a:normAutofit lnSpcReduction="10000"/>
          </a:bodyPr>
          <a:lstStyle/>
          <a:p>
            <a:r>
              <a:rPr lang="en-GB" dirty="0"/>
              <a:t>I strongly believe that innovation and creativity does give a business an advantage. Taylor (2015) states that, Businesses need something new to offer their customers, they identify, develop, and deliver products and services. Innovation will make a business grow or it could make it decline, a business can survive or it can die. This is how vital innovation and creativity is to an organisation.</a:t>
            </a:r>
          </a:p>
          <a:p>
            <a:r>
              <a:rPr lang="en-GB" dirty="0"/>
              <a:t>Reflecting on my research on innovation and creativity, I feel it has given me knowledge and understanding of the process involved in making strategic decisions using innovation models. There are risks involved with innovation but I feel it is more risky not to innovate and grow your organisation. According to Drucker (2015) logical innovation must be vital to the process of management in all organisations. They must be capable of innovation and change to maintain even during normal operating times.</a:t>
            </a:r>
          </a:p>
        </p:txBody>
      </p:sp>
      <p:pic>
        <p:nvPicPr>
          <p:cNvPr id="4" name="Recorded Sound">
            <a:hlinkClick r:id="" action="ppaction://media"/>
            <a:extLst>
              <a:ext uri="{FF2B5EF4-FFF2-40B4-BE49-F238E27FC236}">
                <a16:creationId xmlns:a16="http://schemas.microsoft.com/office/drawing/2014/main" id="{A11C6A62-8610-4617-A475-8EB3F985855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296355" y="1409700"/>
            <a:ext cx="609600" cy="609600"/>
          </a:xfrm>
          <a:prstGeom prst="rect">
            <a:avLst/>
          </a:prstGeom>
        </p:spPr>
      </p:pic>
      <p:pic>
        <p:nvPicPr>
          <p:cNvPr id="5" name="Recorded Sound">
            <a:hlinkClick r:id="" action="ppaction://media"/>
            <a:extLst>
              <a:ext uri="{FF2B5EF4-FFF2-40B4-BE49-F238E27FC236}">
                <a16:creationId xmlns:a16="http://schemas.microsoft.com/office/drawing/2014/main" id="{5E2E5825-7B54-4403-8131-B6EDE235B249}"/>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3296355" y="5530222"/>
            <a:ext cx="609600" cy="609600"/>
          </a:xfrm>
          <a:prstGeom prst="rect">
            <a:avLst/>
          </a:prstGeom>
        </p:spPr>
      </p:pic>
    </p:spTree>
    <p:extLst>
      <p:ext uri="{BB962C8B-B14F-4D97-AF65-F5344CB8AC3E}">
        <p14:creationId xmlns:p14="http://schemas.microsoft.com/office/powerpoint/2010/main" val="2420617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595"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47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audio>
              <p:cMediaNode vol="80000">
                <p:cTn id="12"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C7B28-28B1-40C7-8F38-E62144CC36E1}"/>
              </a:ext>
            </a:extLst>
          </p:cNvPr>
          <p:cNvSpPr>
            <a:spLocks noGrp="1"/>
          </p:cNvSpPr>
          <p:nvPr>
            <p:ph type="ctrTitle"/>
          </p:nvPr>
        </p:nvSpPr>
        <p:spPr>
          <a:xfrm>
            <a:off x="2589213" y="587023"/>
            <a:ext cx="8915399" cy="880534"/>
          </a:xfrm>
        </p:spPr>
        <p:txBody>
          <a:bodyPr>
            <a:normAutofit fontScale="90000"/>
          </a:bodyPr>
          <a:lstStyle/>
          <a:p>
            <a:r>
              <a:rPr lang="en-GB" dirty="0"/>
              <a:t>Reference List</a:t>
            </a:r>
          </a:p>
        </p:txBody>
      </p:sp>
      <p:sp>
        <p:nvSpPr>
          <p:cNvPr id="3" name="Subtitle 2">
            <a:extLst>
              <a:ext uri="{FF2B5EF4-FFF2-40B4-BE49-F238E27FC236}">
                <a16:creationId xmlns:a16="http://schemas.microsoft.com/office/drawing/2014/main" id="{8305C032-9810-4710-B954-014E6B9399E6}"/>
              </a:ext>
            </a:extLst>
          </p:cNvPr>
          <p:cNvSpPr>
            <a:spLocks noGrp="1"/>
          </p:cNvSpPr>
          <p:nvPr>
            <p:ph type="subTitle" idx="1"/>
          </p:nvPr>
        </p:nvSpPr>
        <p:spPr>
          <a:xfrm>
            <a:off x="2589213" y="1388533"/>
            <a:ext cx="8915399" cy="4882444"/>
          </a:xfrm>
        </p:spPr>
        <p:txBody>
          <a:bodyPr>
            <a:normAutofit lnSpcReduction="10000"/>
          </a:bodyPr>
          <a:lstStyle/>
          <a:p>
            <a:r>
              <a:rPr lang="en-GB" sz="1200" dirty="0"/>
              <a:t>Akkola, M. (2018),’Innovation Space 4P’s’, [Online]. Available: </a:t>
            </a:r>
            <a:r>
              <a:rPr lang="en-GB" sz="1200" dirty="0">
                <a:hlinkClick r:id="rId2"/>
              </a:rPr>
              <a:t>https://www.google.com/amp/s/innovationmanagementsite.wordpress.com/2015/09/07/innovation-space-4ps/amp/</a:t>
            </a:r>
            <a:r>
              <a:rPr lang="en-GB" sz="1200" dirty="0"/>
              <a:t>, [Accessed 2020. 07. 09].</a:t>
            </a:r>
          </a:p>
          <a:p>
            <a:r>
              <a:rPr lang="en-GB" sz="1200" dirty="0"/>
              <a:t>Drucker, P. (2015), </a:t>
            </a:r>
            <a:r>
              <a:rPr lang="en-GB" sz="1200" u="sng" dirty="0"/>
              <a:t>Innovation and Entrepreneurship</a:t>
            </a:r>
            <a:r>
              <a:rPr lang="en-GB" sz="1200" dirty="0"/>
              <a:t>, Abingdon: Routledge.</a:t>
            </a:r>
          </a:p>
          <a:p>
            <a:r>
              <a:rPr lang="en-GB" sz="1200" dirty="0"/>
              <a:t>Freeman, J. (2019),’Full Understanding- Force Field Analysis definition’, [Online]. Available: </a:t>
            </a:r>
            <a:r>
              <a:rPr lang="en-GB" sz="1200" dirty="0">
                <a:hlinkClick r:id="rId3"/>
              </a:rPr>
              <a:t>https://www.edrawsoft.com/force-field-analysis-definition.html</a:t>
            </a:r>
            <a:r>
              <a:rPr lang="en-GB" sz="1200" dirty="0"/>
              <a:t>, [Accessed 2020. 07. 09].</a:t>
            </a:r>
          </a:p>
          <a:p>
            <a:r>
              <a:rPr lang="en-GB" sz="1200" dirty="0"/>
              <a:t>Herzog, P. (2011), </a:t>
            </a:r>
            <a:r>
              <a:rPr lang="en-GB" sz="1200" u="sng" dirty="0"/>
              <a:t>Open and Closed Innovation</a:t>
            </a:r>
            <a:r>
              <a:rPr lang="en-GB" sz="1200" dirty="0"/>
              <a:t>, (2</a:t>
            </a:r>
            <a:r>
              <a:rPr lang="en-GB" sz="1200" baseline="30000" dirty="0"/>
              <a:t>nd</a:t>
            </a:r>
            <a:r>
              <a:rPr lang="en-GB" sz="1200" dirty="0"/>
              <a:t> Ed), Berlin: Gabler Research.</a:t>
            </a:r>
          </a:p>
          <a:p>
            <a:r>
              <a:rPr lang="en-GB" sz="1200" dirty="0" err="1"/>
              <a:t>Janse</a:t>
            </a:r>
            <a:r>
              <a:rPr lang="en-GB" sz="1200" dirty="0"/>
              <a:t>, B. (2019),’Innovation Matrix’, [Online]. Available: </a:t>
            </a:r>
            <a:r>
              <a:rPr lang="en-GB" sz="1200" dirty="0">
                <a:hlinkClick r:id="rId4"/>
              </a:rPr>
              <a:t>https://www.toolshero.com/innovation/innovation-matrix/#:~:text=The%20Innovation%20Matrix%20is%20a,the%20competence-based%20Innovation%20Matrix</a:t>
            </a:r>
            <a:r>
              <a:rPr lang="en-GB" sz="1200" dirty="0"/>
              <a:t>, [Accessed 2020. 07. 08].</a:t>
            </a:r>
          </a:p>
          <a:p>
            <a:r>
              <a:rPr lang="en-GB" sz="1200" dirty="0" err="1"/>
              <a:t>Kirsner</a:t>
            </a:r>
            <a:r>
              <a:rPr lang="en-GB" sz="1200" dirty="0"/>
              <a:t>, S. (2018),’The Biggest Obstacles to Innovation in Large Companies’, [online]. Available: </a:t>
            </a:r>
            <a:r>
              <a:rPr lang="en-GB" sz="1200" dirty="0">
                <a:hlinkClick r:id="rId5"/>
              </a:rPr>
              <a:t>https://www.google.com/amp/s/hbr.org/amp/2018/07/the-biggest-obstacles-to-innovation-in-large-companies</a:t>
            </a:r>
            <a:r>
              <a:rPr lang="en-GB" sz="1200" dirty="0"/>
              <a:t>, [Accessed 2020. 07. 09].</a:t>
            </a:r>
          </a:p>
          <a:p>
            <a:r>
              <a:rPr lang="en-GB" sz="1200" dirty="0"/>
              <a:t>McLeod, S. (2017),’Kolb’s Learning Styles and Experiential Learning Cycle’, [Online]. Available: </a:t>
            </a:r>
            <a:r>
              <a:rPr lang="en-GB" sz="1200" dirty="0">
                <a:hlinkClick r:id="rId6"/>
              </a:rPr>
              <a:t>https://www.simplypsychology.org/learning-kolb.html</a:t>
            </a:r>
            <a:r>
              <a:rPr lang="en-GB" sz="1200" dirty="0"/>
              <a:t>, [Accessed 2020. 07. 08].</a:t>
            </a:r>
          </a:p>
          <a:p>
            <a:r>
              <a:rPr lang="en-GB" sz="1200" dirty="0"/>
              <a:t>Popup Painting (2018),’6 Benefits of Creativity in the Workplace’, [Online]. Available: </a:t>
            </a:r>
            <a:r>
              <a:rPr lang="en-GB" sz="1200" dirty="0">
                <a:hlinkClick r:id="rId7"/>
              </a:rPr>
              <a:t>https://popuppainting.com/2019/01/6-benefits-of-creativity-in-the-workplace/</a:t>
            </a:r>
            <a:r>
              <a:rPr lang="en-GB" sz="1200" dirty="0"/>
              <a:t>, [Accessed 2020. 07. 09].</a:t>
            </a:r>
          </a:p>
          <a:p>
            <a:r>
              <a:rPr lang="en-GB" sz="1200" dirty="0"/>
              <a:t>Shewan, D. (2020),‘How to do a SWOT Analysis for Your Small Business’ [Online]. Available: </a:t>
            </a:r>
            <a:r>
              <a:rPr lang="en-GB" sz="1200" dirty="0">
                <a:hlinkClick r:id="rId8"/>
              </a:rPr>
              <a:t>https://www.wordstream.com/blog/ws/2017/12/20/swot-analysis</a:t>
            </a:r>
            <a:r>
              <a:rPr lang="en-GB" sz="1200" dirty="0"/>
              <a:t>, [Accessed 2020. 07. 08].</a:t>
            </a:r>
          </a:p>
          <a:p>
            <a:r>
              <a:rPr lang="en-GB" sz="1200" dirty="0" err="1"/>
              <a:t>Stampfi</a:t>
            </a:r>
            <a:r>
              <a:rPr lang="en-GB" sz="1200" dirty="0"/>
              <a:t>, G. (2016), </a:t>
            </a:r>
            <a:r>
              <a:rPr lang="en-GB" sz="1200" u="sng" dirty="0"/>
              <a:t>The Process of Business Model</a:t>
            </a:r>
            <a:r>
              <a:rPr lang="en-GB" sz="1200" dirty="0"/>
              <a:t>, Vienna: Springer Gabler.</a:t>
            </a:r>
          </a:p>
          <a:p>
            <a:r>
              <a:rPr lang="en-GB" sz="1200" dirty="0"/>
              <a:t>Taylor, D. (2015), </a:t>
            </a:r>
            <a:r>
              <a:rPr lang="en-GB" sz="1200" u="sng" dirty="0"/>
              <a:t>The Secrets of Big Business Innovation</a:t>
            </a:r>
            <a:r>
              <a:rPr lang="en-GB" sz="1200" dirty="0"/>
              <a:t>, Petersfield: Harriman House LTD.</a:t>
            </a:r>
          </a:p>
        </p:txBody>
      </p:sp>
    </p:spTree>
    <p:extLst>
      <p:ext uri="{BB962C8B-B14F-4D97-AF65-F5344CB8AC3E}">
        <p14:creationId xmlns:p14="http://schemas.microsoft.com/office/powerpoint/2010/main" val="373639635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FFECDC02DC436418CCBE31634C411FC" ma:contentTypeVersion="7" ma:contentTypeDescription="Create a new document." ma:contentTypeScope="" ma:versionID="8efeba08c6605897310e6bc7e300fe53">
  <xsd:schema xmlns:xsd="http://www.w3.org/2001/XMLSchema" xmlns:xs="http://www.w3.org/2001/XMLSchema" xmlns:p="http://schemas.microsoft.com/office/2006/metadata/properties" xmlns:ns3="aadfcd52-e379-49eb-a412-e28a16640aff" xmlns:ns4="ee7a20b1-ddba-4ac9-b1b6-34fd780388d2" targetNamespace="http://schemas.microsoft.com/office/2006/metadata/properties" ma:root="true" ma:fieldsID="a711f016d18c987fe11e792845246d48" ns3:_="" ns4:_="">
    <xsd:import namespace="aadfcd52-e379-49eb-a412-e28a16640aff"/>
    <xsd:import namespace="ee7a20b1-ddba-4ac9-b1b6-34fd780388d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dfcd52-e379-49eb-a412-e28a16640aff"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e7a20b1-ddba-4ac9-b1b6-34fd780388d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4B76E86-289F-45F7-8257-CBC1AA2246BC}">
  <ds:schemaRefs>
    <ds:schemaRef ds:uri="http://purl.org/dc/dcmitype/"/>
    <ds:schemaRef ds:uri="http://schemas.microsoft.com/office/infopath/2007/PartnerControls"/>
    <ds:schemaRef ds:uri="http://schemas.microsoft.com/office/2006/documentManagement/types"/>
    <ds:schemaRef ds:uri="http://schemas.microsoft.com/office/2006/metadata/properties"/>
    <ds:schemaRef ds:uri="http://purl.org/dc/terms/"/>
    <ds:schemaRef ds:uri="http://schemas.openxmlformats.org/package/2006/metadata/core-properties"/>
    <ds:schemaRef ds:uri="ee7a20b1-ddba-4ac9-b1b6-34fd780388d2"/>
    <ds:schemaRef ds:uri="aadfcd52-e379-49eb-a412-e28a16640aff"/>
    <ds:schemaRef ds:uri="http://www.w3.org/XML/1998/namespace"/>
    <ds:schemaRef ds:uri="http://purl.org/dc/elements/1.1/"/>
  </ds:schemaRefs>
</ds:datastoreItem>
</file>

<file path=customXml/itemProps2.xml><?xml version="1.0" encoding="utf-8"?>
<ds:datastoreItem xmlns:ds="http://schemas.openxmlformats.org/officeDocument/2006/customXml" ds:itemID="{8C6AC254-9332-4452-A487-8E1058465F37}">
  <ds:schemaRefs>
    <ds:schemaRef ds:uri="http://schemas.microsoft.com/sharepoint/v3/contenttype/forms"/>
  </ds:schemaRefs>
</ds:datastoreItem>
</file>

<file path=customXml/itemProps3.xml><?xml version="1.0" encoding="utf-8"?>
<ds:datastoreItem xmlns:ds="http://schemas.openxmlformats.org/officeDocument/2006/customXml" ds:itemID="{3878609B-0FE6-47DA-922A-E6D9F6FFDD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dfcd52-e379-49eb-a412-e28a16640aff"/>
    <ds:schemaRef ds:uri="ee7a20b1-ddba-4ac9-b1b6-34fd780388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Wisp</Template>
  <TotalTime>490</TotalTime>
  <Words>1805</Words>
  <Application>Microsoft Office PowerPoint</Application>
  <PresentationFormat>Widescreen</PresentationFormat>
  <Paragraphs>66</Paragraphs>
  <Slides>13</Slides>
  <Notes>0</Notes>
  <HiddenSlides>0</HiddenSlides>
  <MMClips>14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Century Gothic</vt:lpstr>
      <vt:lpstr>Wingdings 3</vt:lpstr>
      <vt:lpstr>Wisp</vt:lpstr>
      <vt:lpstr>Does Innovation and Creativity provide a business Advantage?</vt:lpstr>
      <vt:lpstr>Introduction</vt:lpstr>
      <vt:lpstr>Kolb’s Reflective Model</vt:lpstr>
      <vt:lpstr>SWOT Analysis</vt:lpstr>
      <vt:lpstr>Innovation Matrix</vt:lpstr>
      <vt:lpstr>Fusion Indian Dishes</vt:lpstr>
      <vt:lpstr>Models of Innovation</vt:lpstr>
      <vt:lpstr>Models of Innovation Continued</vt:lpstr>
      <vt:lpstr>Force Field Analysis</vt:lpstr>
      <vt:lpstr>Barriers and Risk</vt:lpstr>
      <vt:lpstr>Personal Evaluation of this Module</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Does Innovation and Creativity provide a business Advantage?</dc:title>
  <dc:creator>Koyrul Meah (1705602)</dc:creator>
  <cp:lastModifiedBy>Koyrul Meah (1705602)</cp:lastModifiedBy>
  <cp:revision>8</cp:revision>
  <dcterms:created xsi:type="dcterms:W3CDTF">2020-07-07T22:27:27Z</dcterms:created>
  <dcterms:modified xsi:type="dcterms:W3CDTF">2020-07-09T21:46:54Z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0x0101007FFECDC02DC436418CCBE31634C411FC</vt:lpwstr>
  </property>
</Properties>
</file>