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6" r:id="rId7"/>
    <p:sldId id="267" r:id="rId8"/>
    <p:sldId id="261" r:id="rId9"/>
    <p:sldId id="263"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0" d="100"/>
          <a:sy n="110" d="100"/>
        </p:scale>
        <p:origin x="59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425224EE-98D7-434E-A869-520508F5BCA4}" type="datetimeFigureOut">
              <a:rPr lang="en-GB" smtClean="0"/>
              <a:t>07/02/2018</a:t>
            </a:fld>
            <a:endParaRPr lang="en-GB"/>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GB"/>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29240047-2E4B-4530-A700-CD2C2A39F3ED}" type="slidenum">
              <a:rPr lang="en-GB" smtClean="0"/>
              <a:t>‹#›</a:t>
            </a:fld>
            <a:endParaRPr lang="en-GB"/>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00571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5224EE-98D7-434E-A869-520508F5BCA4}"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240047-2E4B-4530-A700-CD2C2A39F3ED}" type="slidenum">
              <a:rPr lang="en-GB" smtClean="0"/>
              <a:t>‹#›</a:t>
            </a:fld>
            <a:endParaRPr lang="en-GB"/>
          </a:p>
        </p:txBody>
      </p:sp>
    </p:spTree>
    <p:extLst>
      <p:ext uri="{BB962C8B-B14F-4D97-AF65-F5344CB8AC3E}">
        <p14:creationId xmlns:p14="http://schemas.microsoft.com/office/powerpoint/2010/main" val="3852680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5224EE-98D7-434E-A869-520508F5BCA4}"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240047-2E4B-4530-A700-CD2C2A39F3ED}" type="slidenum">
              <a:rPr lang="en-GB" smtClean="0"/>
              <a:t>‹#›</a:t>
            </a:fld>
            <a:endParaRPr lang="en-GB"/>
          </a:p>
        </p:txBody>
      </p:sp>
    </p:spTree>
    <p:extLst>
      <p:ext uri="{BB962C8B-B14F-4D97-AF65-F5344CB8AC3E}">
        <p14:creationId xmlns:p14="http://schemas.microsoft.com/office/powerpoint/2010/main" val="4126582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5224EE-98D7-434E-A869-520508F5BCA4}"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240047-2E4B-4530-A700-CD2C2A39F3ED}" type="slidenum">
              <a:rPr lang="en-GB" smtClean="0"/>
              <a:t>‹#›</a:t>
            </a:fld>
            <a:endParaRPr lang="en-GB"/>
          </a:p>
        </p:txBody>
      </p:sp>
    </p:spTree>
    <p:extLst>
      <p:ext uri="{BB962C8B-B14F-4D97-AF65-F5344CB8AC3E}">
        <p14:creationId xmlns:p14="http://schemas.microsoft.com/office/powerpoint/2010/main" val="1021182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5224EE-98D7-434E-A869-520508F5BCA4}" type="datetimeFigureOut">
              <a:rPr lang="en-GB" smtClean="0"/>
              <a:t>07/02/2018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240047-2E4B-4530-A700-CD2C2A39F3ED}" type="slidenum">
              <a:rPr lang="en-GB" smtClean="0"/>
              <a:t>‹#›</a:t>
            </a:fld>
            <a:endParaRPr lang="en-GB"/>
          </a:p>
        </p:txBody>
      </p:sp>
    </p:spTree>
    <p:extLst>
      <p:ext uri="{BB962C8B-B14F-4D97-AF65-F5344CB8AC3E}">
        <p14:creationId xmlns:p14="http://schemas.microsoft.com/office/powerpoint/2010/main" val="3180260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25224EE-98D7-434E-A869-520508F5BCA4}" type="datetimeFigureOut">
              <a:rPr lang="en-GB" smtClean="0"/>
              <a:t>07/02/2018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240047-2E4B-4530-A700-CD2C2A39F3ED}" type="slidenum">
              <a:rPr lang="en-GB" smtClean="0"/>
              <a:t>‹#›</a:t>
            </a:fld>
            <a:endParaRPr lang="en-GB"/>
          </a:p>
        </p:txBody>
      </p:sp>
    </p:spTree>
    <p:extLst>
      <p:ext uri="{BB962C8B-B14F-4D97-AF65-F5344CB8AC3E}">
        <p14:creationId xmlns:p14="http://schemas.microsoft.com/office/powerpoint/2010/main" val="1172810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5224EE-98D7-434E-A869-520508F5BCA4}" type="datetimeFigureOut">
              <a:rPr lang="en-GB" smtClean="0"/>
              <a:t>07/02/2018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9240047-2E4B-4530-A700-CD2C2A39F3ED}" type="slidenum">
              <a:rPr lang="en-GB" smtClean="0"/>
              <a:t>‹#›</a:t>
            </a:fld>
            <a:endParaRPr lang="en-GB"/>
          </a:p>
        </p:txBody>
      </p:sp>
    </p:spTree>
    <p:extLst>
      <p:ext uri="{BB962C8B-B14F-4D97-AF65-F5344CB8AC3E}">
        <p14:creationId xmlns:p14="http://schemas.microsoft.com/office/powerpoint/2010/main" val="3877466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5224EE-98D7-434E-A869-520508F5BCA4}"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240047-2E4B-4530-A700-CD2C2A39F3ED}" type="slidenum">
              <a:rPr lang="en-GB" smtClean="0"/>
              <a:t>‹#›</a:t>
            </a:fld>
            <a:endParaRPr lang="en-GB"/>
          </a:p>
        </p:txBody>
      </p:sp>
    </p:spTree>
    <p:extLst>
      <p:ext uri="{BB962C8B-B14F-4D97-AF65-F5344CB8AC3E}">
        <p14:creationId xmlns:p14="http://schemas.microsoft.com/office/powerpoint/2010/main" val="132973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5224EE-98D7-434E-A869-520508F5BCA4}"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240047-2E4B-4530-A700-CD2C2A39F3ED}" type="slidenum">
              <a:rPr lang="en-GB" smtClean="0"/>
              <a:t>‹#›</a:t>
            </a:fld>
            <a:endParaRPr lang="en-GB"/>
          </a:p>
        </p:txBody>
      </p:sp>
    </p:spTree>
    <p:extLst>
      <p:ext uri="{BB962C8B-B14F-4D97-AF65-F5344CB8AC3E}">
        <p14:creationId xmlns:p14="http://schemas.microsoft.com/office/powerpoint/2010/main" val="1420903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5224EE-98D7-434E-A869-520508F5BCA4}"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240047-2E4B-4530-A700-CD2C2A39F3ED}" type="slidenum">
              <a:rPr lang="en-GB" smtClean="0"/>
              <a:t>‹#›</a:t>
            </a:fld>
            <a:endParaRPr lang="en-GB"/>
          </a:p>
        </p:txBody>
      </p:sp>
    </p:spTree>
    <p:extLst>
      <p:ext uri="{BB962C8B-B14F-4D97-AF65-F5344CB8AC3E}">
        <p14:creationId xmlns:p14="http://schemas.microsoft.com/office/powerpoint/2010/main" val="910790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5224EE-98D7-434E-A869-520508F5BCA4}"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240047-2E4B-4530-A700-CD2C2A39F3ED}" type="slidenum">
              <a:rPr lang="en-GB" smtClean="0"/>
              <a:t>‹#›</a:t>
            </a:fld>
            <a:endParaRPr lang="en-GB"/>
          </a:p>
        </p:txBody>
      </p:sp>
    </p:spTree>
    <p:extLst>
      <p:ext uri="{BB962C8B-B14F-4D97-AF65-F5344CB8AC3E}">
        <p14:creationId xmlns:p14="http://schemas.microsoft.com/office/powerpoint/2010/main" val="8725195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5224EE-98D7-434E-A869-520508F5BCA4}"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240047-2E4B-4530-A700-CD2C2A39F3ED}" type="slidenum">
              <a:rPr lang="en-GB" smtClean="0"/>
              <a:t>‹#›</a:t>
            </a:fld>
            <a:endParaRPr lang="en-GB"/>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032775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5224EE-98D7-434E-A869-520508F5BCA4}"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240047-2E4B-4530-A700-CD2C2A39F3ED}" type="slidenum">
              <a:rPr lang="en-GB" smtClean="0"/>
              <a:t>‹#›</a:t>
            </a:fld>
            <a:endParaRPr lang="en-GB"/>
          </a:p>
        </p:txBody>
      </p:sp>
    </p:spTree>
    <p:extLst>
      <p:ext uri="{BB962C8B-B14F-4D97-AF65-F5344CB8AC3E}">
        <p14:creationId xmlns:p14="http://schemas.microsoft.com/office/powerpoint/2010/main" val="41705716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25224EE-98D7-434E-A869-520508F5BCA4}" type="datetimeFigureOut">
              <a:rPr lang="en-GB" smtClean="0"/>
              <a:t>07/02/2018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240047-2E4B-4530-A700-CD2C2A39F3ED}" type="slidenum">
              <a:rPr lang="en-GB" smtClean="0"/>
              <a:t>‹#›</a:t>
            </a:fld>
            <a:endParaRPr lang="en-GB"/>
          </a:p>
        </p:txBody>
      </p:sp>
    </p:spTree>
    <p:extLst>
      <p:ext uri="{BB962C8B-B14F-4D97-AF65-F5344CB8AC3E}">
        <p14:creationId xmlns:p14="http://schemas.microsoft.com/office/powerpoint/2010/main" val="2146444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25224EE-98D7-434E-A869-520508F5BCA4}" type="datetimeFigureOut">
              <a:rPr lang="en-GB" smtClean="0"/>
              <a:t>07/02/2018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240047-2E4B-4530-A700-CD2C2A39F3ED}" type="slidenum">
              <a:rPr lang="en-GB" smtClean="0"/>
              <a:t>‹#›</a:t>
            </a:fld>
            <a:endParaRPr lang="en-GB"/>
          </a:p>
        </p:txBody>
      </p:sp>
    </p:spTree>
    <p:extLst>
      <p:ext uri="{BB962C8B-B14F-4D97-AF65-F5344CB8AC3E}">
        <p14:creationId xmlns:p14="http://schemas.microsoft.com/office/powerpoint/2010/main" val="32646229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5224EE-98D7-434E-A869-520508F5BCA4}"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240047-2E4B-4530-A700-CD2C2A39F3ED}" type="slidenum">
              <a:rPr lang="en-GB" smtClean="0"/>
              <a:t>‹#›</a:t>
            </a:fld>
            <a:endParaRPr lang="en-GB"/>
          </a:p>
        </p:txBody>
      </p:sp>
    </p:spTree>
    <p:extLst>
      <p:ext uri="{BB962C8B-B14F-4D97-AF65-F5344CB8AC3E}">
        <p14:creationId xmlns:p14="http://schemas.microsoft.com/office/powerpoint/2010/main" val="31291393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5224EE-98D7-434E-A869-520508F5BCA4}"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240047-2E4B-4530-A700-CD2C2A39F3ED}" type="slidenum">
              <a:rPr lang="en-GB" smtClean="0"/>
              <a:t>‹#›</a:t>
            </a:fld>
            <a:endParaRPr lang="en-GB"/>
          </a:p>
        </p:txBody>
      </p:sp>
    </p:spTree>
    <p:extLst>
      <p:ext uri="{BB962C8B-B14F-4D97-AF65-F5344CB8AC3E}">
        <p14:creationId xmlns:p14="http://schemas.microsoft.com/office/powerpoint/2010/main" val="1576707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425224EE-98D7-434E-A869-520508F5BCA4}" type="datetimeFigureOut">
              <a:rPr lang="en-GB" smtClean="0"/>
              <a:t>07/02/2018</a:t>
            </a:fld>
            <a:endParaRPr lang="en-GB"/>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29240047-2E4B-4530-A700-CD2C2A39F3ED}" type="slidenum">
              <a:rPr lang="en-GB" smtClean="0"/>
              <a:t>‹#›</a:t>
            </a:fld>
            <a:endParaRPr lang="en-GB"/>
          </a:p>
        </p:txBody>
      </p:sp>
    </p:spTree>
    <p:extLst>
      <p:ext uri="{BB962C8B-B14F-4D97-AF65-F5344CB8AC3E}">
        <p14:creationId xmlns:p14="http://schemas.microsoft.com/office/powerpoint/2010/main" val="4066093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Academic Skills;</a:t>
            </a:r>
            <a:br>
              <a:rPr lang="en-GB" dirty="0"/>
            </a:br>
            <a:r>
              <a:rPr lang="en-GB" dirty="0"/>
              <a:t>Skills Audit</a:t>
            </a:r>
          </a:p>
        </p:txBody>
      </p:sp>
      <p:sp>
        <p:nvSpPr>
          <p:cNvPr id="3" name="Subtitle 2"/>
          <p:cNvSpPr>
            <a:spLocks noGrp="1"/>
          </p:cNvSpPr>
          <p:nvPr>
            <p:ph type="subTitle" idx="1"/>
          </p:nvPr>
        </p:nvSpPr>
        <p:spPr/>
        <p:txBody>
          <a:bodyPr/>
          <a:lstStyle/>
          <a:p>
            <a:r>
              <a:rPr lang="en-GB" dirty="0"/>
              <a:t>Gareth Hughes – January 2018</a:t>
            </a:r>
          </a:p>
        </p:txBody>
      </p:sp>
    </p:spTree>
    <p:extLst>
      <p:ext uri="{BB962C8B-B14F-4D97-AF65-F5344CB8AC3E}">
        <p14:creationId xmlns:p14="http://schemas.microsoft.com/office/powerpoint/2010/main" val="783782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310" y="61909"/>
            <a:ext cx="10396882" cy="1151965"/>
          </a:xfrm>
        </p:spPr>
        <p:txBody>
          <a:bodyPr/>
          <a:lstStyle/>
          <a:p>
            <a:r>
              <a:rPr lang="en-GB" dirty="0"/>
              <a:t>Skills</a:t>
            </a:r>
          </a:p>
        </p:txBody>
      </p:sp>
      <p:sp>
        <p:nvSpPr>
          <p:cNvPr id="3" name="Content Placeholder 2"/>
          <p:cNvSpPr>
            <a:spLocks noGrp="1"/>
          </p:cNvSpPr>
          <p:nvPr>
            <p:ph sz="quarter" idx="13"/>
          </p:nvPr>
        </p:nvSpPr>
        <p:spPr>
          <a:xfrm>
            <a:off x="351310" y="1496673"/>
            <a:ext cx="10394707" cy="3311189"/>
          </a:xfrm>
        </p:spPr>
        <p:txBody>
          <a:bodyPr>
            <a:normAutofit lnSpcReduction="10000"/>
          </a:bodyPr>
          <a:lstStyle/>
          <a:p>
            <a:r>
              <a:rPr lang="en-GB" altLang="zh-CN" sz="2800" dirty="0">
                <a:ea typeface="SimSun" panose="02010600030101010101" pitchFamily="2" charset="-122"/>
              </a:rPr>
              <a:t>What is a skill?</a:t>
            </a:r>
          </a:p>
          <a:p>
            <a:pPr lvl="1"/>
            <a:r>
              <a:rPr lang="en-GB" altLang="zh-CN" sz="2800" dirty="0">
                <a:ea typeface="SimSun" panose="02010600030101010101" pitchFamily="2" charset="-122"/>
              </a:rPr>
              <a:t>“</a:t>
            </a:r>
            <a:r>
              <a:rPr lang="en-GB" altLang="zh-CN" sz="2800" i="1" dirty="0">
                <a:ea typeface="SimSun" panose="02010600030101010101" pitchFamily="2" charset="-122"/>
              </a:rPr>
              <a:t>a skill is a learned activity – something you can develop through practice and reflection”</a:t>
            </a:r>
          </a:p>
          <a:p>
            <a:pPr lvl="1"/>
            <a:r>
              <a:rPr lang="en-GB" altLang="zh-CN" sz="2800" i="1" dirty="0">
                <a:ea typeface="SimSun" panose="02010600030101010101" pitchFamily="2" charset="-122"/>
              </a:rPr>
              <a:t>“to be skilled is to be able to perform a learned activity well and at will”</a:t>
            </a:r>
          </a:p>
          <a:p>
            <a:pPr lvl="1" algn="r">
              <a:buNone/>
            </a:pPr>
            <a:r>
              <a:rPr lang="en-GB" altLang="zh-CN" sz="2800" i="1" dirty="0">
                <a:ea typeface="SimSun" panose="02010600030101010101" pitchFamily="2" charset="-122"/>
              </a:rPr>
              <a:t>Cottrell (2008)</a:t>
            </a:r>
            <a:endParaRPr lang="en-GB" sz="2400" dirty="0"/>
          </a:p>
        </p:txBody>
      </p:sp>
    </p:spTree>
    <p:extLst>
      <p:ext uri="{BB962C8B-B14F-4D97-AF65-F5344CB8AC3E}">
        <p14:creationId xmlns:p14="http://schemas.microsoft.com/office/powerpoint/2010/main" val="2180629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3" name="Picture 9" descr="A brick wall&#10;&#10;Description generated with very high confidence">
            <a:extLst>
              <a:ext uri="{FF2B5EF4-FFF2-40B4-BE49-F238E27FC236}">
                <a16:creationId xmlns:a16="http://schemas.microsoft.com/office/drawing/2014/main" xmlns="" id="{91AB8A88-A60F-421C-9564-D5A7639EA58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xmlns="" id="{832D3A04-3120-4CF3-8F9E-6DCF218BAC5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xmlns="" id="{1A636CE1-EAD2-4074-8B51-C0576EFB6F3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62455" y="1443880"/>
            <a:ext cx="4677405" cy="3508053"/>
          </a:xfrm>
          <a:prstGeom prst="rect">
            <a:avLst/>
          </a:prstGeom>
          <a:ln>
            <a:noFill/>
          </a:ln>
        </p:spPr>
      </p:pic>
      <p:sp>
        <p:nvSpPr>
          <p:cNvPr id="14" name="Freeform 9">
            <a:extLst>
              <a:ext uri="{FF2B5EF4-FFF2-40B4-BE49-F238E27FC236}">
                <a16:creationId xmlns:a16="http://schemas.microsoft.com/office/drawing/2014/main" xmlns="" id="{98D68143-E11F-49D9-A842-E52CB436451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6" name="Rectangle 15">
            <a:extLst>
              <a:ext uri="{FF2B5EF4-FFF2-40B4-BE49-F238E27FC236}">
                <a16:creationId xmlns:a16="http://schemas.microsoft.com/office/drawing/2014/main" xmlns="" id="{70D81F57-CC57-46AD-86A2-54F697BD59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 y="-38718"/>
            <a:ext cx="4957275" cy="1146825"/>
          </a:xfrm>
        </p:spPr>
        <p:txBody>
          <a:bodyPr>
            <a:normAutofit/>
          </a:bodyPr>
          <a:lstStyle/>
          <a:p>
            <a:r>
              <a:rPr lang="en-GB" sz="4400">
                <a:solidFill>
                  <a:schemeClr val="bg1"/>
                </a:solidFill>
              </a:rPr>
              <a:t>Skills</a:t>
            </a:r>
          </a:p>
        </p:txBody>
      </p:sp>
      <p:sp>
        <p:nvSpPr>
          <p:cNvPr id="3" name="Content Placeholder 2"/>
          <p:cNvSpPr>
            <a:spLocks noGrp="1"/>
          </p:cNvSpPr>
          <p:nvPr>
            <p:ph sz="quarter" idx="13"/>
          </p:nvPr>
        </p:nvSpPr>
        <p:spPr>
          <a:xfrm>
            <a:off x="41580" y="792655"/>
            <a:ext cx="5948397" cy="5272689"/>
          </a:xfrm>
        </p:spPr>
        <p:txBody>
          <a:bodyPr>
            <a:normAutofit/>
          </a:bodyPr>
          <a:lstStyle/>
          <a:p>
            <a:pPr marL="0" indent="0">
              <a:lnSpc>
                <a:spcPct val="110000"/>
              </a:lnSpc>
            </a:pPr>
            <a:r>
              <a:rPr lang="en-GB" altLang="zh-CN" sz="2400" dirty="0">
                <a:solidFill>
                  <a:schemeClr val="bg1"/>
                </a:solidFill>
                <a:ea typeface="SimSun" panose="02010600030101010101" pitchFamily="2" charset="-122"/>
              </a:rPr>
              <a:t>Fine tuning a skill involves developing personal qualities as well, such as;</a:t>
            </a:r>
          </a:p>
          <a:p>
            <a:pPr lvl="1">
              <a:lnSpc>
                <a:spcPct val="110000"/>
              </a:lnSpc>
            </a:pPr>
            <a:r>
              <a:rPr lang="en-GB" altLang="zh-CN" sz="2400" dirty="0">
                <a:solidFill>
                  <a:schemeClr val="bg1"/>
                </a:solidFill>
                <a:ea typeface="SimSun" panose="02010600030101010101" pitchFamily="2" charset="-122"/>
              </a:rPr>
              <a:t>Awareness</a:t>
            </a:r>
          </a:p>
          <a:p>
            <a:pPr lvl="1">
              <a:lnSpc>
                <a:spcPct val="110000"/>
              </a:lnSpc>
            </a:pPr>
            <a:r>
              <a:rPr lang="en-GB" altLang="zh-CN" sz="2400" dirty="0">
                <a:solidFill>
                  <a:schemeClr val="bg1"/>
                </a:solidFill>
                <a:ea typeface="SimSun" panose="02010600030101010101" pitchFamily="2" charset="-122"/>
              </a:rPr>
              <a:t>Commitment</a:t>
            </a:r>
          </a:p>
          <a:p>
            <a:pPr lvl="1">
              <a:lnSpc>
                <a:spcPct val="110000"/>
              </a:lnSpc>
            </a:pPr>
            <a:r>
              <a:rPr lang="en-GB" altLang="zh-CN" sz="2400" dirty="0">
                <a:solidFill>
                  <a:schemeClr val="bg1"/>
                </a:solidFill>
                <a:ea typeface="SimSun" panose="02010600030101010101" pitchFamily="2" charset="-122"/>
              </a:rPr>
              <a:t>Determination</a:t>
            </a:r>
          </a:p>
          <a:p>
            <a:pPr lvl="1">
              <a:lnSpc>
                <a:spcPct val="110000"/>
              </a:lnSpc>
            </a:pPr>
            <a:r>
              <a:rPr lang="en-GB" altLang="zh-CN" sz="2400" dirty="0">
                <a:solidFill>
                  <a:schemeClr val="bg1"/>
                </a:solidFill>
                <a:ea typeface="SimSun" panose="02010600030101010101" pitchFamily="2" charset="-122"/>
              </a:rPr>
              <a:t>Perseverance</a:t>
            </a:r>
          </a:p>
          <a:p>
            <a:pPr lvl="1">
              <a:lnSpc>
                <a:spcPct val="110000"/>
              </a:lnSpc>
            </a:pPr>
            <a:r>
              <a:rPr lang="en-GB" altLang="zh-CN" sz="2400" dirty="0">
                <a:solidFill>
                  <a:schemeClr val="bg1"/>
                </a:solidFill>
                <a:ea typeface="SimSun" panose="02010600030101010101" pitchFamily="2" charset="-122"/>
              </a:rPr>
              <a:t>Self-motivation</a:t>
            </a:r>
          </a:p>
          <a:p>
            <a:pPr lvl="1">
              <a:lnSpc>
                <a:spcPct val="110000"/>
              </a:lnSpc>
            </a:pPr>
            <a:r>
              <a:rPr lang="en-GB" altLang="zh-CN" sz="2400" dirty="0">
                <a:solidFill>
                  <a:schemeClr val="bg1"/>
                </a:solidFill>
                <a:ea typeface="SimSun" panose="02010600030101010101" pitchFamily="2" charset="-122"/>
              </a:rPr>
              <a:t>Time management</a:t>
            </a:r>
          </a:p>
          <a:p>
            <a:pPr lvl="1">
              <a:lnSpc>
                <a:spcPct val="110000"/>
              </a:lnSpc>
            </a:pPr>
            <a:r>
              <a:rPr lang="en-GB" altLang="zh-CN" sz="2400" dirty="0">
                <a:solidFill>
                  <a:schemeClr val="bg1"/>
                </a:solidFill>
                <a:ea typeface="SimSun" panose="02010600030101010101" pitchFamily="2" charset="-122"/>
              </a:rPr>
              <a:t>Positive thinking</a:t>
            </a:r>
            <a:endParaRPr lang="en-US" altLang="zh-CN" sz="2400" dirty="0">
              <a:solidFill>
                <a:schemeClr val="bg1"/>
              </a:solidFill>
              <a:ea typeface="SimSun" panose="02010600030101010101" pitchFamily="2" charset="-122"/>
            </a:endParaRPr>
          </a:p>
          <a:p>
            <a:pPr>
              <a:lnSpc>
                <a:spcPct val="110000"/>
              </a:lnSpc>
            </a:pPr>
            <a:endParaRPr lang="en-GB" sz="2400" dirty="0">
              <a:solidFill>
                <a:schemeClr val="bg1"/>
              </a:solidFill>
            </a:endParaRPr>
          </a:p>
        </p:txBody>
      </p:sp>
    </p:spTree>
    <p:extLst>
      <p:ext uri="{BB962C8B-B14F-4D97-AF65-F5344CB8AC3E}">
        <p14:creationId xmlns:p14="http://schemas.microsoft.com/office/powerpoint/2010/main" val="961178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5" name="Picture 4" descr="A close up of a computer&#10;&#10;Description generated with high confidence">
            <a:extLst>
              <a:ext uri="{FF2B5EF4-FFF2-40B4-BE49-F238E27FC236}">
                <a16:creationId xmlns:a16="http://schemas.microsoft.com/office/drawing/2014/main" xmlns="" id="{F150E134-4C16-42AB-858A-03CE8A3A9FD2}"/>
              </a:ext>
            </a:extLst>
          </p:cNvPr>
          <p:cNvPicPr>
            <a:picLocks noChangeAspect="1"/>
          </p:cNvPicPr>
          <p:nvPr/>
        </p:nvPicPr>
        <p:blipFill rotWithShape="1">
          <a:blip r:embed="rId3">
            <a:extLst>
              <a:ext uri="{28A0092B-C50C-407E-A947-70E740481C1C}">
                <a14:useLocalDpi xmlns:a14="http://schemas.microsoft.com/office/drawing/2010/main" val="0"/>
              </a:ext>
            </a:extLst>
          </a:blip>
          <a:srcRect l="9590" r="14409" b="-1"/>
          <a:stretch/>
        </p:blipFill>
        <p:spPr>
          <a:xfrm>
            <a:off x="20" y="10"/>
            <a:ext cx="12191980" cy="6857990"/>
          </a:xfrm>
          <a:prstGeom prst="rect">
            <a:avLst/>
          </a:prstGeom>
        </p:spPr>
      </p:pic>
      <p:sp>
        <p:nvSpPr>
          <p:cNvPr id="10" name="Rectangle 10">
            <a:extLst>
              <a:ext uri="{FF2B5EF4-FFF2-40B4-BE49-F238E27FC236}">
                <a16:creationId xmlns:a16="http://schemas.microsoft.com/office/drawing/2014/main" xmlns="" id="{CC146B38-3E4E-4A67-91CF-55DBCC51B4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rot="21420000">
            <a:off x="-153067" y="613608"/>
            <a:ext cx="8044107" cy="5638800"/>
          </a:xfrm>
          <a:custGeom>
            <a:avLst/>
            <a:gdLst/>
            <a:ahLst/>
            <a:cxnLst/>
            <a:rect l="l" t="t" r="r" b="b"/>
            <a:pathLst>
              <a:path w="8044107" h="5638800">
                <a:moveTo>
                  <a:pt x="8044107" y="0"/>
                </a:moveTo>
                <a:lnTo>
                  <a:pt x="8044107" y="5638800"/>
                </a:lnTo>
                <a:lnTo>
                  <a:pt x="0" y="5638800"/>
                </a:lnTo>
                <a:lnTo>
                  <a:pt x="295517"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rot="21420000">
            <a:off x="25450" y="541564"/>
            <a:ext cx="6851188" cy="1151965"/>
          </a:xfrm>
        </p:spPr>
        <p:txBody>
          <a:bodyPr>
            <a:normAutofit/>
          </a:bodyPr>
          <a:lstStyle/>
          <a:p>
            <a:r>
              <a:rPr lang="en-GB" altLang="zh-CN" sz="3800" dirty="0">
                <a:solidFill>
                  <a:schemeClr val="bg1"/>
                </a:solidFill>
              </a:rPr>
              <a:t>Five Study Skills Components _ </a:t>
            </a:r>
            <a:r>
              <a:rPr lang="en-GB" altLang="zh-CN" sz="3800" dirty="0" err="1">
                <a:solidFill>
                  <a:schemeClr val="bg1"/>
                </a:solidFill>
              </a:rPr>
              <a:t>Cotrell</a:t>
            </a:r>
            <a:endParaRPr lang="en-GB" sz="3800" dirty="0">
              <a:solidFill>
                <a:schemeClr val="bg1"/>
              </a:solidFill>
            </a:endParaRPr>
          </a:p>
        </p:txBody>
      </p:sp>
      <p:sp>
        <p:nvSpPr>
          <p:cNvPr id="3" name="Content Placeholder 2"/>
          <p:cNvSpPr>
            <a:spLocks noGrp="1"/>
          </p:cNvSpPr>
          <p:nvPr>
            <p:ph sz="quarter" idx="13"/>
          </p:nvPr>
        </p:nvSpPr>
        <p:spPr>
          <a:xfrm rot="21420000">
            <a:off x="-187047" y="1852853"/>
            <a:ext cx="8112068" cy="4342020"/>
          </a:xfrm>
        </p:spPr>
        <p:txBody>
          <a:bodyPr>
            <a:normAutofit/>
          </a:bodyPr>
          <a:lstStyle/>
          <a:p>
            <a:pPr lvl="1"/>
            <a:r>
              <a:rPr lang="en-GB" altLang="zh-CN" sz="2400" dirty="0">
                <a:solidFill>
                  <a:schemeClr val="bg1"/>
                </a:solidFill>
                <a:ea typeface="SimSun" panose="02010600030101010101" pitchFamily="2" charset="-122"/>
              </a:rPr>
              <a:t>Self awareness and self evaluation</a:t>
            </a:r>
          </a:p>
          <a:p>
            <a:pPr lvl="1"/>
            <a:r>
              <a:rPr lang="en-GB" altLang="zh-CN" sz="2400" dirty="0">
                <a:solidFill>
                  <a:schemeClr val="bg1"/>
                </a:solidFill>
                <a:ea typeface="SimSun" panose="02010600030101010101" pitchFamily="2" charset="-122"/>
              </a:rPr>
              <a:t>Awareness of what is required of you / the assignment</a:t>
            </a:r>
          </a:p>
          <a:p>
            <a:pPr lvl="1"/>
            <a:r>
              <a:rPr lang="en-GB" altLang="zh-CN" sz="2400" dirty="0">
                <a:solidFill>
                  <a:schemeClr val="bg1"/>
                </a:solidFill>
                <a:ea typeface="SimSun" panose="02010600030101010101" pitchFamily="2" charset="-122"/>
              </a:rPr>
              <a:t>Methods, organisation, strategies</a:t>
            </a:r>
          </a:p>
          <a:p>
            <a:pPr lvl="1"/>
            <a:r>
              <a:rPr lang="en-GB" altLang="zh-CN" sz="2400" dirty="0">
                <a:solidFill>
                  <a:schemeClr val="bg1"/>
                </a:solidFill>
                <a:ea typeface="SimSun" panose="02010600030101010101" pitchFamily="2" charset="-122"/>
              </a:rPr>
              <a:t>Confidence and permission to do well (remember imposter syndrome…)</a:t>
            </a:r>
          </a:p>
          <a:p>
            <a:pPr lvl="1"/>
            <a:r>
              <a:rPr lang="en-GB" altLang="zh-CN" sz="2400" dirty="0">
                <a:solidFill>
                  <a:schemeClr val="bg1"/>
                </a:solidFill>
                <a:ea typeface="SimSun" panose="02010600030101010101" pitchFamily="2" charset="-122"/>
              </a:rPr>
              <a:t>Familiarity: practice and habit</a:t>
            </a:r>
          </a:p>
          <a:p>
            <a:endParaRPr lang="en-GB" sz="2400" dirty="0">
              <a:solidFill>
                <a:schemeClr val="bg1"/>
              </a:solidFill>
            </a:endParaRPr>
          </a:p>
        </p:txBody>
      </p:sp>
    </p:spTree>
    <p:extLst>
      <p:ext uri="{BB962C8B-B14F-4D97-AF65-F5344CB8AC3E}">
        <p14:creationId xmlns:p14="http://schemas.microsoft.com/office/powerpoint/2010/main" val="3258699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7" name="Picture 8" descr="A brick wall&#10;&#10;Description generated with very high confidence">
            <a:extLst>
              <a:ext uri="{FF2B5EF4-FFF2-40B4-BE49-F238E27FC236}">
                <a16:creationId xmlns:a16="http://schemas.microsoft.com/office/drawing/2014/main" xmlns="" id="{1BCAD38B-5F61-4FEB-A1D1-5FC0D666D27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8" name="Rectangle 10">
            <a:extLst>
              <a:ext uri="{FF2B5EF4-FFF2-40B4-BE49-F238E27FC236}">
                <a16:creationId xmlns:a16="http://schemas.microsoft.com/office/drawing/2014/main" xmlns="" id="{C04E869F-EBC2-416E-8FB7-4F6A45F66D4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4" name="Picture 3" descr="A close up of a person&#10;&#10;Description generated with very high confidence">
            <a:extLst>
              <a:ext uri="{FF2B5EF4-FFF2-40B4-BE49-F238E27FC236}">
                <a16:creationId xmlns:a16="http://schemas.microsoft.com/office/drawing/2014/main" xmlns="" id="{11210BA1-0DBD-45B6-AA3A-E286EA017C9E}"/>
              </a:ext>
            </a:extLst>
          </p:cNvPr>
          <p:cNvPicPr>
            <a:picLocks noChangeAspect="1"/>
          </p:cNvPicPr>
          <p:nvPr/>
        </p:nvPicPr>
        <p:blipFill rotWithShape="1">
          <a:blip r:embed="rId4">
            <a:alphaModFix amt="43000"/>
            <a:extLst/>
          </a:blip>
          <a:srcRect t="1899" b="1011"/>
          <a:stretch/>
        </p:blipFill>
        <p:spPr>
          <a:xfrm>
            <a:off x="20" y="10"/>
            <a:ext cx="11734780" cy="6408728"/>
          </a:xfrm>
          <a:prstGeom prst="rect">
            <a:avLst/>
          </a:prstGeom>
          <a:ln>
            <a:noFill/>
          </a:ln>
        </p:spPr>
      </p:pic>
      <p:sp>
        <p:nvSpPr>
          <p:cNvPr id="19" name="Freeform 9">
            <a:extLst>
              <a:ext uri="{FF2B5EF4-FFF2-40B4-BE49-F238E27FC236}">
                <a16:creationId xmlns:a16="http://schemas.microsoft.com/office/drawing/2014/main" xmlns="" id="{7D1C9B27-27B9-4E9E-82C8-6F9B7D12B8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525" y="0"/>
            <a:ext cx="11763766"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0" name="Rectangle 14">
            <a:extLst>
              <a:ext uri="{FF2B5EF4-FFF2-40B4-BE49-F238E27FC236}">
                <a16:creationId xmlns:a16="http://schemas.microsoft.com/office/drawing/2014/main" xmlns="" id="{7E9AE32D-417D-4951-BD6D-383A7A5E60E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5600215"/>
            <a:ext cx="1173175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37161" y="131618"/>
            <a:ext cx="10396882" cy="1151965"/>
          </a:xfrm>
        </p:spPr>
        <p:txBody>
          <a:bodyPr>
            <a:normAutofit/>
          </a:bodyPr>
          <a:lstStyle/>
          <a:p>
            <a:r>
              <a:rPr lang="en-US" altLang="en-US" cap="none"/>
              <a:t>You Don’t have to be Einstein !</a:t>
            </a:r>
            <a:endParaRPr lang="en-GB" dirty="0"/>
          </a:p>
        </p:txBody>
      </p:sp>
      <p:sp>
        <p:nvSpPr>
          <p:cNvPr id="3" name="Content Placeholder 2"/>
          <p:cNvSpPr>
            <a:spLocks noGrp="1"/>
          </p:cNvSpPr>
          <p:nvPr>
            <p:ph sz="quarter" idx="13"/>
          </p:nvPr>
        </p:nvSpPr>
        <p:spPr>
          <a:xfrm>
            <a:off x="137161" y="1415191"/>
            <a:ext cx="11428614" cy="4204400"/>
          </a:xfrm>
        </p:spPr>
        <p:txBody>
          <a:bodyPr>
            <a:normAutofit/>
          </a:bodyPr>
          <a:lstStyle/>
          <a:p>
            <a:pPr marL="0" indent="0"/>
            <a:r>
              <a:rPr lang="en-US" altLang="en-US" sz="3200" dirty="0">
                <a:ea typeface="华文隶书" charset="0"/>
              </a:rPr>
              <a:t>When you consider these study-skills components, it is clear that good study skills have little to do with being ‘naturally clever’.  </a:t>
            </a:r>
          </a:p>
          <a:p>
            <a:pPr marL="0" indent="0"/>
            <a:r>
              <a:rPr lang="en-US" altLang="en-US" sz="3200" dirty="0">
                <a:ea typeface="华文隶书" charset="0"/>
              </a:rPr>
              <a:t>They owe much more to awareness, strategies, confidence and practice, leading to an overall development in your learning. </a:t>
            </a:r>
          </a:p>
          <a:p>
            <a:endParaRPr lang="en-GB" sz="3200" dirty="0"/>
          </a:p>
        </p:txBody>
      </p:sp>
    </p:spTree>
    <p:extLst>
      <p:ext uri="{BB962C8B-B14F-4D97-AF65-F5344CB8AC3E}">
        <p14:creationId xmlns:p14="http://schemas.microsoft.com/office/powerpoint/2010/main" val="446278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9" name="Picture 8" descr="A brick wall&#10;&#10;Description generated with very high confidence">
            <a:extLst>
              <a:ext uri="{FF2B5EF4-FFF2-40B4-BE49-F238E27FC236}">
                <a16:creationId xmlns:a16="http://schemas.microsoft.com/office/drawing/2014/main" xmlns="" id="{576E8DBD-6DBD-4FCB-8FE8-8F0425C0B67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1" name="Freeform 11">
            <a:extLst>
              <a:ext uri="{FF2B5EF4-FFF2-40B4-BE49-F238E27FC236}">
                <a16:creationId xmlns:a16="http://schemas.microsoft.com/office/drawing/2014/main" xmlns="" id="{70BE0118-665B-49AC-8ED9-B29C009CED1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3" name="Freeform 13">
            <a:extLst>
              <a:ext uri="{FF2B5EF4-FFF2-40B4-BE49-F238E27FC236}">
                <a16:creationId xmlns:a16="http://schemas.microsoft.com/office/drawing/2014/main" xmlns="" id="{DB8E4593-3024-4A7B-92FB-8114D72E575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25">
            <a:extLst>
              <a:ext uri="{FF2B5EF4-FFF2-40B4-BE49-F238E27FC236}">
                <a16:creationId xmlns:a16="http://schemas.microsoft.com/office/drawing/2014/main" xmlns="" id="{F72029E6-113E-4A42-8D29-4B796B39B9C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7" name="Freeform 14">
            <a:extLst>
              <a:ext uri="{FF2B5EF4-FFF2-40B4-BE49-F238E27FC236}">
                <a16:creationId xmlns:a16="http://schemas.microsoft.com/office/drawing/2014/main" xmlns="" id="{FBAE6AE5-2B20-46E6-B338-A385BFF09F8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9" name="5-Point Star 24">
            <a:extLst>
              <a:ext uri="{FF2B5EF4-FFF2-40B4-BE49-F238E27FC236}">
                <a16:creationId xmlns:a16="http://schemas.microsoft.com/office/drawing/2014/main" xmlns="" id="{4555B12C-E2CF-448D-918F-96D0958DC63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pic>
        <p:nvPicPr>
          <p:cNvPr id="21" name="Picture 20" descr="A brick wall&#10;&#10;Description generated with very high confidence">
            <a:extLst>
              <a:ext uri="{FF2B5EF4-FFF2-40B4-BE49-F238E27FC236}">
                <a16:creationId xmlns:a16="http://schemas.microsoft.com/office/drawing/2014/main" xmlns="" id="{47458151-6535-4712-9D31-5BFEBD22056A}"/>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3" name="Rectangle 22">
            <a:extLst>
              <a:ext uri="{FF2B5EF4-FFF2-40B4-BE49-F238E27FC236}">
                <a16:creationId xmlns:a16="http://schemas.microsoft.com/office/drawing/2014/main" xmlns="" id="{28F956D1-3AF5-47E1-BF12-D331E34AAA4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6" y="0"/>
            <a:ext cx="4632997" cy="6858000"/>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5">
            <a:extLst>
              <a:ext uri="{FF2B5EF4-FFF2-40B4-BE49-F238E27FC236}">
                <a16:creationId xmlns:a16="http://schemas.microsoft.com/office/drawing/2014/main" xmlns="" id="{4A5A7DD1-718C-42BE-9B90-4D960E22E3D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56" y="0"/>
            <a:ext cx="4293205" cy="6576643"/>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7" name="Rectangle 26">
            <a:extLst>
              <a:ext uri="{FF2B5EF4-FFF2-40B4-BE49-F238E27FC236}">
                <a16:creationId xmlns:a16="http://schemas.microsoft.com/office/drawing/2014/main" xmlns="" id="{C9864909-0F48-48BD-B525-B293738D4ED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091883" y="450792"/>
            <a:ext cx="6636823" cy="5950008"/>
          </a:xfrm>
          <a:prstGeom prst="rect">
            <a:avLst/>
          </a:prstGeom>
          <a:solidFill>
            <a:schemeClr val="bg1"/>
          </a:solidFill>
          <a:ln w="57150" cmpd="thinThick">
            <a:noFill/>
            <a:miter lim="800000"/>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 book&#10;&#10;Description generated with high confidence">
            <a:extLst>
              <a:ext uri="{FF2B5EF4-FFF2-40B4-BE49-F238E27FC236}">
                <a16:creationId xmlns:a16="http://schemas.microsoft.com/office/drawing/2014/main" xmlns="" id="{E4D8B2BD-D140-4F71-9C6A-2260C82A96A1}"/>
              </a:ext>
            </a:extLst>
          </p:cNvPr>
          <p:cNvPicPr>
            <a:picLocks noChangeAspect="1"/>
          </p:cNvPicPr>
          <p:nvPr/>
        </p:nvPicPr>
        <p:blipFill>
          <a:blip r:embed="rId4"/>
          <a:stretch>
            <a:fillRect/>
          </a:stretch>
        </p:blipFill>
        <p:spPr>
          <a:xfrm>
            <a:off x="6441849" y="684680"/>
            <a:ext cx="3933806" cy="5482657"/>
          </a:xfrm>
          <a:prstGeom prst="rect">
            <a:avLst/>
          </a:prstGeom>
        </p:spPr>
      </p:pic>
      <p:sp>
        <p:nvSpPr>
          <p:cNvPr id="56" name="Rectangle 28">
            <a:extLst>
              <a:ext uri="{FF2B5EF4-FFF2-40B4-BE49-F238E27FC236}">
                <a16:creationId xmlns:a16="http://schemas.microsoft.com/office/drawing/2014/main" xmlns="" id="{89A8C427-1B47-42B2-9206-1F34BE757DF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752622"/>
            <a:ext cx="4250216"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57" name="Rectangle 30">
            <a:extLst>
              <a:ext uri="{FF2B5EF4-FFF2-40B4-BE49-F238E27FC236}">
                <a16:creationId xmlns:a16="http://schemas.microsoft.com/office/drawing/2014/main" xmlns="" id="{9DE02FF1-20BC-4306-B0FB-AE6D71D737C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248871" cy="226225"/>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xmlns="" id="{A1AD2C9C-B343-480F-AD7D-10C47FD59762}"/>
              </a:ext>
            </a:extLst>
          </p:cNvPr>
          <p:cNvSpPr>
            <a:spLocks noGrp="1"/>
          </p:cNvSpPr>
          <p:nvPr>
            <p:ph type="title"/>
          </p:nvPr>
        </p:nvSpPr>
        <p:spPr>
          <a:xfrm>
            <a:off x="446663" y="1304458"/>
            <a:ext cx="3326650" cy="2901781"/>
          </a:xfrm>
        </p:spPr>
        <p:txBody>
          <a:bodyPr vert="horz" lIns="91440" tIns="45720" rIns="91440" bIns="45720" rtlCol="0" anchor="b">
            <a:normAutofit/>
          </a:bodyPr>
          <a:lstStyle/>
          <a:p>
            <a:pPr algn="r"/>
            <a:r>
              <a:rPr lang="en-US" sz="5100"/>
              <a:t>How do I get to Carnegie hall?</a:t>
            </a:r>
          </a:p>
        </p:txBody>
      </p:sp>
      <p:sp>
        <p:nvSpPr>
          <p:cNvPr id="5" name="TextBox 4">
            <a:extLst>
              <a:ext uri="{FF2B5EF4-FFF2-40B4-BE49-F238E27FC236}">
                <a16:creationId xmlns:a16="http://schemas.microsoft.com/office/drawing/2014/main" xmlns="" id="{87A3CB8A-0CF3-44E7-9657-383C29555B4E}"/>
              </a:ext>
            </a:extLst>
          </p:cNvPr>
          <p:cNvSpPr txBox="1"/>
          <p:nvPr/>
        </p:nvSpPr>
        <p:spPr>
          <a:xfrm>
            <a:off x="8606443" y="919737"/>
            <a:ext cx="1413164" cy="830997"/>
          </a:xfrm>
          <a:prstGeom prst="rect">
            <a:avLst/>
          </a:prstGeom>
          <a:noFill/>
        </p:spPr>
        <p:txBody>
          <a:bodyPr wrap="square" rtlCol="0">
            <a:spAutoFit/>
          </a:bodyPr>
          <a:lstStyle/>
          <a:p>
            <a:pPr algn="ctr"/>
            <a:r>
              <a:rPr lang="en-US" sz="2400" dirty="0"/>
              <a:t>Practice</a:t>
            </a:r>
            <a:r>
              <a:rPr lang="en-US" sz="2000" dirty="0"/>
              <a:t> </a:t>
            </a:r>
            <a:r>
              <a:rPr lang="en-US" sz="2400" dirty="0"/>
              <a:t>man !</a:t>
            </a:r>
            <a:endParaRPr lang="en-US" sz="2000" kern="1200" dirty="0">
              <a:solidFill>
                <a:schemeClr val="tx1"/>
              </a:solidFill>
              <a:latin typeface="+mn-lt"/>
              <a:ea typeface="+mn-ea"/>
              <a:cs typeface="+mn-cs"/>
            </a:endParaRPr>
          </a:p>
        </p:txBody>
      </p:sp>
    </p:spTree>
    <p:extLst>
      <p:ext uri="{BB962C8B-B14F-4D97-AF65-F5344CB8AC3E}">
        <p14:creationId xmlns:p14="http://schemas.microsoft.com/office/powerpoint/2010/main" val="2777876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10" dur="1000" fill="hold"/>
                                        <p:tgtEl>
                                          <p:spTgt spid="5"/>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C69FD0-8981-4317-BAB0-A6ED1AAFD092}"/>
              </a:ext>
            </a:extLst>
          </p:cNvPr>
          <p:cNvSpPr>
            <a:spLocks noGrp="1"/>
          </p:cNvSpPr>
          <p:nvPr>
            <p:ph type="title"/>
          </p:nvPr>
        </p:nvSpPr>
        <p:spPr>
          <a:xfrm>
            <a:off x="1601585" y="-171797"/>
            <a:ext cx="10396882" cy="1151965"/>
          </a:xfrm>
        </p:spPr>
        <p:txBody>
          <a:bodyPr/>
          <a:lstStyle/>
          <a:p>
            <a:r>
              <a:rPr lang="en-GB" dirty="0"/>
              <a:t>Practice and stick at it !!</a:t>
            </a:r>
          </a:p>
        </p:txBody>
      </p:sp>
      <p:pic>
        <p:nvPicPr>
          <p:cNvPr id="3" name="Grit_ the power of passion and perseverance _ Angela Lee Duckworth">
            <a:hlinkClick r:id="" action="ppaction://media"/>
            <a:extLst>
              <a:ext uri="{FF2B5EF4-FFF2-40B4-BE49-F238E27FC236}">
                <a16:creationId xmlns:a16="http://schemas.microsoft.com/office/drawing/2014/main" xmlns="" id="{4900404A-09E3-40E8-A9C7-04D3CF01E1E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37185" y="667095"/>
            <a:ext cx="10784379" cy="6066214"/>
          </a:xfrm>
          <a:prstGeom prst="rect">
            <a:avLst/>
          </a:prstGeom>
        </p:spPr>
      </p:pic>
    </p:spTree>
    <p:extLst>
      <p:ext uri="{BB962C8B-B14F-4D97-AF65-F5344CB8AC3E}">
        <p14:creationId xmlns:p14="http://schemas.microsoft.com/office/powerpoint/2010/main" val="1688589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29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11" name="Picture 10" descr="A brick wall&#10;&#10;Description generated with very high confidence">
            <a:extLst>
              <a:ext uri="{FF2B5EF4-FFF2-40B4-BE49-F238E27FC236}">
                <a16:creationId xmlns:a16="http://schemas.microsoft.com/office/drawing/2014/main" xmlns="" id="{91AB8A88-A60F-421C-9564-D5A7639EA58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9" name="Rectangle 12">
            <a:extLst>
              <a:ext uri="{FF2B5EF4-FFF2-40B4-BE49-F238E27FC236}">
                <a16:creationId xmlns:a16="http://schemas.microsoft.com/office/drawing/2014/main" xmlns="" id="{832D3A04-3120-4CF3-8F9E-6DCF218BAC5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6" name="Picture 5" descr="A close up of a mans face&#10;&#10;Description generated with very high confidence">
            <a:extLst>
              <a:ext uri="{FF2B5EF4-FFF2-40B4-BE49-F238E27FC236}">
                <a16:creationId xmlns:a16="http://schemas.microsoft.com/office/drawing/2014/main" xmlns="" id="{997A1BD7-757E-4925-95A4-EDD8DD97E4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62455" y="1911621"/>
            <a:ext cx="4677405" cy="2572572"/>
          </a:xfrm>
          <a:prstGeom prst="rect">
            <a:avLst/>
          </a:prstGeom>
          <a:ln>
            <a:noFill/>
          </a:ln>
        </p:spPr>
      </p:pic>
      <p:sp>
        <p:nvSpPr>
          <p:cNvPr id="20" name="Freeform 9">
            <a:extLst>
              <a:ext uri="{FF2B5EF4-FFF2-40B4-BE49-F238E27FC236}">
                <a16:creationId xmlns:a16="http://schemas.microsoft.com/office/drawing/2014/main" xmlns="" id="{98D68143-E11F-49D9-A842-E52CB436451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1" name="Rectangle 16">
            <a:extLst>
              <a:ext uri="{FF2B5EF4-FFF2-40B4-BE49-F238E27FC236}">
                <a16:creationId xmlns:a16="http://schemas.microsoft.com/office/drawing/2014/main" xmlns="" id="{70D81F57-CC57-46AD-86A2-54F697BD59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0" y="32196"/>
            <a:ext cx="4957275" cy="1146825"/>
          </a:xfrm>
        </p:spPr>
        <p:txBody>
          <a:bodyPr>
            <a:normAutofit/>
          </a:bodyPr>
          <a:lstStyle/>
          <a:p>
            <a:r>
              <a:rPr lang="en-GB" altLang="zh-CN" sz="3700">
                <a:solidFill>
                  <a:schemeClr val="bg1"/>
                </a:solidFill>
              </a:rPr>
              <a:t>Skills and qualities you have now</a:t>
            </a:r>
            <a:endParaRPr lang="en-GB" sz="3700">
              <a:solidFill>
                <a:schemeClr val="bg1"/>
              </a:solidFill>
            </a:endParaRPr>
          </a:p>
        </p:txBody>
      </p:sp>
      <p:sp>
        <p:nvSpPr>
          <p:cNvPr id="3" name="Content Placeholder 2"/>
          <p:cNvSpPr>
            <a:spLocks noGrp="1"/>
          </p:cNvSpPr>
          <p:nvPr>
            <p:ph sz="quarter" idx="13"/>
          </p:nvPr>
        </p:nvSpPr>
        <p:spPr>
          <a:xfrm>
            <a:off x="0" y="1691562"/>
            <a:ext cx="5882365" cy="4176692"/>
          </a:xfrm>
        </p:spPr>
        <p:txBody>
          <a:bodyPr>
            <a:noAutofit/>
          </a:bodyPr>
          <a:lstStyle/>
          <a:p>
            <a:pPr>
              <a:lnSpc>
                <a:spcPct val="110000"/>
              </a:lnSpc>
              <a:buClr>
                <a:schemeClr val="bg1"/>
              </a:buClr>
            </a:pPr>
            <a:r>
              <a:rPr lang="en-GB" altLang="zh-CN" dirty="0">
                <a:solidFill>
                  <a:schemeClr val="bg1"/>
                </a:solidFill>
                <a:ea typeface="SimSun" panose="02010600030101010101" pitchFamily="2" charset="-122"/>
              </a:rPr>
              <a:t>Skills audit</a:t>
            </a:r>
          </a:p>
          <a:p>
            <a:pPr>
              <a:lnSpc>
                <a:spcPct val="110000"/>
              </a:lnSpc>
              <a:buClr>
                <a:schemeClr val="bg1"/>
              </a:buClr>
            </a:pPr>
            <a:r>
              <a:rPr lang="en-GB" altLang="en-US" dirty="0">
                <a:solidFill>
                  <a:schemeClr val="bg1"/>
                </a:solidFill>
                <a:ea typeface="华文隶书" charset="0"/>
              </a:rPr>
              <a:t>The most important aspects of making a skills audit are these: </a:t>
            </a:r>
          </a:p>
          <a:p>
            <a:pPr>
              <a:lnSpc>
                <a:spcPct val="110000"/>
              </a:lnSpc>
              <a:buClr>
                <a:schemeClr val="bg1"/>
              </a:buClr>
            </a:pPr>
            <a:r>
              <a:rPr lang="en-GB" altLang="en-US" dirty="0">
                <a:solidFill>
                  <a:schemeClr val="bg1"/>
                </a:solidFill>
                <a:ea typeface="华文隶书" charset="0"/>
              </a:rPr>
              <a:t>you can become used to self-evaluation, rather than depending on the estimation of others </a:t>
            </a:r>
          </a:p>
          <a:p>
            <a:pPr>
              <a:lnSpc>
                <a:spcPct val="110000"/>
              </a:lnSpc>
              <a:buClr>
                <a:schemeClr val="bg1"/>
              </a:buClr>
            </a:pPr>
            <a:r>
              <a:rPr lang="en-GB" altLang="en-US" dirty="0">
                <a:solidFill>
                  <a:schemeClr val="bg1"/>
                </a:solidFill>
                <a:ea typeface="华文隶书" charset="0"/>
              </a:rPr>
              <a:t>you can become aware of your strengths, so that you can present yourself well to others </a:t>
            </a:r>
          </a:p>
          <a:p>
            <a:pPr>
              <a:lnSpc>
                <a:spcPct val="110000"/>
              </a:lnSpc>
              <a:buClr>
                <a:schemeClr val="bg1"/>
              </a:buClr>
            </a:pPr>
            <a:r>
              <a:rPr lang="en-GB" altLang="en-US" dirty="0">
                <a:solidFill>
                  <a:schemeClr val="bg1"/>
                </a:solidFill>
                <a:ea typeface="华文隶书" charset="0"/>
              </a:rPr>
              <a:t>you can develop the confidence and insight to identify areas of potential weakness</a:t>
            </a:r>
          </a:p>
          <a:p>
            <a:pPr>
              <a:lnSpc>
                <a:spcPct val="110000"/>
              </a:lnSpc>
              <a:buClr>
                <a:schemeClr val="bg1"/>
              </a:buClr>
            </a:pPr>
            <a:r>
              <a:rPr lang="en-GB" altLang="en-US" dirty="0">
                <a:solidFill>
                  <a:schemeClr val="bg1"/>
                </a:solidFill>
                <a:ea typeface="华文隶书" charset="0"/>
              </a:rPr>
              <a:t>you can learn to set your own priorities for developing new skills. </a:t>
            </a:r>
          </a:p>
          <a:p>
            <a:pPr>
              <a:lnSpc>
                <a:spcPct val="110000"/>
              </a:lnSpc>
            </a:pPr>
            <a:endParaRPr lang="en-GB" dirty="0">
              <a:solidFill>
                <a:schemeClr val="bg1"/>
              </a:solidFill>
            </a:endParaRPr>
          </a:p>
        </p:txBody>
      </p:sp>
    </p:spTree>
    <p:extLst>
      <p:ext uri="{BB962C8B-B14F-4D97-AF65-F5344CB8AC3E}">
        <p14:creationId xmlns:p14="http://schemas.microsoft.com/office/powerpoint/2010/main" val="871307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B1FF3D23-4F9F-4360-A258-684AE15FE92C}"/>
              </a:ext>
            </a:extLst>
          </p:cNvPr>
          <p:cNvPicPr>
            <a:picLocks noChangeAspect="1"/>
          </p:cNvPicPr>
          <p:nvPr/>
        </p:nvPicPr>
        <p:blipFill rotWithShape="1">
          <a:blip r:embed="rId3"/>
          <a:srcRect t="13446" b="1649"/>
          <a:stretch/>
        </p:blipFill>
        <p:spPr>
          <a:xfrm>
            <a:off x="20" y="10"/>
            <a:ext cx="12191980" cy="6857990"/>
          </a:xfrm>
          <a:prstGeom prst="rect">
            <a:avLst/>
          </a:prstGeom>
        </p:spPr>
      </p:pic>
      <p:sp>
        <p:nvSpPr>
          <p:cNvPr id="9" name="Rectangle 8">
            <a:extLst>
              <a:ext uri="{FF2B5EF4-FFF2-40B4-BE49-F238E27FC236}">
                <a16:creationId xmlns:a16="http://schemas.microsoft.com/office/drawing/2014/main" xmlns="" id="{CDC8BCFB-B092-4D3E-BA0A-9843CC993E5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 y="609600"/>
            <a:ext cx="7554140" cy="5638800"/>
          </a:xfrm>
          <a:prstGeom prst="rect">
            <a:avLst/>
          </a:pr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0" y="438021"/>
            <a:ext cx="6397155" cy="1151965"/>
          </a:xfrm>
        </p:spPr>
        <p:txBody>
          <a:bodyPr>
            <a:normAutofit/>
          </a:bodyPr>
          <a:lstStyle/>
          <a:p>
            <a:r>
              <a:rPr lang="en-US" sz="3800">
                <a:solidFill>
                  <a:schemeClr val="bg1"/>
                </a:solidFill>
              </a:rPr>
              <a:t>Student Activity – 30 minutes</a:t>
            </a:r>
            <a:endParaRPr lang="en-GB" sz="3800">
              <a:solidFill>
                <a:schemeClr val="bg1"/>
              </a:solidFill>
            </a:endParaRPr>
          </a:p>
        </p:txBody>
      </p:sp>
      <p:sp>
        <p:nvSpPr>
          <p:cNvPr id="3" name="Content Placeholder 2"/>
          <p:cNvSpPr>
            <a:spLocks noGrp="1"/>
          </p:cNvSpPr>
          <p:nvPr>
            <p:ph sz="quarter" idx="13"/>
          </p:nvPr>
        </p:nvSpPr>
        <p:spPr>
          <a:xfrm>
            <a:off x="0" y="1761565"/>
            <a:ext cx="7503622" cy="4251308"/>
          </a:xfrm>
        </p:spPr>
        <p:txBody>
          <a:bodyPr>
            <a:normAutofit lnSpcReduction="10000"/>
          </a:bodyPr>
          <a:lstStyle/>
          <a:p>
            <a:pPr>
              <a:lnSpc>
                <a:spcPct val="110000"/>
              </a:lnSpc>
              <a:spcBef>
                <a:spcPts val="0"/>
              </a:spcBef>
              <a:buClr>
                <a:schemeClr val="bg1"/>
              </a:buClr>
              <a:defRPr/>
            </a:pPr>
            <a:r>
              <a:rPr lang="en-US" sz="2400" dirty="0">
                <a:solidFill>
                  <a:schemeClr val="bg1"/>
                </a:solidFill>
              </a:rPr>
              <a:t>On the skills audit handout tick all the items at which you are reasonably good. </a:t>
            </a:r>
          </a:p>
          <a:p>
            <a:pPr>
              <a:lnSpc>
                <a:spcPct val="110000"/>
              </a:lnSpc>
              <a:spcBef>
                <a:spcPts val="0"/>
              </a:spcBef>
              <a:buClr>
                <a:schemeClr val="bg1"/>
              </a:buClr>
              <a:defRPr/>
            </a:pPr>
            <a:r>
              <a:rPr lang="en-US" sz="2400" dirty="0">
                <a:solidFill>
                  <a:schemeClr val="bg1"/>
                </a:solidFill>
              </a:rPr>
              <a:t>Put stars by items at which you excel. </a:t>
            </a:r>
          </a:p>
          <a:p>
            <a:pPr>
              <a:lnSpc>
                <a:spcPct val="110000"/>
              </a:lnSpc>
              <a:spcBef>
                <a:spcPts val="0"/>
              </a:spcBef>
              <a:buClr>
                <a:schemeClr val="bg1"/>
              </a:buClr>
              <a:defRPr/>
            </a:pPr>
            <a:r>
              <a:rPr lang="en-US" sz="2400" dirty="0">
                <a:solidFill>
                  <a:schemeClr val="bg1"/>
                </a:solidFill>
              </a:rPr>
              <a:t>For each of the skills and qualities you have ticked from the list, starting with the starred items, think of one example of an occasion when you demonstrated that skill or quality. </a:t>
            </a:r>
          </a:p>
          <a:p>
            <a:pPr>
              <a:lnSpc>
                <a:spcPct val="110000"/>
              </a:lnSpc>
              <a:spcBef>
                <a:spcPts val="0"/>
              </a:spcBef>
              <a:buClr>
                <a:schemeClr val="bg1"/>
              </a:buClr>
              <a:defRPr/>
            </a:pPr>
            <a:r>
              <a:rPr lang="en-US" sz="2400" dirty="0">
                <a:solidFill>
                  <a:schemeClr val="bg1"/>
                </a:solidFill>
              </a:rPr>
              <a:t>For each of the skills and qualities you have not ticked, think of an example of when you will need that skill or quality at University or in Employment. </a:t>
            </a:r>
          </a:p>
          <a:p>
            <a:pPr>
              <a:lnSpc>
                <a:spcPct val="110000"/>
              </a:lnSpc>
              <a:spcBef>
                <a:spcPts val="0"/>
              </a:spcBef>
              <a:buClr>
                <a:schemeClr val="bg1"/>
              </a:buClr>
              <a:defRPr/>
            </a:pPr>
            <a:r>
              <a:rPr lang="en-US" sz="2400" dirty="0">
                <a:solidFill>
                  <a:schemeClr val="bg1"/>
                </a:solidFill>
              </a:rPr>
              <a:t>Write down your examples. </a:t>
            </a:r>
          </a:p>
          <a:p>
            <a:pPr>
              <a:lnSpc>
                <a:spcPct val="110000"/>
              </a:lnSpc>
            </a:pPr>
            <a:endParaRPr lang="en-GB" sz="2400" dirty="0">
              <a:solidFill>
                <a:schemeClr val="bg1"/>
              </a:solidFill>
            </a:endParaRPr>
          </a:p>
        </p:txBody>
      </p:sp>
    </p:spTree>
    <p:extLst>
      <p:ext uri="{BB962C8B-B14F-4D97-AF65-F5344CB8AC3E}">
        <p14:creationId xmlns:p14="http://schemas.microsoft.com/office/powerpoint/2010/main" val="153520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79" y="0"/>
            <a:ext cx="10396882" cy="1151965"/>
          </a:xfrm>
        </p:spPr>
        <p:txBody>
          <a:bodyPr/>
          <a:lstStyle/>
          <a:p>
            <a:r>
              <a:rPr lang="en-GB" altLang="zh-CN" dirty="0"/>
              <a:t>Skills Audit</a:t>
            </a:r>
            <a:endParaRPr lang="en-GB" dirty="0"/>
          </a:p>
        </p:txBody>
      </p:sp>
      <p:sp>
        <p:nvSpPr>
          <p:cNvPr id="3" name="Content Placeholder 2"/>
          <p:cNvSpPr>
            <a:spLocks noGrp="1"/>
          </p:cNvSpPr>
          <p:nvPr>
            <p:ph sz="quarter" idx="13"/>
          </p:nvPr>
        </p:nvSpPr>
        <p:spPr>
          <a:xfrm>
            <a:off x="0" y="1151965"/>
            <a:ext cx="11571316" cy="5031971"/>
          </a:xfrm>
        </p:spPr>
        <p:txBody>
          <a:bodyPr>
            <a:normAutofit fontScale="92500" lnSpcReduction="10000"/>
          </a:bodyPr>
          <a:lstStyle/>
          <a:p>
            <a:pPr lvl="1">
              <a:spcBef>
                <a:spcPct val="0"/>
              </a:spcBef>
            </a:pPr>
            <a:r>
              <a:rPr lang="en-GB" altLang="zh-CN" sz="2800" dirty="0">
                <a:ea typeface="SimSun" panose="02010600030101010101" pitchFamily="2" charset="-122"/>
              </a:rPr>
              <a:t>Identifying your current skills</a:t>
            </a:r>
          </a:p>
          <a:p>
            <a:pPr lvl="2">
              <a:spcBef>
                <a:spcPct val="0"/>
              </a:spcBef>
            </a:pPr>
            <a:r>
              <a:rPr lang="en-GB" altLang="en-US" sz="2400" dirty="0">
                <a:ea typeface="Franklin Gothic Book" panose="020B0503020102020204" pitchFamily="34" charset="0"/>
                <a:cs typeface="Franklin Gothic Book" panose="020B0503020102020204" pitchFamily="34" charset="0"/>
              </a:rPr>
              <a:t>Think about something you do well, a difficulty you overcame, or a personal achievement, no matter how small. </a:t>
            </a:r>
          </a:p>
          <a:p>
            <a:pPr lvl="3">
              <a:spcBef>
                <a:spcPct val="0"/>
              </a:spcBef>
            </a:pPr>
            <a:r>
              <a:rPr lang="en-GB" altLang="en-US" sz="1800" dirty="0">
                <a:ea typeface="Franklin Gothic Book" panose="020B0503020102020204" pitchFamily="34" charset="0"/>
                <a:cs typeface="Franklin Gothic Book" panose="020B0503020102020204" pitchFamily="34" charset="0"/>
              </a:rPr>
              <a:t>What did you do to create the conditions that led to success? </a:t>
            </a:r>
          </a:p>
          <a:p>
            <a:pPr lvl="3">
              <a:spcBef>
                <a:spcPct val="0"/>
              </a:spcBef>
            </a:pPr>
            <a:r>
              <a:rPr lang="en-GB" altLang="en-US" sz="1800" dirty="0">
                <a:ea typeface="Franklin Gothic Book" panose="020B0503020102020204" pitchFamily="34" charset="0"/>
                <a:cs typeface="Franklin Gothic Book" panose="020B0503020102020204" pitchFamily="34" charset="0"/>
              </a:rPr>
              <a:t>Which skills, attitudes and qualities did you exhibit? </a:t>
            </a:r>
          </a:p>
          <a:p>
            <a:pPr lvl="3">
              <a:spcBef>
                <a:spcPct val="0"/>
              </a:spcBef>
            </a:pPr>
            <a:r>
              <a:rPr lang="en-GB" altLang="en-US" sz="1800" dirty="0">
                <a:ea typeface="Franklin Gothic Book" panose="020B0503020102020204" pitchFamily="34" charset="0"/>
                <a:cs typeface="Franklin Gothic Book" panose="020B0503020102020204" pitchFamily="34" charset="0"/>
              </a:rPr>
              <a:t>Did you practise? Did you urge yourself on in a particular way? </a:t>
            </a:r>
          </a:p>
          <a:p>
            <a:pPr lvl="3">
              <a:spcBef>
                <a:spcPct val="0"/>
              </a:spcBef>
            </a:pPr>
            <a:r>
              <a:rPr lang="en-GB" altLang="en-US" sz="1800" dirty="0">
                <a:ea typeface="Franklin Gothic Book" panose="020B0503020102020204" pitchFamily="34" charset="0"/>
                <a:cs typeface="Franklin Gothic Book" panose="020B0503020102020204" pitchFamily="34" charset="0"/>
              </a:rPr>
              <a:t>Did you find people to help? Or did you just believe you could do it?</a:t>
            </a:r>
            <a:endParaRPr lang="en-GB" altLang="zh-CN" sz="1800" dirty="0">
              <a:ea typeface="SimSun" panose="02010600030101010101" pitchFamily="2" charset="-122"/>
            </a:endParaRPr>
          </a:p>
          <a:p>
            <a:pPr lvl="1">
              <a:spcBef>
                <a:spcPct val="0"/>
              </a:spcBef>
            </a:pPr>
            <a:r>
              <a:rPr lang="en-GB" altLang="zh-CN" sz="2800" dirty="0">
                <a:ea typeface="SimSun" panose="02010600030101010101" pitchFamily="2" charset="-122"/>
              </a:rPr>
              <a:t>Evaluating skills and setting priorities</a:t>
            </a:r>
          </a:p>
          <a:p>
            <a:pPr lvl="2">
              <a:spcBef>
                <a:spcPct val="0"/>
              </a:spcBef>
            </a:pPr>
            <a:r>
              <a:rPr lang="en-GB" altLang="en-US" sz="2400" dirty="0">
                <a:ea typeface="华文隶书" charset="0"/>
              </a:rPr>
              <a:t>help you to evaluate your current profile of strengths and weaknesses </a:t>
            </a:r>
          </a:p>
          <a:p>
            <a:pPr lvl="2">
              <a:spcBef>
                <a:spcPct val="0"/>
              </a:spcBef>
            </a:pPr>
            <a:r>
              <a:rPr lang="en-GB" altLang="en-US" sz="2400" dirty="0">
                <a:ea typeface="华文隶书" charset="0"/>
              </a:rPr>
              <a:t>relate academic skills to life and employment skills </a:t>
            </a:r>
          </a:p>
          <a:p>
            <a:pPr lvl="2">
              <a:spcBef>
                <a:spcPct val="0"/>
              </a:spcBef>
            </a:pPr>
            <a:r>
              <a:rPr lang="en-GB" altLang="en-US" sz="2400" dirty="0">
                <a:ea typeface="华文隶书" charset="0"/>
              </a:rPr>
              <a:t>set priorities for skills development </a:t>
            </a:r>
          </a:p>
          <a:p>
            <a:pPr lvl="2">
              <a:spcBef>
                <a:spcPct val="0"/>
              </a:spcBef>
            </a:pPr>
            <a:r>
              <a:rPr lang="en-GB" altLang="en-US" sz="2400" dirty="0">
                <a:ea typeface="华文隶书" charset="0"/>
              </a:rPr>
              <a:t>monitor your progress. </a:t>
            </a:r>
            <a:endParaRPr lang="en-GB" altLang="zh-CN" sz="2400" dirty="0">
              <a:ea typeface="SimSun" panose="02010600030101010101" pitchFamily="2" charset="-122"/>
            </a:endParaRPr>
          </a:p>
          <a:p>
            <a:pPr lvl="1">
              <a:spcBef>
                <a:spcPct val="0"/>
              </a:spcBef>
            </a:pPr>
            <a:r>
              <a:rPr lang="en-GB" altLang="zh-CN" sz="2800" dirty="0">
                <a:ea typeface="SimSun" panose="02010600030101010101" pitchFamily="2" charset="-122"/>
              </a:rPr>
              <a:t>Update your profile</a:t>
            </a:r>
          </a:p>
          <a:p>
            <a:endParaRPr lang="en-GB" sz="2800" dirty="0"/>
          </a:p>
        </p:txBody>
      </p:sp>
    </p:spTree>
    <p:extLst>
      <p:ext uri="{BB962C8B-B14F-4D97-AF65-F5344CB8AC3E}">
        <p14:creationId xmlns:p14="http://schemas.microsoft.com/office/powerpoint/2010/main" val="3534946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fade">
                                      <p:cBhvr>
                                        <p:cTn id="47" dur="1000"/>
                                        <p:tgtEl>
                                          <p:spTgt spid="3">
                                            <p:txEl>
                                              <p:pRg st="6" end="6"/>
                                            </p:txEl>
                                          </p:spTgt>
                                        </p:tgtEl>
                                      </p:cBhvr>
                                    </p:animEffect>
                                    <p:anim calcmode="lin" valueType="num">
                                      <p:cBhvr>
                                        <p:cTn id="4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Effect transition="in" filter="fade">
                                      <p:cBhvr>
                                        <p:cTn id="54" dur="1000"/>
                                        <p:tgtEl>
                                          <p:spTgt spid="3">
                                            <p:txEl>
                                              <p:pRg st="7" end="7"/>
                                            </p:txEl>
                                          </p:spTgt>
                                        </p:tgtEl>
                                      </p:cBhvr>
                                    </p:animEffect>
                                    <p:anim calcmode="lin" valueType="num">
                                      <p:cBhvr>
                                        <p:cTn id="5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Effect transition="in" filter="fade">
                                      <p:cBhvr>
                                        <p:cTn id="61" dur="1000"/>
                                        <p:tgtEl>
                                          <p:spTgt spid="3">
                                            <p:txEl>
                                              <p:pRg st="8" end="8"/>
                                            </p:txEl>
                                          </p:spTgt>
                                        </p:tgtEl>
                                      </p:cBhvr>
                                    </p:animEffect>
                                    <p:anim calcmode="lin" valueType="num">
                                      <p:cBhvr>
                                        <p:cTn id="6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nodeType="clickEffect">
                                  <p:stCondLst>
                                    <p:cond delay="0"/>
                                  </p:stCondLst>
                                  <p:childTnLst>
                                    <p:set>
                                      <p:cBhvr>
                                        <p:cTn id="67" dur="1" fill="hold">
                                          <p:stCondLst>
                                            <p:cond delay="0"/>
                                          </p:stCondLst>
                                        </p:cTn>
                                        <p:tgtEl>
                                          <p:spTgt spid="3">
                                            <p:txEl>
                                              <p:pRg st="9" end="9"/>
                                            </p:txEl>
                                          </p:spTgt>
                                        </p:tgtEl>
                                        <p:attrNameLst>
                                          <p:attrName>style.visibility</p:attrName>
                                        </p:attrNameLst>
                                      </p:cBhvr>
                                      <p:to>
                                        <p:strVal val="visible"/>
                                      </p:to>
                                    </p:set>
                                    <p:animEffect transition="in" filter="fade">
                                      <p:cBhvr>
                                        <p:cTn id="68" dur="1000"/>
                                        <p:tgtEl>
                                          <p:spTgt spid="3">
                                            <p:txEl>
                                              <p:pRg st="9" end="9"/>
                                            </p:txEl>
                                          </p:spTgt>
                                        </p:tgtEl>
                                      </p:cBhvr>
                                    </p:animEffect>
                                    <p:anim calcmode="lin" valueType="num">
                                      <p:cBhvr>
                                        <p:cTn id="69"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0"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nodeType="clickEffect">
                                  <p:stCondLst>
                                    <p:cond delay="0"/>
                                  </p:stCondLst>
                                  <p:childTnLst>
                                    <p:set>
                                      <p:cBhvr>
                                        <p:cTn id="74" dur="1" fill="hold">
                                          <p:stCondLst>
                                            <p:cond delay="0"/>
                                          </p:stCondLst>
                                        </p:cTn>
                                        <p:tgtEl>
                                          <p:spTgt spid="3">
                                            <p:txEl>
                                              <p:pRg st="10" end="10"/>
                                            </p:txEl>
                                          </p:spTgt>
                                        </p:tgtEl>
                                        <p:attrNameLst>
                                          <p:attrName>style.visibility</p:attrName>
                                        </p:attrNameLst>
                                      </p:cBhvr>
                                      <p:to>
                                        <p:strVal val="visible"/>
                                      </p:to>
                                    </p:set>
                                    <p:anim calcmode="lin" valueType="num">
                                      <p:cBhvr additive="base">
                                        <p:cTn id="7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nodeType="clickEffect">
                                  <p:stCondLst>
                                    <p:cond delay="0"/>
                                  </p:stCondLst>
                                  <p:childTnLst>
                                    <p:set>
                                      <p:cBhvr>
                                        <p:cTn id="80" dur="1" fill="hold">
                                          <p:stCondLst>
                                            <p:cond delay="0"/>
                                          </p:stCondLst>
                                        </p:cTn>
                                        <p:tgtEl>
                                          <p:spTgt spid="3">
                                            <p:txEl>
                                              <p:pRg st="11" end="11"/>
                                            </p:txEl>
                                          </p:spTgt>
                                        </p:tgtEl>
                                        <p:attrNameLst>
                                          <p:attrName>style.visibility</p:attrName>
                                        </p:attrNameLst>
                                      </p:cBhvr>
                                      <p:to>
                                        <p:strVal val="visible"/>
                                      </p:to>
                                    </p:set>
                                    <p:animEffect transition="in" filter="fade">
                                      <p:cBhvr>
                                        <p:cTn id="81" dur="1000"/>
                                        <p:tgtEl>
                                          <p:spTgt spid="3">
                                            <p:txEl>
                                              <p:pRg st="11" end="11"/>
                                            </p:txEl>
                                          </p:spTgt>
                                        </p:tgtEl>
                                      </p:cBhvr>
                                    </p:animEffect>
                                    <p:anim calcmode="lin" valueType="num">
                                      <p:cBhvr>
                                        <p:cTn id="82"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83"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emplate>Main Event</Template>
  <TotalTime>5</TotalTime>
  <Words>486</Words>
  <Application>Microsoft Office PowerPoint</Application>
  <PresentationFormat>Widescreen</PresentationFormat>
  <Paragraphs>54</Paragraphs>
  <Slides>10</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宋体</vt:lpstr>
      <vt:lpstr>宋体</vt:lpstr>
      <vt:lpstr>Arial</vt:lpstr>
      <vt:lpstr>Franklin Gothic Book</vt:lpstr>
      <vt:lpstr>Impact</vt:lpstr>
      <vt:lpstr>华文隶书</vt:lpstr>
      <vt:lpstr>Main Event</vt:lpstr>
      <vt:lpstr>Academic Skills; Skills Audit</vt:lpstr>
      <vt:lpstr>Skills</vt:lpstr>
      <vt:lpstr>Skills</vt:lpstr>
      <vt:lpstr>Five Study Skills Components _ Cotrell</vt:lpstr>
      <vt:lpstr>You Don’t have to be Einstein !</vt:lpstr>
      <vt:lpstr>How do I get to Carnegie hall?</vt:lpstr>
      <vt:lpstr>Practice and stick at it !!</vt:lpstr>
      <vt:lpstr>Skills and qualities you have now</vt:lpstr>
      <vt:lpstr>Student Activity – 30 minutes</vt:lpstr>
      <vt:lpstr>Skills Audit</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Skills; Skills Audit</dc:title>
  <dc:creator>Gareth Hughes</dc:creator>
  <cp:lastModifiedBy>Gareth Hughes</cp:lastModifiedBy>
  <cp:revision>14</cp:revision>
  <dcterms:created xsi:type="dcterms:W3CDTF">2018-01-05T15:27:39Z</dcterms:created>
  <dcterms:modified xsi:type="dcterms:W3CDTF">2018-02-07T09:23:53Z</dcterms:modified>
</cp:coreProperties>
</file>