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p:scale>
          <a:sx n="89" d="100"/>
          <a:sy n="89" d="100"/>
        </p:scale>
        <p:origin x="78" y="29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Sheet1!$C$6</c:f>
              <c:strCache>
                <c:ptCount val="1"/>
                <c:pt idx="0">
                  <c:v>Resistance (Ω)</c:v>
                </c:pt>
              </c:strCache>
            </c:strRef>
          </c:tx>
          <c:spPr>
            <a:ln w="19050" cap="rnd">
              <a:solidFill>
                <a:schemeClr val="accent1"/>
              </a:solidFill>
              <a:round/>
            </a:ln>
            <a:effectLst/>
          </c:spPr>
          <c:marker>
            <c:symbol val="none"/>
          </c:marker>
          <c:xVal>
            <c:numRef>
              <c:f>Sheet1!$B$7:$B$10</c:f>
              <c:numCache>
                <c:formatCode>General</c:formatCode>
                <c:ptCount val="4"/>
                <c:pt idx="0">
                  <c:v>200</c:v>
                </c:pt>
                <c:pt idx="1">
                  <c:v>230</c:v>
                </c:pt>
                <c:pt idx="2">
                  <c:v>260</c:v>
                </c:pt>
                <c:pt idx="3">
                  <c:v>290</c:v>
                </c:pt>
              </c:numCache>
            </c:numRef>
          </c:xVal>
          <c:yVal>
            <c:numRef>
              <c:f>Sheet1!$C$7:$C$10</c:f>
              <c:numCache>
                <c:formatCode>General</c:formatCode>
                <c:ptCount val="4"/>
                <c:pt idx="0">
                  <c:v>307</c:v>
                </c:pt>
                <c:pt idx="1">
                  <c:v>314</c:v>
                </c:pt>
                <c:pt idx="2">
                  <c:v>321</c:v>
                </c:pt>
                <c:pt idx="3">
                  <c:v>328</c:v>
                </c:pt>
              </c:numCache>
            </c:numRef>
          </c:yVal>
          <c:smooth val="1"/>
          <c:extLst>
            <c:ext xmlns:c16="http://schemas.microsoft.com/office/drawing/2014/chart" uri="{C3380CC4-5D6E-409C-BE32-E72D297353CC}">
              <c16:uniqueId val="{00000000-7BB6-40A4-9EC6-EAC8867F12E0}"/>
            </c:ext>
          </c:extLst>
        </c:ser>
        <c:dLbls>
          <c:showLegendKey val="0"/>
          <c:showVal val="0"/>
          <c:showCatName val="0"/>
          <c:showSerName val="0"/>
          <c:showPercent val="0"/>
          <c:showBubbleSize val="0"/>
        </c:dLbls>
        <c:axId val="563295792"/>
        <c:axId val="649964840"/>
      </c:scatterChart>
      <c:valAx>
        <c:axId val="563295792"/>
        <c:scaling>
          <c:orientation val="minMax"/>
          <c:max val="300"/>
          <c:min val="19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600" dirty="0"/>
                  <a:t>Temperature (°C)</a:t>
                </a:r>
                <a:endParaRPr lang="en-GB" sz="1200" dirty="0"/>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649964840"/>
        <c:crosses val="autoZero"/>
        <c:crossBetween val="midCat"/>
      </c:valAx>
      <c:valAx>
        <c:axId val="6499648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r>
                  <a:rPr lang="en-GB" sz="1600" dirty="0"/>
                  <a:t>Resistance (</a:t>
                </a:r>
                <a:r>
                  <a:rPr lang="el-GR" sz="1600" dirty="0"/>
                  <a:t>Ω)</a:t>
                </a:r>
                <a:endParaRPr lang="en-GB" sz="1600" dirty="0"/>
              </a:p>
            </c:rich>
          </c:tx>
          <c:layout/>
          <c:overlay val="0"/>
          <c:spPr>
            <a:noFill/>
            <a:ln>
              <a:noFill/>
            </a:ln>
            <a:effectLst/>
          </c:spPr>
          <c:txPr>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563295792"/>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4E5665-C590-439D-8102-D9FC98CFB0E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348996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4E5665-C590-439D-8102-D9FC98CFB0E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2538522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4E5665-C590-439D-8102-D9FC98CFB0E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4048043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4E5665-C590-439D-8102-D9FC98CFB0E4}"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185723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4E5665-C590-439D-8102-D9FC98CFB0E4}"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1761830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4E5665-C590-439D-8102-D9FC98CFB0E4}" type="datetimeFigureOut">
              <a:rPr lang="en-GB" smtClean="0"/>
              <a:t>30/01/2019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887077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4E5665-C590-439D-8102-D9FC98CFB0E4}" type="datetimeFigureOut">
              <a:rPr lang="en-GB" smtClean="0"/>
              <a:t>30/01/2019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4232423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E4E5665-C590-439D-8102-D9FC98CFB0E4}"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3467862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E4E5665-C590-439D-8102-D9FC98CFB0E4}"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4021992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4E5665-C590-439D-8102-D9FC98CFB0E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1039876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4E5665-C590-439D-8102-D9FC98CFB0E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3915D-51A3-47C7-B69C-4AF7FB66928D}" type="slidenum">
              <a:rPr lang="en-GB" smtClean="0"/>
              <a:t>‹#›</a:t>
            </a:fld>
            <a:endParaRPr lang="en-GB"/>
          </a:p>
        </p:txBody>
      </p:sp>
    </p:spTree>
    <p:extLst>
      <p:ext uri="{BB962C8B-B14F-4D97-AF65-F5344CB8AC3E}">
        <p14:creationId xmlns:p14="http://schemas.microsoft.com/office/powerpoint/2010/main" val="2925012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4E5665-C590-439D-8102-D9FC98CFB0E4}" type="datetimeFigureOut">
              <a:rPr lang="en-GB" smtClean="0"/>
              <a:t>30/01/2019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83915D-51A3-47C7-B69C-4AF7FB66928D}" type="slidenum">
              <a:rPr lang="en-GB" smtClean="0"/>
              <a:t>‹#›</a:t>
            </a:fld>
            <a:endParaRPr lang="en-GB"/>
          </a:p>
        </p:txBody>
      </p:sp>
    </p:spTree>
    <p:extLst>
      <p:ext uri="{BB962C8B-B14F-4D97-AF65-F5344CB8AC3E}">
        <p14:creationId xmlns:p14="http://schemas.microsoft.com/office/powerpoint/2010/main" val="856508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Instrument Parameters</a:t>
            </a:r>
            <a:endParaRPr lang="en-GB" dirty="0"/>
          </a:p>
        </p:txBody>
      </p:sp>
      <p:sp>
        <p:nvSpPr>
          <p:cNvPr id="3" name="Subtitle 2"/>
          <p:cNvSpPr>
            <a:spLocks noGrp="1"/>
          </p:cNvSpPr>
          <p:nvPr>
            <p:ph type="subTitle" idx="1"/>
          </p:nvPr>
        </p:nvSpPr>
        <p:spPr/>
        <p:txBody>
          <a:bodyPr/>
          <a:lstStyle/>
          <a:p>
            <a:r>
              <a:rPr lang="en-GB" dirty="0" smtClean="0"/>
              <a:t>Transducers &amp; Signal Conditioning</a:t>
            </a:r>
            <a:endParaRPr lang="en-GB" dirty="0"/>
          </a:p>
        </p:txBody>
      </p:sp>
    </p:spTree>
    <p:extLst>
      <p:ext uri="{BB962C8B-B14F-4D97-AF65-F5344CB8AC3E}">
        <p14:creationId xmlns:p14="http://schemas.microsoft.com/office/powerpoint/2010/main" val="3358377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dirty="0" smtClean="0"/>
              <a:t>Precision repeatability reproducibility and accuracy all sound like the same thing</a:t>
            </a:r>
          </a:p>
          <a:p>
            <a:r>
              <a:rPr lang="en-GB" dirty="0" smtClean="0"/>
              <a:t>While they are similar they are not the same.</a:t>
            </a:r>
          </a:p>
          <a:p>
            <a:r>
              <a:rPr lang="en-GB" dirty="0" smtClean="0"/>
              <a:t>There are important differences between them</a:t>
            </a:r>
            <a:endParaRPr lang="en-GB" dirty="0"/>
          </a:p>
        </p:txBody>
      </p:sp>
    </p:spTree>
    <p:extLst>
      <p:ext uri="{BB962C8B-B14F-4D97-AF65-F5344CB8AC3E}">
        <p14:creationId xmlns:p14="http://schemas.microsoft.com/office/powerpoint/2010/main" val="3924488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Precision</a:t>
            </a:r>
            <a:endParaRPr lang="en-GB" dirty="0"/>
          </a:p>
        </p:txBody>
      </p:sp>
      <p:sp>
        <p:nvSpPr>
          <p:cNvPr id="3" name="Content Placeholder 2"/>
          <p:cNvSpPr>
            <a:spLocks noGrp="1"/>
          </p:cNvSpPr>
          <p:nvPr>
            <p:ph idx="1"/>
          </p:nvPr>
        </p:nvSpPr>
        <p:spPr/>
        <p:txBody>
          <a:bodyPr/>
          <a:lstStyle/>
          <a:p>
            <a:r>
              <a:rPr lang="en-GB" dirty="0" smtClean="0"/>
              <a:t>Precision is a term that describes an instrument’s degree of freedom from random errors.</a:t>
            </a:r>
          </a:p>
          <a:p>
            <a:r>
              <a:rPr lang="en-GB" dirty="0" smtClean="0"/>
              <a:t>If a large number of readings are taken of the same physical quantity by a high-precision instrument, then the spread of readings will be very small.</a:t>
            </a:r>
          </a:p>
          <a:p>
            <a:r>
              <a:rPr lang="en-GB" dirty="0" smtClean="0"/>
              <a:t>Precision is often incorrectly confused with accuracy.</a:t>
            </a:r>
          </a:p>
          <a:p>
            <a:r>
              <a:rPr lang="en-GB" dirty="0" smtClean="0"/>
              <a:t>High precision does not imply anything about measurement accuracy</a:t>
            </a:r>
          </a:p>
          <a:p>
            <a:r>
              <a:rPr lang="en-GB" dirty="0" smtClean="0"/>
              <a:t>A high precision instrument can have low accuracy</a:t>
            </a:r>
            <a:endParaRPr lang="en-GB" dirty="0"/>
          </a:p>
        </p:txBody>
      </p:sp>
    </p:spTree>
    <p:extLst>
      <p:ext uri="{BB962C8B-B14F-4D97-AF65-F5344CB8AC3E}">
        <p14:creationId xmlns:p14="http://schemas.microsoft.com/office/powerpoint/2010/main" val="1665197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Repeatability and Reproducibility</a:t>
            </a:r>
            <a:endParaRPr lang="en-GB" dirty="0"/>
          </a:p>
        </p:txBody>
      </p:sp>
      <p:sp>
        <p:nvSpPr>
          <p:cNvPr id="3" name="Content Placeholder 2"/>
          <p:cNvSpPr>
            <a:spLocks noGrp="1"/>
          </p:cNvSpPr>
          <p:nvPr>
            <p:ph idx="1"/>
          </p:nvPr>
        </p:nvSpPr>
        <p:spPr/>
        <p:txBody>
          <a:bodyPr/>
          <a:lstStyle/>
          <a:p>
            <a:r>
              <a:rPr lang="en-GB" dirty="0" smtClean="0"/>
              <a:t>These terms mean approximately the same but are applied in different context…</a:t>
            </a:r>
          </a:p>
          <a:p>
            <a:r>
              <a:rPr lang="en-GB" i="1" dirty="0" smtClean="0"/>
              <a:t>Repeatability</a:t>
            </a:r>
            <a:r>
              <a:rPr lang="en-GB" dirty="0" smtClean="0"/>
              <a:t> describes the closeness of output readings when the same input is applied over a short period of time when the measurement conditions are kept the same (same: instrument, observer, location, conditions of use etc.)</a:t>
            </a:r>
          </a:p>
          <a:p>
            <a:r>
              <a:rPr lang="en-GB" i="1" dirty="0" smtClean="0"/>
              <a:t>Reproducibility </a:t>
            </a:r>
            <a:r>
              <a:rPr lang="en-GB" dirty="0" smtClean="0"/>
              <a:t>describes the closeness of output readings when the same input is applied when there changes in measurement conditions (different: instrument, observer, location, conditions of use etc.)</a:t>
            </a:r>
            <a:endParaRPr lang="en-GB" i="1" dirty="0"/>
          </a:p>
        </p:txBody>
      </p:sp>
    </p:spTree>
    <p:extLst>
      <p:ext uri="{BB962C8B-B14F-4D97-AF65-F5344CB8AC3E}">
        <p14:creationId xmlns:p14="http://schemas.microsoft.com/office/powerpoint/2010/main" val="576403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of Accuracy and Precision</a:t>
            </a:r>
            <a:endParaRPr lang="en-GB" dirty="0"/>
          </a:p>
        </p:txBody>
      </p:sp>
      <p:pic>
        <p:nvPicPr>
          <p:cNvPr id="1026" name="Picture 2" descr="Image result for accuracy vs precision"/>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l="1119" t="1000" r="1466" b="1452"/>
          <a:stretch/>
        </p:blipFill>
        <p:spPr bwMode="auto">
          <a:xfrm>
            <a:off x="2391103" y="1587062"/>
            <a:ext cx="7383518" cy="4939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250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smtClean="0"/>
              <a:t>The width of a room is measured 10 times by an ultrasonic rule and the following measurements are obtained (in metres):  5.381, 5.379, 5.378, 5.382, 5.380, 5.383, 5.379, 5.377, 5.380, 5.381</a:t>
            </a:r>
          </a:p>
          <a:p>
            <a:r>
              <a:rPr lang="en-GB" dirty="0" smtClean="0"/>
              <a:t>The same room is then measured with a calibrated steel tape that gives a reading of 5.374 m, which can be taken as the correct value for the width of the room.</a:t>
            </a:r>
          </a:p>
          <a:p>
            <a:pPr marL="514350" indent="-514350">
              <a:buFont typeface="+mj-lt"/>
              <a:buAutoNum type="alphaLcParenR"/>
            </a:pPr>
            <a:r>
              <a:rPr lang="en-GB" dirty="0" smtClean="0"/>
              <a:t>What is the measurement precision of the ultrasonic rule?</a:t>
            </a:r>
          </a:p>
          <a:p>
            <a:pPr marL="514350" indent="-514350">
              <a:buFont typeface="+mj-lt"/>
              <a:buAutoNum type="alphaLcParenR"/>
            </a:pPr>
            <a:r>
              <a:rPr lang="en-GB" dirty="0" smtClean="0"/>
              <a:t>What is the maximum measurement inaccuracy of the ultrasonic rule?</a:t>
            </a:r>
            <a:endParaRPr lang="en-GB" dirty="0"/>
          </a:p>
        </p:txBody>
      </p:sp>
    </p:spTree>
    <p:extLst>
      <p:ext uri="{BB962C8B-B14F-4D97-AF65-F5344CB8AC3E}">
        <p14:creationId xmlns:p14="http://schemas.microsoft.com/office/powerpoint/2010/main" val="4156219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lphaLcParenR"/>
            </a:pPr>
            <a:r>
              <a:rPr lang="en-GB" dirty="0" smtClean="0"/>
              <a:t>The mean (average) value of the 10 measurements made with the ultrasonic rule is 5.380 m.</a:t>
            </a:r>
          </a:p>
          <a:p>
            <a:pPr marL="0" indent="0">
              <a:buNone/>
            </a:pPr>
            <a:r>
              <a:rPr lang="en-GB" dirty="0" smtClean="0"/>
              <a:t>	The maximum deviation below this mean value is -0.003 m and the maximum deviation above this mean value is +0.003 m. Thus the precision of the ultrasonic rule can be expressed as ±0.003 m (</a:t>
            </a:r>
            <a:r>
              <a:rPr lang="en-GB" dirty="0" smtClean="0"/>
              <a:t>±3 mm).</a:t>
            </a:r>
          </a:p>
          <a:p>
            <a:pPr marL="0" indent="0">
              <a:lnSpc>
                <a:spcPct val="100000"/>
              </a:lnSpc>
              <a:buNone/>
            </a:pPr>
            <a:endParaRPr lang="en-GB" sz="100" dirty="0"/>
          </a:p>
          <a:p>
            <a:pPr marL="514350" indent="-514350">
              <a:buFont typeface="+mj-lt"/>
              <a:buAutoNum type="alphaLcParenR" startAt="2"/>
            </a:pPr>
            <a:r>
              <a:rPr lang="en-GB" dirty="0" smtClean="0"/>
              <a:t>The correct value of the room width has been measured as 5.374 m by the calibrated steel tape.  All ultrasonic rule measurements are above this with the largest value being 5.383 m.  This last measurement is the one that exhibits the largest measurement error. This maximum measurement error can be calculated as: 5.383 – 5.374 = 0.009 m (9 mm). Thus the maximum measurement inaccuracy can be expressed as +9 mm.</a:t>
            </a:r>
            <a:endParaRPr lang="en-GB" dirty="0"/>
          </a:p>
        </p:txBody>
      </p:sp>
    </p:spTree>
    <p:extLst>
      <p:ext uri="{BB962C8B-B14F-4D97-AF65-F5344CB8AC3E}">
        <p14:creationId xmlns:p14="http://schemas.microsoft.com/office/powerpoint/2010/main" val="3208779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Tolerance</a:t>
            </a:r>
            <a:endParaRPr lang="en-GB" dirty="0"/>
          </a:p>
        </p:txBody>
      </p:sp>
      <p:sp>
        <p:nvSpPr>
          <p:cNvPr id="3" name="Content Placeholder 2"/>
          <p:cNvSpPr>
            <a:spLocks noGrp="1"/>
          </p:cNvSpPr>
          <p:nvPr>
            <p:ph idx="1"/>
          </p:nvPr>
        </p:nvSpPr>
        <p:spPr/>
        <p:txBody>
          <a:bodyPr/>
          <a:lstStyle/>
          <a:p>
            <a:r>
              <a:rPr lang="en-GB" dirty="0" smtClean="0"/>
              <a:t>Tolerance is a term closely related to accuracy and it defines the maximum error that is to be expected in some value.</a:t>
            </a:r>
          </a:p>
          <a:p>
            <a:r>
              <a:rPr lang="en-GB" dirty="0" smtClean="0"/>
              <a:t>Tolerance is not a static characteristic of measuring instruments.</a:t>
            </a:r>
          </a:p>
          <a:p>
            <a:r>
              <a:rPr lang="en-GB" dirty="0" smtClean="0"/>
              <a:t>Accuracy of some instruments is sometimes quoted as a tolerance.</a:t>
            </a:r>
          </a:p>
          <a:p>
            <a:r>
              <a:rPr lang="en-GB" dirty="0" smtClean="0"/>
              <a:t>When used correctly it describes the maximum deviation of a manufactured component from the specified value.</a:t>
            </a:r>
          </a:p>
          <a:p>
            <a:r>
              <a:rPr lang="en-GB" dirty="0" smtClean="0"/>
              <a:t>For example resistors are sometimes quoted as having a tolerance of ±5 %</a:t>
            </a:r>
            <a:endParaRPr lang="en-GB" dirty="0"/>
          </a:p>
        </p:txBody>
      </p:sp>
    </p:spTree>
    <p:extLst>
      <p:ext uri="{BB962C8B-B14F-4D97-AF65-F5344CB8AC3E}">
        <p14:creationId xmlns:p14="http://schemas.microsoft.com/office/powerpoint/2010/main" val="834630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smtClean="0"/>
              <a:t>A packet of resistors from RS components gives the nominal resistance as 1000</a:t>
            </a:r>
            <a:r>
              <a:rPr lang="el-GR" dirty="0" smtClean="0"/>
              <a:t>Ω</a:t>
            </a:r>
            <a:r>
              <a:rPr lang="en-GB" dirty="0" smtClean="0"/>
              <a:t> and the manufacturing tolerance as ±5%.  If one resistor is chosen from the packet at random, what is the maximum and minimum resistance value that particular resistor could be?</a:t>
            </a:r>
          </a:p>
          <a:p>
            <a:endParaRPr lang="en-GB" dirty="0" smtClean="0"/>
          </a:p>
          <a:p>
            <a:r>
              <a:rPr lang="en-GB" dirty="0" smtClean="0"/>
              <a:t>The minimum likely value is 1000 </a:t>
            </a:r>
            <a:r>
              <a:rPr lang="el-GR" dirty="0" smtClean="0"/>
              <a:t>Ω</a:t>
            </a:r>
            <a:r>
              <a:rPr lang="en-GB" dirty="0" smtClean="0"/>
              <a:t> – 5% = 950 </a:t>
            </a:r>
            <a:r>
              <a:rPr lang="el-GR" dirty="0" smtClean="0"/>
              <a:t>Ω</a:t>
            </a:r>
            <a:endParaRPr lang="en-GB" dirty="0" smtClean="0"/>
          </a:p>
          <a:p>
            <a:r>
              <a:rPr lang="en-GB" dirty="0" smtClean="0"/>
              <a:t>The maximum likely value is 1000</a:t>
            </a:r>
            <a:r>
              <a:rPr lang="el-GR" dirty="0" smtClean="0"/>
              <a:t> Ω</a:t>
            </a:r>
            <a:r>
              <a:rPr lang="en-GB" dirty="0" smtClean="0"/>
              <a:t> + 5% = 1050</a:t>
            </a:r>
            <a:r>
              <a:rPr lang="el-GR" dirty="0" smtClean="0"/>
              <a:t> Ω</a:t>
            </a:r>
            <a:endParaRPr lang="en-GB" dirty="0"/>
          </a:p>
          <a:p>
            <a:pPr marL="0" indent="0">
              <a:buNone/>
            </a:pPr>
            <a:endParaRPr lang="en-GB" dirty="0"/>
          </a:p>
        </p:txBody>
      </p:sp>
    </p:spTree>
    <p:extLst>
      <p:ext uri="{BB962C8B-B14F-4D97-AF65-F5344CB8AC3E}">
        <p14:creationId xmlns:p14="http://schemas.microsoft.com/office/powerpoint/2010/main" val="817214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Range or Span</a:t>
            </a:r>
            <a:endParaRPr lang="en-GB" dirty="0"/>
          </a:p>
        </p:txBody>
      </p:sp>
      <p:sp>
        <p:nvSpPr>
          <p:cNvPr id="3" name="Content Placeholder 2"/>
          <p:cNvSpPr>
            <a:spLocks noGrp="1"/>
          </p:cNvSpPr>
          <p:nvPr>
            <p:ph idx="1"/>
          </p:nvPr>
        </p:nvSpPr>
        <p:spPr/>
        <p:txBody>
          <a:bodyPr/>
          <a:lstStyle/>
          <a:p>
            <a:r>
              <a:rPr lang="en-GB" dirty="0" smtClean="0"/>
              <a:t>The range or span of an instrument defines the minimum and maximum values of a quantity that the instrument is designed to measure.</a:t>
            </a:r>
          </a:p>
          <a:p>
            <a:r>
              <a:rPr lang="en-GB" dirty="0" smtClean="0"/>
              <a:t>Example:</a:t>
            </a:r>
          </a:p>
          <a:p>
            <a:pPr lvl="1"/>
            <a:r>
              <a:rPr lang="en-GB" dirty="0" smtClean="0"/>
              <a:t>A particular </a:t>
            </a:r>
            <a:r>
              <a:rPr lang="en-GB" dirty="0" err="1" smtClean="0"/>
              <a:t>micrometer</a:t>
            </a:r>
            <a:r>
              <a:rPr lang="en-GB" dirty="0" smtClean="0"/>
              <a:t> is designed measure dimensions between 50 and 75 mm.  What is its measurement range?</a:t>
            </a:r>
          </a:p>
          <a:p>
            <a:pPr lvl="1"/>
            <a:r>
              <a:rPr lang="en-GB" dirty="0" smtClean="0"/>
              <a:t>The measurement range is simply the difference between the maximum and minimum measurements. In this case the range is 75 – 50 = 25 mm</a:t>
            </a:r>
            <a:endParaRPr lang="en-GB" dirty="0"/>
          </a:p>
          <a:p>
            <a:endParaRPr lang="en-GB" dirty="0"/>
          </a:p>
        </p:txBody>
      </p:sp>
    </p:spTree>
    <p:extLst>
      <p:ext uri="{BB962C8B-B14F-4D97-AF65-F5344CB8AC3E}">
        <p14:creationId xmlns:p14="http://schemas.microsoft.com/office/powerpoint/2010/main" val="4260454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Threshold</a:t>
            </a:r>
            <a:endParaRPr lang="en-GB" dirty="0"/>
          </a:p>
        </p:txBody>
      </p:sp>
      <p:sp>
        <p:nvSpPr>
          <p:cNvPr id="3" name="Content Placeholder 2"/>
          <p:cNvSpPr>
            <a:spLocks noGrp="1"/>
          </p:cNvSpPr>
          <p:nvPr>
            <p:ph idx="1"/>
          </p:nvPr>
        </p:nvSpPr>
        <p:spPr/>
        <p:txBody>
          <a:bodyPr>
            <a:normAutofit lnSpcReduction="10000"/>
          </a:bodyPr>
          <a:lstStyle/>
          <a:p>
            <a:r>
              <a:rPr lang="en-GB" dirty="0" smtClean="0"/>
              <a:t>If the input to an instrument is gradually increased from zero, the input will have to reach a certain level before the change in the instrument’s output reading is of a large enough magnitude to be detectable.  This minimum level of input is known as the threshold of the instrument.</a:t>
            </a:r>
          </a:p>
          <a:p>
            <a:r>
              <a:rPr lang="en-GB" dirty="0" smtClean="0"/>
              <a:t>Manufacturers vary in the way they specify threshold for instruments:</a:t>
            </a:r>
          </a:p>
          <a:p>
            <a:pPr lvl="1"/>
            <a:r>
              <a:rPr lang="en-GB" dirty="0" smtClean="0"/>
              <a:t>Some quote it as an absolute value</a:t>
            </a:r>
          </a:p>
          <a:p>
            <a:pPr lvl="1"/>
            <a:r>
              <a:rPr lang="en-GB" dirty="0" smtClean="0"/>
              <a:t>Some quote it as a percentage of full-scale readings.</a:t>
            </a:r>
          </a:p>
          <a:p>
            <a:pPr marL="0" indent="0">
              <a:buNone/>
            </a:pPr>
            <a:r>
              <a:rPr lang="en-GB" i="1" dirty="0" smtClean="0"/>
              <a:t>Example</a:t>
            </a:r>
            <a:r>
              <a:rPr lang="en-GB" dirty="0" smtClean="0"/>
              <a:t>: a car speedometer typically has a threshold of about 15 mph this means that no change is speed will be observed until the car reaches 15 mph</a:t>
            </a:r>
          </a:p>
        </p:txBody>
      </p:sp>
    </p:spTree>
    <p:extLst>
      <p:ext uri="{BB962C8B-B14F-4D97-AF65-F5344CB8AC3E}">
        <p14:creationId xmlns:p14="http://schemas.microsoft.com/office/powerpoint/2010/main" val="3431812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Resolution</a:t>
            </a:r>
            <a:endParaRPr lang="en-GB" dirty="0"/>
          </a:p>
        </p:txBody>
      </p:sp>
      <p:sp>
        <p:nvSpPr>
          <p:cNvPr id="3" name="Content Placeholder 2"/>
          <p:cNvSpPr>
            <a:spLocks noGrp="1"/>
          </p:cNvSpPr>
          <p:nvPr>
            <p:ph idx="1"/>
          </p:nvPr>
        </p:nvSpPr>
        <p:spPr/>
        <p:txBody>
          <a:bodyPr>
            <a:normAutofit lnSpcReduction="10000"/>
          </a:bodyPr>
          <a:lstStyle/>
          <a:p>
            <a:r>
              <a:rPr lang="en-GB" dirty="0" smtClean="0"/>
              <a:t>When an instrument is showing a particular output reading, there is a lower limit on the magnitude of change in the input that produces an observable change in the instrument output.  </a:t>
            </a:r>
          </a:p>
          <a:p>
            <a:r>
              <a:rPr lang="en-GB" dirty="0" smtClean="0"/>
              <a:t>Like threshold, resolution is sometimes specified as an absolute value and sometimes as a percentage of full scale deflection.</a:t>
            </a:r>
          </a:p>
          <a:p>
            <a:r>
              <a:rPr lang="en-GB" dirty="0" smtClean="0"/>
              <a:t>A major factor affecting the resolution of an instrument is how finely its output scale is divided into subdivisions.</a:t>
            </a:r>
          </a:p>
          <a:p>
            <a:pPr lvl="1"/>
            <a:r>
              <a:rPr lang="en-GB" dirty="0" smtClean="0"/>
              <a:t>Using a car speedometer as an example again, this typically has subdivisions of 10 mph.  This means that when the needle is between the scale markings we cannot estimate the speed more accurately than to the nearest 5 mph.  This value of 5 mph thus represents the resolution of the instrument.</a:t>
            </a:r>
            <a:endParaRPr lang="en-GB" dirty="0"/>
          </a:p>
        </p:txBody>
      </p:sp>
    </p:spTree>
    <p:extLst>
      <p:ext uri="{BB962C8B-B14F-4D97-AF65-F5344CB8AC3E}">
        <p14:creationId xmlns:p14="http://schemas.microsoft.com/office/powerpoint/2010/main" val="3968072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a:t>
            </a:r>
            <a:endParaRPr lang="en-GB" dirty="0"/>
          </a:p>
        </p:txBody>
      </p:sp>
      <p:sp>
        <p:nvSpPr>
          <p:cNvPr id="3" name="Content Placeholder 2"/>
          <p:cNvSpPr>
            <a:spLocks noGrp="1"/>
          </p:cNvSpPr>
          <p:nvPr>
            <p:ph idx="1"/>
          </p:nvPr>
        </p:nvSpPr>
        <p:spPr>
          <a:xfrm>
            <a:off x="838200" y="1825625"/>
            <a:ext cx="5536324" cy="4351338"/>
          </a:xfrm>
        </p:spPr>
        <p:txBody>
          <a:bodyPr>
            <a:normAutofit fontScale="92500" lnSpcReduction="20000"/>
          </a:bodyPr>
          <a:lstStyle/>
          <a:p>
            <a:r>
              <a:rPr lang="en-GB" dirty="0" smtClean="0"/>
              <a:t>It is normally desirable that the output reading of an instrument is linearly proportional to the quantity being measured.</a:t>
            </a:r>
          </a:p>
          <a:p>
            <a:r>
              <a:rPr lang="en-GB" dirty="0" smtClean="0"/>
              <a:t>The graph shows output readings for a sequence of applied inputs</a:t>
            </a:r>
          </a:p>
          <a:p>
            <a:r>
              <a:rPr lang="en-GB" dirty="0" smtClean="0"/>
              <a:t>A straight line is fitted to the data.</a:t>
            </a:r>
          </a:p>
          <a:p>
            <a:r>
              <a:rPr lang="en-GB" dirty="0" smtClean="0"/>
              <a:t>The maximum non-linearity is then defined as the maximum deviation of any of the readings from the straight line.</a:t>
            </a:r>
          </a:p>
          <a:p>
            <a:r>
              <a:rPr lang="en-GB" dirty="0" smtClean="0"/>
              <a:t>Non-linearity is usually expressed as a percentage of full-scale reading</a:t>
            </a:r>
            <a:endParaRPr lang="en-GB" dirty="0"/>
          </a:p>
        </p:txBody>
      </p:sp>
      <p:pic>
        <p:nvPicPr>
          <p:cNvPr id="5" name="Picture 4"/>
          <p:cNvPicPr>
            <a:picLocks noChangeAspect="1"/>
          </p:cNvPicPr>
          <p:nvPr/>
        </p:nvPicPr>
        <p:blipFill>
          <a:blip r:embed="rId2"/>
          <a:stretch>
            <a:fillRect/>
          </a:stretch>
        </p:blipFill>
        <p:spPr>
          <a:xfrm>
            <a:off x="7040951" y="587687"/>
            <a:ext cx="4647386" cy="5746205"/>
          </a:xfrm>
          <a:prstGeom prst="rect">
            <a:avLst/>
          </a:prstGeom>
        </p:spPr>
      </p:pic>
    </p:spTree>
    <p:extLst>
      <p:ext uri="{BB962C8B-B14F-4D97-AF65-F5344CB8AC3E}">
        <p14:creationId xmlns:p14="http://schemas.microsoft.com/office/powerpoint/2010/main" val="3328451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 Example</a:t>
            </a:r>
            <a:endParaRPr lang="en-GB" dirty="0"/>
          </a:p>
        </p:txBody>
      </p:sp>
      <p:sp>
        <p:nvSpPr>
          <p:cNvPr id="3" name="Content Placeholder 2"/>
          <p:cNvSpPr>
            <a:spLocks noGrp="1"/>
          </p:cNvSpPr>
          <p:nvPr>
            <p:ph idx="1"/>
          </p:nvPr>
        </p:nvSpPr>
        <p:spPr>
          <a:xfrm>
            <a:off x="838200" y="1825625"/>
            <a:ext cx="6098628" cy="4351338"/>
          </a:xfrm>
        </p:spPr>
        <p:txBody>
          <a:bodyPr>
            <a:normAutofit fontScale="92500"/>
          </a:bodyPr>
          <a:lstStyle/>
          <a:p>
            <a:r>
              <a:rPr lang="en-GB" dirty="0" smtClean="0"/>
              <a:t>Suppose the instrument characteristics shown are that of a pressure sensor, where the input units are expressed in bars from 1 to 9 bars and the output units are expressed in volts from 1 to 13 volts</a:t>
            </a:r>
          </a:p>
          <a:p>
            <a:pPr marL="514350" indent="-514350">
              <a:buFont typeface="+mj-lt"/>
              <a:buAutoNum type="alphaLcParenR"/>
            </a:pPr>
            <a:r>
              <a:rPr lang="en-GB" dirty="0" smtClean="0"/>
              <a:t>What is the maximum nonlinearity expressed as a percentage of the full-scale deflection?</a:t>
            </a:r>
          </a:p>
          <a:p>
            <a:pPr marL="514350" indent="-514350">
              <a:buFont typeface="+mj-lt"/>
              <a:buAutoNum type="alphaLcParenR"/>
            </a:pPr>
            <a:r>
              <a:rPr lang="en-GB" dirty="0" smtClean="0"/>
              <a:t>What is the resolution of the sensor as determined by the instrument characteristic given?</a:t>
            </a:r>
            <a:endParaRPr lang="en-GB" dirty="0"/>
          </a:p>
        </p:txBody>
      </p:sp>
      <p:pic>
        <p:nvPicPr>
          <p:cNvPr id="4" name="Picture 3"/>
          <p:cNvPicPr>
            <a:picLocks noChangeAspect="1"/>
          </p:cNvPicPr>
          <p:nvPr/>
        </p:nvPicPr>
        <p:blipFill>
          <a:blip r:embed="rId2"/>
          <a:stretch>
            <a:fillRect/>
          </a:stretch>
        </p:blipFill>
        <p:spPr>
          <a:xfrm>
            <a:off x="7040951" y="587687"/>
            <a:ext cx="4647386" cy="5746205"/>
          </a:xfrm>
          <a:prstGeom prst="rect">
            <a:avLst/>
          </a:prstGeom>
        </p:spPr>
      </p:pic>
    </p:spTree>
    <p:extLst>
      <p:ext uri="{BB962C8B-B14F-4D97-AF65-F5344CB8AC3E}">
        <p14:creationId xmlns:p14="http://schemas.microsoft.com/office/powerpoint/2010/main" val="699101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 Solution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825625"/>
                <a:ext cx="6202751" cy="4351338"/>
              </a:xfrm>
            </p:spPr>
            <p:txBody>
              <a:bodyPr>
                <a:normAutofit/>
              </a:bodyPr>
              <a:lstStyle/>
              <a:p>
                <a:r>
                  <a:rPr lang="en-GB" dirty="0" smtClean="0"/>
                  <a:t>The maximum nonlinearity is the maximum deviation of any data point from the straight line.  This is shown by the thick black line in the figure. The length of this line is 0.5 units, which translates to 0.5 V.  The full scale deflection is 13.0 units which translates to 13.0 V.</a:t>
                </a:r>
              </a:p>
              <a:p>
                <a:pPr lvl="1"/>
                <a:r>
                  <a:rPr lang="en-GB" dirty="0" smtClean="0"/>
                  <a:t>The maximum nonlinearity can therefore be expressed as:</a:t>
                </a:r>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0.5</m:t>
                        </m:r>
                      </m:num>
                      <m:den>
                        <m:r>
                          <a:rPr lang="en-GB" sz="2000" b="0" i="1" smtClean="0">
                            <a:latin typeface="Cambria Math" panose="02040503050406030204" pitchFamily="18" charset="0"/>
                          </a:rPr>
                          <m:t>13</m:t>
                        </m:r>
                      </m:den>
                    </m:f>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100=3.8%</m:t>
                    </m:r>
                  </m:oMath>
                </a14:m>
                <a:r>
                  <a:rPr lang="en-GB" dirty="0" smtClean="0"/>
                  <a:t> of the full scale deflection</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825625"/>
                <a:ext cx="6202751" cy="4351338"/>
              </a:xfrm>
              <a:blipFill>
                <a:blip r:embed="rId2"/>
                <a:stretch>
                  <a:fillRect l="-1770" t="-2241" r="-1868" b="-1541"/>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7040951" y="587687"/>
            <a:ext cx="4647386" cy="5746205"/>
          </a:xfrm>
          <a:prstGeom prst="rect">
            <a:avLst/>
          </a:prstGeom>
        </p:spPr>
      </p:pic>
    </p:spTree>
    <p:extLst>
      <p:ext uri="{BB962C8B-B14F-4D97-AF65-F5344CB8AC3E}">
        <p14:creationId xmlns:p14="http://schemas.microsoft.com/office/powerpoint/2010/main" val="3435082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 Solution cont.</a:t>
            </a:r>
            <a:endParaRPr lang="en-GB" dirty="0"/>
          </a:p>
        </p:txBody>
      </p:sp>
      <p:sp>
        <p:nvSpPr>
          <p:cNvPr id="3" name="Content Placeholder 2"/>
          <p:cNvSpPr>
            <a:spLocks noGrp="1"/>
          </p:cNvSpPr>
          <p:nvPr>
            <p:ph idx="1"/>
          </p:nvPr>
        </p:nvSpPr>
        <p:spPr>
          <a:xfrm>
            <a:off x="838200" y="1825625"/>
            <a:ext cx="6287814" cy="4351338"/>
          </a:xfrm>
        </p:spPr>
        <p:txBody>
          <a:bodyPr/>
          <a:lstStyle/>
          <a:p>
            <a:pPr marL="514350" indent="-514350">
              <a:buFont typeface="+mj-lt"/>
              <a:buAutoNum type="alphaLcParenR" startAt="2"/>
            </a:pPr>
            <a:r>
              <a:rPr lang="en-GB" dirty="0" smtClean="0"/>
              <a:t>The resolution of the sensor as determined from the graph is the smallest change in input that is detectable.  For the graph paper shown, the eye cannot determine anything smaller than one small square, which is one tenth of a unit or 0.1 bar.  This figure of 0.1 bar pressure is therefore the resolution of the sensor as determined from the graph.</a:t>
            </a:r>
            <a:endParaRPr lang="en-GB" dirty="0"/>
          </a:p>
        </p:txBody>
      </p:sp>
      <p:pic>
        <p:nvPicPr>
          <p:cNvPr id="4" name="Picture 3"/>
          <p:cNvPicPr>
            <a:picLocks noChangeAspect="1"/>
          </p:cNvPicPr>
          <p:nvPr/>
        </p:nvPicPr>
        <p:blipFill>
          <a:blip r:embed="rId2"/>
          <a:stretch>
            <a:fillRect/>
          </a:stretch>
        </p:blipFill>
        <p:spPr>
          <a:xfrm>
            <a:off x="7040951" y="587687"/>
            <a:ext cx="4647386" cy="5746205"/>
          </a:xfrm>
          <a:prstGeom prst="rect">
            <a:avLst/>
          </a:prstGeom>
        </p:spPr>
      </p:pic>
    </p:spTree>
    <p:extLst>
      <p:ext uri="{BB962C8B-B14F-4D97-AF65-F5344CB8AC3E}">
        <p14:creationId xmlns:p14="http://schemas.microsoft.com/office/powerpoint/2010/main" val="3297239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of Measurement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dirty="0" smtClean="0"/>
                  <a:t>The sensitivity of measurement is a measure of the change in instrument output that occurs when the quantity being measured changes by a given amount.  Thus sensitivity is the ratio:</a:t>
                </a:r>
              </a:p>
              <a:p>
                <a:endParaRPr lang="en-GB" dirty="0" smtClean="0"/>
              </a:p>
              <a:p>
                <a:pPr marL="0" indent="0">
                  <a:buNone/>
                </a:pPr>
                <a14:m>
                  <m:oMathPara xmlns:m="http://schemas.openxmlformats.org/officeDocument/2006/math">
                    <m:oMathParaPr>
                      <m:jc m:val="centerGroup"/>
                    </m:oMathParaPr>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𝑆𝑐𝑎𝑙𝑒</m:t>
                          </m:r>
                          <m:r>
                            <a:rPr lang="en-GB" sz="2000" b="0" i="1" smtClean="0">
                              <a:latin typeface="Cambria Math" panose="02040503050406030204" pitchFamily="18" charset="0"/>
                            </a:rPr>
                            <m:t> </m:t>
                          </m:r>
                          <m:r>
                            <a:rPr lang="en-GB" sz="2000" b="0" i="1" smtClean="0">
                              <a:latin typeface="Cambria Math" panose="02040503050406030204" pitchFamily="18" charset="0"/>
                            </a:rPr>
                            <m:t>𝐷𝑒𝑓𝑙𝑒𝑐𝑡𝑖𝑜𝑛</m:t>
                          </m:r>
                        </m:num>
                        <m:den>
                          <m:r>
                            <a:rPr lang="en-GB" sz="2000" b="0" i="1" smtClean="0">
                              <a:latin typeface="Cambria Math" panose="02040503050406030204" pitchFamily="18" charset="0"/>
                            </a:rPr>
                            <m:t>𝑉𝑎𝑙𝑢𝑒</m:t>
                          </m:r>
                          <m:r>
                            <a:rPr lang="en-GB" sz="2000" b="0" i="1" smtClean="0">
                              <a:latin typeface="Cambria Math" panose="02040503050406030204" pitchFamily="18" charset="0"/>
                            </a:rPr>
                            <m:t> </m:t>
                          </m:r>
                          <m:r>
                            <a:rPr lang="en-GB" sz="2000" b="0" i="1" smtClean="0">
                              <a:latin typeface="Cambria Math" panose="02040503050406030204" pitchFamily="18" charset="0"/>
                            </a:rPr>
                            <m:t>𝑜𝑓</m:t>
                          </m:r>
                          <m:r>
                            <a:rPr lang="en-GB" sz="2000" b="0" i="1" smtClean="0">
                              <a:latin typeface="Cambria Math" panose="02040503050406030204" pitchFamily="18" charset="0"/>
                            </a:rPr>
                            <m:t> </m:t>
                          </m:r>
                          <m:r>
                            <a:rPr lang="en-GB" sz="2000" b="0" i="1" smtClean="0">
                              <a:latin typeface="Cambria Math" panose="02040503050406030204" pitchFamily="18" charset="0"/>
                            </a:rPr>
                            <m:t>𝑚𝑒𝑎𝑠𝑢𝑟𝑎𝑛𝑑</m:t>
                          </m:r>
                          <m:r>
                            <a:rPr lang="en-GB" sz="2000" b="0" i="1" smtClean="0">
                              <a:latin typeface="Cambria Math" panose="02040503050406030204" pitchFamily="18" charset="0"/>
                            </a:rPr>
                            <m:t> </m:t>
                          </m:r>
                          <m:r>
                            <a:rPr lang="en-GB" sz="2000" b="0" i="1" smtClean="0">
                              <a:latin typeface="Cambria Math" panose="02040503050406030204" pitchFamily="18" charset="0"/>
                            </a:rPr>
                            <m:t>𝑝𝑟𝑜𝑑𝑢𝑐𝑖𝑛𝑔</m:t>
                          </m:r>
                          <m:r>
                            <a:rPr lang="en-GB" sz="2000" b="0" i="1" smtClean="0">
                              <a:latin typeface="Cambria Math" panose="02040503050406030204" pitchFamily="18" charset="0"/>
                            </a:rPr>
                            <m:t> </m:t>
                          </m:r>
                          <m:r>
                            <a:rPr lang="en-GB" sz="2000" b="0" i="1" smtClean="0">
                              <a:latin typeface="Cambria Math" panose="02040503050406030204" pitchFamily="18" charset="0"/>
                            </a:rPr>
                            <m:t>𝑑𝑒𝑓𝑙𝑒𝑐𝑡𝑖𝑜𝑛</m:t>
                          </m:r>
                        </m:den>
                      </m:f>
                    </m:oMath>
                  </m:oMathPara>
                </a14:m>
                <a:endParaRPr lang="en-GB" sz="2000" dirty="0" smtClean="0"/>
              </a:p>
              <a:p>
                <a:pPr marL="0" indent="0">
                  <a:buNone/>
                </a:pPr>
                <a:endParaRPr lang="en-GB" sz="2000" dirty="0"/>
              </a:p>
              <a:p>
                <a:r>
                  <a:rPr lang="en-GB" dirty="0"/>
                  <a:t>The </a:t>
                </a:r>
                <a:r>
                  <a:rPr lang="en-GB" dirty="0" smtClean="0"/>
                  <a:t>sensitivity of measurement is therefore the slope of the straight line drawn on the graph.</a:t>
                </a:r>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43" t="-2241"/>
                </a:stretch>
              </a:blipFill>
            </p:spPr>
            <p:txBody>
              <a:bodyPr/>
              <a:lstStyle/>
              <a:p>
                <a:r>
                  <a:rPr lang="en-GB">
                    <a:noFill/>
                  </a:rPr>
                  <a:t> </a:t>
                </a:r>
              </a:p>
            </p:txBody>
          </p:sp>
        </mc:Fallback>
      </mc:AlternateContent>
    </p:spTree>
    <p:extLst>
      <p:ext uri="{BB962C8B-B14F-4D97-AF65-F5344CB8AC3E}">
        <p14:creationId xmlns:p14="http://schemas.microsoft.com/office/powerpoint/2010/main" val="184857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of Measurement - Example </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dirty="0" smtClean="0"/>
                  <a:t>The following resistance values of a platinum resistance thermometer were measured at a range of temperatures.  Determine the measurement sensitivity of the instrument in </a:t>
                </a:r>
                <a14:m>
                  <m:oMath xmlns:m="http://schemas.openxmlformats.org/officeDocument/2006/math">
                    <m:f>
                      <m:fPr>
                        <m:type m:val="skw"/>
                        <m:ctrlPr>
                          <a:rPr lang="en-GB" i="1" smtClean="0">
                            <a:latin typeface="Cambria Math" panose="02040503050406030204" pitchFamily="18" charset="0"/>
                          </a:rPr>
                        </m:ctrlPr>
                      </m:fPr>
                      <m:num>
                        <m:r>
                          <m:rPr>
                            <m:sty m:val="p"/>
                          </m:rPr>
                          <a:rPr lang="el-GR" i="1" smtClean="0">
                            <a:latin typeface="Cambria Math" panose="02040503050406030204" pitchFamily="18" charset="0"/>
                            <a:ea typeface="Cambria Math" panose="02040503050406030204" pitchFamily="18" charset="0"/>
                          </a:rPr>
                          <m:t>Ω</m:t>
                        </m:r>
                      </m:num>
                      <m:den>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a14:m>
                <a:endParaRPr lang="en-GB" dirty="0" smtClean="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43" t="-2241" r="-1275"/>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718830956"/>
              </p:ext>
            </p:extLst>
          </p:nvPr>
        </p:nvGraphicFramePr>
        <p:xfrm>
          <a:off x="3723289" y="3268425"/>
          <a:ext cx="4745422" cy="1854200"/>
        </p:xfrm>
        <a:graphic>
          <a:graphicData uri="http://schemas.openxmlformats.org/drawingml/2006/table">
            <a:tbl>
              <a:tblPr firstRow="1" bandRow="1">
                <a:tableStyleId>{5C22544A-7EE6-4342-B048-85BDC9FD1C3A}</a:tableStyleId>
              </a:tblPr>
              <a:tblGrid>
                <a:gridCol w="2372711">
                  <a:extLst>
                    <a:ext uri="{9D8B030D-6E8A-4147-A177-3AD203B41FA5}">
                      <a16:colId xmlns:a16="http://schemas.microsoft.com/office/drawing/2014/main" val="2395599028"/>
                    </a:ext>
                  </a:extLst>
                </a:gridCol>
                <a:gridCol w="2372711">
                  <a:extLst>
                    <a:ext uri="{9D8B030D-6E8A-4147-A177-3AD203B41FA5}">
                      <a16:colId xmlns:a16="http://schemas.microsoft.com/office/drawing/2014/main" val="3516436507"/>
                    </a:ext>
                  </a:extLst>
                </a:gridCol>
              </a:tblGrid>
              <a:tr h="370840">
                <a:tc>
                  <a:txBody>
                    <a:bodyPr/>
                    <a:lstStyle/>
                    <a:p>
                      <a:pPr algn="ctr"/>
                      <a:r>
                        <a:rPr lang="en-GB" dirty="0" smtClean="0"/>
                        <a:t>Resistance (</a:t>
                      </a:r>
                      <a:r>
                        <a:rPr lang="el-GR" dirty="0" smtClean="0"/>
                        <a:t>Ω</a:t>
                      </a:r>
                      <a:r>
                        <a:rPr lang="en-GB" dirty="0" smtClean="0"/>
                        <a:t>)</a:t>
                      </a:r>
                      <a:endParaRPr lang="en-GB" dirty="0"/>
                    </a:p>
                  </a:txBody>
                  <a:tcPr/>
                </a:tc>
                <a:tc>
                  <a:txBody>
                    <a:bodyPr/>
                    <a:lstStyle/>
                    <a:p>
                      <a:pPr algn="ctr"/>
                      <a:r>
                        <a:rPr lang="en-GB" dirty="0" smtClean="0"/>
                        <a:t>Temperature (°C)</a:t>
                      </a:r>
                      <a:endParaRPr lang="en-GB" dirty="0"/>
                    </a:p>
                  </a:txBody>
                  <a:tcPr/>
                </a:tc>
                <a:extLst>
                  <a:ext uri="{0D108BD9-81ED-4DB2-BD59-A6C34878D82A}">
                    <a16:rowId xmlns:a16="http://schemas.microsoft.com/office/drawing/2014/main" val="1545994090"/>
                  </a:ext>
                </a:extLst>
              </a:tr>
              <a:tr h="370840">
                <a:tc>
                  <a:txBody>
                    <a:bodyPr/>
                    <a:lstStyle/>
                    <a:p>
                      <a:pPr algn="ctr"/>
                      <a:r>
                        <a:rPr lang="en-GB" dirty="0" smtClean="0"/>
                        <a:t>307</a:t>
                      </a:r>
                      <a:endParaRPr lang="en-GB" dirty="0"/>
                    </a:p>
                  </a:txBody>
                  <a:tcPr/>
                </a:tc>
                <a:tc>
                  <a:txBody>
                    <a:bodyPr/>
                    <a:lstStyle/>
                    <a:p>
                      <a:pPr algn="ctr"/>
                      <a:r>
                        <a:rPr lang="en-GB" dirty="0" smtClean="0"/>
                        <a:t>200</a:t>
                      </a:r>
                      <a:endParaRPr lang="en-GB" dirty="0"/>
                    </a:p>
                  </a:txBody>
                  <a:tcPr/>
                </a:tc>
                <a:extLst>
                  <a:ext uri="{0D108BD9-81ED-4DB2-BD59-A6C34878D82A}">
                    <a16:rowId xmlns:a16="http://schemas.microsoft.com/office/drawing/2014/main" val="4089363717"/>
                  </a:ext>
                </a:extLst>
              </a:tr>
              <a:tr h="370840">
                <a:tc>
                  <a:txBody>
                    <a:bodyPr/>
                    <a:lstStyle/>
                    <a:p>
                      <a:pPr algn="ctr"/>
                      <a:r>
                        <a:rPr lang="en-GB" dirty="0" smtClean="0"/>
                        <a:t>314</a:t>
                      </a:r>
                      <a:endParaRPr lang="en-GB" dirty="0"/>
                    </a:p>
                  </a:txBody>
                  <a:tcPr/>
                </a:tc>
                <a:tc>
                  <a:txBody>
                    <a:bodyPr/>
                    <a:lstStyle/>
                    <a:p>
                      <a:pPr algn="ctr"/>
                      <a:r>
                        <a:rPr lang="en-GB" dirty="0" smtClean="0"/>
                        <a:t>230</a:t>
                      </a:r>
                      <a:endParaRPr lang="en-GB" dirty="0"/>
                    </a:p>
                  </a:txBody>
                  <a:tcPr/>
                </a:tc>
                <a:extLst>
                  <a:ext uri="{0D108BD9-81ED-4DB2-BD59-A6C34878D82A}">
                    <a16:rowId xmlns:a16="http://schemas.microsoft.com/office/drawing/2014/main" val="1472634863"/>
                  </a:ext>
                </a:extLst>
              </a:tr>
              <a:tr h="370840">
                <a:tc>
                  <a:txBody>
                    <a:bodyPr/>
                    <a:lstStyle/>
                    <a:p>
                      <a:pPr algn="ctr"/>
                      <a:r>
                        <a:rPr lang="en-GB" dirty="0" smtClean="0"/>
                        <a:t>321</a:t>
                      </a:r>
                      <a:endParaRPr lang="en-GB" dirty="0"/>
                    </a:p>
                  </a:txBody>
                  <a:tcPr/>
                </a:tc>
                <a:tc>
                  <a:txBody>
                    <a:bodyPr/>
                    <a:lstStyle/>
                    <a:p>
                      <a:pPr algn="ctr"/>
                      <a:r>
                        <a:rPr lang="en-GB" dirty="0" smtClean="0"/>
                        <a:t>260</a:t>
                      </a:r>
                      <a:endParaRPr lang="en-GB" dirty="0"/>
                    </a:p>
                  </a:txBody>
                  <a:tcPr/>
                </a:tc>
                <a:extLst>
                  <a:ext uri="{0D108BD9-81ED-4DB2-BD59-A6C34878D82A}">
                    <a16:rowId xmlns:a16="http://schemas.microsoft.com/office/drawing/2014/main" val="2660247106"/>
                  </a:ext>
                </a:extLst>
              </a:tr>
              <a:tr h="370840">
                <a:tc>
                  <a:txBody>
                    <a:bodyPr/>
                    <a:lstStyle/>
                    <a:p>
                      <a:pPr algn="ctr"/>
                      <a:r>
                        <a:rPr lang="en-GB" dirty="0" smtClean="0"/>
                        <a:t>328</a:t>
                      </a:r>
                      <a:endParaRPr lang="en-GB" dirty="0"/>
                    </a:p>
                  </a:txBody>
                  <a:tcPr/>
                </a:tc>
                <a:tc>
                  <a:txBody>
                    <a:bodyPr/>
                    <a:lstStyle/>
                    <a:p>
                      <a:pPr algn="ctr"/>
                      <a:r>
                        <a:rPr lang="en-GB" dirty="0" smtClean="0"/>
                        <a:t>290</a:t>
                      </a:r>
                      <a:endParaRPr lang="en-GB" dirty="0"/>
                    </a:p>
                  </a:txBody>
                  <a:tcPr/>
                </a:tc>
                <a:extLst>
                  <a:ext uri="{0D108BD9-81ED-4DB2-BD59-A6C34878D82A}">
                    <a16:rowId xmlns:a16="http://schemas.microsoft.com/office/drawing/2014/main" val="1023665743"/>
                  </a:ext>
                </a:extLst>
              </a:tr>
            </a:tbl>
          </a:graphicData>
        </a:graphic>
      </p:graphicFrame>
    </p:spTree>
    <p:extLst>
      <p:ext uri="{BB962C8B-B14F-4D97-AF65-F5344CB8AC3E}">
        <p14:creationId xmlns:p14="http://schemas.microsoft.com/office/powerpoint/2010/main" val="1930991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of Measurement - Solution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825625"/>
                <a:ext cx="6014545" cy="4351338"/>
              </a:xfrm>
            </p:spPr>
            <p:txBody>
              <a:bodyPr/>
              <a:lstStyle/>
              <a:p>
                <a:r>
                  <a:rPr lang="en-GB" dirty="0" smtClean="0"/>
                  <a:t>If the values are plotted on a graph the straight line is obvious</a:t>
                </a:r>
              </a:p>
              <a:p>
                <a:r>
                  <a:rPr lang="en-GB" dirty="0" smtClean="0"/>
                  <a:t>For a change in temperature of 30°C, the change in resistance is 7</a:t>
                </a:r>
                <a:r>
                  <a:rPr lang="el-GR" dirty="0" smtClean="0"/>
                  <a:t>Ω</a:t>
                </a:r>
                <a:r>
                  <a:rPr lang="en-GB" dirty="0" smtClean="0"/>
                  <a:t>.  Hence the measurement sensitivity is:</a:t>
                </a:r>
              </a:p>
              <a:p>
                <a:endParaRPr lang="en-GB" dirty="0" smtClean="0"/>
              </a:p>
              <a:p>
                <a:pPr marL="0" indent="0">
                  <a:buNone/>
                </a:pPr>
                <a14:m>
                  <m:oMathPara xmlns:m="http://schemas.openxmlformats.org/officeDocument/2006/math">
                    <m:oMathParaPr>
                      <m:jc m:val="centerGroup"/>
                    </m:oMathParaPr>
                    <m:oMath xmlns:m="http://schemas.openxmlformats.org/officeDocument/2006/math">
                      <m:f>
                        <m:fPr>
                          <m:type m:val="skw"/>
                          <m:ctrlPr>
                            <a:rPr lang="en-GB" i="1" smtClean="0">
                              <a:latin typeface="Cambria Math" panose="02040503050406030204" pitchFamily="18" charset="0"/>
                            </a:rPr>
                          </m:ctrlPr>
                        </m:fPr>
                        <m:num>
                          <m:r>
                            <a:rPr lang="en-GB" b="0" i="1" smtClean="0">
                              <a:latin typeface="Cambria Math" panose="02040503050406030204" pitchFamily="18" charset="0"/>
                            </a:rPr>
                            <m:t>7</m:t>
                          </m:r>
                        </m:num>
                        <m:den>
                          <m:r>
                            <a:rPr lang="en-GB" b="0" i="1" smtClean="0">
                              <a:latin typeface="Cambria Math" panose="02040503050406030204" pitchFamily="18" charset="0"/>
                            </a:rPr>
                            <m:t>30</m:t>
                          </m:r>
                        </m:den>
                      </m:f>
                      <m:r>
                        <a:rPr lang="en-GB" b="0" i="1" smtClean="0">
                          <a:latin typeface="Cambria Math" panose="02040503050406030204" pitchFamily="18" charset="0"/>
                        </a:rPr>
                        <m:t>=0.233</m:t>
                      </m:r>
                      <m:f>
                        <m:fPr>
                          <m:type m:val="skw"/>
                          <m:ctrlPr>
                            <a:rPr lang="en-GB" b="0" i="1" smtClean="0">
                              <a:latin typeface="Cambria Math" panose="02040503050406030204" pitchFamily="18" charset="0"/>
                            </a:rPr>
                          </m:ctrlPr>
                        </m:fPr>
                        <m:num>
                          <m:r>
                            <m:rPr>
                              <m:sty m:val="p"/>
                            </m:rPr>
                            <a:rPr lang="el-GR" b="0" i="1" smtClean="0">
                              <a:latin typeface="Cambria Math" panose="02040503050406030204" pitchFamily="18" charset="0"/>
                              <a:ea typeface="Cambria Math" panose="02040503050406030204" pitchFamily="18" charset="0"/>
                            </a:rPr>
                            <m:t>Ω</m:t>
                          </m:r>
                        </m:num>
                        <m:den>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m:oMathPara>
                </a14:m>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825625"/>
                <a:ext cx="6014545" cy="4351338"/>
              </a:xfrm>
              <a:blipFill>
                <a:blip r:embed="rId2"/>
                <a:stretch>
                  <a:fillRect l="-1826" t="-2241" r="-811"/>
                </a:stretch>
              </a:blipFill>
            </p:spPr>
            <p:txBody>
              <a:bodyPr/>
              <a:lstStyle/>
              <a:p>
                <a:r>
                  <a:rPr lang="en-GB">
                    <a:noFill/>
                  </a:rPr>
                  <a:t> </a:t>
                </a:r>
              </a:p>
            </p:txBody>
          </p:sp>
        </mc:Fallback>
      </mc:AlternateContent>
      <p:graphicFrame>
        <p:nvGraphicFramePr>
          <p:cNvPr id="4" name="Chart 3"/>
          <p:cNvGraphicFramePr>
            <a:graphicFrameLocks/>
          </p:cNvGraphicFramePr>
          <p:nvPr>
            <p:extLst>
              <p:ext uri="{D42A27DB-BD31-4B8C-83A1-F6EECF244321}">
                <p14:modId xmlns:p14="http://schemas.microsoft.com/office/powerpoint/2010/main" val="2877092159"/>
              </p:ext>
            </p:extLst>
          </p:nvPr>
        </p:nvGraphicFramePr>
        <p:xfrm>
          <a:off x="6642539" y="1939159"/>
          <a:ext cx="5297213" cy="382576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995920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to Disturbance</a:t>
            </a:r>
            <a:endParaRPr lang="en-GB" dirty="0"/>
          </a:p>
        </p:txBody>
      </p:sp>
      <p:sp>
        <p:nvSpPr>
          <p:cNvPr id="3" name="Content Placeholder 2"/>
          <p:cNvSpPr>
            <a:spLocks noGrp="1"/>
          </p:cNvSpPr>
          <p:nvPr>
            <p:ph idx="1"/>
          </p:nvPr>
        </p:nvSpPr>
        <p:spPr/>
        <p:txBody>
          <a:bodyPr/>
          <a:lstStyle/>
          <a:p>
            <a:r>
              <a:rPr lang="en-GB" dirty="0" smtClean="0"/>
              <a:t>All calibrations and specifications of an instrument are only valid under certain conditions of temperature, pressure etc. These standard ambient conditions are usually defined in the instrument specification.</a:t>
            </a:r>
          </a:p>
          <a:p>
            <a:r>
              <a:rPr lang="en-GB" dirty="0" smtClean="0"/>
              <a:t>As variations occur in the ambient temperature etc., certain static instrument characteristics change, and the sensitivity to disturbance is a measure of the magnitude of this change. </a:t>
            </a:r>
          </a:p>
          <a:p>
            <a:r>
              <a:rPr lang="en-GB" dirty="0" smtClean="0"/>
              <a:t>Such environmental changes affect the instrument in two main ways, known as </a:t>
            </a:r>
            <a:r>
              <a:rPr lang="en-GB" i="1" dirty="0" smtClean="0"/>
              <a:t>zero drift </a:t>
            </a:r>
            <a:r>
              <a:rPr lang="en-GB" dirty="0" smtClean="0"/>
              <a:t>and </a:t>
            </a:r>
            <a:r>
              <a:rPr lang="en-GB" i="1" dirty="0" smtClean="0"/>
              <a:t>sensitivity drift</a:t>
            </a:r>
            <a:r>
              <a:rPr lang="en-GB" dirty="0" smtClean="0"/>
              <a:t>. Zero drift is also sometimes called </a:t>
            </a:r>
            <a:r>
              <a:rPr lang="en-GB" i="1" dirty="0" smtClean="0"/>
              <a:t>bias.</a:t>
            </a:r>
            <a:endParaRPr lang="en-GB" i="1" dirty="0"/>
          </a:p>
        </p:txBody>
      </p:sp>
    </p:spTree>
    <p:extLst>
      <p:ext uri="{BB962C8B-B14F-4D97-AF65-F5344CB8AC3E}">
        <p14:creationId xmlns:p14="http://schemas.microsoft.com/office/powerpoint/2010/main" val="4255434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Zero Drift or Bias</a:t>
            </a:r>
            <a:endParaRPr lang="en-GB" dirty="0"/>
          </a:p>
        </p:txBody>
      </p:sp>
      <p:sp>
        <p:nvSpPr>
          <p:cNvPr id="3" name="Content Placeholder 2"/>
          <p:cNvSpPr>
            <a:spLocks noGrp="1"/>
          </p:cNvSpPr>
          <p:nvPr>
            <p:ph idx="1"/>
          </p:nvPr>
        </p:nvSpPr>
        <p:spPr/>
        <p:txBody>
          <a:bodyPr>
            <a:normAutofit lnSpcReduction="10000"/>
          </a:bodyPr>
          <a:lstStyle/>
          <a:p>
            <a:r>
              <a:rPr lang="en-GB" dirty="0" smtClean="0"/>
              <a:t>This describes where the zero reading of an instrument is modified by a change in ambient conditions.  This causes a constant error that exists over the full range of measurement for the instrument.</a:t>
            </a:r>
          </a:p>
          <a:p>
            <a:r>
              <a:rPr lang="en-GB" dirty="0" smtClean="0"/>
              <a:t>Example: A bathroom scale is a common example of an instrument prone to zero drift.  It is quite usual to find that there is a reading of 1kg with no one stood on the scale.  If someone weighing 70 kg were to stand on the scale it would read 71 kg, and if someone weighing 101 kg were to stand on the scale it would read 101 kg.</a:t>
            </a:r>
          </a:p>
          <a:p>
            <a:r>
              <a:rPr lang="en-GB" dirty="0" smtClean="0"/>
              <a:t>Zero drift is usually removable by calibration – in the example of the bathroom scale, this is usually a thumbwheel that can be turned until the drift has been removed.</a:t>
            </a:r>
            <a:endParaRPr lang="en-GB" dirty="0"/>
          </a:p>
        </p:txBody>
      </p:sp>
    </p:spTree>
    <p:extLst>
      <p:ext uri="{BB962C8B-B14F-4D97-AF65-F5344CB8AC3E}">
        <p14:creationId xmlns:p14="http://schemas.microsoft.com/office/powerpoint/2010/main" val="1363069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Zero Drift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dirty="0" smtClean="0"/>
                  <a:t>The typical unit in which zero drift is measured is </a:t>
                </a:r>
                <a14:m>
                  <m:oMath xmlns:m="http://schemas.openxmlformats.org/officeDocument/2006/math">
                    <m:f>
                      <m:fPr>
                        <m:type m:val="skw"/>
                        <m:ctrlPr>
                          <a:rPr lang="en-GB" i="1" smtClean="0">
                            <a:latin typeface="Cambria Math" panose="02040503050406030204" pitchFamily="18" charset="0"/>
                          </a:rPr>
                        </m:ctrlPr>
                      </m:fPr>
                      <m:num>
                        <m:r>
                          <a:rPr lang="en-GB" b="0" i="1" smtClean="0">
                            <a:latin typeface="Cambria Math" panose="02040503050406030204" pitchFamily="18" charset="0"/>
                          </a:rPr>
                          <m:t>𝑉</m:t>
                        </m:r>
                      </m:num>
                      <m:den>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a14:m>
                <a:endParaRPr lang="en-GB" dirty="0" smtClean="0"/>
              </a:p>
              <a:p>
                <a:r>
                  <a:rPr lang="en-GB" dirty="0" smtClean="0"/>
                  <a:t>This is often called the </a:t>
                </a:r>
                <a:r>
                  <a:rPr lang="en-GB" i="1" dirty="0" smtClean="0"/>
                  <a:t>zero drift coefficient</a:t>
                </a:r>
                <a:r>
                  <a:rPr lang="en-GB" dirty="0" smtClean="0"/>
                  <a:t> related to temperature changes.</a:t>
                </a:r>
              </a:p>
              <a:p>
                <a:r>
                  <a:rPr lang="en-GB" dirty="0" smtClean="0"/>
                  <a:t>If the characteristic on an instrument is sensitive to several environmental parameters then it will have several zero drift coefficients, one for each environmental parameter.</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43" t="-2241"/>
                </a:stretch>
              </a:blipFill>
            </p:spPr>
            <p:txBody>
              <a:bodyPr/>
              <a:lstStyle/>
              <a:p>
                <a:r>
                  <a:rPr lang="en-GB">
                    <a:noFill/>
                  </a:rPr>
                  <a:t> </a:t>
                </a:r>
              </a:p>
            </p:txBody>
          </p:sp>
        </mc:Fallback>
      </mc:AlternateContent>
    </p:spTree>
    <p:extLst>
      <p:ext uri="{BB962C8B-B14F-4D97-AF65-F5344CB8AC3E}">
        <p14:creationId xmlns:p14="http://schemas.microsoft.com/office/powerpoint/2010/main" val="123971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Drift</a:t>
            </a:r>
            <a:endParaRPr lang="en-GB" dirty="0"/>
          </a:p>
        </p:txBody>
      </p:sp>
      <p:sp>
        <p:nvSpPr>
          <p:cNvPr id="3" name="Content Placeholder 2"/>
          <p:cNvSpPr>
            <a:spLocks noGrp="1"/>
          </p:cNvSpPr>
          <p:nvPr>
            <p:ph idx="1"/>
          </p:nvPr>
        </p:nvSpPr>
        <p:spPr/>
        <p:txBody>
          <a:bodyPr/>
          <a:lstStyle/>
          <a:p>
            <a:r>
              <a:rPr lang="en-GB" dirty="0" smtClean="0"/>
              <a:t>Also known as scale factor drift</a:t>
            </a:r>
          </a:p>
          <a:p>
            <a:r>
              <a:rPr lang="en-GB" dirty="0" smtClean="0"/>
              <a:t>Defines the amount by which an instrument’s sensitivity of measurement varies as ambient conditions change.  It is quantified by sensitivity drift coefficients that determine how much drift there is for a unit change in each environmental parameter.</a:t>
            </a:r>
          </a:p>
          <a:p>
            <a:r>
              <a:rPr lang="en-GB" dirty="0" smtClean="0"/>
              <a:t>Many components within an instrument are susceptible to environmental changes such as temperature fluctuations; for instance the modulus of elasticity of a spring is temperature dependant.</a:t>
            </a:r>
          </a:p>
        </p:txBody>
      </p:sp>
    </p:spTree>
    <p:extLst>
      <p:ext uri="{BB962C8B-B14F-4D97-AF65-F5344CB8AC3E}">
        <p14:creationId xmlns:p14="http://schemas.microsoft.com/office/powerpoint/2010/main" val="743672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Hysteresis Effects</a:t>
            </a:r>
            <a:endParaRPr lang="en-GB" dirty="0"/>
          </a:p>
        </p:txBody>
      </p:sp>
      <p:sp>
        <p:nvSpPr>
          <p:cNvPr id="50" name="Content Placeholder 49"/>
          <p:cNvSpPr>
            <a:spLocks noGrp="1"/>
          </p:cNvSpPr>
          <p:nvPr>
            <p:ph sz="half" idx="1"/>
          </p:nvPr>
        </p:nvSpPr>
        <p:spPr/>
        <p:txBody>
          <a:bodyPr>
            <a:normAutofit fontScale="92500" lnSpcReduction="20000"/>
          </a:bodyPr>
          <a:lstStyle/>
          <a:p>
            <a:r>
              <a:rPr lang="en-GB" dirty="0" smtClean="0"/>
              <a:t>This illustrates the output characteristic of an instrument that exhibits hysteresis.  </a:t>
            </a:r>
          </a:p>
          <a:p>
            <a:r>
              <a:rPr lang="en-GB" dirty="0" smtClean="0"/>
              <a:t>If the input is increased from a negative value the output reading will varies in the manner shown by curve A, likewise if the input is decreased from a positive value the output reading will vary in the manner shown by curve B</a:t>
            </a:r>
          </a:p>
          <a:p>
            <a:r>
              <a:rPr lang="en-GB" dirty="0" smtClean="0"/>
              <a:t>The non-coincidence between these loading and unloading curves is called hysteresis</a:t>
            </a:r>
            <a:endParaRPr lang="en-GB" dirty="0"/>
          </a:p>
        </p:txBody>
      </p:sp>
      <p:grpSp>
        <p:nvGrpSpPr>
          <p:cNvPr id="67" name="Group 66"/>
          <p:cNvGrpSpPr/>
          <p:nvPr/>
        </p:nvGrpSpPr>
        <p:grpSpPr>
          <a:xfrm>
            <a:off x="6239435" y="1690688"/>
            <a:ext cx="5544327" cy="4784023"/>
            <a:chOff x="6239435" y="1690688"/>
            <a:chExt cx="5544327" cy="4784023"/>
          </a:xfrm>
        </p:grpSpPr>
        <p:cxnSp>
          <p:nvCxnSpPr>
            <p:cNvPr id="5" name="Straight Connector 4"/>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sp>
          <p:nvSpPr>
            <p:cNvPr id="11" name="Freeform 10"/>
            <p:cNvSpPr/>
            <p:nvPr/>
          </p:nvSpPr>
          <p:spPr>
            <a:xfrm>
              <a:off x="6444759" y="2514307"/>
              <a:ext cx="4354913" cy="3438572"/>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354913"/>
                <a:gd name="connsiteY0" fmla="*/ 3437222 h 3438621"/>
                <a:gd name="connsiteX1" fmla="*/ 1351865 w 4354913"/>
                <a:gd name="connsiteY1" fmla="*/ 2457038 h 3438621"/>
                <a:gd name="connsiteX2" fmla="*/ 2480063 w 4354913"/>
                <a:gd name="connsiteY2" fmla="*/ 707179 h 3438621"/>
                <a:gd name="connsiteX3" fmla="*/ 4354913 w 4354913"/>
                <a:gd name="connsiteY3" fmla="*/ 0 h 3438621"/>
                <a:gd name="connsiteX0" fmla="*/ 0 w 4354913"/>
                <a:gd name="connsiteY0" fmla="*/ 3437222 h 3438496"/>
                <a:gd name="connsiteX1" fmla="*/ 1351865 w 4354913"/>
                <a:gd name="connsiteY1" fmla="*/ 2457038 h 3438496"/>
                <a:gd name="connsiteX2" fmla="*/ 2710308 w 4354913"/>
                <a:gd name="connsiteY2" fmla="*/ 664419 h 3438496"/>
                <a:gd name="connsiteX3" fmla="*/ 4354913 w 4354913"/>
                <a:gd name="connsiteY3" fmla="*/ 0 h 3438496"/>
                <a:gd name="connsiteX0" fmla="*/ 0 w 4354913"/>
                <a:gd name="connsiteY0" fmla="*/ 3437222 h 3438572"/>
                <a:gd name="connsiteX1" fmla="*/ 1351865 w 4354913"/>
                <a:gd name="connsiteY1" fmla="*/ 2457038 h 3438572"/>
                <a:gd name="connsiteX2" fmla="*/ 2710308 w 4354913"/>
                <a:gd name="connsiteY2" fmla="*/ 664419 h 3438572"/>
                <a:gd name="connsiteX3" fmla="*/ 4354913 w 4354913"/>
                <a:gd name="connsiteY3" fmla="*/ 0 h 3438572"/>
              </a:gdLst>
              <a:ahLst/>
              <a:cxnLst>
                <a:cxn ang="0">
                  <a:pos x="connsiteX0" y="connsiteY0"/>
                </a:cxn>
                <a:cxn ang="0">
                  <a:pos x="connsiteX1" y="connsiteY1"/>
                </a:cxn>
                <a:cxn ang="0">
                  <a:pos x="connsiteX2" y="connsiteY2"/>
                </a:cxn>
                <a:cxn ang="0">
                  <a:pos x="connsiteX3" y="connsiteY3"/>
                </a:cxn>
              </a:cxnLst>
              <a:rect l="l" t="t" r="r" b="b"/>
              <a:pathLst>
                <a:path w="4354913" h="3438572">
                  <a:moveTo>
                    <a:pt x="0" y="3437222"/>
                  </a:moveTo>
                  <a:cubicBezTo>
                    <a:pt x="859306" y="3468469"/>
                    <a:pt x="942906" y="2952064"/>
                    <a:pt x="1351865" y="2457038"/>
                  </a:cubicBezTo>
                  <a:cubicBezTo>
                    <a:pt x="1760824" y="1962012"/>
                    <a:pt x="2209800" y="1073925"/>
                    <a:pt x="2710308" y="664419"/>
                  </a:cubicBezTo>
                  <a:cubicBezTo>
                    <a:pt x="3210816" y="254913"/>
                    <a:pt x="3591816" y="7127"/>
                    <a:pt x="435491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6435988" y="2517597"/>
              <a:ext cx="4420697" cy="3445791"/>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420697"/>
                <a:gd name="connsiteY0" fmla="*/ 3443800 h 3445041"/>
                <a:gd name="connsiteX1" fmla="*/ 1901163 w 4420697"/>
                <a:gd name="connsiteY1" fmla="*/ 2453749 h 3445041"/>
                <a:gd name="connsiteX2" fmla="*/ 3029361 w 4420697"/>
                <a:gd name="connsiteY2" fmla="*/ 703890 h 3445041"/>
                <a:gd name="connsiteX3" fmla="*/ 4420697 w 4420697"/>
                <a:gd name="connsiteY3" fmla="*/ 0 h 3445041"/>
                <a:gd name="connsiteX0" fmla="*/ 0 w 4420697"/>
                <a:gd name="connsiteY0" fmla="*/ 3443800 h 3446156"/>
                <a:gd name="connsiteX1" fmla="*/ 1667629 w 4420697"/>
                <a:gd name="connsiteY1" fmla="*/ 2736621 h 3446156"/>
                <a:gd name="connsiteX2" fmla="*/ 3029361 w 4420697"/>
                <a:gd name="connsiteY2" fmla="*/ 703890 h 3446156"/>
                <a:gd name="connsiteX3" fmla="*/ 4420697 w 4420697"/>
                <a:gd name="connsiteY3" fmla="*/ 0 h 3446156"/>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Lst>
              <a:ahLst/>
              <a:cxnLst>
                <a:cxn ang="0">
                  <a:pos x="connsiteX0" y="connsiteY0"/>
                </a:cxn>
                <a:cxn ang="0">
                  <a:pos x="connsiteX1" y="connsiteY1"/>
                </a:cxn>
                <a:cxn ang="0">
                  <a:pos x="connsiteX2" y="connsiteY2"/>
                </a:cxn>
                <a:cxn ang="0">
                  <a:pos x="connsiteX3" y="connsiteY3"/>
                </a:cxn>
              </a:cxnLst>
              <a:rect l="l" t="t" r="r" b="b"/>
              <a:pathLst>
                <a:path w="4420697" h="3445791">
                  <a:moveTo>
                    <a:pt x="0" y="3443800"/>
                  </a:moveTo>
                  <a:cubicBezTo>
                    <a:pt x="859306" y="3475047"/>
                    <a:pt x="1179730" y="3134067"/>
                    <a:pt x="1667629" y="2736621"/>
                  </a:cubicBezTo>
                  <a:cubicBezTo>
                    <a:pt x="2155528" y="2339175"/>
                    <a:pt x="2504731" y="1561277"/>
                    <a:pt x="2927395" y="1059125"/>
                  </a:cubicBezTo>
                  <a:cubicBezTo>
                    <a:pt x="3350059" y="556973"/>
                    <a:pt x="3657600" y="7127"/>
                    <a:pt x="4420697"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p:cNvCxnSpPr/>
            <p:nvPr/>
          </p:nvCxnSpPr>
          <p:spPr>
            <a:xfrm flipV="1">
              <a:off x="9013631" y="3754339"/>
              <a:ext cx="213799" cy="3091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8736904" y="3494490"/>
              <a:ext cx="112700" cy="150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2" name="Straight Connector 21"/>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3" name="Straight Connector 22"/>
            <p:cNvCxnSpPr/>
            <p:nvPr/>
          </p:nvCxnSpPr>
          <p:spPr>
            <a:xfrm>
              <a:off x="7775677" y="3846450"/>
              <a:ext cx="778562" cy="426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6" name="Straight Arrow Connector 25"/>
            <p:cNvCxnSpPr/>
            <p:nvPr/>
          </p:nvCxnSpPr>
          <p:spPr>
            <a:xfrm flipV="1">
              <a:off x="7875565" y="3846450"/>
              <a:ext cx="0" cy="4374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8567622" y="4839776"/>
              <a:ext cx="281982" cy="32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0282226" y="4283900"/>
              <a:ext cx="1420938" cy="584775"/>
            </a:xfrm>
            <a:prstGeom prst="rect">
              <a:avLst/>
            </a:prstGeom>
            <a:noFill/>
          </p:spPr>
          <p:txBody>
            <a:bodyPr wrap="square" rtlCol="0">
              <a:spAutoFit/>
            </a:bodyPr>
            <a:lstStyle/>
            <a:p>
              <a:r>
                <a:rPr lang="en-GB" sz="1600" dirty="0" smtClean="0"/>
                <a:t>Measured variable</a:t>
              </a:r>
              <a:endParaRPr lang="en-GB" sz="1600" dirty="0"/>
            </a:p>
          </p:txBody>
        </p:sp>
        <p:sp>
          <p:nvSpPr>
            <p:cNvPr id="32" name="TextBox 31"/>
            <p:cNvSpPr txBox="1"/>
            <p:nvPr/>
          </p:nvSpPr>
          <p:spPr>
            <a:xfrm>
              <a:off x="7692646" y="2224855"/>
              <a:ext cx="1381429" cy="646331"/>
            </a:xfrm>
            <a:prstGeom prst="rect">
              <a:avLst/>
            </a:prstGeom>
            <a:noFill/>
          </p:spPr>
          <p:txBody>
            <a:bodyPr wrap="square" rtlCol="0">
              <a:spAutoFit/>
            </a:bodyPr>
            <a:lstStyle/>
            <a:p>
              <a:r>
                <a:rPr lang="en-GB" dirty="0" smtClean="0"/>
                <a:t>Output reading</a:t>
              </a:r>
              <a:endParaRPr lang="en-GB" dirty="0"/>
            </a:p>
          </p:txBody>
        </p:sp>
        <p:sp>
          <p:nvSpPr>
            <p:cNvPr id="33" name="TextBox 32"/>
            <p:cNvSpPr txBox="1"/>
            <p:nvPr/>
          </p:nvSpPr>
          <p:spPr>
            <a:xfrm>
              <a:off x="6239531" y="3239610"/>
              <a:ext cx="1150101" cy="923330"/>
            </a:xfrm>
            <a:prstGeom prst="rect">
              <a:avLst/>
            </a:prstGeom>
            <a:noFill/>
          </p:spPr>
          <p:txBody>
            <a:bodyPr wrap="square" rtlCol="0">
              <a:spAutoFit/>
            </a:bodyPr>
            <a:lstStyle/>
            <a:p>
              <a:pPr algn="ctr"/>
              <a:r>
                <a:rPr lang="en-GB" dirty="0" smtClean="0"/>
                <a:t>Maximum output hysteresis</a:t>
              </a:r>
              <a:endParaRPr lang="en-GB" dirty="0"/>
            </a:p>
          </p:txBody>
        </p:sp>
        <p:sp>
          <p:nvSpPr>
            <p:cNvPr id="34" name="TextBox 33"/>
            <p:cNvSpPr txBox="1"/>
            <p:nvPr/>
          </p:nvSpPr>
          <p:spPr>
            <a:xfrm>
              <a:off x="9265116" y="4872351"/>
              <a:ext cx="2060089" cy="646331"/>
            </a:xfrm>
            <a:prstGeom prst="rect">
              <a:avLst/>
            </a:prstGeom>
            <a:noFill/>
          </p:spPr>
          <p:txBody>
            <a:bodyPr wrap="square" rtlCol="0">
              <a:spAutoFit/>
            </a:bodyPr>
            <a:lstStyle/>
            <a:p>
              <a:r>
                <a:rPr lang="en-GB" dirty="0" smtClean="0"/>
                <a:t>Maximum input hysteresis</a:t>
              </a:r>
              <a:endParaRPr lang="en-GB" dirty="0"/>
            </a:p>
          </p:txBody>
        </p:sp>
        <p:sp>
          <p:nvSpPr>
            <p:cNvPr id="35" name="TextBox 34"/>
            <p:cNvSpPr txBox="1"/>
            <p:nvPr/>
          </p:nvSpPr>
          <p:spPr>
            <a:xfrm>
              <a:off x="8554239" y="5828380"/>
              <a:ext cx="740838" cy="646331"/>
            </a:xfrm>
            <a:prstGeom prst="rect">
              <a:avLst/>
            </a:prstGeom>
            <a:noFill/>
          </p:spPr>
          <p:txBody>
            <a:bodyPr wrap="square" rtlCol="0">
              <a:spAutoFit/>
            </a:bodyPr>
            <a:lstStyle/>
            <a:p>
              <a:r>
                <a:rPr lang="en-GB" dirty="0" smtClean="0"/>
                <a:t>Dead space</a:t>
              </a:r>
              <a:endParaRPr lang="en-GB" dirty="0"/>
            </a:p>
          </p:txBody>
        </p:sp>
        <p:sp>
          <p:nvSpPr>
            <p:cNvPr id="36" name="TextBox 35"/>
            <p:cNvSpPr txBox="1"/>
            <p:nvPr/>
          </p:nvSpPr>
          <p:spPr>
            <a:xfrm>
              <a:off x="9979609" y="3149307"/>
              <a:ext cx="1804153" cy="646331"/>
            </a:xfrm>
            <a:prstGeom prst="rect">
              <a:avLst/>
            </a:prstGeom>
            <a:noFill/>
          </p:spPr>
          <p:txBody>
            <a:bodyPr wrap="square" rtlCol="0">
              <a:spAutoFit/>
            </a:bodyPr>
            <a:lstStyle/>
            <a:p>
              <a:pPr algn="r"/>
              <a:r>
                <a:rPr lang="en-GB" dirty="0" smtClean="0"/>
                <a:t>Curve A -Variable increasing</a:t>
              </a:r>
              <a:endParaRPr lang="en-GB" dirty="0"/>
            </a:p>
          </p:txBody>
        </p:sp>
        <p:sp>
          <p:nvSpPr>
            <p:cNvPr id="38" name="TextBox 37"/>
            <p:cNvSpPr txBox="1"/>
            <p:nvPr/>
          </p:nvSpPr>
          <p:spPr>
            <a:xfrm>
              <a:off x="9265116" y="1690688"/>
              <a:ext cx="1922837" cy="646331"/>
            </a:xfrm>
            <a:prstGeom prst="rect">
              <a:avLst/>
            </a:prstGeom>
            <a:noFill/>
          </p:spPr>
          <p:txBody>
            <a:bodyPr wrap="square" rtlCol="0">
              <a:spAutoFit/>
            </a:bodyPr>
            <a:lstStyle/>
            <a:p>
              <a:pPr algn="r"/>
              <a:r>
                <a:rPr lang="en-GB" dirty="0" smtClean="0"/>
                <a:t>Curve B – Variable decreasing</a:t>
              </a:r>
              <a:endParaRPr lang="en-GB" dirty="0"/>
            </a:p>
          </p:txBody>
        </p:sp>
        <p:cxnSp>
          <p:nvCxnSpPr>
            <p:cNvPr id="40" name="Straight Connector 39"/>
            <p:cNvCxnSpPr/>
            <p:nvPr/>
          </p:nvCxnSpPr>
          <p:spPr>
            <a:xfrm>
              <a:off x="9732229" y="3110697"/>
              <a:ext cx="315413" cy="172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585063" y="2094100"/>
              <a:ext cx="102198" cy="656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7256033" y="3701275"/>
              <a:ext cx="619532" cy="36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8708613" y="4839776"/>
              <a:ext cx="518817" cy="503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727426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Hysteresis </a:t>
            </a:r>
            <a:endParaRPr lang="en-GB" dirty="0"/>
          </a:p>
        </p:txBody>
      </p:sp>
      <p:sp>
        <p:nvSpPr>
          <p:cNvPr id="6" name="Content Placeholder 5"/>
          <p:cNvSpPr>
            <a:spLocks noGrp="1"/>
          </p:cNvSpPr>
          <p:nvPr>
            <p:ph idx="1"/>
          </p:nvPr>
        </p:nvSpPr>
        <p:spPr>
          <a:xfrm>
            <a:off x="838200" y="1825625"/>
            <a:ext cx="5454283" cy="4351338"/>
          </a:xfrm>
        </p:spPr>
        <p:txBody>
          <a:bodyPr>
            <a:normAutofit fontScale="92500" lnSpcReduction="20000"/>
          </a:bodyPr>
          <a:lstStyle/>
          <a:p>
            <a:r>
              <a:rPr lang="en-GB" dirty="0" smtClean="0"/>
              <a:t>Two quantities are defined: </a:t>
            </a:r>
            <a:r>
              <a:rPr lang="en-GB" i="1" dirty="0" smtClean="0"/>
              <a:t>maximum input hysteresis</a:t>
            </a:r>
            <a:r>
              <a:rPr lang="en-GB" dirty="0" smtClean="0"/>
              <a:t> and </a:t>
            </a:r>
            <a:r>
              <a:rPr lang="en-GB" i="1" dirty="0" smtClean="0"/>
              <a:t>maximum output hysteresis.</a:t>
            </a:r>
          </a:p>
          <a:p>
            <a:r>
              <a:rPr lang="en-GB" dirty="0" smtClean="0"/>
              <a:t>These are represented as a percentage of the full scale input or output reading, respectively.</a:t>
            </a:r>
          </a:p>
          <a:p>
            <a:r>
              <a:rPr lang="en-GB" dirty="0" smtClean="0"/>
              <a:t>Hysteresis is most commonly found in instruments that contain coils of wire wrapped around an iron core, as in the variable inductance displacement transducer – the linear variable differential transformer, or the rotary variable differential transformer.</a:t>
            </a:r>
            <a:endParaRPr lang="en-GB" dirty="0"/>
          </a:p>
        </p:txBody>
      </p:sp>
      <p:grpSp>
        <p:nvGrpSpPr>
          <p:cNvPr id="7" name="Group 6"/>
          <p:cNvGrpSpPr/>
          <p:nvPr/>
        </p:nvGrpSpPr>
        <p:grpSpPr>
          <a:xfrm>
            <a:off x="6239435" y="1690688"/>
            <a:ext cx="5544327" cy="4784023"/>
            <a:chOff x="6239435" y="1690688"/>
            <a:chExt cx="5544327" cy="4784023"/>
          </a:xfrm>
        </p:grpSpPr>
        <p:cxnSp>
          <p:nvCxnSpPr>
            <p:cNvPr id="8" name="Straight Connector 7"/>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sp>
          <p:nvSpPr>
            <p:cNvPr id="10" name="Freeform 9"/>
            <p:cNvSpPr/>
            <p:nvPr/>
          </p:nvSpPr>
          <p:spPr>
            <a:xfrm>
              <a:off x="6444759" y="2514307"/>
              <a:ext cx="4354913" cy="3438572"/>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354913"/>
                <a:gd name="connsiteY0" fmla="*/ 3437222 h 3438621"/>
                <a:gd name="connsiteX1" fmla="*/ 1351865 w 4354913"/>
                <a:gd name="connsiteY1" fmla="*/ 2457038 h 3438621"/>
                <a:gd name="connsiteX2" fmla="*/ 2480063 w 4354913"/>
                <a:gd name="connsiteY2" fmla="*/ 707179 h 3438621"/>
                <a:gd name="connsiteX3" fmla="*/ 4354913 w 4354913"/>
                <a:gd name="connsiteY3" fmla="*/ 0 h 3438621"/>
                <a:gd name="connsiteX0" fmla="*/ 0 w 4354913"/>
                <a:gd name="connsiteY0" fmla="*/ 3437222 h 3438496"/>
                <a:gd name="connsiteX1" fmla="*/ 1351865 w 4354913"/>
                <a:gd name="connsiteY1" fmla="*/ 2457038 h 3438496"/>
                <a:gd name="connsiteX2" fmla="*/ 2710308 w 4354913"/>
                <a:gd name="connsiteY2" fmla="*/ 664419 h 3438496"/>
                <a:gd name="connsiteX3" fmla="*/ 4354913 w 4354913"/>
                <a:gd name="connsiteY3" fmla="*/ 0 h 3438496"/>
                <a:gd name="connsiteX0" fmla="*/ 0 w 4354913"/>
                <a:gd name="connsiteY0" fmla="*/ 3437222 h 3438572"/>
                <a:gd name="connsiteX1" fmla="*/ 1351865 w 4354913"/>
                <a:gd name="connsiteY1" fmla="*/ 2457038 h 3438572"/>
                <a:gd name="connsiteX2" fmla="*/ 2710308 w 4354913"/>
                <a:gd name="connsiteY2" fmla="*/ 664419 h 3438572"/>
                <a:gd name="connsiteX3" fmla="*/ 4354913 w 4354913"/>
                <a:gd name="connsiteY3" fmla="*/ 0 h 3438572"/>
              </a:gdLst>
              <a:ahLst/>
              <a:cxnLst>
                <a:cxn ang="0">
                  <a:pos x="connsiteX0" y="connsiteY0"/>
                </a:cxn>
                <a:cxn ang="0">
                  <a:pos x="connsiteX1" y="connsiteY1"/>
                </a:cxn>
                <a:cxn ang="0">
                  <a:pos x="connsiteX2" y="connsiteY2"/>
                </a:cxn>
                <a:cxn ang="0">
                  <a:pos x="connsiteX3" y="connsiteY3"/>
                </a:cxn>
              </a:cxnLst>
              <a:rect l="l" t="t" r="r" b="b"/>
              <a:pathLst>
                <a:path w="4354913" h="3438572">
                  <a:moveTo>
                    <a:pt x="0" y="3437222"/>
                  </a:moveTo>
                  <a:cubicBezTo>
                    <a:pt x="859306" y="3468469"/>
                    <a:pt x="942906" y="2952064"/>
                    <a:pt x="1351865" y="2457038"/>
                  </a:cubicBezTo>
                  <a:cubicBezTo>
                    <a:pt x="1760824" y="1962012"/>
                    <a:pt x="2209800" y="1073925"/>
                    <a:pt x="2710308" y="664419"/>
                  </a:cubicBezTo>
                  <a:cubicBezTo>
                    <a:pt x="3210816" y="254913"/>
                    <a:pt x="3591816" y="7127"/>
                    <a:pt x="435491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6435988" y="2517597"/>
              <a:ext cx="4420697" cy="3445791"/>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420697"/>
                <a:gd name="connsiteY0" fmla="*/ 3443800 h 3445041"/>
                <a:gd name="connsiteX1" fmla="*/ 1901163 w 4420697"/>
                <a:gd name="connsiteY1" fmla="*/ 2453749 h 3445041"/>
                <a:gd name="connsiteX2" fmla="*/ 3029361 w 4420697"/>
                <a:gd name="connsiteY2" fmla="*/ 703890 h 3445041"/>
                <a:gd name="connsiteX3" fmla="*/ 4420697 w 4420697"/>
                <a:gd name="connsiteY3" fmla="*/ 0 h 3445041"/>
                <a:gd name="connsiteX0" fmla="*/ 0 w 4420697"/>
                <a:gd name="connsiteY0" fmla="*/ 3443800 h 3446156"/>
                <a:gd name="connsiteX1" fmla="*/ 1667629 w 4420697"/>
                <a:gd name="connsiteY1" fmla="*/ 2736621 h 3446156"/>
                <a:gd name="connsiteX2" fmla="*/ 3029361 w 4420697"/>
                <a:gd name="connsiteY2" fmla="*/ 703890 h 3446156"/>
                <a:gd name="connsiteX3" fmla="*/ 4420697 w 4420697"/>
                <a:gd name="connsiteY3" fmla="*/ 0 h 3446156"/>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Lst>
              <a:ahLst/>
              <a:cxnLst>
                <a:cxn ang="0">
                  <a:pos x="connsiteX0" y="connsiteY0"/>
                </a:cxn>
                <a:cxn ang="0">
                  <a:pos x="connsiteX1" y="connsiteY1"/>
                </a:cxn>
                <a:cxn ang="0">
                  <a:pos x="connsiteX2" y="connsiteY2"/>
                </a:cxn>
                <a:cxn ang="0">
                  <a:pos x="connsiteX3" y="connsiteY3"/>
                </a:cxn>
              </a:cxnLst>
              <a:rect l="l" t="t" r="r" b="b"/>
              <a:pathLst>
                <a:path w="4420697" h="3445791">
                  <a:moveTo>
                    <a:pt x="0" y="3443800"/>
                  </a:moveTo>
                  <a:cubicBezTo>
                    <a:pt x="859306" y="3475047"/>
                    <a:pt x="1179730" y="3134067"/>
                    <a:pt x="1667629" y="2736621"/>
                  </a:cubicBezTo>
                  <a:cubicBezTo>
                    <a:pt x="2155528" y="2339175"/>
                    <a:pt x="2504731" y="1561277"/>
                    <a:pt x="2927395" y="1059125"/>
                  </a:cubicBezTo>
                  <a:cubicBezTo>
                    <a:pt x="3350059" y="556973"/>
                    <a:pt x="3657600" y="7127"/>
                    <a:pt x="4420697"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p:cNvCxnSpPr/>
            <p:nvPr/>
          </p:nvCxnSpPr>
          <p:spPr>
            <a:xfrm flipV="1">
              <a:off x="9013631" y="3754339"/>
              <a:ext cx="213799" cy="3091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8736904" y="3494490"/>
              <a:ext cx="112700" cy="150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5" name="Straight Connector 14"/>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6" name="Straight Connector 15"/>
            <p:cNvCxnSpPr/>
            <p:nvPr/>
          </p:nvCxnSpPr>
          <p:spPr>
            <a:xfrm>
              <a:off x="7775677" y="3846450"/>
              <a:ext cx="778562" cy="426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7" name="Straight Arrow Connector 16"/>
            <p:cNvCxnSpPr/>
            <p:nvPr/>
          </p:nvCxnSpPr>
          <p:spPr>
            <a:xfrm flipV="1">
              <a:off x="7875565" y="3846450"/>
              <a:ext cx="0" cy="4374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8567622" y="4839776"/>
              <a:ext cx="281982" cy="32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10282226" y="4283900"/>
              <a:ext cx="1420938" cy="584775"/>
            </a:xfrm>
            <a:prstGeom prst="rect">
              <a:avLst/>
            </a:prstGeom>
            <a:noFill/>
          </p:spPr>
          <p:txBody>
            <a:bodyPr wrap="square" rtlCol="0">
              <a:spAutoFit/>
            </a:bodyPr>
            <a:lstStyle/>
            <a:p>
              <a:r>
                <a:rPr lang="en-GB" sz="1600" dirty="0" smtClean="0"/>
                <a:t>Measured variable</a:t>
              </a:r>
              <a:endParaRPr lang="en-GB" sz="1600" dirty="0"/>
            </a:p>
          </p:txBody>
        </p:sp>
        <p:sp>
          <p:nvSpPr>
            <p:cNvPr id="21" name="TextBox 20"/>
            <p:cNvSpPr txBox="1"/>
            <p:nvPr/>
          </p:nvSpPr>
          <p:spPr>
            <a:xfrm>
              <a:off x="7692646" y="2224855"/>
              <a:ext cx="1381429" cy="646331"/>
            </a:xfrm>
            <a:prstGeom prst="rect">
              <a:avLst/>
            </a:prstGeom>
            <a:noFill/>
          </p:spPr>
          <p:txBody>
            <a:bodyPr wrap="square" rtlCol="0">
              <a:spAutoFit/>
            </a:bodyPr>
            <a:lstStyle/>
            <a:p>
              <a:r>
                <a:rPr lang="en-GB" dirty="0" smtClean="0"/>
                <a:t>Output reading</a:t>
              </a:r>
              <a:endParaRPr lang="en-GB" dirty="0"/>
            </a:p>
          </p:txBody>
        </p:sp>
        <p:sp>
          <p:nvSpPr>
            <p:cNvPr id="22" name="TextBox 21"/>
            <p:cNvSpPr txBox="1"/>
            <p:nvPr/>
          </p:nvSpPr>
          <p:spPr>
            <a:xfrm>
              <a:off x="6239531" y="3239610"/>
              <a:ext cx="1150101" cy="923330"/>
            </a:xfrm>
            <a:prstGeom prst="rect">
              <a:avLst/>
            </a:prstGeom>
            <a:noFill/>
          </p:spPr>
          <p:txBody>
            <a:bodyPr wrap="square" rtlCol="0">
              <a:spAutoFit/>
            </a:bodyPr>
            <a:lstStyle/>
            <a:p>
              <a:pPr algn="ctr"/>
              <a:r>
                <a:rPr lang="en-GB" dirty="0" smtClean="0"/>
                <a:t>Maximum output hysteresis</a:t>
              </a:r>
              <a:endParaRPr lang="en-GB" dirty="0"/>
            </a:p>
          </p:txBody>
        </p:sp>
        <p:sp>
          <p:nvSpPr>
            <p:cNvPr id="23" name="TextBox 22"/>
            <p:cNvSpPr txBox="1"/>
            <p:nvPr/>
          </p:nvSpPr>
          <p:spPr>
            <a:xfrm>
              <a:off x="9265116" y="4872351"/>
              <a:ext cx="2060089" cy="646331"/>
            </a:xfrm>
            <a:prstGeom prst="rect">
              <a:avLst/>
            </a:prstGeom>
            <a:noFill/>
          </p:spPr>
          <p:txBody>
            <a:bodyPr wrap="square" rtlCol="0">
              <a:spAutoFit/>
            </a:bodyPr>
            <a:lstStyle/>
            <a:p>
              <a:r>
                <a:rPr lang="en-GB" dirty="0" smtClean="0"/>
                <a:t>Maximum input hysteresis</a:t>
              </a:r>
              <a:endParaRPr lang="en-GB" dirty="0"/>
            </a:p>
          </p:txBody>
        </p:sp>
        <p:sp>
          <p:nvSpPr>
            <p:cNvPr id="24" name="TextBox 23"/>
            <p:cNvSpPr txBox="1"/>
            <p:nvPr/>
          </p:nvSpPr>
          <p:spPr>
            <a:xfrm>
              <a:off x="8554239" y="5828380"/>
              <a:ext cx="740838" cy="646331"/>
            </a:xfrm>
            <a:prstGeom prst="rect">
              <a:avLst/>
            </a:prstGeom>
            <a:noFill/>
          </p:spPr>
          <p:txBody>
            <a:bodyPr wrap="square" rtlCol="0">
              <a:spAutoFit/>
            </a:bodyPr>
            <a:lstStyle/>
            <a:p>
              <a:r>
                <a:rPr lang="en-GB" dirty="0" smtClean="0"/>
                <a:t>Dead space</a:t>
              </a:r>
              <a:endParaRPr lang="en-GB" dirty="0"/>
            </a:p>
          </p:txBody>
        </p:sp>
        <p:sp>
          <p:nvSpPr>
            <p:cNvPr id="25" name="TextBox 24"/>
            <p:cNvSpPr txBox="1"/>
            <p:nvPr/>
          </p:nvSpPr>
          <p:spPr>
            <a:xfrm>
              <a:off x="9979609" y="3149307"/>
              <a:ext cx="1804153" cy="646331"/>
            </a:xfrm>
            <a:prstGeom prst="rect">
              <a:avLst/>
            </a:prstGeom>
            <a:noFill/>
          </p:spPr>
          <p:txBody>
            <a:bodyPr wrap="square" rtlCol="0">
              <a:spAutoFit/>
            </a:bodyPr>
            <a:lstStyle/>
            <a:p>
              <a:pPr algn="r"/>
              <a:r>
                <a:rPr lang="en-GB" dirty="0" smtClean="0"/>
                <a:t>Curve A -Variable increasing</a:t>
              </a:r>
              <a:endParaRPr lang="en-GB" dirty="0"/>
            </a:p>
          </p:txBody>
        </p:sp>
        <p:sp>
          <p:nvSpPr>
            <p:cNvPr id="26" name="TextBox 25"/>
            <p:cNvSpPr txBox="1"/>
            <p:nvPr/>
          </p:nvSpPr>
          <p:spPr>
            <a:xfrm>
              <a:off x="9265116" y="1690688"/>
              <a:ext cx="1922837" cy="646331"/>
            </a:xfrm>
            <a:prstGeom prst="rect">
              <a:avLst/>
            </a:prstGeom>
            <a:noFill/>
          </p:spPr>
          <p:txBody>
            <a:bodyPr wrap="square" rtlCol="0">
              <a:spAutoFit/>
            </a:bodyPr>
            <a:lstStyle/>
            <a:p>
              <a:pPr algn="r"/>
              <a:r>
                <a:rPr lang="en-GB" dirty="0" smtClean="0"/>
                <a:t>Curve B – Variable decreasing</a:t>
              </a:r>
              <a:endParaRPr lang="en-GB" dirty="0"/>
            </a:p>
          </p:txBody>
        </p:sp>
        <p:cxnSp>
          <p:nvCxnSpPr>
            <p:cNvPr id="27" name="Straight Connector 26"/>
            <p:cNvCxnSpPr/>
            <p:nvPr/>
          </p:nvCxnSpPr>
          <p:spPr>
            <a:xfrm>
              <a:off x="9732229" y="3110697"/>
              <a:ext cx="315413" cy="172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9585063" y="2094100"/>
              <a:ext cx="102198" cy="656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256033" y="3701275"/>
              <a:ext cx="619532" cy="36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8708613" y="4839776"/>
              <a:ext cx="518817" cy="503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092326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 Space</a:t>
            </a:r>
            <a:endParaRPr lang="en-GB" dirty="0"/>
          </a:p>
        </p:txBody>
      </p:sp>
      <p:sp>
        <p:nvSpPr>
          <p:cNvPr id="3" name="Content Placeholder 2"/>
          <p:cNvSpPr>
            <a:spLocks noGrp="1"/>
          </p:cNvSpPr>
          <p:nvPr>
            <p:ph idx="1"/>
          </p:nvPr>
        </p:nvSpPr>
        <p:spPr>
          <a:xfrm>
            <a:off x="838200" y="1825625"/>
            <a:ext cx="6019800" cy="4351338"/>
          </a:xfrm>
        </p:spPr>
        <p:txBody>
          <a:bodyPr/>
          <a:lstStyle/>
          <a:p>
            <a:r>
              <a:rPr lang="en-GB" dirty="0" smtClean="0"/>
              <a:t>Dead space is defined as the range of input values over which there is no change in output value.  Any instrument that exhibits hysteresis also displays dead space.</a:t>
            </a:r>
          </a:p>
          <a:p>
            <a:r>
              <a:rPr lang="en-GB" dirty="0" smtClean="0"/>
              <a:t>Some instruments which do not suffer from any hysteresis can still show the effects of dead space</a:t>
            </a:r>
          </a:p>
          <a:p>
            <a:r>
              <a:rPr lang="en-GB" dirty="0" smtClean="0"/>
              <a:t>Backlash in gears is a typical cause of dead space.</a:t>
            </a:r>
            <a:endParaRPr lang="en-GB" dirty="0"/>
          </a:p>
        </p:txBody>
      </p:sp>
      <p:grpSp>
        <p:nvGrpSpPr>
          <p:cNvPr id="4" name="Group 3"/>
          <p:cNvGrpSpPr/>
          <p:nvPr/>
        </p:nvGrpSpPr>
        <p:grpSpPr>
          <a:xfrm>
            <a:off x="6621331" y="1690688"/>
            <a:ext cx="5463729" cy="4249856"/>
            <a:chOff x="3022898" y="1767655"/>
            <a:chExt cx="5463729" cy="4249856"/>
          </a:xfrm>
        </p:grpSpPr>
        <p:grpSp>
          <p:nvGrpSpPr>
            <p:cNvPr id="5" name="Group 4"/>
            <p:cNvGrpSpPr/>
            <p:nvPr/>
          </p:nvGrpSpPr>
          <p:grpSpPr>
            <a:xfrm>
              <a:off x="3022898" y="1767655"/>
              <a:ext cx="5463729" cy="4249856"/>
              <a:chOff x="6239435" y="2224855"/>
              <a:chExt cx="5463729" cy="4249856"/>
            </a:xfrm>
          </p:grpSpPr>
          <p:cxnSp>
            <p:nvCxnSpPr>
              <p:cNvPr id="8" name="Straight Connector 7"/>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1" name="Straight Connector 10"/>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 name="Straight Arrow Connector 11"/>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0282226" y="4283900"/>
                <a:ext cx="1420938" cy="584775"/>
              </a:xfrm>
              <a:prstGeom prst="rect">
                <a:avLst/>
              </a:prstGeom>
              <a:noFill/>
            </p:spPr>
            <p:txBody>
              <a:bodyPr wrap="square" rtlCol="0">
                <a:spAutoFit/>
              </a:bodyPr>
              <a:lstStyle/>
              <a:p>
                <a:r>
                  <a:rPr lang="en-GB" sz="1600" dirty="0" smtClean="0"/>
                  <a:t>Measured variable</a:t>
                </a:r>
                <a:endParaRPr lang="en-GB" sz="1600" dirty="0"/>
              </a:p>
            </p:txBody>
          </p:sp>
          <p:sp>
            <p:nvSpPr>
              <p:cNvPr id="14" name="TextBox 13"/>
              <p:cNvSpPr txBox="1"/>
              <p:nvPr/>
            </p:nvSpPr>
            <p:spPr>
              <a:xfrm>
                <a:off x="7692646" y="2224855"/>
                <a:ext cx="1381429" cy="646331"/>
              </a:xfrm>
              <a:prstGeom prst="rect">
                <a:avLst/>
              </a:prstGeom>
              <a:noFill/>
            </p:spPr>
            <p:txBody>
              <a:bodyPr wrap="square" rtlCol="0">
                <a:spAutoFit/>
              </a:bodyPr>
              <a:lstStyle/>
              <a:p>
                <a:r>
                  <a:rPr lang="en-GB" dirty="0" smtClean="0"/>
                  <a:t>Output reading</a:t>
                </a:r>
                <a:endParaRPr lang="en-GB" dirty="0"/>
              </a:p>
            </p:txBody>
          </p:sp>
          <p:sp>
            <p:nvSpPr>
              <p:cNvPr id="15" name="TextBox 14"/>
              <p:cNvSpPr txBox="1"/>
              <p:nvPr/>
            </p:nvSpPr>
            <p:spPr>
              <a:xfrm>
                <a:off x="8554239" y="5828380"/>
                <a:ext cx="740838" cy="646331"/>
              </a:xfrm>
              <a:prstGeom prst="rect">
                <a:avLst/>
              </a:prstGeom>
              <a:noFill/>
            </p:spPr>
            <p:txBody>
              <a:bodyPr wrap="square" rtlCol="0">
                <a:spAutoFit/>
              </a:bodyPr>
              <a:lstStyle/>
              <a:p>
                <a:r>
                  <a:rPr lang="en-GB" dirty="0" smtClean="0"/>
                  <a:t>Dead space</a:t>
                </a:r>
                <a:endParaRPr lang="en-GB" dirty="0"/>
              </a:p>
            </p:txBody>
          </p:sp>
          <p:cxnSp>
            <p:nvCxnSpPr>
              <p:cNvPr id="16" name="Straight Connector 15"/>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6" name="Straight Connector 5"/>
            <p:cNvCxnSpPr/>
            <p:nvPr/>
          </p:nvCxnSpPr>
          <p:spPr>
            <a:xfrm flipV="1">
              <a:off x="5653144" y="2458122"/>
              <a:ext cx="1844936"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3209346" y="3824331"/>
              <a:ext cx="1844936" cy="1371600"/>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75568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Calibration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From the previous slides, it should be evident that there are many factors which can affect the accuracy, precision and repeatability of an instrument, and that an important qualification has been omitted:</a:t>
            </a:r>
          </a:p>
          <a:p>
            <a:r>
              <a:rPr lang="en-GB" dirty="0" smtClean="0"/>
              <a:t>An instrument will only conform to its given specifications after it has been calibrated.</a:t>
            </a:r>
          </a:p>
          <a:p>
            <a:r>
              <a:rPr lang="en-GB" dirty="0" smtClean="0"/>
              <a:t>It can normally be assumed that a new instrument will have been calibrated by the manufacturer prior to sale</a:t>
            </a:r>
          </a:p>
          <a:p>
            <a:r>
              <a:rPr lang="en-GB" dirty="0" smtClean="0"/>
              <a:t>Over time ad through use the operating characteristics of the instrument will change causing its behaviour to gradually deviate from the specifications for a variety of reasons.</a:t>
            </a:r>
          </a:p>
          <a:p>
            <a:r>
              <a:rPr lang="en-GB" dirty="0" smtClean="0"/>
              <a:t>There will come a time when the instrument will have drifted from its original specification by an unacceptable amount. When this situation is reached it is necessary to recalibrate back to the standard specification</a:t>
            </a:r>
            <a:endParaRPr lang="en-GB" dirty="0"/>
          </a:p>
        </p:txBody>
      </p:sp>
    </p:spTree>
    <p:extLst>
      <p:ext uri="{BB962C8B-B14F-4D97-AF65-F5344CB8AC3E}">
        <p14:creationId xmlns:p14="http://schemas.microsoft.com/office/powerpoint/2010/main" val="4177406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Calibration</a:t>
            </a:r>
            <a:endParaRPr lang="en-GB" dirty="0"/>
          </a:p>
        </p:txBody>
      </p:sp>
      <p:sp>
        <p:nvSpPr>
          <p:cNvPr id="3" name="Content Placeholder 2"/>
          <p:cNvSpPr>
            <a:spLocks noGrp="1"/>
          </p:cNvSpPr>
          <p:nvPr>
            <p:ph idx="1"/>
          </p:nvPr>
        </p:nvSpPr>
        <p:spPr/>
        <p:txBody>
          <a:bodyPr/>
          <a:lstStyle/>
          <a:p>
            <a:r>
              <a:rPr lang="en-GB" dirty="0" smtClean="0"/>
              <a:t>Calibration is usually performed by adjusting the instrument at each point in its output range until its output readings are the same as those of a second-standard instrument to which the same inputs are applied</a:t>
            </a:r>
          </a:p>
          <a:p>
            <a:r>
              <a:rPr lang="en-GB" dirty="0" smtClean="0"/>
              <a:t>The second instrument is one kept solely for calibration purposes and </a:t>
            </a:r>
            <a:r>
              <a:rPr lang="en-GB" dirty="0" err="1" smtClean="0"/>
              <a:t>whos</a:t>
            </a:r>
            <a:r>
              <a:rPr lang="en-GB" dirty="0" smtClean="0"/>
              <a:t> specifications are accurately known.</a:t>
            </a:r>
            <a:endParaRPr lang="en-GB" dirty="0"/>
          </a:p>
        </p:txBody>
      </p:sp>
    </p:spTree>
    <p:extLst>
      <p:ext uri="{BB962C8B-B14F-4D97-AF65-F5344CB8AC3E}">
        <p14:creationId xmlns:p14="http://schemas.microsoft.com/office/powerpoint/2010/main" val="3092577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TotalTime>
  <Words>1952</Words>
  <Application>Microsoft Office PowerPoint</Application>
  <PresentationFormat>Widescreen</PresentationFormat>
  <Paragraphs>148</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Cambria Math</vt:lpstr>
      <vt:lpstr>Office Theme</vt:lpstr>
      <vt:lpstr>Instrument Parameters</vt:lpstr>
      <vt:lpstr>Definitions</vt:lpstr>
      <vt:lpstr>Precision</vt:lpstr>
      <vt:lpstr>Repeatability and Reproducibility</vt:lpstr>
      <vt:lpstr>Comparison of Accuracy and Precision</vt:lpstr>
      <vt:lpstr>Example…</vt:lpstr>
      <vt:lpstr>Solution</vt:lpstr>
      <vt:lpstr>Tolerance</vt:lpstr>
      <vt:lpstr>Example</vt:lpstr>
      <vt:lpstr>Range or Span</vt:lpstr>
      <vt:lpstr>Threshold</vt:lpstr>
      <vt:lpstr>Resolution</vt:lpstr>
      <vt:lpstr>Linearity</vt:lpstr>
      <vt:lpstr>Linearity. Example</vt:lpstr>
      <vt:lpstr>Linearity. Solution</vt:lpstr>
      <vt:lpstr>Linearity. Solution cont.</vt:lpstr>
      <vt:lpstr>Sensitivity of Measurement</vt:lpstr>
      <vt:lpstr>Sensitivity of Measurement - Example </vt:lpstr>
      <vt:lpstr>Sensitivity of Measurement - Solution</vt:lpstr>
      <vt:lpstr>Sensitivity to Disturbance</vt:lpstr>
      <vt:lpstr>Zero Drift or Bias</vt:lpstr>
      <vt:lpstr>Zero Drift</vt:lpstr>
      <vt:lpstr>Sensitivity Drift</vt:lpstr>
      <vt:lpstr>Hysteresis Effects</vt:lpstr>
      <vt:lpstr>Hysteresis </vt:lpstr>
      <vt:lpstr>Dead Space</vt:lpstr>
      <vt:lpstr>Calibration</vt:lpstr>
      <vt:lpstr>Calibration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Precision Repeatability Reproducibility &amp; Accuracy</dc:title>
  <dc:creator>Stephen Mosey</dc:creator>
  <cp:lastModifiedBy>Stephen Mosey</cp:lastModifiedBy>
  <cp:revision>23</cp:revision>
  <dcterms:created xsi:type="dcterms:W3CDTF">2019-01-30T18:53:00Z</dcterms:created>
  <dcterms:modified xsi:type="dcterms:W3CDTF">2019-01-30T23:29:41Z</dcterms:modified>
</cp:coreProperties>
</file>