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824"/>
    <p:restoredTop sz="95220" autoAdjust="0"/>
  </p:normalViewPr>
  <p:slideViewPr>
    <p:cSldViewPr snapToGrid="0" snapToObjects="1">
      <p:cViewPr>
        <p:scale>
          <a:sx n="40" d="100"/>
          <a:sy n="40" d="100"/>
        </p:scale>
        <p:origin x="1397" y="-315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aghan slade" userId="0a83fd77f1e1d770" providerId="LiveId" clId="{B31A20E6-2F3F-44AC-968D-9CB18A6182B9}"/>
    <pc:docChg chg="modSld">
      <pc:chgData name="loaghan slade" userId="0a83fd77f1e1d770" providerId="LiveId" clId="{B31A20E6-2F3F-44AC-968D-9CB18A6182B9}" dt="2020-04-22T15:43:02.957" v="0" actId="20577"/>
      <pc:docMkLst>
        <pc:docMk/>
      </pc:docMkLst>
      <pc:sldChg chg="modSp">
        <pc:chgData name="loaghan slade" userId="0a83fd77f1e1d770" providerId="LiveId" clId="{B31A20E6-2F3F-44AC-968D-9CB18A6182B9}" dt="2020-04-22T15:43:02.957" v="0" actId="20577"/>
        <pc:sldMkLst>
          <pc:docMk/>
          <pc:sldMk cId="1032727246" sldId="256"/>
        </pc:sldMkLst>
        <pc:spChg chg="mod">
          <ac:chgData name="loaghan slade" userId="0a83fd77f1e1d770" providerId="LiveId" clId="{B31A20E6-2F3F-44AC-968D-9CB18A6182B9}" dt="2020-04-22T15:43:02.957" v="0" actId="20577"/>
          <ac:spMkLst>
            <pc:docMk/>
            <pc:sldMk cId="1032727246" sldId="256"/>
            <ac:spMk id="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769AB1-CDA5-4BC6-AD2D-95CDCF039849}" type="datetimeFigureOut">
              <a:rPr lang="en-GB" smtClean="0"/>
              <a:t>22/04/2020</a:t>
            </a:fld>
            <a:endParaRPr lang="en-GB" dirty="0"/>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985DFD-C614-4F58-8597-7DC776CCF011}" type="slidenum">
              <a:rPr lang="en-GB" smtClean="0"/>
              <a:t>‹#›</a:t>
            </a:fld>
            <a:endParaRPr lang="en-GB" dirty="0"/>
          </a:p>
        </p:txBody>
      </p:sp>
    </p:spTree>
    <p:extLst>
      <p:ext uri="{BB962C8B-B14F-4D97-AF65-F5344CB8AC3E}">
        <p14:creationId xmlns:p14="http://schemas.microsoft.com/office/powerpoint/2010/main" val="619798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4/22/2020</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2.emf"/><Relationship Id="rId3" Type="http://schemas.openxmlformats.org/officeDocument/2006/relationships/image" Target="../media/image2.png"/><Relationship Id="rId7" Type="http://schemas.openxmlformats.org/officeDocument/2006/relationships/image" Target="../media/image6.emf"/><Relationship Id="rId12" Type="http://schemas.openxmlformats.org/officeDocument/2006/relationships/image" Target="../media/image11.emf"/><Relationship Id="rId2" Type="http://schemas.openxmlformats.org/officeDocument/2006/relationships/image" Target="../media/image1.jpg"/><Relationship Id="rId16"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jpg"/><Relationship Id="rId4" Type="http://schemas.openxmlformats.org/officeDocument/2006/relationships/image" Target="../media/image3.png"/><Relationship Id="rId9" Type="http://schemas.openxmlformats.org/officeDocument/2006/relationships/image" Target="../media/image8.jpg"/><Relationship Id="rId14" Type="http://schemas.openxmlformats.org/officeDocument/2006/relationships/image" Target="../media/image13.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2301" y="234934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FEA and Numerical Analysis and Comparison of Connecting Rods From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 car and A Motorcycle.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Loaghan Slade</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Owen Williams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321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a:t>Introduction</a:t>
            </a:r>
          </a:p>
          <a:p>
            <a:pPr>
              <a:spcBef>
                <a:spcPct val="50000"/>
              </a:spcBef>
            </a:pPr>
            <a:r>
              <a:rPr lang="en-GB" dirty="0"/>
              <a:t>The focus of this study was to complete a comparative analysis of two connecting rods, one from a Triumph Daytona 675R the other from a Ford Sigma 1.6L to show how each design has been optimised for its specific use. Starting with real-world test data to build a simulated profile of the forces acting through each rod to create two studies, a finite element study was used to build a profile of how the forces act over the entire rod, while numerical analysis was used to provide a more detailed view of key areas on the connecting rods.</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mc:AlternateContent xmlns:mc="http://schemas.openxmlformats.org/markup-compatibility/2006" xmlns:a14="http://schemas.microsoft.com/office/drawing/2010/main">
        <mc:Choice Requires="a14">
          <p:sp>
            <p:nvSpPr>
              <p:cNvPr id="12" name="Text Box 8"/>
              <p:cNvSpPr txBox="1">
                <a:spLocks noChangeArrowheads="1"/>
              </p:cNvSpPr>
              <p:nvPr/>
            </p:nvSpPr>
            <p:spPr bwMode="auto">
              <a:xfrm>
                <a:off x="295766" y="12206578"/>
                <a:ext cx="6415087" cy="8299733"/>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200" b="1" dirty="0"/>
                  <a:t>Simulated Profile.</a:t>
                </a:r>
              </a:p>
              <a:p>
                <a:pPr>
                  <a:spcBef>
                    <a:spcPct val="40000"/>
                  </a:spcBef>
                </a:pPr>
                <a:r>
                  <a:rPr lang="en-GB" dirty="0"/>
                  <a:t>In order to conduct the two different approaches to analysis the forces acting through the connecting rods needs to be calculated; this is carried out by using real-world pressure data to calculate numerous operating factors. The desired results give the “Rod Force” which is found by dividing the net force acting on the rod by the cosine of the angle at which the rod is connected to the crank. [1]</a:t>
                </a:r>
              </a:p>
              <a:p>
                <a:pPr>
                  <a:spcBef>
                    <a:spcPct val="40000"/>
                  </a:spcBef>
                </a:pPr>
                <a:endParaRPr lang="en-AU" altLang="en-US" sz="2800" dirty="0"/>
              </a:p>
              <a:p>
                <a:pPr>
                  <a:spcBef>
                    <a:spcPct val="40000"/>
                  </a:spcBef>
                </a:pPr>
                <a14:m>
                  <m:oMathPara xmlns:m="http://schemas.openxmlformats.org/officeDocument/2006/math">
                    <m:oMathParaPr>
                      <m:jc m:val="centerGroup"/>
                    </m:oMathParaPr>
                    <m:oMath xmlns:m="http://schemas.openxmlformats.org/officeDocument/2006/math">
                      <m:r>
                        <a:rPr lang="en-GB" b="1" i="1">
                          <a:latin typeface="Cambria Math" panose="02040503050406030204" pitchFamily="18" charset="0"/>
                        </a:rPr>
                        <m:t>𝑹𝒐𝒅</m:t>
                      </m:r>
                      <m:r>
                        <a:rPr lang="en-GB" b="1" i="1">
                          <a:latin typeface="Cambria Math" panose="02040503050406030204" pitchFamily="18" charset="0"/>
                        </a:rPr>
                        <m:t> </m:t>
                      </m:r>
                      <m:r>
                        <a:rPr lang="en-GB" b="1" i="1">
                          <a:latin typeface="Cambria Math" panose="02040503050406030204" pitchFamily="18" charset="0"/>
                        </a:rPr>
                        <m:t>𝒇𝒐𝒓𝒄𝒆</m:t>
                      </m:r>
                      <m:r>
                        <a:rPr lang="en-GB" b="1" i="1">
                          <a:latin typeface="Cambria Math" panose="02040503050406030204" pitchFamily="18" charset="0"/>
                        </a:rPr>
                        <m:t>=</m:t>
                      </m:r>
                      <m:f>
                        <m:fPr>
                          <m:ctrlPr>
                            <a:rPr lang="en-GB" b="1" i="1">
                              <a:latin typeface="Cambria Math" panose="02040503050406030204" pitchFamily="18" charset="0"/>
                            </a:rPr>
                          </m:ctrlPr>
                        </m:fPr>
                        <m:num>
                          <m:r>
                            <a:rPr lang="en-GB" b="1" i="1">
                              <a:latin typeface="Cambria Math" panose="02040503050406030204" pitchFamily="18" charset="0"/>
                            </a:rPr>
                            <m:t>𝑮𝒂𝒔</m:t>
                          </m:r>
                          <m:r>
                            <a:rPr lang="en-GB" b="1" i="1">
                              <a:latin typeface="Cambria Math" panose="02040503050406030204" pitchFamily="18" charset="0"/>
                            </a:rPr>
                            <m:t> </m:t>
                          </m:r>
                          <m:r>
                            <a:rPr lang="en-GB" b="1" i="1">
                              <a:latin typeface="Cambria Math" panose="02040503050406030204" pitchFamily="18" charset="0"/>
                            </a:rPr>
                            <m:t>𝑭𝒐𝒓𝒄𝒆</m:t>
                          </m:r>
                          <m:r>
                            <a:rPr lang="en-GB" b="1" i="1">
                              <a:latin typeface="Cambria Math" panose="02040503050406030204" pitchFamily="18" charset="0"/>
                            </a:rPr>
                            <m:t>−</m:t>
                          </m:r>
                          <m:r>
                            <a:rPr lang="en-GB" b="1" i="1">
                              <a:latin typeface="Cambria Math" panose="02040503050406030204" pitchFamily="18" charset="0"/>
                            </a:rPr>
                            <m:t>𝑰𝒏𝒆𝒓𝒕𝒊𝒂</m:t>
                          </m:r>
                          <m:r>
                            <a:rPr lang="en-GB" b="1" i="1">
                              <a:latin typeface="Cambria Math" panose="02040503050406030204" pitchFamily="18" charset="0"/>
                            </a:rPr>
                            <m:t> </m:t>
                          </m:r>
                          <m:r>
                            <a:rPr lang="en-GB" b="1" i="1">
                              <a:latin typeface="Cambria Math" panose="02040503050406030204" pitchFamily="18" charset="0"/>
                            </a:rPr>
                            <m:t>𝑭𝒐𝒓𝒄𝒆</m:t>
                          </m:r>
                        </m:num>
                        <m:den>
                          <m:func>
                            <m:funcPr>
                              <m:ctrlPr>
                                <a:rPr lang="en-GB" b="1" i="1">
                                  <a:latin typeface="Cambria Math" panose="02040503050406030204" pitchFamily="18" charset="0"/>
                                </a:rPr>
                              </m:ctrlPr>
                            </m:funcPr>
                            <m:fName>
                              <m:r>
                                <a:rPr lang="en-GB" b="1" i="1">
                                  <a:latin typeface="Cambria Math" panose="02040503050406030204" pitchFamily="18" charset="0"/>
                                </a:rPr>
                                <m:t>𝒄𝒐𝒔</m:t>
                              </m:r>
                            </m:fName>
                            <m:e>
                              <m:r>
                                <a:rPr lang="en-GB" b="1" i="1">
                                  <a:latin typeface="Cambria Math" panose="02040503050406030204" pitchFamily="18" charset="0"/>
                                </a:rPr>
                                <m:t>𝑹𝒐𝒅</m:t>
                              </m:r>
                              <m:r>
                                <a:rPr lang="en-GB" b="1" i="1">
                                  <a:latin typeface="Cambria Math" panose="02040503050406030204" pitchFamily="18" charset="0"/>
                                </a:rPr>
                                <m:t> </m:t>
                              </m:r>
                              <m:r>
                                <a:rPr lang="en-GB" b="1" i="1">
                                  <a:latin typeface="Cambria Math" panose="02040503050406030204" pitchFamily="18" charset="0"/>
                                </a:rPr>
                                <m:t>𝑨𝒏𝒈𝒍𝒆</m:t>
                              </m:r>
                            </m:e>
                          </m:func>
                        </m:den>
                      </m:f>
                    </m:oMath>
                  </m:oMathPara>
                </a14:m>
                <a:endParaRPr lang="en-GB" b="1" dirty="0"/>
              </a:p>
              <a:p>
                <a:pPr>
                  <a:spcBef>
                    <a:spcPct val="40000"/>
                  </a:spcBef>
                </a:pPr>
                <a:endParaRPr lang="en-GB" b="1" dirty="0"/>
              </a:p>
              <a:p>
                <a:pPr>
                  <a:spcBef>
                    <a:spcPct val="40000"/>
                  </a:spcBef>
                </a:pPr>
                <a:endParaRPr lang="en-GB" b="1" dirty="0"/>
              </a:p>
              <a:p>
                <a:pPr>
                  <a:spcBef>
                    <a:spcPct val="40000"/>
                  </a:spcBef>
                </a:pPr>
                <a:r>
                  <a:rPr lang="en-GB" sz="2000" dirty="0">
                    <a:latin typeface="Times New Roman" panose="02020603050405020304" pitchFamily="18" charset="0"/>
                    <a:cs typeface="Times New Roman" panose="02020603050405020304" pitchFamily="18" charset="0"/>
                  </a:rPr>
                  <a:t>Table 1. Sample of the Simulated Profile Built Up.</a:t>
                </a:r>
              </a:p>
              <a:p>
                <a:pPr>
                  <a:spcBef>
                    <a:spcPct val="40000"/>
                  </a:spcBef>
                </a:pPr>
                <a:endParaRPr lang="en-AU" altLang="en-US" sz="2800" dirty="0"/>
              </a:p>
            </p:txBody>
          </p:sp>
        </mc:Choice>
        <mc:Fallback xmlns="">
          <p:sp>
            <p:nvSpPr>
              <p:cNvPr id="12" name="Text Box 8"/>
              <p:cNvSpPr txBox="1">
                <a:spLocks noRot="1" noChangeAspect="1" noMove="1" noResize="1" noEditPoints="1" noAdjustHandles="1" noChangeArrowheads="1" noChangeShapeType="1" noTextEdit="1"/>
              </p:cNvSpPr>
              <p:nvPr/>
            </p:nvSpPr>
            <p:spPr bwMode="auto">
              <a:xfrm>
                <a:off x="295766" y="12206578"/>
                <a:ext cx="6415087" cy="8299733"/>
              </a:xfrm>
              <a:prstGeom prst="rect">
                <a:avLst/>
              </a:prstGeom>
              <a:blipFill>
                <a:blip r:embed="rId4"/>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23" name="Text Box 11"/>
          <p:cNvSpPr txBox="1">
            <a:spLocks noChangeArrowheads="1"/>
          </p:cNvSpPr>
          <p:nvPr/>
        </p:nvSpPr>
        <p:spPr bwMode="auto">
          <a:xfrm>
            <a:off x="14827794" y="21861479"/>
            <a:ext cx="3083958" cy="1919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  </a:t>
            </a:r>
          </a:p>
          <a:p>
            <a:pPr>
              <a:spcBef>
                <a:spcPct val="50000"/>
              </a:spcBef>
            </a:pPr>
            <a:endParaRPr lang="en-AU" altLang="en-US" sz="3600" b="1" dirty="0">
              <a:ea typeface="Arial" charset="0"/>
              <a:cs typeface="Arial" charset="0"/>
            </a:endParaRPr>
          </a:p>
        </p:txBody>
      </p:sp>
      <mc:AlternateContent xmlns:mc="http://schemas.openxmlformats.org/markup-compatibility/2006" xmlns:a14="http://schemas.microsoft.com/office/drawing/2010/main">
        <mc:Choice Requires="a14">
          <p:sp>
            <p:nvSpPr>
              <p:cNvPr id="24" name="Text Box 22"/>
              <p:cNvSpPr txBox="1">
                <a:spLocks noChangeArrowheads="1"/>
              </p:cNvSpPr>
              <p:nvPr/>
            </p:nvSpPr>
            <p:spPr bwMode="auto">
              <a:xfrm>
                <a:off x="14704209" y="2921372"/>
                <a:ext cx="6415087" cy="14620181"/>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a:t>Numerical Analysis</a:t>
                </a:r>
              </a:p>
              <a:p>
                <a:pPr>
                  <a:spcBef>
                    <a:spcPct val="50000"/>
                  </a:spcBef>
                </a:pPr>
                <a:r>
                  <a:rPr lang="en-GB" dirty="0"/>
                  <a:t>At 4 critical locations on the connecting rod assembly stress calculations were carried out to find the fatigue safety factor at each location. The fatigue safety factor or “FSF” gives a simple number to the estimated life of a connecting rod and is found by calculating the ratio of the range of stresses from the combined compressive and tensile stress calculated and the allowable range of stresses permitted by the material ultimate tensile strength. [2]. The allowable range of stresses is calculated with the aid of a Goodman diagram using the trigonometry of similar triangles to find the distance between two points plotted graphically. [3]</a:t>
                </a:r>
              </a:p>
              <a:p>
                <a:pPr>
                  <a:spcBef>
                    <a:spcPct val="50000"/>
                  </a:spcBef>
                </a:pPr>
                <a:endParaRPr lang="en-GB" sz="2800" dirty="0"/>
              </a:p>
              <a:p>
                <a:pPr/>
                <a14:m>
                  <m:oMathPara xmlns:m="http://schemas.openxmlformats.org/officeDocument/2006/math">
                    <m:oMathParaPr>
                      <m:jc m:val="centerGroup"/>
                    </m:oMathParaPr>
                    <m:oMath xmlns:m="http://schemas.openxmlformats.org/officeDocument/2006/math">
                      <m:r>
                        <a:rPr lang="en-GB" b="1" i="1">
                          <a:latin typeface="Cambria Math" panose="02040503050406030204" pitchFamily="18" charset="0"/>
                        </a:rPr>
                        <m:t>𝑨𝒍𝒍𝒐𝒘𝒂𝒃𝒍𝒆</m:t>
                      </m:r>
                      <m:r>
                        <a:rPr lang="en-GB" b="1" i="1">
                          <a:latin typeface="Cambria Math" panose="02040503050406030204" pitchFamily="18" charset="0"/>
                        </a:rPr>
                        <m:t> </m:t>
                      </m:r>
                      <m:r>
                        <a:rPr lang="en-GB" b="1" i="1">
                          <a:latin typeface="Cambria Math" panose="02040503050406030204" pitchFamily="18" charset="0"/>
                        </a:rPr>
                        <m:t>𝒓𝒂𝒏𝒈𝒆</m:t>
                      </m:r>
                      <m:r>
                        <a:rPr lang="en-GB" b="1" i="1">
                          <a:latin typeface="Cambria Math" panose="02040503050406030204" pitchFamily="18" charset="0"/>
                        </a:rPr>
                        <m:t>=(</m:t>
                      </m:r>
                      <m:r>
                        <a:rPr lang="en-GB" b="1" i="1">
                          <a:latin typeface="Cambria Math" panose="02040503050406030204" pitchFamily="18" charset="0"/>
                        </a:rPr>
                        <m:t>𝟐</m:t>
                      </m:r>
                      <m:r>
                        <a:rPr lang="en-GB" b="1" i="1">
                          <a:latin typeface="Cambria Math" panose="02040503050406030204" pitchFamily="18" charset="0"/>
                        </a:rPr>
                        <m:t>×</m:t>
                      </m:r>
                      <m:r>
                        <a:rPr lang="en-GB" b="1" i="1">
                          <a:latin typeface="Cambria Math" panose="02040503050406030204" pitchFamily="18" charset="0"/>
                        </a:rPr>
                        <m:t>𝑴𝒂𝒕𝒆𝒓𝒊𝒂𝒍</m:t>
                      </m:r>
                      <m:r>
                        <a:rPr lang="en-GB" b="1" i="1">
                          <a:latin typeface="Cambria Math" panose="02040503050406030204" pitchFamily="18" charset="0"/>
                        </a:rPr>
                        <m:t> </m:t>
                      </m:r>
                      <m:r>
                        <a:rPr lang="en-GB" b="1" i="1">
                          <a:latin typeface="Cambria Math" panose="02040503050406030204" pitchFamily="18" charset="0"/>
                        </a:rPr>
                        <m:t>𝒆𝒏𝒅𝒖𝒓𝒂𝒏𝒄𝒆</m:t>
                      </m:r>
                      <m:r>
                        <a:rPr lang="en-GB" b="1" i="1">
                          <a:latin typeface="Cambria Math" panose="02040503050406030204" pitchFamily="18" charset="0"/>
                        </a:rPr>
                        <m:t> </m:t>
                      </m:r>
                      <m:r>
                        <a:rPr lang="en-GB" b="1" i="1">
                          <a:latin typeface="Cambria Math" panose="02040503050406030204" pitchFamily="18" charset="0"/>
                        </a:rPr>
                        <m:t>𝒍𝒊𝒎𝒊𝒕</m:t>
                      </m:r>
                      <m:r>
                        <a:rPr lang="en-GB" b="1" i="1">
                          <a:latin typeface="Cambria Math" panose="02040503050406030204" pitchFamily="18" charset="0"/>
                        </a:rPr>
                        <m:t>)(</m:t>
                      </m:r>
                      <m:r>
                        <a:rPr lang="en-GB" b="1" i="1">
                          <a:latin typeface="Cambria Math" panose="02040503050406030204" pitchFamily="18" charset="0"/>
                        </a:rPr>
                        <m:t>𝟏</m:t>
                      </m:r>
                      <m:r>
                        <a:rPr lang="en-GB" b="1" i="1">
                          <a:latin typeface="Cambria Math" panose="02040503050406030204" pitchFamily="18" charset="0"/>
                        </a:rPr>
                        <m:t>−</m:t>
                      </m:r>
                      <m:f>
                        <m:fPr>
                          <m:ctrlPr>
                            <a:rPr lang="en-GB" b="1" i="1">
                              <a:latin typeface="Cambria Math" panose="02040503050406030204" pitchFamily="18" charset="0"/>
                            </a:rPr>
                          </m:ctrlPr>
                        </m:fPr>
                        <m:num>
                          <m:r>
                            <a:rPr lang="en-GB" b="1" i="1">
                              <a:latin typeface="Cambria Math" panose="02040503050406030204" pitchFamily="18" charset="0"/>
                            </a:rPr>
                            <m:t>𝑴𝒆𝒂𝒏</m:t>
                          </m:r>
                          <m:r>
                            <a:rPr lang="en-GB" b="1" i="1">
                              <a:latin typeface="Cambria Math" panose="02040503050406030204" pitchFamily="18" charset="0"/>
                            </a:rPr>
                            <m:t> </m:t>
                          </m:r>
                          <m:r>
                            <a:rPr lang="en-GB" b="1" i="1">
                              <a:latin typeface="Cambria Math" panose="02040503050406030204" pitchFamily="18" charset="0"/>
                            </a:rPr>
                            <m:t>𝒔𝒕𝒓𝒆𝒔𝒔</m:t>
                          </m:r>
                        </m:num>
                        <m:den>
                          <m:r>
                            <a:rPr lang="en-GB" b="1" i="1">
                              <a:latin typeface="Cambria Math" panose="02040503050406030204" pitchFamily="18" charset="0"/>
                            </a:rPr>
                            <m:t>𝑴𝒂𝒕𝒆𝒓𝒊𝒂𝒍</m:t>
                          </m:r>
                          <m:r>
                            <a:rPr lang="en-GB" b="1" i="1">
                              <a:latin typeface="Cambria Math" panose="02040503050406030204" pitchFamily="18" charset="0"/>
                            </a:rPr>
                            <m:t> </m:t>
                          </m:r>
                          <m:r>
                            <a:rPr lang="en-GB" b="1" i="1">
                              <a:latin typeface="Cambria Math" panose="02040503050406030204" pitchFamily="18" charset="0"/>
                            </a:rPr>
                            <m:t>𝒖𝒍𝒕𝒊𝒎𝒂𝒕𝒆</m:t>
                          </m:r>
                          <m:r>
                            <a:rPr lang="en-GB" b="1" i="1">
                              <a:latin typeface="Cambria Math" panose="02040503050406030204" pitchFamily="18" charset="0"/>
                            </a:rPr>
                            <m:t> </m:t>
                          </m:r>
                          <m:r>
                            <a:rPr lang="en-GB" b="1" i="1">
                              <a:latin typeface="Cambria Math" panose="02040503050406030204" pitchFamily="18" charset="0"/>
                            </a:rPr>
                            <m:t>𝒕𝒆𝒏𝒔𝒊𝒍𝒆</m:t>
                          </m:r>
                          <m:r>
                            <a:rPr lang="en-GB" b="1" i="1">
                              <a:latin typeface="Cambria Math" panose="02040503050406030204" pitchFamily="18" charset="0"/>
                            </a:rPr>
                            <m:t> </m:t>
                          </m:r>
                          <m:r>
                            <a:rPr lang="en-GB" b="1" i="1">
                              <a:latin typeface="Cambria Math" panose="02040503050406030204" pitchFamily="18" charset="0"/>
                            </a:rPr>
                            <m:t>𝒔𝒕𝒓𝒆𝒏𝒈𝒕𝒉</m:t>
                          </m:r>
                        </m:den>
                      </m:f>
                      <m:r>
                        <a:rPr lang="en-GB" b="1" i="1">
                          <a:latin typeface="Cambria Math" panose="02040503050406030204" pitchFamily="18" charset="0"/>
                        </a:rPr>
                        <m:t>)</m:t>
                      </m:r>
                    </m:oMath>
                  </m:oMathPara>
                </a14:m>
                <a:endParaRPr lang="en-GB" b="1" dirty="0"/>
              </a:p>
              <a:p>
                <a:r>
                  <a:rPr lang="en-GB" b="1" dirty="0"/>
                  <a:t> </a:t>
                </a:r>
              </a:p>
              <a:p>
                <a:pPr/>
                <a14:m>
                  <m:oMathPara xmlns:m="http://schemas.openxmlformats.org/officeDocument/2006/math">
                    <m:oMathParaPr>
                      <m:jc m:val="centerGroup"/>
                    </m:oMathParaPr>
                    <m:oMath xmlns:m="http://schemas.openxmlformats.org/officeDocument/2006/math">
                      <m:r>
                        <a:rPr lang="en-GB" b="1" i="1">
                          <a:latin typeface="Cambria Math" panose="02040503050406030204" pitchFamily="18" charset="0"/>
                        </a:rPr>
                        <m:t>𝑭𝒂𝒕𝒊𝒈𝒖𝒆</m:t>
                      </m:r>
                      <m:r>
                        <a:rPr lang="en-GB" b="1" i="1">
                          <a:latin typeface="Cambria Math" panose="02040503050406030204" pitchFamily="18" charset="0"/>
                        </a:rPr>
                        <m:t> </m:t>
                      </m:r>
                      <m:r>
                        <a:rPr lang="en-GB" b="1" i="1">
                          <a:latin typeface="Cambria Math" panose="02040503050406030204" pitchFamily="18" charset="0"/>
                        </a:rPr>
                        <m:t>𝒔𝒂𝒇𝒆𝒕𝒚</m:t>
                      </m:r>
                      <m:r>
                        <a:rPr lang="en-GB" b="1" i="1">
                          <a:latin typeface="Cambria Math" panose="02040503050406030204" pitchFamily="18" charset="0"/>
                        </a:rPr>
                        <m:t> </m:t>
                      </m:r>
                      <m:r>
                        <a:rPr lang="en-GB" b="1" i="1">
                          <a:latin typeface="Cambria Math" panose="02040503050406030204" pitchFamily="18" charset="0"/>
                        </a:rPr>
                        <m:t>𝒇𝒂𝒄𝒕𝒐𝒓</m:t>
                      </m:r>
                      <m:r>
                        <a:rPr lang="en-GB" b="1" i="1">
                          <a:latin typeface="Cambria Math" panose="02040503050406030204" pitchFamily="18" charset="0"/>
                        </a:rPr>
                        <m:t>=</m:t>
                      </m:r>
                      <m:f>
                        <m:fPr>
                          <m:ctrlPr>
                            <a:rPr lang="en-GB" b="1" i="1">
                              <a:latin typeface="Cambria Math" panose="02040503050406030204" pitchFamily="18" charset="0"/>
                            </a:rPr>
                          </m:ctrlPr>
                        </m:fPr>
                        <m:num>
                          <m:r>
                            <a:rPr lang="en-GB" b="1" i="1">
                              <a:latin typeface="Cambria Math" panose="02040503050406030204" pitchFamily="18" charset="0"/>
                            </a:rPr>
                            <m:t>𝑨𝒍𝒍𝒐𝒘𝒂𝒃𝒍𝒆</m:t>
                          </m:r>
                          <m:r>
                            <a:rPr lang="en-GB" b="1" i="1">
                              <a:latin typeface="Cambria Math" panose="02040503050406030204" pitchFamily="18" charset="0"/>
                            </a:rPr>
                            <m:t> </m:t>
                          </m:r>
                          <m:r>
                            <a:rPr lang="en-GB" b="1" i="1">
                              <a:latin typeface="Cambria Math" panose="02040503050406030204" pitchFamily="18" charset="0"/>
                            </a:rPr>
                            <m:t>𝒓𝒂𝒏𝒈𝒆</m:t>
                          </m:r>
                          <m:r>
                            <a:rPr lang="en-GB" b="1" i="1">
                              <a:latin typeface="Cambria Math" panose="02040503050406030204" pitchFamily="18" charset="0"/>
                            </a:rPr>
                            <m:t> </m:t>
                          </m:r>
                          <m:r>
                            <a:rPr lang="en-GB" b="1" i="1">
                              <a:latin typeface="Cambria Math" panose="02040503050406030204" pitchFamily="18" charset="0"/>
                            </a:rPr>
                            <m:t>𝒐𝒇</m:t>
                          </m:r>
                          <m:r>
                            <a:rPr lang="en-GB" b="1" i="1">
                              <a:latin typeface="Cambria Math" panose="02040503050406030204" pitchFamily="18" charset="0"/>
                            </a:rPr>
                            <m:t> </m:t>
                          </m:r>
                          <m:r>
                            <a:rPr lang="en-GB" b="1" i="1">
                              <a:latin typeface="Cambria Math" panose="02040503050406030204" pitchFamily="18" charset="0"/>
                            </a:rPr>
                            <m:t>𝒔𝒕𝒓𝒆𝒔𝒔𝒆𝒔</m:t>
                          </m:r>
                        </m:num>
                        <m:den>
                          <m:r>
                            <a:rPr lang="en-GB" b="1" i="1">
                              <a:latin typeface="Cambria Math" panose="02040503050406030204" pitchFamily="18" charset="0"/>
                            </a:rPr>
                            <m:t>𝑨𝒄𝒕𝒖𝒂𝒍</m:t>
                          </m:r>
                          <m:r>
                            <a:rPr lang="en-GB" b="1" i="1">
                              <a:latin typeface="Cambria Math" panose="02040503050406030204" pitchFamily="18" charset="0"/>
                            </a:rPr>
                            <m:t> </m:t>
                          </m:r>
                          <m:r>
                            <a:rPr lang="en-GB" b="1" i="1">
                              <a:latin typeface="Cambria Math" panose="02040503050406030204" pitchFamily="18" charset="0"/>
                            </a:rPr>
                            <m:t>𝒓𝒂𝒏𝒈𝒆</m:t>
                          </m:r>
                          <m:r>
                            <a:rPr lang="en-GB" b="1" i="1">
                              <a:latin typeface="Cambria Math" panose="02040503050406030204" pitchFamily="18" charset="0"/>
                            </a:rPr>
                            <m:t> </m:t>
                          </m:r>
                          <m:r>
                            <a:rPr lang="en-GB" b="1" i="1">
                              <a:latin typeface="Cambria Math" panose="02040503050406030204" pitchFamily="18" charset="0"/>
                            </a:rPr>
                            <m:t>𝒐𝒇</m:t>
                          </m:r>
                          <m:r>
                            <a:rPr lang="en-GB" b="1" i="1">
                              <a:latin typeface="Cambria Math" panose="02040503050406030204" pitchFamily="18" charset="0"/>
                            </a:rPr>
                            <m:t> </m:t>
                          </m:r>
                          <m:r>
                            <a:rPr lang="en-GB" b="1" i="1">
                              <a:latin typeface="Cambria Math" panose="02040503050406030204" pitchFamily="18" charset="0"/>
                            </a:rPr>
                            <m:t>𝒔𝒕𝒓𝒆𝒔𝒔𝒆𝒔</m:t>
                          </m:r>
                        </m:den>
                      </m:f>
                    </m:oMath>
                  </m:oMathPara>
                </a14:m>
                <a:endParaRPr lang="en-GB" b="1" dirty="0"/>
              </a:p>
              <a:p>
                <a:pPr>
                  <a:spcBef>
                    <a:spcPct val="50000"/>
                  </a:spcBef>
                </a:pPr>
                <a:endParaRPr lang="en-GB" sz="2800" dirty="0"/>
              </a:p>
              <a:p>
                <a:r>
                  <a:rPr lang="en-GB" dirty="0"/>
                  <a:t>The combined stresses are only calculated for the Gudgeon pin and consist of both bending and shear stresses. [3]</a:t>
                </a:r>
              </a:p>
              <a:p>
                <a:r>
                  <a:rPr lang="en-GB" dirty="0"/>
                  <a:t>At key rod points the compressive and tensile stresses can be found immediately by dividing the force by the cross-sectional area of the point being analysed. [5]</a:t>
                </a:r>
              </a:p>
              <a:p>
                <a:pPr>
                  <a:spcBef>
                    <a:spcPct val="50000"/>
                  </a:spcBef>
                </a:pPr>
                <a:endParaRPr lang="en-AU" altLang="en-US" sz="2800" dirty="0"/>
              </a:p>
            </p:txBody>
          </p:sp>
        </mc:Choice>
        <mc:Fallback xmlns="">
          <p:sp>
            <p:nvSpPr>
              <p:cNvPr id="24" name="Text Box 22"/>
              <p:cNvSpPr txBox="1">
                <a:spLocks noRot="1" noChangeAspect="1" noMove="1" noResize="1" noEditPoints="1" noAdjustHandles="1" noChangeArrowheads="1" noChangeShapeType="1" noTextEdit="1"/>
              </p:cNvSpPr>
              <p:nvPr/>
            </p:nvSpPr>
            <p:spPr bwMode="auto">
              <a:xfrm>
                <a:off x="14704209" y="2921372"/>
                <a:ext cx="6415087" cy="14620181"/>
              </a:xfrm>
              <a:prstGeom prst="rect">
                <a:avLst/>
              </a:prstGeom>
              <a:blipFill>
                <a:blip r:embed="rId5"/>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0925" y="29016064"/>
            <a:ext cx="1967734" cy="9838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29" name="Picture 28">
            <a:extLst>
              <a:ext uri="{FF2B5EF4-FFF2-40B4-BE49-F238E27FC236}">
                <a16:creationId xmlns:a16="http://schemas.microsoft.com/office/drawing/2014/main" id="{43EF60CB-7446-4053-B276-A020091DFCAC}"/>
              </a:ext>
            </a:extLst>
          </p:cNvPr>
          <p:cNvPicPr>
            <a:picLocks noChangeAspect="1"/>
          </p:cNvPicPr>
          <p:nvPr/>
        </p:nvPicPr>
        <p:blipFill>
          <a:blip r:embed="rId7"/>
          <a:stretch>
            <a:fillRect/>
          </a:stretch>
        </p:blipFill>
        <p:spPr>
          <a:xfrm>
            <a:off x="480522" y="19640524"/>
            <a:ext cx="9266233" cy="3724387"/>
          </a:xfrm>
          <a:prstGeom prst="rect">
            <a:avLst/>
          </a:prstGeom>
        </p:spPr>
      </p:pic>
      <p:sp>
        <p:nvSpPr>
          <p:cNvPr id="33" name="TextBox 32">
            <a:extLst>
              <a:ext uri="{FF2B5EF4-FFF2-40B4-BE49-F238E27FC236}">
                <a16:creationId xmlns:a16="http://schemas.microsoft.com/office/drawing/2014/main" id="{1DF56CCA-7EA0-4A96-837D-C5E144983D88}"/>
              </a:ext>
            </a:extLst>
          </p:cNvPr>
          <p:cNvSpPr txBox="1"/>
          <p:nvPr/>
        </p:nvSpPr>
        <p:spPr>
          <a:xfrm>
            <a:off x="7486649" y="2921372"/>
            <a:ext cx="6986881" cy="6247864"/>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Finite Element Analysis</a:t>
            </a:r>
          </a:p>
          <a:p>
            <a:r>
              <a:rPr lang="en-GB" sz="2400" dirty="0">
                <a:latin typeface="Arial" panose="020B0604020202020204" pitchFamily="34" charset="0"/>
                <a:cs typeface="Arial" panose="020B0604020202020204" pitchFamily="34" charset="0"/>
              </a:rPr>
              <a:t>Using physical measurements to create a 3D model of both connecting rods in a computer aided design suite (Solidworks) and the operating forces calculated in the simulated profile, a finite element study can be carried out which provides an accurate representation of how the connecting rod is likely to behave overall when subjected to the highest calculated motion loads.</a:t>
            </a:r>
          </a:p>
          <a:p>
            <a:r>
              <a:rPr lang="en-GB" sz="2400" dirty="0">
                <a:latin typeface="Arial" panose="020B0604020202020204" pitchFamily="34" charset="0"/>
                <a:cs typeface="Arial" panose="020B0604020202020204" pitchFamily="34" charset="0"/>
              </a:rPr>
              <a:t>All physical measurements were collected using a digital Vernier calliper rated to an accuracy of 0.01mm, masses were also collected where possible using a digital scale rated to an accuracy of 0.01g. </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pic>
        <p:nvPicPr>
          <p:cNvPr id="35" name="Picture 34" descr="A picture containing clock, light&#10;&#10;Description automatically generated">
            <a:extLst>
              <a:ext uri="{FF2B5EF4-FFF2-40B4-BE49-F238E27FC236}">
                <a16:creationId xmlns:a16="http://schemas.microsoft.com/office/drawing/2014/main" id="{EF24610A-F32A-47B5-9EBB-F3B41BCF12A9}"/>
              </a:ext>
            </a:extLst>
          </p:cNvPr>
          <p:cNvPicPr>
            <a:picLocks noChangeAspect="1"/>
          </p:cNvPicPr>
          <p:nvPr/>
        </p:nvPicPr>
        <p:blipFill>
          <a:blip r:embed="rId8"/>
          <a:stretch>
            <a:fillRect/>
          </a:stretch>
        </p:blipFill>
        <p:spPr>
          <a:xfrm>
            <a:off x="6825766" y="8338648"/>
            <a:ext cx="5273897" cy="5198345"/>
          </a:xfrm>
          <a:prstGeom prst="rect">
            <a:avLst/>
          </a:prstGeom>
        </p:spPr>
      </p:pic>
      <p:sp>
        <p:nvSpPr>
          <p:cNvPr id="44" name="TextBox 43">
            <a:extLst>
              <a:ext uri="{FF2B5EF4-FFF2-40B4-BE49-F238E27FC236}">
                <a16:creationId xmlns:a16="http://schemas.microsoft.com/office/drawing/2014/main" id="{124F6220-4494-49E6-A8C9-3BEBD6EA3FA4}"/>
              </a:ext>
            </a:extLst>
          </p:cNvPr>
          <p:cNvSpPr txBox="1"/>
          <p:nvPr/>
        </p:nvSpPr>
        <p:spPr>
          <a:xfrm>
            <a:off x="12330342" y="8338648"/>
            <a:ext cx="2566449"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Figure 1. Cylinder Model Assemblies.</a:t>
            </a:r>
          </a:p>
          <a:p>
            <a:r>
              <a:rPr lang="en-GB" sz="2000" dirty="0">
                <a:latin typeface="Times New Roman" panose="02020603050405020304" pitchFamily="18" charset="0"/>
                <a:cs typeface="Times New Roman" panose="02020603050405020304" pitchFamily="18" charset="0"/>
              </a:rPr>
              <a:t>Left: Ford Connecting Rod.</a:t>
            </a:r>
          </a:p>
          <a:p>
            <a:r>
              <a:rPr lang="en-GB" sz="2000" dirty="0">
                <a:latin typeface="Times New Roman" panose="02020603050405020304" pitchFamily="18" charset="0"/>
                <a:cs typeface="Times New Roman" panose="02020603050405020304" pitchFamily="18" charset="0"/>
              </a:rPr>
              <a:t>Right: Triumph Connecting Rod.</a:t>
            </a:r>
          </a:p>
        </p:txBody>
      </p:sp>
      <p:pic>
        <p:nvPicPr>
          <p:cNvPr id="47" name="Picture 46" descr="A close up of a logo&#10;&#10;Description automatically generated">
            <a:extLst>
              <a:ext uri="{FF2B5EF4-FFF2-40B4-BE49-F238E27FC236}">
                <a16:creationId xmlns:a16="http://schemas.microsoft.com/office/drawing/2014/main" id="{16DEB397-57D4-4373-9BDC-A7B2BB681232}"/>
              </a:ext>
            </a:extLst>
          </p:cNvPr>
          <p:cNvPicPr>
            <a:picLocks noChangeAspect="1"/>
          </p:cNvPicPr>
          <p:nvPr/>
        </p:nvPicPr>
        <p:blipFill>
          <a:blip r:embed="rId9"/>
          <a:stretch>
            <a:fillRect/>
          </a:stretch>
        </p:blipFill>
        <p:spPr>
          <a:xfrm>
            <a:off x="6974975" y="13787957"/>
            <a:ext cx="2771780" cy="4730472"/>
          </a:xfrm>
          <a:prstGeom prst="rect">
            <a:avLst/>
          </a:prstGeom>
        </p:spPr>
      </p:pic>
      <p:pic>
        <p:nvPicPr>
          <p:cNvPr id="49" name="Picture 48" descr="A close up of a logo&#10;&#10;Description automatically generated">
            <a:extLst>
              <a:ext uri="{FF2B5EF4-FFF2-40B4-BE49-F238E27FC236}">
                <a16:creationId xmlns:a16="http://schemas.microsoft.com/office/drawing/2014/main" id="{34C549B6-B4EE-4CFD-9BFF-0720BFE7C94D}"/>
              </a:ext>
            </a:extLst>
          </p:cNvPr>
          <p:cNvPicPr>
            <a:picLocks noChangeAspect="1"/>
          </p:cNvPicPr>
          <p:nvPr/>
        </p:nvPicPr>
        <p:blipFill>
          <a:blip r:embed="rId10"/>
          <a:stretch>
            <a:fillRect/>
          </a:stretch>
        </p:blipFill>
        <p:spPr>
          <a:xfrm>
            <a:off x="9945632" y="13832673"/>
            <a:ext cx="2771780" cy="4685756"/>
          </a:xfrm>
          <a:prstGeom prst="rect">
            <a:avLst/>
          </a:prstGeom>
        </p:spPr>
      </p:pic>
      <p:sp>
        <p:nvSpPr>
          <p:cNvPr id="50" name="TextBox 49">
            <a:extLst>
              <a:ext uri="{FF2B5EF4-FFF2-40B4-BE49-F238E27FC236}">
                <a16:creationId xmlns:a16="http://schemas.microsoft.com/office/drawing/2014/main" id="{D84DEBEE-939D-47AC-B9F3-FF24CFC60EDB}"/>
              </a:ext>
            </a:extLst>
          </p:cNvPr>
          <p:cNvSpPr txBox="1"/>
          <p:nvPr/>
        </p:nvSpPr>
        <p:spPr>
          <a:xfrm>
            <a:off x="13049250" y="13786765"/>
            <a:ext cx="1575848" cy="4401205"/>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Figure 2 (Left). Ford Connecting Rod FEA Results, Von-misses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Figure 3 (Right). Triumph Connecting Rod FEA Results Von-misses</a:t>
            </a:r>
          </a:p>
        </p:txBody>
      </p:sp>
      <p:pic>
        <p:nvPicPr>
          <p:cNvPr id="52" name="Picture 51" descr="A close up of a map&#10;&#10;Description automatically generated">
            <a:extLst>
              <a:ext uri="{FF2B5EF4-FFF2-40B4-BE49-F238E27FC236}">
                <a16:creationId xmlns:a16="http://schemas.microsoft.com/office/drawing/2014/main" id="{F6C573AF-7534-4366-9DAA-6DABD4EB6CAF}"/>
              </a:ext>
            </a:extLst>
          </p:cNvPr>
          <p:cNvPicPr>
            <a:picLocks noChangeAspect="1"/>
          </p:cNvPicPr>
          <p:nvPr/>
        </p:nvPicPr>
        <p:blipFill>
          <a:blip r:embed="rId11"/>
          <a:stretch>
            <a:fillRect/>
          </a:stretch>
        </p:blipFill>
        <p:spPr>
          <a:xfrm>
            <a:off x="14896791" y="17503114"/>
            <a:ext cx="4968240" cy="4274820"/>
          </a:xfrm>
          <a:prstGeom prst="rect">
            <a:avLst/>
          </a:prstGeom>
        </p:spPr>
      </p:pic>
      <p:pic>
        <p:nvPicPr>
          <p:cNvPr id="53" name="Picture 52">
            <a:extLst>
              <a:ext uri="{FF2B5EF4-FFF2-40B4-BE49-F238E27FC236}">
                <a16:creationId xmlns:a16="http://schemas.microsoft.com/office/drawing/2014/main" id="{6EC69D14-2B93-4625-8ABF-0D314D96F8D4}"/>
              </a:ext>
            </a:extLst>
          </p:cNvPr>
          <p:cNvPicPr>
            <a:picLocks noChangeAspect="1"/>
          </p:cNvPicPr>
          <p:nvPr/>
        </p:nvPicPr>
        <p:blipFill>
          <a:blip r:embed="rId12"/>
          <a:stretch>
            <a:fillRect/>
          </a:stretch>
        </p:blipFill>
        <p:spPr>
          <a:xfrm>
            <a:off x="480522" y="24816204"/>
            <a:ext cx="5231452" cy="2556083"/>
          </a:xfrm>
          <a:prstGeom prst="rect">
            <a:avLst/>
          </a:prstGeom>
        </p:spPr>
      </p:pic>
      <p:pic>
        <p:nvPicPr>
          <p:cNvPr id="54" name="Picture 53">
            <a:extLst>
              <a:ext uri="{FF2B5EF4-FFF2-40B4-BE49-F238E27FC236}">
                <a16:creationId xmlns:a16="http://schemas.microsoft.com/office/drawing/2014/main" id="{37AD293A-0B74-4BCF-B923-5F4AF072C822}"/>
              </a:ext>
            </a:extLst>
          </p:cNvPr>
          <p:cNvPicPr>
            <a:picLocks noChangeAspect="1"/>
          </p:cNvPicPr>
          <p:nvPr/>
        </p:nvPicPr>
        <p:blipFill>
          <a:blip r:embed="rId13"/>
          <a:stretch>
            <a:fillRect/>
          </a:stretch>
        </p:blipFill>
        <p:spPr>
          <a:xfrm>
            <a:off x="5767823" y="24797760"/>
            <a:ext cx="4868163" cy="2556081"/>
          </a:xfrm>
          <a:prstGeom prst="rect">
            <a:avLst/>
          </a:prstGeom>
        </p:spPr>
      </p:pic>
      <p:sp>
        <p:nvSpPr>
          <p:cNvPr id="55" name="TextBox 54">
            <a:extLst>
              <a:ext uri="{FF2B5EF4-FFF2-40B4-BE49-F238E27FC236}">
                <a16:creationId xmlns:a16="http://schemas.microsoft.com/office/drawing/2014/main" id="{4CC08913-7E48-4619-9714-576DD34E056C}"/>
              </a:ext>
            </a:extLst>
          </p:cNvPr>
          <p:cNvSpPr txBox="1"/>
          <p:nvPr/>
        </p:nvSpPr>
        <p:spPr>
          <a:xfrm>
            <a:off x="480522" y="23615875"/>
            <a:ext cx="9931136" cy="1200329"/>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Results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Figure 5. Fatigue Safety factors                              Figure 6. Rod Forces and Loads</a:t>
            </a:r>
          </a:p>
        </p:txBody>
      </p:sp>
      <p:sp>
        <p:nvSpPr>
          <p:cNvPr id="56" name="TextBox 55">
            <a:extLst>
              <a:ext uri="{FF2B5EF4-FFF2-40B4-BE49-F238E27FC236}">
                <a16:creationId xmlns:a16="http://schemas.microsoft.com/office/drawing/2014/main" id="{BB91ABDD-2C32-4EBD-BEEB-31E9C73BF69F}"/>
              </a:ext>
            </a:extLst>
          </p:cNvPr>
          <p:cNvSpPr txBox="1"/>
          <p:nvPr/>
        </p:nvSpPr>
        <p:spPr>
          <a:xfrm>
            <a:off x="15036261" y="16664566"/>
            <a:ext cx="4828769" cy="70788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Figure 4.</a:t>
            </a:r>
          </a:p>
          <a:p>
            <a:r>
              <a:rPr lang="en-GB" sz="2000" dirty="0">
                <a:latin typeface="Times New Roman" panose="02020603050405020304" pitchFamily="18" charset="0"/>
                <a:cs typeface="Times New Roman" panose="02020603050405020304" pitchFamily="18" charset="0"/>
              </a:rPr>
              <a:t>Goodman Diagram Example</a:t>
            </a:r>
          </a:p>
        </p:txBody>
      </p:sp>
      <p:sp>
        <p:nvSpPr>
          <p:cNvPr id="57" name="TextBox 56">
            <a:extLst>
              <a:ext uri="{FF2B5EF4-FFF2-40B4-BE49-F238E27FC236}">
                <a16:creationId xmlns:a16="http://schemas.microsoft.com/office/drawing/2014/main" id="{5299CE92-095A-43EF-A3E5-3FDEF2BE4ABA}"/>
              </a:ext>
            </a:extLst>
          </p:cNvPr>
          <p:cNvSpPr txBox="1"/>
          <p:nvPr/>
        </p:nvSpPr>
        <p:spPr>
          <a:xfrm>
            <a:off x="10847078" y="18757351"/>
            <a:ext cx="4012398" cy="9818072"/>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Conclusion</a:t>
            </a:r>
          </a:p>
          <a:p>
            <a:r>
              <a:rPr lang="en-GB" sz="2400" dirty="0">
                <a:latin typeface="Arial" panose="020B0604020202020204" pitchFamily="34" charset="0"/>
                <a:cs typeface="Arial" panose="020B0604020202020204" pitchFamily="34" charset="0"/>
              </a:rPr>
              <a:t>The connecting rod used by Ford shows optimisation to increase longevity and durability while the rod used by Triumph is designed to handle increased inertia loads due to higher operating speeds. </a:t>
            </a:r>
            <a:r>
              <a:rPr lang="en-GB" sz="2400">
                <a:latin typeface="Arial" panose="020B0604020202020204" pitchFamily="34" charset="0"/>
                <a:cs typeface="Arial" panose="020B0604020202020204" pitchFamily="34" charset="0"/>
              </a:rPr>
              <a:t>This </a:t>
            </a:r>
            <a:r>
              <a:rPr lang="en-GB" sz="2400" dirty="0">
                <a:latin typeface="Arial" panose="020B0604020202020204" pitchFamily="34" charset="0"/>
                <a:cs typeface="Arial" panose="020B0604020202020204" pitchFamily="34" charset="0"/>
              </a:rPr>
              <a:t>is evident by the lightening of </a:t>
            </a:r>
            <a:r>
              <a:rPr lang="en-GB" sz="2400">
                <a:latin typeface="Arial" panose="020B0604020202020204" pitchFamily="34" charset="0"/>
                <a:cs typeface="Arial" panose="020B0604020202020204" pitchFamily="34" charset="0"/>
              </a:rPr>
              <a:t>the rod </a:t>
            </a:r>
            <a:r>
              <a:rPr lang="en-GB" sz="2400" dirty="0">
                <a:latin typeface="Arial" panose="020B0604020202020204" pitchFamily="34" charset="0"/>
                <a:cs typeface="Arial" panose="020B0604020202020204" pitchFamily="34" charset="0"/>
              </a:rPr>
              <a:t>and the extra care taken to reduce stress concentrations due to surface imperfections which is not present on the Ford connecting rod.</a:t>
            </a:r>
          </a:p>
          <a:p>
            <a:r>
              <a:rPr lang="en-GB" sz="2400" dirty="0">
                <a:latin typeface="Arial" panose="020B0604020202020204" pitchFamily="34" charset="0"/>
                <a:cs typeface="Arial" panose="020B0604020202020204" pitchFamily="34" charset="0"/>
              </a:rPr>
              <a:t>The car is designed for increased durability due to the majority of people using cars as their primary mode of transportation as opposed to motorcycles like the Triumph Daytona which was designed as a sports bike for recreational use. [6]</a:t>
            </a:r>
          </a:p>
          <a:p>
            <a:endParaRPr lang="en-GB" sz="2400" b="1" dirty="0">
              <a:latin typeface="Arial" panose="020B0604020202020204" pitchFamily="34" charset="0"/>
              <a:cs typeface="Arial" panose="020B0604020202020204" pitchFamily="34" charset="0"/>
            </a:endParaRPr>
          </a:p>
        </p:txBody>
      </p:sp>
      <p:pic>
        <p:nvPicPr>
          <p:cNvPr id="66" name="Picture 65">
            <a:extLst>
              <a:ext uri="{FF2B5EF4-FFF2-40B4-BE49-F238E27FC236}">
                <a16:creationId xmlns:a16="http://schemas.microsoft.com/office/drawing/2014/main" id="{326EE2DC-68AE-4D30-9343-15E2CD9DA776}"/>
              </a:ext>
            </a:extLst>
          </p:cNvPr>
          <p:cNvPicPr>
            <a:picLocks noChangeAspect="1"/>
          </p:cNvPicPr>
          <p:nvPr/>
        </p:nvPicPr>
        <p:blipFill>
          <a:blip r:embed="rId14"/>
          <a:stretch>
            <a:fillRect/>
          </a:stretch>
        </p:blipFill>
        <p:spPr>
          <a:xfrm>
            <a:off x="14920639" y="22839736"/>
            <a:ext cx="5732332" cy="5086128"/>
          </a:xfrm>
          <a:prstGeom prst="rect">
            <a:avLst/>
          </a:prstGeom>
        </p:spPr>
      </p:pic>
      <p:sp>
        <p:nvSpPr>
          <p:cNvPr id="67" name="TextBox 66">
            <a:extLst>
              <a:ext uri="{FF2B5EF4-FFF2-40B4-BE49-F238E27FC236}">
                <a16:creationId xmlns:a16="http://schemas.microsoft.com/office/drawing/2014/main" id="{60A3EFF7-9F78-4CF4-86CA-C4AB025C796D}"/>
              </a:ext>
            </a:extLst>
          </p:cNvPr>
          <p:cNvSpPr txBox="1"/>
          <p:nvPr/>
        </p:nvSpPr>
        <p:spPr>
          <a:xfrm>
            <a:off x="440292" y="27419852"/>
            <a:ext cx="7753350" cy="1508105"/>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Acknowledgements</a:t>
            </a:r>
          </a:p>
          <a:p>
            <a:r>
              <a:rPr lang="en-GB" sz="1800" dirty="0">
                <a:latin typeface="Arial" panose="020B0604020202020204" pitchFamily="34" charset="0"/>
                <a:cs typeface="Arial" panose="020B0604020202020204" pitchFamily="34" charset="0"/>
              </a:rPr>
              <a:t>With special thanks to Karen Slade for proofreading all of the work submitted throughout this course. Thanks also to Maddison slade, Phillipa James, Phoebe Lillis, Alexis “Lexie” Kushmaul and Sean Russ for their unending help and support throughout</a:t>
            </a:r>
          </a:p>
        </p:txBody>
      </p:sp>
      <p:pic>
        <p:nvPicPr>
          <p:cNvPr id="68" name="Picture 67">
            <a:extLst>
              <a:ext uri="{FF2B5EF4-FFF2-40B4-BE49-F238E27FC236}">
                <a16:creationId xmlns:a16="http://schemas.microsoft.com/office/drawing/2014/main" id="{2647025F-4D75-41B4-98E5-51AADD9B4FDE}"/>
              </a:ext>
            </a:extLst>
          </p:cNvPr>
          <p:cNvPicPr>
            <a:picLocks noChangeAspect="1"/>
          </p:cNvPicPr>
          <p:nvPr/>
        </p:nvPicPr>
        <p:blipFill>
          <a:blip r:embed="rId15"/>
          <a:stretch>
            <a:fillRect/>
          </a:stretch>
        </p:blipFill>
        <p:spPr>
          <a:xfrm>
            <a:off x="2368699" y="29016064"/>
            <a:ext cx="3343275" cy="1022571"/>
          </a:xfrm>
          <a:prstGeom prst="rect">
            <a:avLst/>
          </a:prstGeom>
        </p:spPr>
      </p:pic>
      <p:pic>
        <p:nvPicPr>
          <p:cNvPr id="69" name="Picture 68">
            <a:extLst>
              <a:ext uri="{FF2B5EF4-FFF2-40B4-BE49-F238E27FC236}">
                <a16:creationId xmlns:a16="http://schemas.microsoft.com/office/drawing/2014/main" id="{6AACC48F-14CD-44BA-8094-28AC4F34D68A}"/>
              </a:ext>
            </a:extLst>
          </p:cNvPr>
          <p:cNvPicPr>
            <a:picLocks noChangeAspect="1"/>
          </p:cNvPicPr>
          <p:nvPr/>
        </p:nvPicPr>
        <p:blipFill>
          <a:blip r:embed="rId16"/>
          <a:stretch>
            <a:fillRect/>
          </a:stretch>
        </p:blipFill>
        <p:spPr>
          <a:xfrm>
            <a:off x="5902014" y="29016064"/>
            <a:ext cx="2867025" cy="1022571"/>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336</TotalTime>
  <Words>735</Words>
  <Application>Microsoft Office PowerPoint</Application>
  <PresentationFormat>Custom</PresentationFormat>
  <Paragraphs>47</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loaghan slade</cp:lastModifiedBy>
  <cp:revision>24</cp:revision>
  <dcterms:created xsi:type="dcterms:W3CDTF">2016-02-25T08:27:32Z</dcterms:created>
  <dcterms:modified xsi:type="dcterms:W3CDTF">2020-04-22T15:43:12Z</dcterms:modified>
</cp:coreProperties>
</file>