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1" r:id="rId1"/>
  </p:sldMasterIdLst>
  <p:notesMasterIdLst>
    <p:notesMasterId r:id="rId12"/>
  </p:notesMasterIdLst>
  <p:sldIdLst>
    <p:sldId id="256" r:id="rId2"/>
    <p:sldId id="265" r:id="rId3"/>
    <p:sldId id="267" r:id="rId4"/>
    <p:sldId id="257" r:id="rId5"/>
    <p:sldId id="268" r:id="rId6"/>
    <p:sldId id="262" r:id="rId7"/>
    <p:sldId id="269" r:id="rId8"/>
    <p:sldId id="263" r:id="rId9"/>
    <p:sldId id="270" r:id="rId10"/>
    <p:sldId id="271" r:id="rId11"/>
  </p:sldIdLst>
  <p:sldSz cx="9144000" cy="5143500" type="screen16x9"/>
  <p:notesSz cx="6858000" cy="9144000"/>
  <p:embeddedFontLst>
    <p:embeddedFont>
      <p:font typeface="Century Gothic" pitchFamily="34" charset="0"/>
      <p:regular r:id="rId13"/>
      <p:bold r:id="rId14"/>
      <p:italic r:id="rId15"/>
      <p:boldItalic r:id="rId16"/>
    </p:embeddedFont>
    <p:embeddedFont>
      <p:font typeface="Wingdings 3" pitchFamily="18" charset="2"/>
      <p:regular r:id="rId17"/>
    </p:embeddedFont>
    <p:embeddedFont>
      <p:font typeface="Noto Sans Symbols" charset="0"/>
      <p:regular r:id="rId18"/>
      <p:bold r:id="rId19"/>
    </p:embeddedFont>
    <p:embeddedFont>
      <p:font typeface="Zalando Sans Expanded ExtraLight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288" autoAdjust="0"/>
  </p:normalViewPr>
  <p:slideViewPr>
    <p:cSldViewPr snapToGrid="0">
      <p:cViewPr varScale="1">
        <p:scale>
          <a:sx n="83" d="100"/>
          <a:sy n="83" d="100"/>
        </p:scale>
        <p:origin x="-776" y="-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 algn="just">
              <a:buNone/>
            </a:pPr>
            <a:endParaRPr lang="en-IN"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5346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>
          <a:extLst>
            <a:ext uri="{FF2B5EF4-FFF2-40B4-BE49-F238E27FC236}">
              <a16:creationId xmlns="" xmlns:a16="http://schemas.microsoft.com/office/drawing/2014/main" id="{FAC61B97-B852-FD28-C680-5E367BE03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>
            <a:extLst>
              <a:ext uri="{FF2B5EF4-FFF2-40B4-BE49-F238E27FC236}">
                <a16:creationId xmlns="" xmlns:a16="http://schemas.microsoft.com/office/drawing/2014/main" id="{7CFACDC3-8ED9-B732-C84D-37F7062D5BA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SzPts val="1100"/>
              <a:buNone/>
            </a:pPr>
            <a:endParaRPr dirty="0"/>
          </a:p>
        </p:txBody>
      </p:sp>
      <p:sp>
        <p:nvSpPr>
          <p:cNvPr id="116" name="Google Shape;116;p3:notes">
            <a:extLst>
              <a:ext uri="{FF2B5EF4-FFF2-40B4-BE49-F238E27FC236}">
                <a16:creationId xmlns="" xmlns:a16="http://schemas.microsoft.com/office/drawing/2014/main" id="{ACFDBB74-5258-3A16-A966-0CD508F9A1F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="" xmlns:p14="http://schemas.microsoft.com/office/powerpoint/2010/main" val="3791002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 algn="just">
              <a:buNone/>
            </a:pPr>
            <a:endParaRPr lang="en-IN"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1809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9" name="Google Shape;14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IN" sz="1200" dirty="0"/>
          </a:p>
        </p:txBody>
      </p:sp>
    </p:spTree>
    <p:extLst>
      <p:ext uri="{BB962C8B-B14F-4D97-AF65-F5344CB8AC3E}">
        <p14:creationId xmlns="" xmlns:p14="http://schemas.microsoft.com/office/powerpoint/2010/main" val="3101116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0" name="Google Shape;16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>
          <a:extLst>
            <a:ext uri="{FF2B5EF4-FFF2-40B4-BE49-F238E27FC236}">
              <a16:creationId xmlns="" xmlns:a16="http://schemas.microsoft.com/office/drawing/2014/main" id="{89682520-45F3-1A94-232A-FF06F9651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>
            <a:extLst>
              <a:ext uri="{FF2B5EF4-FFF2-40B4-BE49-F238E27FC236}">
                <a16:creationId xmlns="" xmlns:a16="http://schemas.microsoft.com/office/drawing/2014/main" id="{1E76FDFD-7772-DF03-6EBA-561E1BA21C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0" name="Google Shape;160;p8:notes">
            <a:extLst>
              <a:ext uri="{FF2B5EF4-FFF2-40B4-BE49-F238E27FC236}">
                <a16:creationId xmlns="" xmlns:a16="http://schemas.microsoft.com/office/drawing/2014/main" id="{B3F40A04-EB07-D9F3-7F4B-065CA07D2D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="" xmlns:p14="http://schemas.microsoft.com/office/powerpoint/2010/main" val="668804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5763996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895425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2612087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0265649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543068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5134664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1380093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7337975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434376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8504901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92197165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9195722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59777353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5811255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4999078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9912867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_COLUMN_TEXT_1" type="blank">
  <p:cSld name="ONE_COLUMN_TEXT_1">
    <p:bg>
      <p:bgPr>
        <a:solidFill>
          <a:schemeClr val="l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228600" y="297720"/>
            <a:ext cx="5320440" cy="125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body" idx="1"/>
          </p:nvPr>
        </p:nvSpPr>
        <p:spPr>
          <a:xfrm>
            <a:off x="943560" y="2308320"/>
            <a:ext cx="4358520" cy="19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2"/>
          </p:nvPr>
        </p:nvSpPr>
        <p:spPr>
          <a:xfrm>
            <a:off x="6345000" y="0"/>
            <a:ext cx="2798280" cy="5143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3096677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_HEADER" type="secHead">
  <p:cSld name="SECTION_HEADER">
    <p:bg>
      <p:bgPr>
        <a:solidFill>
          <a:schemeClr val="l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662560" y="3397680"/>
            <a:ext cx="6134400" cy="1059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title" idx="2"/>
          </p:nvPr>
        </p:nvSpPr>
        <p:spPr>
          <a:xfrm>
            <a:off x="332280" y="228600"/>
            <a:ext cx="1267920" cy="1269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35993880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">
  <p:cSld name="CUSTOM">
    <p:bg>
      <p:bgPr>
        <a:solidFill>
          <a:schemeClr val="lt1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419040" y="471600"/>
            <a:ext cx="7486560" cy="1204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115308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0416" y="-24"/>
            <a:ext cx="1767506" cy="5139964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1274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  <p:sldLayoutId id="2147483729" r:id="rId18"/>
    <p:sldLayoutId id="2147483730" r:id="rId19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cconline.com/blog/post/2025/05/15/gujarat-hc-dismisses-bail-plea-accused-doctor-khyati-hospital-angioplasty-scandal/" TargetMode="External"/><Relationship Id="rId3" Type="http://schemas.openxmlformats.org/officeDocument/2006/relationships/hyperlink" Target="https://www.deccanherald.com/india/gujarat/5-gujarat-hospitals-de-panelled-from-pmjay-due-to-irregularities-2-doctors-also-face-action-3310288" TargetMode="External"/><Relationship Id="rId7" Type="http://schemas.openxmlformats.org/officeDocument/2006/relationships/hyperlink" Target="https://www.med.unc.edu/ihqi/wp-content/uploads/sites/463/2021/01/A-Model-for-Measuring-Quality-Care-NHS-Improvement-brief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medicaldialogues.in/news/health/hospital-diagnostics/pmjay-fraud-khyati-hospital-misused-emergency-tags-for-rapid-medical-approvals-140013" TargetMode="External"/><Relationship Id="rId11" Type="http://schemas.openxmlformats.org/officeDocument/2006/relationships/hyperlink" Target="https://timesofindia.indiatimes.com/city/ahmedabad/controversy-erupts-at-khyati-hospital-allegations-of-targeting-pm-jay-cardholders-in-fatal-angioplasties/articleshow/115369210.cms" TargetMode="External"/><Relationship Id="rId5" Type="http://schemas.openxmlformats.org/officeDocument/2006/relationships/hyperlink" Target="https://indianexpress.com/article/cities/ahmedabad/pmjay-racket-case-gujarat-court-denies-bail-to-khyati-hospital-ceo-cardiologist-9899942/" TargetMode="External"/><Relationship Id="rId10" Type="http://schemas.openxmlformats.org/officeDocument/2006/relationships/hyperlink" Target="https://www.ncbi.nlm.nih.gov/books/NBK607994/" TargetMode="External"/><Relationship Id="rId4" Type="http://schemas.openxmlformats.org/officeDocument/2006/relationships/hyperlink" Target="https://healthvoice.in/what-the-khyati-hospital-pmjay-scandal-reveals-about-our-hospitals-invisible-risk" TargetMode="External"/><Relationship Id="rId9" Type="http://schemas.openxmlformats.org/officeDocument/2006/relationships/hyperlink" Target="https://link.springer.com/article/10.1007/s42797-023-00091-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mir.org/2021/5/e27180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www.google.com/url?sa=i&amp;url=https://www.finline.in/report-format/all-sample-project-reports/0&amp;psig=AOvVaw0R25M8ZXi4yzjckC6yzSuN&amp;ust=1760866966701000&amp;source=images&amp;cd=vfe&amp;opi=89978449&amp;ved=0CBkQjhxqFwoTCMCu5ee6rZADFQAAAAAdAAAAABAE" TargetMode="External"/><Relationship Id="rId5" Type="http://schemas.openxmlformats.org/officeDocument/2006/relationships/hyperlink" Target="https://www.safechoicesafety.com/how-a-piece-of-cheese-can-save-a-life/" TargetMode="External"/><Relationship Id="rId4" Type="http://schemas.openxmlformats.org/officeDocument/2006/relationships/hyperlink" Target="https://asq.org/quality-resources/fishbone?srsltid=AfmBOoo9WCJHwAITB4lyczmO4svLI7Ptcdi6CN5sANGLwXRTSbXgda7h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24"/>
          <p:cNvGrpSpPr/>
          <p:nvPr/>
        </p:nvGrpSpPr>
        <p:grpSpPr>
          <a:xfrm>
            <a:off x="1524600" y="-18360"/>
            <a:ext cx="7680960" cy="5224320"/>
            <a:chOff x="1524600" y="-18360"/>
            <a:chExt cx="7680960" cy="5224320"/>
          </a:xfrm>
        </p:grpSpPr>
        <p:cxnSp>
          <p:nvCxnSpPr>
            <p:cNvPr id="101" name="Google Shape;101;p24"/>
            <p:cNvCxnSpPr/>
            <p:nvPr/>
          </p:nvCxnSpPr>
          <p:spPr>
            <a:xfrm>
              <a:off x="1536120" y="-18360"/>
              <a:ext cx="360" cy="5224320"/>
            </a:xfrm>
            <a:prstGeom prst="straightConnector1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02" name="Google Shape;102;p24"/>
            <p:cNvCxnSpPr/>
            <p:nvPr/>
          </p:nvCxnSpPr>
          <p:spPr>
            <a:xfrm flipH="1">
              <a:off x="1524600" y="3939480"/>
              <a:ext cx="7680960" cy="360"/>
            </a:xfrm>
            <a:prstGeom prst="straightConnector1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04" name="Google Shape;104;p24"/>
          <p:cNvSpPr txBox="1">
            <a:spLocks noGrp="1"/>
          </p:cNvSpPr>
          <p:nvPr>
            <p:ph type="subTitle" idx="1"/>
          </p:nvPr>
        </p:nvSpPr>
        <p:spPr>
          <a:xfrm>
            <a:off x="-2310" y="1592580"/>
            <a:ext cx="9144000" cy="1607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SzPts val="1000"/>
            </a:pP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Topic: A Systems-Based Analysis of Quality Failures: </a:t>
            </a:r>
            <a:endParaRPr lang="en-US" sz="2000" b="1" dirty="0" smtClean="0">
              <a:solidFill>
                <a:srgbClr val="000000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lvl="0" algn="ctr">
              <a:spcBef>
                <a:spcPts val="0"/>
              </a:spcBef>
              <a:buSzPts val="1000"/>
            </a:pP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Root </a:t>
            </a: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Causes and Policy Challenges in the Khyati Hospital </a:t>
            </a:r>
            <a:endParaRPr lang="en-US" sz="2000" b="1" dirty="0" smtClean="0">
              <a:solidFill>
                <a:srgbClr val="000000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lvl="0" algn="ctr">
              <a:spcBef>
                <a:spcPts val="0"/>
              </a:spcBef>
              <a:buSzPts val="1000"/>
            </a:pP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Case </a:t>
            </a: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under PM-JAY </a:t>
            </a:r>
            <a:endParaRPr lang="en-US" sz="2000" b="1" dirty="0" smtClean="0">
              <a:solidFill>
                <a:srgbClr val="000000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lvl="0" algn="ctr">
              <a:spcBef>
                <a:spcPts val="0"/>
              </a:spcBef>
              <a:buSzPts val="1000"/>
            </a:pP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                                        </a:t>
            </a:r>
          </a:p>
          <a:p>
            <a:pPr lvl="0" algn="ctr">
              <a:spcBef>
                <a:spcPts val="0"/>
              </a:spcBef>
              <a:buSzPts val="1000"/>
            </a:pP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                                                         A </a:t>
            </a:r>
            <a:r>
              <a:rPr lang="en-US" sz="2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Systems-Based Analysis in Khyati</a:t>
            </a:r>
            <a:endParaRPr sz="2000" b="1" i="0" u="none" strike="noStrike" cap="none" dirty="0">
              <a:solidFill>
                <a:srgbClr val="000000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24"/>
          <p:cNvSpPr/>
          <p:nvPr/>
        </p:nvSpPr>
        <p:spPr>
          <a:xfrm>
            <a:off x="466560" y="123840"/>
            <a:ext cx="61884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Noto Sans Symbols"/>
              <a:ea typeface="Noto Sans Symbols"/>
              <a:cs typeface="Noto Sans Symbols"/>
              <a:sym typeface="Noto Sans Symbol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0C282C1-701A-318A-3734-17C0E0948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253" y="120171"/>
            <a:ext cx="2759493" cy="10809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43AA56F-B460-51CB-C1B6-2CDD6F1231E4}"/>
              </a:ext>
            </a:extLst>
          </p:cNvPr>
          <p:cNvSpPr txBox="1"/>
          <p:nvPr/>
        </p:nvSpPr>
        <p:spPr>
          <a:xfrm>
            <a:off x="4317476" y="3699890"/>
            <a:ext cx="46941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600" dirty="0"/>
              <a:t>Student Name: Mahendra Jesingbhai Vadhel</a:t>
            </a:r>
          </a:p>
          <a:p>
            <a:r>
              <a:rPr lang="en-US" sz="1600" dirty="0"/>
              <a:t>Module code and title: LCHS7006 (Quality Assurance and Service Improvements)</a:t>
            </a:r>
            <a:endParaRPr lang="en-IN" sz="1600" dirty="0"/>
          </a:p>
          <a:p>
            <a:r>
              <a:rPr lang="en-IN" sz="1600" dirty="0"/>
              <a:t>Student ID: 2430466</a:t>
            </a:r>
          </a:p>
          <a:p>
            <a:r>
              <a:rPr lang="en-IN" sz="1600" dirty="0"/>
              <a:t>Lecturer Name: Dr Fahad Khan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1E76B50-8F03-A8A5-D417-CD498F4BE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5" y="297720"/>
            <a:ext cx="9093995" cy="620460"/>
          </a:xfrm>
        </p:spPr>
        <p:txBody>
          <a:bodyPr/>
          <a:lstStyle/>
          <a:p>
            <a:pPr algn="ctr"/>
            <a:r>
              <a:rPr lang="en-IN" sz="2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Introduction</a:t>
            </a:r>
            <a:r>
              <a:rPr lang="en-IN" sz="20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A018FBE-BEBC-06BF-2143-B0B1218E9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93710" y="1508640"/>
            <a:ext cx="4358520" cy="1917000"/>
          </a:xfrm>
        </p:spPr>
        <p:txBody>
          <a:bodyPr/>
          <a:lstStyle/>
          <a:p>
            <a:pPr marL="5143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The Khyati hospital was formally debarred and removed from the Pradhan Mantri Jan Arogya Yojana (PM JAY) scheme in November 2024.</a:t>
            </a:r>
          </a:p>
          <a:p>
            <a:pPr marL="5143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Two deaths happened on 11 November 2024 </a:t>
            </a:r>
          </a:p>
          <a:p>
            <a:pPr marL="5143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1400" b="1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4" name="Google Shape;14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410" y="1383654"/>
            <a:ext cx="4302300" cy="2324100"/>
          </a:xfrm>
          <a:prstGeom prst="round2DiagRect">
            <a:avLst>
              <a:gd name="adj1" fmla="val 16667"/>
              <a:gd name="adj2" fmla="val 0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5" name="Google Shape;145;p29"/>
          <p:cNvSpPr txBox="1"/>
          <p:nvPr/>
        </p:nvSpPr>
        <p:spPr>
          <a:xfrm>
            <a:off x="1042560" y="3838274"/>
            <a:ext cx="3000000" cy="61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Timesofindia, 2024)</a:t>
            </a: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355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>
          <a:extLst>
            <a:ext uri="{FF2B5EF4-FFF2-40B4-BE49-F238E27FC236}">
              <a16:creationId xmlns="" xmlns:a16="http://schemas.microsoft.com/office/drawing/2014/main" id="{B4536F51-6455-FF37-955F-B8FFB7740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6">
            <a:extLst>
              <a:ext uri="{FF2B5EF4-FFF2-40B4-BE49-F238E27FC236}">
                <a16:creationId xmlns="" xmlns:a16="http://schemas.microsoft.com/office/drawing/2014/main" id="{74807DEE-864F-808F-7A88-F391B229C12B}"/>
              </a:ext>
            </a:extLst>
          </p:cNvPr>
          <p:cNvSpPr/>
          <p:nvPr/>
        </p:nvSpPr>
        <p:spPr>
          <a:xfrm>
            <a:off x="8172360" y="123840"/>
            <a:ext cx="61884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70823075" tIns="199800" rIns="870823075" bIns="199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6">
            <a:extLst>
              <a:ext uri="{FF2B5EF4-FFF2-40B4-BE49-F238E27FC236}">
                <a16:creationId xmlns="" xmlns:a16="http://schemas.microsoft.com/office/drawing/2014/main" id="{39026669-007E-73C0-C745-1C486454CBBD}"/>
              </a:ext>
            </a:extLst>
          </p:cNvPr>
          <p:cNvSpPr txBox="1"/>
          <p:nvPr/>
        </p:nvSpPr>
        <p:spPr>
          <a:xfrm>
            <a:off x="1605000" y="-30660"/>
            <a:ext cx="5934000" cy="1072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Background</a:t>
            </a:r>
            <a:r>
              <a:rPr lang="en-US" sz="20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of the case study</a:t>
            </a:r>
            <a:endParaRPr sz="2000" b="0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26">
            <a:extLst>
              <a:ext uri="{FF2B5EF4-FFF2-40B4-BE49-F238E27FC236}">
                <a16:creationId xmlns="" xmlns:a16="http://schemas.microsoft.com/office/drawing/2014/main" id="{3D29E7CE-B40B-08B2-8A15-0E506A45B849}"/>
              </a:ext>
            </a:extLst>
          </p:cNvPr>
          <p:cNvSpPr txBox="1"/>
          <p:nvPr/>
        </p:nvSpPr>
        <p:spPr>
          <a:xfrm>
            <a:off x="4723980" y="1380165"/>
            <a:ext cx="3757800" cy="2769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38150" marR="0" lvl="0" indent="-28575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1200"/>
              <a:buFont typeface="Arial" panose="020B0604020202020204" pitchFamily="34" charset="0"/>
              <a:buChar char="•"/>
            </a:pP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PM-JAY refers to Pradhan Mantri Jan Arogya Yojana as an essential part of the Ayushman Bharat Initiative proposed by the Indian Government (</a:t>
            </a:r>
            <a:r>
              <a:rPr lang="en-US" sz="1400" b="1" i="0" u="none" strike="noStrike" cap="none" dirty="0" err="1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Healthvoice</a:t>
            </a: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2025). </a:t>
            </a:r>
          </a:p>
          <a:p>
            <a:pPr marL="438150" marR="0" lvl="0" indent="-28575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1200"/>
              <a:buFont typeface="Arial" panose="020B0604020202020204" pitchFamily="34" charset="0"/>
              <a:buChar char="•"/>
            </a:pP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The core purpose is to offer quality healthcare services to people with low income in India.</a:t>
            </a:r>
          </a:p>
        </p:txBody>
      </p:sp>
      <p:pic>
        <p:nvPicPr>
          <p:cNvPr id="121" name="Google Shape;121;p26">
            <a:extLst>
              <a:ext uri="{FF2B5EF4-FFF2-40B4-BE49-F238E27FC236}">
                <a16:creationId xmlns="" xmlns:a16="http://schemas.microsoft.com/office/drawing/2014/main" id="{3ED1D121-66D3-DD20-F62B-816877110DF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5069" b="-5069"/>
          <a:stretch/>
        </p:blipFill>
        <p:spPr>
          <a:xfrm>
            <a:off x="434400" y="1164495"/>
            <a:ext cx="4137600" cy="32013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122" name="Google Shape;122;p26">
            <a:extLst>
              <a:ext uri="{FF2B5EF4-FFF2-40B4-BE49-F238E27FC236}">
                <a16:creationId xmlns="" xmlns:a16="http://schemas.microsoft.com/office/drawing/2014/main" id="{537E0CBB-1A53-44C7-75DC-AD75CFC5F9E0}"/>
              </a:ext>
            </a:extLst>
          </p:cNvPr>
          <p:cNvSpPr txBox="1"/>
          <p:nvPr/>
        </p:nvSpPr>
        <p:spPr>
          <a:xfrm>
            <a:off x="1003200" y="4299111"/>
            <a:ext cx="3000000" cy="61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</a:t>
            </a:r>
            <a:r>
              <a:rPr lang="en-US" sz="1400" b="1" i="0" u="none" strike="noStrike" cap="none" dirty="0" err="1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Healthvoice</a:t>
            </a: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2025)</a:t>
            </a:r>
            <a:endParaRPr sz="1600" b="1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8895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0" y="-242327"/>
            <a:ext cx="9143999" cy="124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The root causes by using the systems-based safety model </a:t>
            </a:r>
            <a:br>
              <a:rPr lang="en-US" sz="220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</a:br>
            <a:r>
              <a:rPr lang="en-US" sz="220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(Swiss Cheese Model)</a:t>
            </a:r>
            <a:endParaRPr sz="2200" dirty="0">
              <a:solidFill>
                <a:schemeClr val="tx1"/>
              </a:solidFill>
              <a:latin typeface="Zalando Sans Expanded ExtraLight"/>
              <a:ea typeface="Zalando Sans Expanded ExtraLight"/>
              <a:cs typeface="Zalando Sans Expanded ExtraLight"/>
              <a:sym typeface="Zalando Sans Expanded ExtraLight"/>
            </a:endParaRPr>
          </a:p>
        </p:txBody>
      </p:sp>
      <p:sp>
        <p:nvSpPr>
          <p:cNvPr id="112" name="Google Shape;112;p25"/>
          <p:cNvSpPr txBox="1"/>
          <p:nvPr/>
        </p:nvSpPr>
        <p:spPr>
          <a:xfrm>
            <a:off x="5238428" y="4138427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latin typeface="Century Gothic" panose="020B0502020202020204" pitchFamily="34" charset="0"/>
                <a:cs typeface="Times New Roman" panose="02020603050405020304" pitchFamily="18" charset="0"/>
                <a:sym typeface="Arial"/>
              </a:rPr>
              <a:t>(Source: Self-developed)</a:t>
            </a:r>
            <a:endParaRPr sz="1400" b="1" i="0" u="none" strike="noStrike" cap="none" dirty="0">
              <a:latin typeface="Century Gothic" panose="020B0502020202020204" pitchFamily="34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4A72148-9F07-A709-A805-915CFEF7F7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6879" y="1005073"/>
            <a:ext cx="3651651" cy="39969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0C6131A-B973-8CCA-4B9C-8C63B70CC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802" y="1005073"/>
            <a:ext cx="4629253" cy="310461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54C1CE-7667-106E-330C-08D1B9A4D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1246"/>
            <a:ext cx="9143999" cy="745989"/>
          </a:xfrm>
        </p:spPr>
        <p:txBody>
          <a:bodyPr/>
          <a:lstStyle/>
          <a:p>
            <a:pPr algn="ctr"/>
            <a:r>
              <a:rPr lang="en-IN" sz="2400" b="1" dirty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Analysis of benchmarks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D032C72-FD0A-4720-C9D7-6F3999DD0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1" y="714740"/>
            <a:ext cx="9143999" cy="2675880"/>
          </a:xfrm>
        </p:spPr>
        <p:txBody>
          <a:bodyPr/>
          <a:lstStyle/>
          <a:p>
            <a:pPr algn="ctr"/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Eventually, the Khyati Hospital case, in association with the PM-JAY, reportedly has quality failures.</a:t>
            </a:r>
            <a:endParaRPr 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IN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D97EB0FE-5376-3382-2879-EB900C97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80" y="1414237"/>
            <a:ext cx="2997077" cy="2675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DA7B4F2-1641-CB33-216A-051C23B129B1}"/>
              </a:ext>
            </a:extLst>
          </p:cNvPr>
          <p:cNvSpPr txBox="1"/>
          <p:nvPr/>
        </p:nvSpPr>
        <p:spPr>
          <a:xfrm>
            <a:off x="141402" y="4262730"/>
            <a:ext cx="35916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(Source: </a:t>
            </a:r>
            <a:r>
              <a:rPr lang="en-IN" sz="1400" b="1" dirty="0"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Times of India, 2024)</a:t>
            </a:r>
            <a:endParaRPr lang="en-IN" sz="1400" b="1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CB8657B-89CB-B4BA-2394-5F5EE3DB037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805838" y="1465654"/>
            <a:ext cx="4940998" cy="360416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1913182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0"/>
          <p:cNvSpPr txBox="1">
            <a:spLocks noGrp="1"/>
          </p:cNvSpPr>
          <p:nvPr>
            <p:ph type="title"/>
          </p:nvPr>
        </p:nvSpPr>
        <p:spPr>
          <a:xfrm>
            <a:off x="0" y="476280"/>
            <a:ext cx="9144000" cy="1209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Outlining how the report (component 2) will be </a:t>
            </a:r>
            <a:r>
              <a:rPr lang="en-US" sz="2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structure</a:t>
            </a:r>
            <a:endParaRPr sz="2400" dirty="0">
              <a:solidFill>
                <a:schemeClr val="dk1"/>
              </a:solidFill>
              <a:latin typeface="Zalando Sans Expanded ExtraLight"/>
              <a:ea typeface="Zalando Sans Expanded ExtraLight"/>
              <a:cs typeface="Zalando Sans Expanded ExtraLight"/>
              <a:sym typeface="Zalando Sans Expanded ExtraLight"/>
            </a:endParaRPr>
          </a:p>
        </p:txBody>
      </p:sp>
      <p:sp>
        <p:nvSpPr>
          <p:cNvPr id="2" name="Subtitle 1">
            <a:extLst>
              <a:ext uri="{FF2B5EF4-FFF2-40B4-BE49-F238E27FC236}">
                <a16:creationId xmlns="" xmlns:a16="http://schemas.microsoft.com/office/drawing/2014/main" id="{B88DE453-C934-B9EE-166D-EC9D425A7C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180993" y="1758731"/>
            <a:ext cx="4847070" cy="272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Introduction / Background Analysis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Understanding of Theoretical Perspectives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Application of Conceptual Framework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Methods or Approaches Used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Root Cause Analysis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Governance and Policy Analysis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Impact Assessment on Efficiency, Quality, and Equity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Recommendations Driven by the Findings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Conclusion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6" name="Google Shape;156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937" y="1779255"/>
            <a:ext cx="3421630" cy="1857300"/>
          </a:xfrm>
          <a:prstGeom prst="doubleWave">
            <a:avLst>
              <a:gd name="adj1" fmla="val 6250"/>
              <a:gd name="adj2" fmla="val 0"/>
            </a:avLst>
          </a:prstGeom>
          <a:noFill/>
          <a:ln>
            <a:noFill/>
          </a:ln>
        </p:spPr>
      </p:pic>
      <p:sp>
        <p:nvSpPr>
          <p:cNvPr id="157" name="Google Shape;157;p30"/>
          <p:cNvSpPr txBox="1"/>
          <p:nvPr/>
        </p:nvSpPr>
        <p:spPr>
          <a:xfrm>
            <a:off x="539937" y="3628942"/>
            <a:ext cx="3421630" cy="61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Google, 2025)</a:t>
            </a: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FBF32D-8D67-B43C-9D52-BD0EBBCB9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6364"/>
            <a:ext cx="9144000" cy="729672"/>
          </a:xfrm>
        </p:spPr>
        <p:txBody>
          <a:bodyPr/>
          <a:lstStyle/>
          <a:p>
            <a:pPr algn="ctr"/>
            <a:r>
              <a:rPr lang="en-IN" sz="2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F6B0844-4140-F4F0-CFF5-F13DCC61D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341" y="914475"/>
            <a:ext cx="4769962" cy="3587423"/>
          </a:xfrm>
        </p:spPr>
        <p:txBody>
          <a:bodyPr>
            <a:noAutofit/>
          </a:bodyPr>
          <a:lstStyle/>
          <a:p>
            <a:pPr lvl="0" indent="-304800">
              <a:lnSpc>
                <a:spcPct val="150000"/>
              </a:lnSpc>
              <a:spcBef>
                <a:spcPts val="1200"/>
              </a:spcBef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Theories or Models, including the Fishbone Diagram, the Systems Theory, and the Donabedian Model, will be further elaborated in the report. </a:t>
            </a:r>
          </a:p>
          <a:p>
            <a:pPr lvl="0" indent="-304800">
              <a:lnSpc>
                <a:spcPct val="150000"/>
              </a:lnSpc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The Fishbone Diagram basically categorizes the primary causes with the help of different dimensions. </a:t>
            </a:r>
          </a:p>
          <a:p>
            <a:pPr lvl="0" indent="-304800">
              <a:lnSpc>
                <a:spcPct val="150000"/>
              </a:lnSpc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These dimensions include fuel, process, environment, equipment, and policy. </a:t>
            </a:r>
          </a:p>
          <a:p>
            <a:pPr lvl="0" indent="-304800">
              <a:lnSpc>
                <a:spcPct val="150000"/>
              </a:lnSpc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 The Donabedian model comprises three foundational pillars such as structure, outcomes, and process (</a:t>
            </a:r>
            <a:r>
              <a:rPr lang="en-US" sz="1400" b="1" dirty="0" err="1">
                <a:solidFill>
                  <a:srgbClr val="222222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Tossaint-Schoenmakers</a:t>
            </a:r>
            <a:r>
              <a:rPr lang="en-US" sz="1400" b="1" dirty="0">
                <a:solidFill>
                  <a:srgbClr val="222222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 et al., 2021</a:t>
            </a: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).</a:t>
            </a:r>
            <a:endParaRPr lang="en-US" sz="1400" b="1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endParaRPr lang="en-IN" sz="1400" b="1" dirty="0"/>
          </a:p>
        </p:txBody>
      </p:sp>
      <p:pic>
        <p:nvPicPr>
          <p:cNvPr id="137" name="Google Shape;137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41303" y="1383408"/>
            <a:ext cx="3696899" cy="2012371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AECD846-92D1-E5AA-4741-4E2B239C1ACF}"/>
              </a:ext>
            </a:extLst>
          </p:cNvPr>
          <p:cNvSpPr txBox="1"/>
          <p:nvPr/>
        </p:nvSpPr>
        <p:spPr>
          <a:xfrm>
            <a:off x="5297863" y="3441329"/>
            <a:ext cx="3583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</a:t>
            </a:r>
            <a:r>
              <a:rPr lang="en-US" sz="1400" b="1" dirty="0" err="1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Scconline</a:t>
            </a: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2025)</a:t>
            </a:r>
            <a:endParaRPr lang="en-US" sz="1200" b="1" dirty="0"/>
          </a:p>
        </p:txBody>
      </p:sp>
    </p:spTree>
    <p:extLst>
      <p:ext uri="{BB962C8B-B14F-4D97-AF65-F5344CB8AC3E}">
        <p14:creationId xmlns="" xmlns:p14="http://schemas.microsoft.com/office/powerpoint/2010/main" val="2004638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1"/>
          <p:cNvSpPr txBox="1">
            <a:spLocks noGrp="1"/>
          </p:cNvSpPr>
          <p:nvPr>
            <p:ph type="title"/>
          </p:nvPr>
        </p:nvSpPr>
        <p:spPr>
          <a:xfrm>
            <a:off x="0" y="122548"/>
            <a:ext cx="9144000" cy="469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References</a:t>
            </a:r>
            <a:endParaRPr sz="2400" b="0" u="none" strike="noStrik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31"/>
          <p:cNvSpPr txBox="1">
            <a:spLocks noGrp="1"/>
          </p:cNvSpPr>
          <p:nvPr>
            <p:ph type="body" idx="1"/>
          </p:nvPr>
        </p:nvSpPr>
        <p:spPr>
          <a:xfrm>
            <a:off x="914400" y="883928"/>
            <a:ext cx="7720094" cy="31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Deccanherald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2024.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5-gujarat-hospitals-de-panelled-from-pmjay-due-to-irregularities-2-doctors-also-face-action.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https://www.deccanherald.com/india/gujarat/5-gujarat-hospitals-de-panelled-from-pmjay-due-to-irregularities-2-doctors-also-face-action-3310288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Healthvoice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What-the-khyati-hospital-pmjay-scandal-reveals-about-our-hospitals-invisible-risk.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https://healthvoice.in/what-the-khyati-hospital-pmjay-scandal-reveals-about-our-hospitals-invisible-risk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Indianexpress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Pmjay-racket-case-gujarat-court-denies-bail-to-khyati-hospital-ceo-cardiologist.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https://indianexpress.com/article/cities/ahmedabad/pmjay-racket-case-gujarat-court-denies-bail-to-khyati-hospital-ceo-cardiologist-9899942/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Medicaldialogues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2024.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hospital-diagnostics/pmjay-fraud-khyati-hospital-misused-emergency-tags-for-rapid-medical-approval.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https://medicaldialogues.in/news/health/hospital-diagnostics/pmjay-fraud-khyati-hospital-misused-emergency-tags-for-rapid-medical-approvals-140013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Med.unc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A-Model-for-Measuring-Quality-Care-NHS-Improvement.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https://www.med.unc.edu/ihqi/wp-content/uploads/sites/463/2021/01/A-Model-for-Measuring-Quality-Care-NHS-Improvement-brief.pdf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Scconline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Gujarat-hc-dismisses-bail-plea-accused-doctor-khyati-hospital-angioplasty-scandal.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https://www.scconline.com/blog/post/2025/05/15/gujarat-hc-dismisses-bail-plea-accused-doctor-khyati-hospital-angioplasty-scandal/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Shabani, T., Jerie, S. and Shabani, T., 2024. A comprehensive review of the Swiss cheese model in risk management.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Safety in extreme environments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6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(1), pp.43-57.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https://link.springer.com/article/10.1007/s42797-023-00091-7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Tagaram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S.D. and Chen, C., 2024. Quality Tools and Techniques (Fishbone Diagram, Pareto Chart, Process Map). In </a:t>
            </a:r>
            <a:r>
              <a:rPr lang="en-US" sz="850" b="0" i="1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StatPearls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[Internet]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StatPearls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Publishing.</a:t>
            </a:r>
            <a:r>
              <a:rPr lang="en-US" sz="850" b="0" i="0" u="sng" strike="noStrike" cap="none" dirty="0" err="1">
                <a:solidFill>
                  <a:srgbClr val="FFFFFF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://www.ncbi.nlm.nih.gov/books/NBK607994/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Timesofindia, 2024.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Controversy-erupts-at-khyati-hospital-allegations-of-targeting-pm-jay-cardholders-in-fatal-angioplasties.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11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https://timesofindia.indiatimes.com/city/ahmedabad/controversy-erupts-at-khyati-hospital-allegations-of-targeting-pm-jay-cardholders-in-fatal-angioplasties/articleshow/115369210.cms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>
          <a:extLst>
            <a:ext uri="{FF2B5EF4-FFF2-40B4-BE49-F238E27FC236}">
              <a16:creationId xmlns="" xmlns:a16="http://schemas.microsoft.com/office/drawing/2014/main" id="{1BD0E7C9-0220-5C3F-CE10-24E149A68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1">
            <a:extLst>
              <a:ext uri="{FF2B5EF4-FFF2-40B4-BE49-F238E27FC236}">
                <a16:creationId xmlns="" xmlns:a16="http://schemas.microsoft.com/office/drawing/2014/main" id="{F8F49B58-0F3D-C9F9-99ED-BC8C138EA7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122548"/>
            <a:ext cx="9144000" cy="469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buClr>
                <a:schemeClr val="dk1"/>
              </a:buClr>
              <a:buSzPts val="1100"/>
              <a:buFont typeface="Arial"/>
              <a:buNone/>
            </a:pPr>
            <a:r>
              <a:rPr lang="en-US" sz="30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References</a:t>
            </a:r>
            <a:endParaRPr sz="3000" b="0" u="none" strike="noStrik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31">
            <a:extLst>
              <a:ext uri="{FF2B5EF4-FFF2-40B4-BE49-F238E27FC236}">
                <a16:creationId xmlns="" xmlns:a16="http://schemas.microsoft.com/office/drawing/2014/main" id="{0B31BF14-08F6-79A5-F080-EF4B9F1C25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883928"/>
            <a:ext cx="7720094" cy="31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Tossaint-Schoenmakers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R., Versluis, A., Chavannes, N.,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Talboom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-Kamp, E. and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Kasteleyn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M., 2021. The challenge of integrating eHealth into health care: systematic literature review of the Donabedian model of structure, process, and outcome.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Journal of medical Internet research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23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(5), p.e27180.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https://www.jmir.org/2021/5/e27180/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endParaRPr lang="en-US" sz="850" b="1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Images:</a:t>
            </a:r>
            <a:endParaRPr sz="850" b="1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https://asq.org/quality-resources/fishbone?srsltid=AfmBOoo9WCJHwAITB4lyczmO4svLI7Ptcdi6CN5sANGLwXRTSbXgda7h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https://www.safechoicesafety.com/how-a-piece-of-cheese-can-save-a-life/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https://www.google.com/url?sa=i&amp;url=https%3A%2F%2Fwww.finline.in%2Freport-format%2Fall-sample-project-reports%2F0&amp;psig=AOvVaw0R25M8ZXi4yzjckC6yzSuN&amp;ust=1760866966701000&amp;source=images&amp;cd=vfe&amp;opi=89978449&amp;ved=0CBkQjhxqFwoTCMCu5ee6rZADFQAAAAAdAAAAABAE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lvl="0" indent="0" algn="just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688"/>
            </a:pPr>
            <a:r>
              <a:rPr lang="en-IN" sz="850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https://timesofindia.indiatimes.com/city/ahmedabad/khyati-hospital-debarred-from-pm-jay-for-malpractice/articleshow/115267234.cms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1085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D1F25AC-F840-2E85-FD4E-F02563AF6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57340"/>
            <a:ext cx="9144000" cy="395666"/>
          </a:xfrm>
        </p:spPr>
        <p:txBody>
          <a:bodyPr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Zalando Sans Expanded ExtraLight"/>
                <a:ea typeface="Zalando Sans Expanded ExtraLight"/>
                <a:cs typeface="Zalando Sans Expanded ExtraLight"/>
                <a:sym typeface="Zalando Sans Expanded ExtraLight"/>
              </a:rPr>
              <a:t>THANK YOU</a:t>
            </a:r>
            <a:endParaRPr lang="en-IN" sz="6600" dirty="0"/>
          </a:p>
        </p:txBody>
      </p:sp>
    </p:spTree>
    <p:extLst>
      <p:ext uri="{BB962C8B-B14F-4D97-AF65-F5344CB8AC3E}">
        <p14:creationId xmlns="" xmlns:p14="http://schemas.microsoft.com/office/powerpoint/2010/main" val="397955449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28</TotalTime>
  <Words>536</Words>
  <Application>Microsoft Office PowerPoint</Application>
  <PresentationFormat>On-screen Show (16:9)</PresentationFormat>
  <Paragraphs>58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Noto Sans Symbols</vt:lpstr>
      <vt:lpstr>Zalando Sans Expanded ExtraLight</vt:lpstr>
      <vt:lpstr>Wisp</vt:lpstr>
      <vt:lpstr>Slide 1</vt:lpstr>
      <vt:lpstr>Introduction </vt:lpstr>
      <vt:lpstr>Slide 3</vt:lpstr>
      <vt:lpstr>The root causes by using the systems-based safety model  (Swiss Cheese Model)</vt:lpstr>
      <vt:lpstr>Analysis of benchmarks</vt:lpstr>
      <vt:lpstr>Outlining how the report (component 2) will be structure</vt:lpstr>
      <vt:lpstr>Conclusion</vt:lpstr>
      <vt:lpstr>References</vt:lpstr>
      <vt:lpstr>References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 2025</dc:creator>
  <cp:lastModifiedBy>Dell 2025</cp:lastModifiedBy>
  <cp:revision>43</cp:revision>
  <dcterms:modified xsi:type="dcterms:W3CDTF">2025-10-20T07:58:38Z</dcterms:modified>
</cp:coreProperties>
</file>