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85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68" autoAdjust="0"/>
    <p:restoredTop sz="76786" autoAdjust="0"/>
  </p:normalViewPr>
  <p:slideViewPr>
    <p:cSldViewPr snapToGrid="0" snapToObjects="1">
      <p:cViewPr varScale="1">
        <p:scale>
          <a:sx n="80" d="100"/>
          <a:sy n="80" d="100"/>
        </p:scale>
        <p:origin x="173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5E10C89-F8A7-4157-A987-D9097F7301B1}" type="slidenum">
              <a:rPr lang="en-US" smtClean="0"/>
              <a:pPr>
                <a:defRPr/>
              </a:pPr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760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3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951773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4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8622225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5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5619497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6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998431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7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56299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8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90258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9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00552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10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7766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11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26045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12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4295597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13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92229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DB79D2C-2513-4C1B-9532-8FA5C66044E0}" type="slidenum">
              <a:rPr lang="en-US" smtClean="0"/>
              <a:pPr/>
              <a:t>14</a:t>
            </a:fld>
            <a:endParaRPr lang="en-US" dirty="0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110605" indent="-110605" defTabSz="1001675" eaLnBrk="0" fontAlgn="base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SzPct val="100000"/>
              <a:defRPr/>
            </a:pP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25273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Chapter 10 Summary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5E10C89-F8A7-4157-A987-D9097F7301B1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9106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11/25/2015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 smtClean="0"/>
              <a:t>Click to edit Master text styles</a:t>
            </a:r>
          </a:p>
          <a:p>
            <a:pPr lvl="1"/>
            <a:r>
              <a:rPr lang="en-GB" dirty="0" smtClean="0"/>
              <a:t>Second level</a:t>
            </a:r>
          </a:p>
          <a:p>
            <a:pPr lvl="2"/>
            <a:r>
              <a:rPr lang="en-GB" dirty="0" smtClean="0"/>
              <a:t>Third level</a:t>
            </a:r>
          </a:p>
          <a:p>
            <a:pPr lvl="3"/>
            <a:r>
              <a:rPr lang="en-GB" dirty="0" smtClean="0"/>
              <a:t>Fourth level</a:t>
            </a:r>
          </a:p>
          <a:p>
            <a:pPr lvl="4"/>
            <a:r>
              <a:rPr lang="en-GB" dirty="0" smtClean="0"/>
              <a:t>Fifth level</a:t>
            </a:r>
            <a:endParaRPr dirty="0"/>
          </a:p>
        </p:txBody>
      </p:sp>
      <p:pic>
        <p:nvPicPr>
          <p:cNvPr id="9" name="Picture 8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367" y="-158115"/>
            <a:ext cx="2978785" cy="126111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944547"/>
            <a:ext cx="6498158" cy="2083443"/>
          </a:xfrm>
        </p:spPr>
        <p:txBody>
          <a:bodyPr/>
          <a:lstStyle/>
          <a:p>
            <a:r>
              <a:rPr lang="en-US" altLang="ja-JP" sz="4800" dirty="0" smtClean="0">
                <a:latin typeface="Arial" charset="0"/>
                <a:cs typeface="ＭＳ Ｐゴシック" charset="0"/>
              </a:rPr>
              <a:t>Dynamic Host Configuration Protocol</a:t>
            </a:r>
            <a:r>
              <a:rPr lang="en-US" altLang="ja-JP" sz="4800" dirty="0">
                <a:latin typeface="Arial" charset="0"/>
                <a:cs typeface="ＭＳ Ｐゴシック" charset="0"/>
              </a:rPr>
              <a:t/>
            </a:r>
            <a:br>
              <a:rPr lang="en-US" altLang="ja-JP" sz="4800" dirty="0">
                <a:latin typeface="Arial" charset="0"/>
                <a:cs typeface="ＭＳ Ｐゴシック" charset="0"/>
              </a:rPr>
            </a:br>
            <a:r>
              <a:rPr lang="en-US" altLang="ja-JP" sz="4800" dirty="0" smtClean="0">
                <a:latin typeface="Arial" charset="0"/>
                <a:cs typeface="ＭＳ Ｐゴシック" charset="0"/>
              </a:rPr>
              <a:t/>
            </a:r>
            <a:br>
              <a:rPr lang="en-US" altLang="ja-JP" sz="4800" dirty="0" smtClean="0">
                <a:latin typeface="Arial" charset="0"/>
                <a:cs typeface="ＭＳ Ｐゴシック" charset="0"/>
              </a:rPr>
            </a:br>
            <a:r>
              <a:rPr lang="en-US" altLang="ja-JP" sz="2800" dirty="0" smtClean="0">
                <a:solidFill>
                  <a:schemeClr val="tx2">
                    <a:lumMod val="75000"/>
                    <a:lumOff val="25000"/>
                  </a:schemeClr>
                </a:solidFill>
                <a:latin typeface="Arial" charset="0"/>
                <a:cs typeface="ＭＳ Ｐゴシック" charset="0"/>
              </a:rPr>
              <a:t>Lecture 8</a:t>
            </a:r>
            <a:endParaRPr lang="en-US" sz="2800" dirty="0">
              <a:solidFill>
                <a:schemeClr val="tx2">
                  <a:lumMod val="75000"/>
                  <a:lumOff val="25000"/>
                </a:schemeClr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655638" y="508228"/>
            <a:ext cx="8145462" cy="838200"/>
          </a:xfrm>
        </p:spPr>
        <p:txBody>
          <a:bodyPr/>
          <a:lstStyle/>
          <a:p>
            <a:r>
              <a:rPr lang="en-US" dirty="0" smtClean="0"/>
              <a:t>Objectives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583293" y="1565049"/>
            <a:ext cx="7940675" cy="4574494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The operation of DHCPv4 in a small-to-medium sized business network.</a:t>
            </a:r>
          </a:p>
          <a:p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Configure a router as a DHCPv4 server.</a:t>
            </a:r>
          </a:p>
          <a:p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Configure a router as a DHCPv4 client.</a:t>
            </a:r>
          </a:p>
          <a:p>
            <a:r>
              <a:rPr lang="en-US" sz="2000" dirty="0" smtClean="0">
                <a:solidFill>
                  <a:schemeClr val="tx1"/>
                </a:solidFill>
                <a:cs typeface="Arial" charset="0"/>
              </a:rPr>
              <a:t>Troubleshoot a DHCP configuration for IPv4 in a switched network.</a:t>
            </a:r>
          </a:p>
          <a:p>
            <a:endParaRPr lang="en-US" sz="2000" dirty="0" smtClean="0">
              <a:solidFill>
                <a:schemeClr val="tx1"/>
              </a:solidFill>
              <a:cs typeface="Arial" charset="0"/>
            </a:endParaRPr>
          </a:p>
          <a:p>
            <a:endParaRPr lang="en-US" sz="2000" dirty="0" smtClean="0">
              <a:solidFill>
                <a:schemeClr val="tx1"/>
              </a:solidFill>
              <a:cs typeface="Arial" charset="0"/>
            </a:endParaRPr>
          </a:p>
          <a:p>
            <a:endParaRPr lang="en-US" sz="2000" dirty="0" smtClean="0">
              <a:solidFill>
                <a:schemeClr val="tx1"/>
              </a:solidFill>
            </a:endParaRPr>
          </a:p>
          <a:p>
            <a:endParaRPr lang="en-US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8204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dirty="0" smtClean="0"/>
              <a:t>Introduction</a:t>
            </a:r>
            <a:endParaRPr lang="en-US" sz="40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295400"/>
            <a:ext cx="7733619" cy="5153025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chemeClr val="tx1"/>
                </a:solidFill>
              </a:rPr>
              <a:t>Dynamic Host Configuration Protocol (DHCP) is a network protocol that provides automatic IP addressing and other information to clients: </a:t>
            </a:r>
          </a:p>
          <a:p>
            <a:pPr lvl="1"/>
            <a:r>
              <a:rPr lang="en-US" dirty="0" smtClean="0">
                <a:solidFill>
                  <a:schemeClr val="tx1"/>
                </a:solidFill>
              </a:rPr>
              <a:t>IP address</a:t>
            </a:r>
          </a:p>
          <a:p>
            <a:pPr lvl="1"/>
            <a:r>
              <a:rPr lang="en-US" dirty="0" smtClean="0">
                <a:solidFill>
                  <a:schemeClr val="tx1"/>
                </a:solidFill>
              </a:rPr>
              <a:t>Subnet mask (IPv4) or prefix length (IPv6)</a:t>
            </a:r>
          </a:p>
          <a:p>
            <a:pPr lvl="1"/>
            <a:r>
              <a:rPr lang="en-US" dirty="0" smtClean="0">
                <a:solidFill>
                  <a:schemeClr val="tx1"/>
                </a:solidFill>
              </a:rPr>
              <a:t>Default gateway address</a:t>
            </a:r>
          </a:p>
          <a:p>
            <a:pPr lvl="1"/>
            <a:r>
              <a:rPr lang="en-US" dirty="0" smtClean="0">
                <a:solidFill>
                  <a:schemeClr val="tx1"/>
                </a:solidFill>
              </a:rPr>
              <a:t>DNS server address</a:t>
            </a:r>
          </a:p>
          <a:p>
            <a:r>
              <a:rPr lang="en-US" dirty="0" smtClean="0">
                <a:solidFill>
                  <a:schemeClr val="tx1"/>
                </a:solidFill>
              </a:rPr>
              <a:t>Available for both IPv4and IPv6</a:t>
            </a:r>
          </a:p>
          <a:p>
            <a:endParaRPr lang="en-US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altLang="ja-JP" sz="16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96764647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676720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dirty="0" smtClean="0"/>
              <a:t>Introducing DHCPv4</a:t>
            </a:r>
            <a:endParaRPr lang="en-US" sz="40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767840"/>
            <a:ext cx="8170862" cy="4924425"/>
          </a:xfrm>
        </p:spPr>
        <p:txBody>
          <a:bodyPr>
            <a:normAutofit/>
          </a:bodyPr>
          <a:lstStyle/>
          <a:p>
            <a:pPr marL="381000" indent="-381000" eaLnBrk="1" hangingPunct="1">
              <a:lnSpc>
                <a:spcPct val="100000"/>
              </a:lnSpc>
              <a:defRPr/>
            </a:pPr>
            <a:r>
              <a:rPr lang="en-US" sz="2200" dirty="0" smtClean="0">
                <a:solidFill>
                  <a:schemeClr val="tx1"/>
                </a:solidFill>
              </a:rPr>
              <a:t>DHCPv4 uses three different address allocation  methods</a:t>
            </a: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200" b="1" dirty="0" smtClean="0">
                <a:solidFill>
                  <a:schemeClr val="tx1"/>
                </a:solidFill>
              </a:rPr>
              <a:t>	</a:t>
            </a:r>
            <a:r>
              <a:rPr lang="en-US" sz="2000" b="1" dirty="0" smtClean="0">
                <a:solidFill>
                  <a:schemeClr val="tx1"/>
                </a:solidFill>
              </a:rPr>
              <a:t>Manual Allocation </a:t>
            </a:r>
            <a:r>
              <a:rPr lang="en-US" sz="2000" dirty="0" smtClean="0">
                <a:solidFill>
                  <a:schemeClr val="tx1"/>
                </a:solidFill>
              </a:rPr>
              <a:t>- The administrator assigns a pre-allocated IPv4 address to the client, and DHCPv4 communicates only the IPv4 address to the device.</a:t>
            </a: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000" b="1" dirty="0" smtClean="0">
                <a:solidFill>
                  <a:schemeClr val="tx1"/>
                </a:solidFill>
              </a:rPr>
              <a:t>	Automatic Allocation </a:t>
            </a:r>
            <a:r>
              <a:rPr lang="en-US" sz="2000" dirty="0" smtClean="0">
                <a:solidFill>
                  <a:schemeClr val="tx1"/>
                </a:solidFill>
              </a:rPr>
              <a:t>- DHCPv4 automatically assigns a static IPv4 address permanently to a device, selecting it from a pool of available addresses. No lease.</a:t>
            </a:r>
            <a:r>
              <a:rPr lang="en-US" sz="2000" b="1" dirty="0" smtClean="0">
                <a:solidFill>
                  <a:schemeClr val="tx1"/>
                </a:solidFill>
              </a:rPr>
              <a:t> </a:t>
            </a: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000" b="1" dirty="0" smtClean="0">
                <a:solidFill>
                  <a:schemeClr val="tx1"/>
                </a:solidFill>
              </a:rPr>
              <a:t>	Dynamic Allocation </a:t>
            </a:r>
            <a:r>
              <a:rPr lang="en-US" sz="2000" dirty="0" smtClean="0">
                <a:solidFill>
                  <a:schemeClr val="tx1"/>
                </a:solidFill>
              </a:rPr>
              <a:t>- DHCPv4 dynamically assigns, or leases, an IPv4 address from a pool of addresses for a limited period of time chosen by the server, or until the client no longer needs the address. Most commonly used.</a:t>
            </a:r>
          </a:p>
          <a:p>
            <a:pPr marL="338137" lvl="1" indent="0" eaLnBrk="1" hangingPunct="1">
              <a:lnSpc>
                <a:spcPct val="100000"/>
              </a:lnSpc>
              <a:buNone/>
              <a:defRPr/>
            </a:pPr>
            <a:endParaRPr lang="en-US" altLang="ja-JP" sz="18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3956757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794003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dirty="0" smtClean="0"/>
              <a:t>DHCPv4 Operation</a:t>
            </a:r>
            <a:endParaRPr lang="en-US" sz="80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49341" t="28646" r="14348" b="13542"/>
          <a:stretch>
            <a:fillRect/>
          </a:stretch>
        </p:blipFill>
        <p:spPr bwMode="auto">
          <a:xfrm>
            <a:off x="609600" y="1632203"/>
            <a:ext cx="7945438" cy="5115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0790923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32593" y="701104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dirty="0" smtClean="0"/>
              <a:t>DHCPv4 Message Format</a:t>
            </a:r>
            <a:endParaRPr lang="en-US" sz="40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49341" t="29167" r="12152" b="11198"/>
          <a:stretch>
            <a:fillRect/>
          </a:stretch>
        </p:blipFill>
        <p:spPr bwMode="auto">
          <a:xfrm>
            <a:off x="1580769" y="1828800"/>
            <a:ext cx="5886450" cy="471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898697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815404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kern="1200" dirty="0" smtClean="0">
                <a:solidFill>
                  <a:srgbClr val="3E8DC5"/>
                </a:solidFill>
                <a:latin typeface="Arial" charset="0"/>
              </a:rPr>
              <a:t>DHCPv4 Discover and Offer Messages</a:t>
            </a:r>
            <a:endParaRPr lang="en-US" sz="3200" dirty="0">
              <a:solidFill>
                <a:srgbClr val="3E8DC5"/>
              </a:solidFill>
              <a:cs typeface="Arial" pitchFamily="34" charset="0"/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295400"/>
            <a:ext cx="8170862" cy="5153025"/>
          </a:xfrm>
        </p:spPr>
        <p:txBody>
          <a:bodyPr/>
          <a:lstStyle/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/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200" dirty="0" smtClean="0"/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altLang="ja-JP" sz="1800" dirty="0" smtClean="0">
                <a:ea typeface="ＭＳ Ｐゴシック" pitchFamily="34" charset="-128"/>
              </a:rPr>
              <a:t>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39971" t="25260" r="22840" b="14063"/>
          <a:stretch>
            <a:fillRect/>
          </a:stretch>
        </p:blipFill>
        <p:spPr bwMode="auto">
          <a:xfrm>
            <a:off x="829056" y="1695450"/>
            <a:ext cx="7534656" cy="506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3976149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627952"/>
            <a:ext cx="8145463" cy="838200"/>
          </a:xfrm>
        </p:spPr>
        <p:txBody>
          <a:bodyPr/>
          <a:lstStyle/>
          <a:p>
            <a:r>
              <a:rPr lang="en-US" sz="3600" dirty="0" smtClean="0"/>
              <a:t>Configuring a DHCPv4 Server</a:t>
            </a:r>
            <a:endParaRPr lang="en-US" sz="3600" dirty="0"/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597152"/>
            <a:ext cx="8170862" cy="4973193"/>
          </a:xfrm>
        </p:spPr>
        <p:txBody>
          <a:bodyPr>
            <a:noAutofit/>
          </a:bodyPr>
          <a:lstStyle/>
          <a:p>
            <a:pPr marL="381000" indent="-381000" eaLnBrk="1" hangingPunct="1">
              <a:lnSpc>
                <a:spcPct val="100000"/>
              </a:lnSpc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A Cisco router running Cisco IOS software can be configured to act as a DHCPv4 server. To set up DHCP </a:t>
            </a:r>
          </a:p>
          <a:p>
            <a:pPr marL="338137" lvl="1" indent="0" eaLnBrk="1" hangingPunct="1">
              <a:lnSpc>
                <a:spcPct val="100000"/>
              </a:lnSpc>
              <a:buNone/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1. Exclude addresses from the pool.</a:t>
            </a:r>
          </a:p>
          <a:p>
            <a:pPr marL="338137" lvl="1" indent="0" eaLnBrk="1" hangingPunct="1">
              <a:lnSpc>
                <a:spcPct val="100000"/>
              </a:lnSpc>
              <a:buNone/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2. Set up DHCP pool name</a:t>
            </a:r>
          </a:p>
          <a:p>
            <a:pPr marL="338137" lvl="1" indent="0" eaLnBrk="1" hangingPunct="1">
              <a:lnSpc>
                <a:spcPct val="100000"/>
              </a:lnSpc>
              <a:buNone/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3. Configuring Specific Tasks –define range of addresses and subnet mask. Use default-router command  for default gateway. Optional items that can be included in pool – </a:t>
            </a:r>
            <a:r>
              <a:rPr lang="en-US" sz="1800" dirty="0" err="1" smtClean="0">
                <a:solidFill>
                  <a:schemeClr val="tx1"/>
                </a:solidFill>
              </a:rPr>
              <a:t>dns</a:t>
            </a:r>
            <a:r>
              <a:rPr lang="en-US" sz="1800" dirty="0" smtClean="0">
                <a:solidFill>
                  <a:schemeClr val="tx1"/>
                </a:solidFill>
              </a:rPr>
              <a:t> server, domain-name</a:t>
            </a:r>
            <a:r>
              <a:rPr lang="en-US" sz="1800" b="1" dirty="0" smtClean="0">
                <a:solidFill>
                  <a:schemeClr val="tx1"/>
                </a:solidFill>
              </a:rPr>
              <a:t> </a:t>
            </a:r>
          </a:p>
          <a:p>
            <a:pPr marL="381000" indent="-381000" eaLnBrk="1" hangingPunct="1">
              <a:lnSpc>
                <a:spcPct val="100000"/>
              </a:lnSpc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To disable </a:t>
            </a:r>
            <a:r>
              <a:rPr lang="en-US" sz="1800" dirty="0" err="1" smtClean="0">
                <a:solidFill>
                  <a:schemeClr val="tx1"/>
                </a:solidFill>
              </a:rPr>
              <a:t>dhcp</a:t>
            </a:r>
            <a:r>
              <a:rPr lang="en-US" sz="1800" dirty="0" smtClean="0">
                <a:solidFill>
                  <a:schemeClr val="tx1"/>
                </a:solidFill>
              </a:rPr>
              <a:t> </a:t>
            </a:r>
            <a:r>
              <a:rPr lang="en-US" sz="1800" b="1" dirty="0" smtClean="0">
                <a:solidFill>
                  <a:schemeClr val="tx1"/>
                </a:solidFill>
              </a:rPr>
              <a:t>- no service </a:t>
            </a:r>
            <a:r>
              <a:rPr lang="en-US" sz="1800" b="1" dirty="0" err="1" smtClean="0">
                <a:solidFill>
                  <a:schemeClr val="tx1"/>
                </a:solidFill>
              </a:rPr>
              <a:t>dhcp</a:t>
            </a: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6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6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sz="1600" dirty="0" smtClean="0">
                <a:solidFill>
                  <a:schemeClr val="tx1"/>
                </a:solidFill>
              </a:rPr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6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6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6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16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16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16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16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16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altLang="ja-JP" sz="1600" dirty="0" smtClean="0">
                <a:solidFill>
                  <a:schemeClr val="tx1"/>
                </a:solidFill>
                <a:ea typeface="ＭＳ Ｐゴシック" pitchFamily="34" charset="-128"/>
              </a:rPr>
              <a:t>	</a:t>
            </a: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/>
          <a:srcRect l="50293" t="38802" r="16764" b="39063"/>
          <a:stretch>
            <a:fillRect/>
          </a:stretch>
        </p:blipFill>
        <p:spPr bwMode="auto">
          <a:xfrm>
            <a:off x="3771899" y="4577291"/>
            <a:ext cx="4953001" cy="1871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1324544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839788"/>
            <a:ext cx="8145463" cy="838200"/>
          </a:xfrm>
        </p:spPr>
        <p:txBody>
          <a:bodyPr/>
          <a:lstStyle/>
          <a:p>
            <a:r>
              <a:rPr lang="en-US" sz="4000" dirty="0" smtClean="0"/>
              <a:t>Verifying a DHCPv4 Server</a:t>
            </a:r>
            <a:endParaRPr lang="en-US" sz="4000" dirty="0"/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853184"/>
            <a:ext cx="8170862" cy="4509897"/>
          </a:xfrm>
        </p:spPr>
        <p:txBody>
          <a:bodyPr>
            <a:normAutofit fontScale="25000" lnSpcReduction="20000"/>
          </a:bodyPr>
          <a:lstStyle/>
          <a:p>
            <a:pPr marL="381000" indent="-381000" eaLnBrk="1" hangingPunct="1">
              <a:lnSpc>
                <a:spcPct val="100000"/>
              </a:lnSpc>
              <a:defRPr/>
            </a:pPr>
            <a:r>
              <a:rPr lang="en-US" sz="7200" dirty="0" smtClean="0">
                <a:solidFill>
                  <a:schemeClr val="tx1"/>
                </a:solidFill>
              </a:rPr>
              <a:t>Commands to verify DHCP</a:t>
            </a:r>
            <a:r>
              <a:rPr lang="en-US" sz="7200" b="1" dirty="0" smtClean="0">
                <a:solidFill>
                  <a:schemeClr val="tx1"/>
                </a:solidFill>
              </a:rPr>
              <a:t> 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sz="7200" b="1" dirty="0" smtClean="0">
                <a:solidFill>
                  <a:schemeClr val="tx1"/>
                </a:solidFill>
              </a:rPr>
              <a:t>show running-</a:t>
            </a:r>
            <a:r>
              <a:rPr lang="en-US" sz="7200" b="1" dirty="0" err="1" smtClean="0">
                <a:solidFill>
                  <a:schemeClr val="tx1"/>
                </a:solidFill>
              </a:rPr>
              <a:t>config</a:t>
            </a:r>
            <a:r>
              <a:rPr lang="en-US" sz="7200" b="1" dirty="0" smtClean="0">
                <a:solidFill>
                  <a:schemeClr val="tx1"/>
                </a:solidFill>
              </a:rPr>
              <a:t> | section </a:t>
            </a:r>
            <a:r>
              <a:rPr lang="en-US" sz="7200" b="1" dirty="0" err="1" smtClean="0">
                <a:solidFill>
                  <a:schemeClr val="tx1"/>
                </a:solidFill>
              </a:rPr>
              <a:t>dhcp</a:t>
            </a:r>
            <a:endParaRPr lang="en-US" sz="7200" b="1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sz="7200" b="1" dirty="0" smtClean="0">
                <a:solidFill>
                  <a:schemeClr val="tx1"/>
                </a:solidFill>
              </a:rPr>
              <a:t>show </a:t>
            </a:r>
            <a:r>
              <a:rPr lang="en-US" sz="7200" b="1" dirty="0" err="1" smtClean="0">
                <a:solidFill>
                  <a:schemeClr val="tx1"/>
                </a:solidFill>
              </a:rPr>
              <a:t>ip</a:t>
            </a:r>
            <a:r>
              <a:rPr lang="en-US" sz="7200" b="1" dirty="0" smtClean="0">
                <a:solidFill>
                  <a:schemeClr val="tx1"/>
                </a:solidFill>
              </a:rPr>
              <a:t> </a:t>
            </a:r>
            <a:r>
              <a:rPr lang="en-US" sz="7200" b="1" dirty="0" err="1" smtClean="0">
                <a:solidFill>
                  <a:schemeClr val="tx1"/>
                </a:solidFill>
              </a:rPr>
              <a:t>dhcp</a:t>
            </a:r>
            <a:r>
              <a:rPr lang="en-US" sz="7200" b="1" dirty="0" smtClean="0">
                <a:solidFill>
                  <a:schemeClr val="tx1"/>
                </a:solidFill>
              </a:rPr>
              <a:t> binding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sz="7200" b="1" dirty="0" smtClean="0">
                <a:solidFill>
                  <a:schemeClr val="tx1"/>
                </a:solidFill>
              </a:rPr>
              <a:t>show </a:t>
            </a:r>
            <a:r>
              <a:rPr lang="en-US" sz="7200" b="1" dirty="0" err="1" smtClean="0">
                <a:solidFill>
                  <a:schemeClr val="tx1"/>
                </a:solidFill>
              </a:rPr>
              <a:t>ip</a:t>
            </a:r>
            <a:r>
              <a:rPr lang="en-US" sz="7200" b="1" dirty="0" smtClean="0">
                <a:solidFill>
                  <a:schemeClr val="tx1"/>
                </a:solidFill>
              </a:rPr>
              <a:t> </a:t>
            </a:r>
            <a:r>
              <a:rPr lang="en-US" sz="7200" b="1" dirty="0" err="1" smtClean="0">
                <a:solidFill>
                  <a:schemeClr val="tx1"/>
                </a:solidFill>
              </a:rPr>
              <a:t>dhcp</a:t>
            </a:r>
            <a:r>
              <a:rPr lang="en-US" sz="7200" b="1" dirty="0" smtClean="0">
                <a:solidFill>
                  <a:schemeClr val="tx1"/>
                </a:solidFill>
              </a:rPr>
              <a:t> server statistics</a:t>
            </a:r>
          </a:p>
          <a:p>
            <a:pPr marL="381000" indent="-381000" eaLnBrk="1" hangingPunct="1">
              <a:lnSpc>
                <a:spcPct val="100000"/>
              </a:lnSpc>
              <a:defRPr/>
            </a:pPr>
            <a:r>
              <a:rPr lang="en-US" sz="7200" dirty="0" smtClean="0">
                <a:solidFill>
                  <a:schemeClr val="tx1"/>
                </a:solidFill>
              </a:rPr>
              <a:t>On the PC </a:t>
            </a:r>
            <a:r>
              <a:rPr lang="en-US" sz="7200" b="1" dirty="0" smtClean="0">
                <a:solidFill>
                  <a:schemeClr val="tx1"/>
                </a:solidFill>
              </a:rPr>
              <a:t>–issue the </a:t>
            </a:r>
            <a:r>
              <a:rPr lang="en-US" sz="7200" b="1" dirty="0" err="1" smtClean="0">
                <a:solidFill>
                  <a:schemeClr val="tx1"/>
                </a:solidFill>
              </a:rPr>
              <a:t>ipconfig</a:t>
            </a:r>
            <a:r>
              <a:rPr lang="en-US" sz="7200" b="1" dirty="0" smtClean="0">
                <a:solidFill>
                  <a:schemeClr val="tx1"/>
                </a:solidFill>
              </a:rPr>
              <a:t> /all command </a:t>
            </a:r>
            <a:endParaRPr lang="en-US" sz="72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72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72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sz="1800" dirty="0" smtClean="0">
                <a:solidFill>
                  <a:schemeClr val="tx1"/>
                </a:solidFill>
              </a:rPr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719137" lvl="1" indent="-381000" eaLnBrk="1" hangingPunct="1">
              <a:lnSpc>
                <a:spcPct val="100000"/>
              </a:lnSpc>
              <a:defRPr/>
            </a:pPr>
            <a:endParaRPr lang="en-US" sz="18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endParaRPr lang="en-US" sz="2000" dirty="0" smtClean="0">
              <a:solidFill>
                <a:schemeClr val="tx1"/>
              </a:solidFill>
            </a:endParaRPr>
          </a:p>
          <a:p>
            <a:pPr marL="381000" indent="-381000" eaLnBrk="1" hangingPunct="1">
              <a:lnSpc>
                <a:spcPct val="100000"/>
              </a:lnSpc>
              <a:buNone/>
              <a:defRPr/>
            </a:pPr>
            <a:r>
              <a:rPr lang="en-US" sz="2200" dirty="0" smtClean="0">
                <a:solidFill>
                  <a:schemeClr val="tx1"/>
                </a:solidFill>
              </a:rPr>
              <a:t>	</a:t>
            </a:r>
          </a:p>
          <a:p>
            <a:pPr marL="719137" lvl="1" indent="-381000" eaLnBrk="1" hangingPunct="1">
              <a:lnSpc>
                <a:spcPct val="100000"/>
              </a:lnSpc>
              <a:defRPr/>
            </a:pPr>
            <a:r>
              <a:rPr lang="en-US" altLang="ja-JP" sz="1800" dirty="0" smtClean="0">
                <a:solidFill>
                  <a:schemeClr val="tx1"/>
                </a:solidFill>
                <a:ea typeface="ＭＳ Ｐゴシック" pitchFamily="34" charset="-128"/>
              </a:rPr>
              <a:t>	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 l="57101" t="36979" r="10249" b="18490"/>
          <a:stretch>
            <a:fillRect/>
          </a:stretch>
        </p:blipFill>
        <p:spPr bwMode="auto">
          <a:xfrm>
            <a:off x="4657344" y="3600450"/>
            <a:ext cx="4248150" cy="325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796077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420688"/>
            <a:ext cx="8145463" cy="838200"/>
          </a:xfrm>
        </p:spPr>
        <p:txBody>
          <a:bodyPr/>
          <a:lstStyle/>
          <a:p>
            <a:r>
              <a:rPr lang="en-US" sz="4000" kern="1200" dirty="0" smtClean="0">
                <a:solidFill>
                  <a:srgbClr val="3E8DC5"/>
                </a:solidFill>
              </a:rPr>
              <a:t>DHCPv4 Relay</a:t>
            </a:r>
            <a:endParaRPr lang="en-US" sz="4000" dirty="0">
              <a:solidFill>
                <a:srgbClr val="3E8DC5"/>
              </a:solidFill>
            </a:endParaRPr>
          </a:p>
        </p:txBody>
      </p:sp>
      <p:sp>
        <p:nvSpPr>
          <p:cNvPr id="7171" name="Rectangle 6"/>
          <p:cNvSpPr>
            <a:spLocks noGrp="1" noChangeArrowheads="1"/>
          </p:cNvSpPr>
          <p:nvPr>
            <p:ph idx="1"/>
          </p:nvPr>
        </p:nvSpPr>
        <p:spPr>
          <a:xfrm>
            <a:off x="554038" y="1612392"/>
            <a:ext cx="8170862" cy="5153025"/>
          </a:xfrm>
        </p:spPr>
        <p:txBody>
          <a:bodyPr/>
          <a:lstStyle/>
          <a:p>
            <a:pPr marL="719137" lvl="1" indent="-381000" eaLnBrk="1" hangingPunct="1">
              <a:lnSpc>
                <a:spcPct val="100000"/>
              </a:lnSpc>
              <a:buFont typeface="Wingdings" pitchFamily="2" charset="2"/>
              <a:buChar char="§"/>
              <a:defRPr/>
            </a:pPr>
            <a:r>
              <a:rPr lang="en-US" sz="2200" dirty="0" smtClean="0">
                <a:solidFill>
                  <a:schemeClr val="tx1"/>
                </a:solidFill>
              </a:rPr>
              <a:t>Using an IP helper address enables a router to forward DHCPv4 broadcasts to the DHCPv4 server. Acting as a relay.</a:t>
            </a:r>
            <a:endParaRPr lang="en-US" altLang="ja-JP" sz="2200" dirty="0" smtClean="0">
              <a:solidFill>
                <a:schemeClr val="tx1"/>
              </a:solidFill>
              <a:ea typeface="ＭＳ Ｐゴシック" pitchFamily="34" charset="-128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 l="40117" t="37239" r="25769" b="38021"/>
          <a:stretch>
            <a:fillRect/>
          </a:stretch>
        </p:blipFill>
        <p:spPr bwMode="auto">
          <a:xfrm>
            <a:off x="1544654" y="2973324"/>
            <a:ext cx="6494446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560875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802467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400" dirty="0" smtClean="0"/>
              <a:t>Configuring a Router as  DHCPv4 client </a:t>
            </a:r>
            <a:endParaRPr lang="en-US" sz="3400" dirty="0">
              <a:solidFill>
                <a:srgbClr val="3E8DC5"/>
              </a:solidFill>
              <a:cs typeface="Arial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 l="40703" t="34635" r="25915" b="13802"/>
          <a:stretch>
            <a:fillRect/>
          </a:stretch>
        </p:blipFill>
        <p:spPr bwMode="auto">
          <a:xfrm>
            <a:off x="1072896" y="1642191"/>
            <a:ext cx="7083552" cy="5025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9927065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1079056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dirty="0" smtClean="0"/>
              <a:t/>
            </a:r>
            <a:br>
              <a:rPr lang="en-US" sz="4000" dirty="0" smtClean="0"/>
            </a:br>
            <a:r>
              <a:rPr lang="en-US" sz="4000" dirty="0" smtClean="0"/>
              <a:t>Troubleshooting Tasks</a:t>
            </a:r>
            <a:endParaRPr lang="en-US" sz="40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 l="46852" t="48177" r="20644" b="35677"/>
          <a:stretch>
            <a:fillRect/>
          </a:stretch>
        </p:blipFill>
        <p:spPr bwMode="auto">
          <a:xfrm>
            <a:off x="371782" y="2328672"/>
            <a:ext cx="8505518" cy="23754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3940523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522288" y="8397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600" dirty="0" smtClean="0"/>
              <a:t>Verify Router DHCPv4 Configuration</a:t>
            </a:r>
            <a:endParaRPr lang="en-US" sz="36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 l="45388" t="31510" r="18302" b="38542"/>
          <a:stretch>
            <a:fillRect/>
          </a:stretch>
        </p:blipFill>
        <p:spPr bwMode="auto">
          <a:xfrm>
            <a:off x="780057" y="2167128"/>
            <a:ext cx="7887694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9657621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409575" y="839788"/>
            <a:ext cx="8145463" cy="838200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dirty="0" smtClean="0"/>
              <a:t>Debugging DHCPv4</a:t>
            </a:r>
            <a:endParaRPr lang="en-US" sz="4000" dirty="0">
              <a:solidFill>
                <a:schemeClr val="accent5">
                  <a:lumMod val="75000"/>
                </a:schemeClr>
              </a:solidFill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/>
          <a:srcRect l="45242" t="31771" r="18594" b="17708"/>
          <a:stretch>
            <a:fillRect/>
          </a:stretch>
        </p:blipFill>
        <p:spPr bwMode="auto">
          <a:xfrm>
            <a:off x="573088" y="2048256"/>
            <a:ext cx="7815008" cy="4672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92587178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>
          <a:xfrm>
            <a:off x="461146" y="304801"/>
            <a:ext cx="8145462" cy="800100"/>
          </a:xfrm>
        </p:spPr>
        <p:txBody>
          <a:bodyPr/>
          <a:lstStyle/>
          <a:p>
            <a:r>
              <a:rPr lang="en-US" dirty="0" smtClean="0"/>
              <a:t>Summary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584200" y="1276350"/>
            <a:ext cx="8159750" cy="5276850"/>
          </a:xfrm>
        </p:spPr>
        <p:txBody>
          <a:bodyPr>
            <a:normAutofit/>
          </a:bodyPr>
          <a:lstStyle/>
          <a:p>
            <a:r>
              <a:rPr lang="en-US" sz="2000" dirty="0" smtClean="0">
                <a:solidFill>
                  <a:schemeClr val="tx1"/>
                </a:solidFill>
              </a:rPr>
              <a:t>All nodes on a network require a unique IP address to communicate with other devices.</a:t>
            </a:r>
          </a:p>
          <a:p>
            <a:r>
              <a:rPr lang="en-US" sz="2000" dirty="0" smtClean="0">
                <a:solidFill>
                  <a:schemeClr val="tx1"/>
                </a:solidFill>
              </a:rPr>
              <a:t>DHCPv4 includes three different address allocation methods:</a:t>
            </a:r>
          </a:p>
          <a:p>
            <a:pPr lvl="1"/>
            <a:r>
              <a:rPr lang="en-US" sz="2000" b="1" dirty="0" smtClean="0">
                <a:solidFill>
                  <a:schemeClr val="tx1"/>
                </a:solidFill>
              </a:rPr>
              <a:t>Manual Allocation </a:t>
            </a:r>
          </a:p>
          <a:p>
            <a:pPr lvl="1"/>
            <a:r>
              <a:rPr lang="en-US" sz="2000" b="1" dirty="0" smtClean="0">
                <a:solidFill>
                  <a:schemeClr val="tx1"/>
                </a:solidFill>
              </a:rPr>
              <a:t>Automatic Allocation </a:t>
            </a:r>
          </a:p>
          <a:p>
            <a:pPr lvl="1"/>
            <a:r>
              <a:rPr lang="en-US" sz="2000" b="1" dirty="0" smtClean="0">
                <a:solidFill>
                  <a:schemeClr val="tx1"/>
                </a:solidFill>
              </a:rPr>
              <a:t>Dynamic Allocation </a:t>
            </a:r>
          </a:p>
          <a:p>
            <a:r>
              <a:rPr lang="en-US" sz="2000" dirty="0">
                <a:solidFill>
                  <a:schemeClr val="tx1"/>
                </a:solidFill>
              </a:rPr>
              <a:t>The same tasks are involved when troubleshooting </a:t>
            </a:r>
            <a:r>
              <a:rPr lang="en-US" sz="2000" dirty="0" smtClean="0">
                <a:solidFill>
                  <a:schemeClr val="tx1"/>
                </a:solidFill>
              </a:rPr>
              <a:t>DHCPv4:</a:t>
            </a:r>
            <a:endParaRPr lang="en-US" sz="2000" dirty="0">
              <a:solidFill>
                <a:schemeClr val="tx1"/>
              </a:solidFill>
            </a:endParaRPr>
          </a:p>
          <a:p>
            <a:pPr lvl="1"/>
            <a:r>
              <a:rPr lang="en-US" sz="2000" dirty="0">
                <a:solidFill>
                  <a:schemeClr val="tx1"/>
                </a:solidFill>
              </a:rPr>
              <a:t>Resolve Address Conflicts</a:t>
            </a:r>
          </a:p>
          <a:p>
            <a:pPr lvl="1"/>
            <a:r>
              <a:rPr lang="en-US" sz="2000" dirty="0">
                <a:solidFill>
                  <a:schemeClr val="tx1"/>
                </a:solidFill>
              </a:rPr>
              <a:t>Verify Physical Connectivity</a:t>
            </a:r>
          </a:p>
          <a:p>
            <a:pPr lvl="1"/>
            <a:r>
              <a:rPr lang="en-US" sz="2000" dirty="0">
                <a:solidFill>
                  <a:schemeClr val="tx1"/>
                </a:solidFill>
              </a:rPr>
              <a:t>Test Connectivity using a Static IP Address</a:t>
            </a:r>
          </a:p>
          <a:p>
            <a:pPr lvl="1"/>
            <a:r>
              <a:rPr lang="en-US" sz="2000" dirty="0">
                <a:solidFill>
                  <a:schemeClr val="tx1"/>
                </a:solidFill>
              </a:rPr>
              <a:t>Verify Switch Port Configuration</a:t>
            </a:r>
          </a:p>
          <a:p>
            <a:pPr lvl="1"/>
            <a:r>
              <a:rPr lang="en-US" sz="2000" dirty="0">
                <a:solidFill>
                  <a:schemeClr val="tx1"/>
                </a:solidFill>
              </a:rPr>
              <a:t>Test Operation on the Same Subnet or VLAN</a:t>
            </a:r>
          </a:p>
          <a:p>
            <a:pPr marL="349250" lvl="1" indent="0">
              <a:buNone/>
            </a:pPr>
            <a:endParaRPr lang="en-US" sz="2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395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1886</TotalTime>
  <Words>297</Words>
  <Application>Microsoft Office PowerPoint</Application>
  <PresentationFormat>On-screen Show (4:3)</PresentationFormat>
  <Paragraphs>125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ＭＳ Ｐゴシック</vt:lpstr>
      <vt:lpstr>Arial</vt:lpstr>
      <vt:lpstr>Calibri</vt:lpstr>
      <vt:lpstr>News Gothic MT</vt:lpstr>
      <vt:lpstr>Times New Roman</vt:lpstr>
      <vt:lpstr>Wingdings</vt:lpstr>
      <vt:lpstr>Wingdings 2</vt:lpstr>
      <vt:lpstr>Breeze</vt:lpstr>
      <vt:lpstr>Dynamic Host Configuration Protocol  Lecture 8</vt:lpstr>
      <vt:lpstr>Objectives</vt:lpstr>
      <vt:lpstr>Introduction</vt:lpstr>
      <vt:lpstr>Introducing DHCPv4</vt:lpstr>
      <vt:lpstr>DHCPv4 Operation</vt:lpstr>
      <vt:lpstr>DHCPv4 Message Format</vt:lpstr>
      <vt:lpstr>DHCPv4 Discover and Offer Messages</vt:lpstr>
      <vt:lpstr>Configuring a DHCPv4 Server</vt:lpstr>
      <vt:lpstr>Verifying a DHCPv4 Server</vt:lpstr>
      <vt:lpstr>DHCPv4 Relay</vt:lpstr>
      <vt:lpstr>Configuring a Router as  DHCPv4 client </vt:lpstr>
      <vt:lpstr> Troubleshooting Tasks</vt:lpstr>
      <vt:lpstr>Verify Router DHCPv4 Configuration</vt:lpstr>
      <vt:lpstr>Debugging DHCPv4</vt:lpstr>
      <vt:lpstr>Summary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Radhakrishnan, Kapilan</cp:lastModifiedBy>
  <cp:revision>183</cp:revision>
  <dcterms:created xsi:type="dcterms:W3CDTF">2011-10-03T10:20:59Z</dcterms:created>
  <dcterms:modified xsi:type="dcterms:W3CDTF">2015-11-25T09:59:32Z</dcterms:modified>
</cp:coreProperties>
</file>