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60" r:id="rId3"/>
    <p:sldId id="258" r:id="rId4"/>
    <p:sldId id="261" r:id="rId5"/>
    <p:sldId id="262" r:id="rId6"/>
    <p:sldId id="263" r:id="rId7"/>
    <p:sldId id="264" r:id="rId8"/>
    <p:sldId id="265" r:id="rId9"/>
    <p:sldId id="266" r:id="rId10"/>
    <p:sldId id="267" r:id="rId11"/>
    <p:sldId id="268" r:id="rId12"/>
    <p:sldId id="270"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6A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B90A03-338C-46FA-9E39-26AB80096CD9}" type="datetimeFigureOut">
              <a:rPr lang="en-GB" smtClean="0"/>
              <a:t>29/06/2025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88C13A-7155-4794-9834-D9914D1A4640}" type="slidenum">
              <a:rPr lang="en-GB" smtClean="0"/>
              <a:t>‹#›</a:t>
            </a:fld>
            <a:endParaRPr lang="en-GB"/>
          </a:p>
        </p:txBody>
      </p:sp>
    </p:spTree>
    <p:extLst>
      <p:ext uri="{BB962C8B-B14F-4D97-AF65-F5344CB8AC3E}">
        <p14:creationId xmlns:p14="http://schemas.microsoft.com/office/powerpoint/2010/main" val="9311398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(Fahad, 2025)</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388C13A-7155-4794-9834-D9914D1A4640}" type="slidenum">
              <a:rPr lang="en-GB" smtClean="0"/>
              <a:t>1</a:t>
            </a:fld>
            <a:endParaRPr lang="en-GB"/>
          </a:p>
        </p:txBody>
      </p:sp>
    </p:spTree>
    <p:extLst>
      <p:ext uri="{BB962C8B-B14F-4D97-AF65-F5344CB8AC3E}">
        <p14:creationId xmlns:p14="http://schemas.microsoft.com/office/powerpoint/2010/main" val="30489547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(Fahad, 2025)</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388C13A-7155-4794-9834-D9914D1A4640}" type="slidenum">
              <a:rPr lang="en-GB" smtClean="0"/>
              <a:t>2</a:t>
            </a:fld>
            <a:endParaRPr lang="en-GB"/>
          </a:p>
        </p:txBody>
      </p:sp>
    </p:spTree>
    <p:extLst>
      <p:ext uri="{BB962C8B-B14F-4D97-AF65-F5344CB8AC3E}">
        <p14:creationId xmlns:p14="http://schemas.microsoft.com/office/powerpoint/2010/main" val="1189011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(Fahad, 2025)</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388C13A-7155-4794-9834-D9914D1A4640}" type="slidenum">
              <a:rPr lang="en-GB" smtClean="0"/>
              <a:t>3</a:t>
            </a:fld>
            <a:endParaRPr lang="en-GB"/>
          </a:p>
        </p:txBody>
      </p:sp>
    </p:spTree>
    <p:extLst>
      <p:ext uri="{BB962C8B-B14F-4D97-AF65-F5344CB8AC3E}">
        <p14:creationId xmlns:p14="http://schemas.microsoft.com/office/powerpoint/2010/main" val="30522635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(Fahad, 2025)</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388C13A-7155-4794-9834-D9914D1A4640}" type="slidenum">
              <a:rPr lang="en-GB" smtClean="0"/>
              <a:t>4</a:t>
            </a:fld>
            <a:endParaRPr lang="en-GB"/>
          </a:p>
        </p:txBody>
      </p:sp>
    </p:spTree>
    <p:extLst>
      <p:ext uri="{BB962C8B-B14F-4D97-AF65-F5344CB8AC3E}">
        <p14:creationId xmlns:p14="http://schemas.microsoft.com/office/powerpoint/2010/main" val="8350269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(Fahad, 2025)</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388C13A-7155-4794-9834-D9914D1A4640}" type="slidenum">
              <a:rPr lang="en-GB" smtClean="0"/>
              <a:t>5</a:t>
            </a:fld>
            <a:endParaRPr lang="en-GB"/>
          </a:p>
        </p:txBody>
      </p:sp>
    </p:spTree>
    <p:extLst>
      <p:ext uri="{BB962C8B-B14F-4D97-AF65-F5344CB8AC3E}">
        <p14:creationId xmlns:p14="http://schemas.microsoft.com/office/powerpoint/2010/main" val="3143920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(Fahad, 2025)</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388C13A-7155-4794-9834-D9914D1A4640}" type="slidenum">
              <a:rPr lang="en-GB" smtClean="0"/>
              <a:t>6</a:t>
            </a:fld>
            <a:endParaRPr lang="en-GB"/>
          </a:p>
        </p:txBody>
      </p:sp>
    </p:spTree>
    <p:extLst>
      <p:ext uri="{BB962C8B-B14F-4D97-AF65-F5344CB8AC3E}">
        <p14:creationId xmlns:p14="http://schemas.microsoft.com/office/powerpoint/2010/main" val="3250139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(Fahad, 2025)</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388C13A-7155-4794-9834-D9914D1A4640}" type="slidenum">
              <a:rPr lang="en-GB" smtClean="0"/>
              <a:t>7</a:t>
            </a:fld>
            <a:endParaRPr lang="en-GB"/>
          </a:p>
        </p:txBody>
      </p:sp>
    </p:spTree>
    <p:extLst>
      <p:ext uri="{BB962C8B-B14F-4D97-AF65-F5344CB8AC3E}">
        <p14:creationId xmlns:p14="http://schemas.microsoft.com/office/powerpoint/2010/main" val="33256022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(Fahad, 2025)</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388C13A-7155-4794-9834-D9914D1A4640}" type="slidenum">
              <a:rPr lang="en-GB" smtClean="0"/>
              <a:t>8</a:t>
            </a:fld>
            <a:endParaRPr lang="en-GB"/>
          </a:p>
        </p:txBody>
      </p:sp>
    </p:spTree>
    <p:extLst>
      <p:ext uri="{BB962C8B-B14F-4D97-AF65-F5344CB8AC3E}">
        <p14:creationId xmlns:p14="http://schemas.microsoft.com/office/powerpoint/2010/main" val="1874961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(Fahad, 2025)</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388C13A-7155-4794-9834-D9914D1A4640}" type="slidenum">
              <a:rPr lang="en-GB" smtClean="0"/>
              <a:t>9</a:t>
            </a:fld>
            <a:endParaRPr lang="en-GB"/>
          </a:p>
        </p:txBody>
      </p:sp>
    </p:spTree>
    <p:extLst>
      <p:ext uri="{BB962C8B-B14F-4D97-AF65-F5344CB8AC3E}">
        <p14:creationId xmlns:p14="http://schemas.microsoft.com/office/powerpoint/2010/main" val="26737768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(Fahad, 2025)</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388C13A-7155-4794-9834-D9914D1A4640}" type="slidenum">
              <a:rPr lang="en-GB" smtClean="0"/>
              <a:t>10</a:t>
            </a:fld>
            <a:endParaRPr lang="en-GB"/>
          </a:p>
        </p:txBody>
      </p:sp>
    </p:spTree>
    <p:extLst>
      <p:ext uri="{BB962C8B-B14F-4D97-AF65-F5344CB8AC3E}">
        <p14:creationId xmlns:p14="http://schemas.microsoft.com/office/powerpoint/2010/main" val="14124745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(Fahad, 2025)</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388C13A-7155-4794-9834-D9914D1A4640}" type="slidenum">
              <a:rPr lang="en-GB" smtClean="0"/>
              <a:t>11</a:t>
            </a:fld>
            <a:endParaRPr lang="en-GB"/>
          </a:p>
        </p:txBody>
      </p:sp>
    </p:spTree>
    <p:extLst>
      <p:ext uri="{BB962C8B-B14F-4D97-AF65-F5344CB8AC3E}">
        <p14:creationId xmlns:p14="http://schemas.microsoft.com/office/powerpoint/2010/main" val="7025657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(Fahad, 2025)</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388C13A-7155-4794-9834-D9914D1A4640}" type="slidenum">
              <a:rPr lang="en-GB" smtClean="0"/>
              <a:t>12</a:t>
            </a:fld>
            <a:endParaRPr lang="en-GB"/>
          </a:p>
        </p:txBody>
      </p:sp>
    </p:spTree>
    <p:extLst>
      <p:ext uri="{BB962C8B-B14F-4D97-AF65-F5344CB8AC3E}">
        <p14:creationId xmlns:p14="http://schemas.microsoft.com/office/powerpoint/2010/main" val="11897777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(Fahad, 2025)</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388C13A-7155-4794-9834-D9914D1A4640}" type="slidenum">
              <a:rPr lang="en-GB" smtClean="0"/>
              <a:t>13</a:t>
            </a:fld>
            <a:endParaRPr lang="en-GB"/>
          </a:p>
        </p:txBody>
      </p:sp>
    </p:spTree>
    <p:extLst>
      <p:ext uri="{BB962C8B-B14F-4D97-AF65-F5344CB8AC3E}">
        <p14:creationId xmlns:p14="http://schemas.microsoft.com/office/powerpoint/2010/main" val="108714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6D08C-DB1B-A66A-F5C2-D38457CBBBE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F3457C5-14FB-D4B5-1912-18BC07A5FF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E5FE47-6B74-C96A-7CF4-6D7DD50B42EF}"/>
              </a:ext>
            </a:extLst>
          </p:cNvPr>
          <p:cNvSpPr>
            <a:spLocks noGrp="1"/>
          </p:cNvSpPr>
          <p:nvPr>
            <p:ph type="dt" sz="half" idx="10"/>
          </p:nvPr>
        </p:nvSpPr>
        <p:spPr/>
        <p:txBody>
          <a:bodyPr/>
          <a:lstStyle/>
          <a:p>
            <a:fld id="{04C847EB-AD02-435F-91A1-A6B984043449}" type="datetimeFigureOut">
              <a:rPr lang="en-GB" smtClean="0"/>
              <a:t>29/06/2025</a:t>
            </a:fld>
            <a:endParaRPr lang="en-GB"/>
          </a:p>
        </p:txBody>
      </p:sp>
      <p:sp>
        <p:nvSpPr>
          <p:cNvPr id="5" name="Footer Placeholder 4">
            <a:extLst>
              <a:ext uri="{FF2B5EF4-FFF2-40B4-BE49-F238E27FC236}">
                <a16:creationId xmlns:a16="http://schemas.microsoft.com/office/drawing/2014/main" id="{18A1FF42-F5B1-92D6-CEFB-705CB8B7A4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21E841-BAFC-70DF-ABCB-96590878D6B6}"/>
              </a:ext>
            </a:extLst>
          </p:cNvPr>
          <p:cNvSpPr>
            <a:spLocks noGrp="1"/>
          </p:cNvSpPr>
          <p:nvPr>
            <p:ph type="sldNum" sz="quarter" idx="12"/>
          </p:nvPr>
        </p:nvSpPr>
        <p:spPr/>
        <p:txBody>
          <a:bodyPr/>
          <a:lstStyle/>
          <a:p>
            <a:fld id="{A24BF3F0-7B92-4C6A-AEE5-4729E7EFDEDA}" type="slidenum">
              <a:rPr lang="en-GB" smtClean="0"/>
              <a:t>‹#›</a:t>
            </a:fld>
            <a:endParaRPr lang="en-GB"/>
          </a:p>
        </p:txBody>
      </p:sp>
    </p:spTree>
    <p:extLst>
      <p:ext uri="{BB962C8B-B14F-4D97-AF65-F5344CB8AC3E}">
        <p14:creationId xmlns:p14="http://schemas.microsoft.com/office/powerpoint/2010/main" val="654028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5F058-4135-175E-AFFB-89B0931192C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F665F8D-477C-0116-BA83-F23A320C9E6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896DF5-2F15-BA26-EFA4-CB865D42091D}"/>
              </a:ext>
            </a:extLst>
          </p:cNvPr>
          <p:cNvSpPr>
            <a:spLocks noGrp="1"/>
          </p:cNvSpPr>
          <p:nvPr>
            <p:ph type="dt" sz="half" idx="10"/>
          </p:nvPr>
        </p:nvSpPr>
        <p:spPr/>
        <p:txBody>
          <a:bodyPr/>
          <a:lstStyle/>
          <a:p>
            <a:fld id="{04C847EB-AD02-435F-91A1-A6B984043449}" type="datetimeFigureOut">
              <a:rPr lang="en-GB" smtClean="0"/>
              <a:t>29/06/2025</a:t>
            </a:fld>
            <a:endParaRPr lang="en-GB"/>
          </a:p>
        </p:txBody>
      </p:sp>
      <p:sp>
        <p:nvSpPr>
          <p:cNvPr id="5" name="Footer Placeholder 4">
            <a:extLst>
              <a:ext uri="{FF2B5EF4-FFF2-40B4-BE49-F238E27FC236}">
                <a16:creationId xmlns:a16="http://schemas.microsoft.com/office/drawing/2014/main" id="{7CC4E25D-6F59-FD5D-FE75-4C6382CBD8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1038A4-371D-DD4B-5D04-46CF1A84D67C}"/>
              </a:ext>
            </a:extLst>
          </p:cNvPr>
          <p:cNvSpPr>
            <a:spLocks noGrp="1"/>
          </p:cNvSpPr>
          <p:nvPr>
            <p:ph type="sldNum" sz="quarter" idx="12"/>
          </p:nvPr>
        </p:nvSpPr>
        <p:spPr/>
        <p:txBody>
          <a:bodyPr/>
          <a:lstStyle/>
          <a:p>
            <a:fld id="{A24BF3F0-7B92-4C6A-AEE5-4729E7EFDEDA}" type="slidenum">
              <a:rPr lang="en-GB" smtClean="0"/>
              <a:t>‹#›</a:t>
            </a:fld>
            <a:endParaRPr lang="en-GB"/>
          </a:p>
        </p:txBody>
      </p:sp>
    </p:spTree>
    <p:extLst>
      <p:ext uri="{BB962C8B-B14F-4D97-AF65-F5344CB8AC3E}">
        <p14:creationId xmlns:p14="http://schemas.microsoft.com/office/powerpoint/2010/main" val="1721277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E7766-F515-EC38-8C78-F0BE648C10D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939ED45-3BA7-73A3-06D1-194973E6AA4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AA785B8-5C95-6D08-B5CD-BE588DDEA498}"/>
              </a:ext>
            </a:extLst>
          </p:cNvPr>
          <p:cNvSpPr>
            <a:spLocks noGrp="1"/>
          </p:cNvSpPr>
          <p:nvPr>
            <p:ph type="dt" sz="half" idx="10"/>
          </p:nvPr>
        </p:nvSpPr>
        <p:spPr/>
        <p:txBody>
          <a:bodyPr/>
          <a:lstStyle/>
          <a:p>
            <a:fld id="{04C847EB-AD02-435F-91A1-A6B984043449}" type="datetimeFigureOut">
              <a:rPr lang="en-GB" smtClean="0"/>
              <a:t>29/06/2025</a:t>
            </a:fld>
            <a:endParaRPr lang="en-GB"/>
          </a:p>
        </p:txBody>
      </p:sp>
      <p:sp>
        <p:nvSpPr>
          <p:cNvPr id="5" name="Footer Placeholder 4">
            <a:extLst>
              <a:ext uri="{FF2B5EF4-FFF2-40B4-BE49-F238E27FC236}">
                <a16:creationId xmlns:a16="http://schemas.microsoft.com/office/drawing/2014/main" id="{5CAFA8F8-AD5E-5468-B15E-54E887406D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2F99E0-3781-EBCE-BFBD-ED135E8A093C}"/>
              </a:ext>
            </a:extLst>
          </p:cNvPr>
          <p:cNvSpPr>
            <a:spLocks noGrp="1"/>
          </p:cNvSpPr>
          <p:nvPr>
            <p:ph type="sldNum" sz="quarter" idx="12"/>
          </p:nvPr>
        </p:nvSpPr>
        <p:spPr/>
        <p:txBody>
          <a:bodyPr/>
          <a:lstStyle/>
          <a:p>
            <a:fld id="{A24BF3F0-7B92-4C6A-AEE5-4729E7EFDEDA}" type="slidenum">
              <a:rPr lang="en-GB" smtClean="0"/>
              <a:t>‹#›</a:t>
            </a:fld>
            <a:endParaRPr lang="en-GB"/>
          </a:p>
        </p:txBody>
      </p:sp>
    </p:spTree>
    <p:extLst>
      <p:ext uri="{BB962C8B-B14F-4D97-AF65-F5344CB8AC3E}">
        <p14:creationId xmlns:p14="http://schemas.microsoft.com/office/powerpoint/2010/main" val="2620242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C16A8-58EA-EA0F-5E44-EECD0C00E71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321A37F-1172-1210-97E6-5698BB09F35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37778A1-AF1F-CCE6-E5F6-D22FDE510A9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698DA30-8155-DF96-32FE-FAAC9FD9B443}"/>
              </a:ext>
            </a:extLst>
          </p:cNvPr>
          <p:cNvSpPr>
            <a:spLocks noGrp="1"/>
          </p:cNvSpPr>
          <p:nvPr>
            <p:ph type="dt" sz="half" idx="10"/>
          </p:nvPr>
        </p:nvSpPr>
        <p:spPr/>
        <p:txBody>
          <a:bodyPr/>
          <a:lstStyle/>
          <a:p>
            <a:fld id="{04C847EB-AD02-435F-91A1-A6B984043449}" type="datetimeFigureOut">
              <a:rPr lang="en-GB" smtClean="0"/>
              <a:t>29/06/2025</a:t>
            </a:fld>
            <a:endParaRPr lang="en-GB"/>
          </a:p>
        </p:txBody>
      </p:sp>
      <p:sp>
        <p:nvSpPr>
          <p:cNvPr id="6" name="Footer Placeholder 5">
            <a:extLst>
              <a:ext uri="{FF2B5EF4-FFF2-40B4-BE49-F238E27FC236}">
                <a16:creationId xmlns:a16="http://schemas.microsoft.com/office/drawing/2014/main" id="{4D8E3AF4-DD64-3B7D-ACE6-0D9FFB8013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AC608B-B7E9-FC05-AF62-EEC43CF89EB5}"/>
              </a:ext>
            </a:extLst>
          </p:cNvPr>
          <p:cNvSpPr>
            <a:spLocks noGrp="1"/>
          </p:cNvSpPr>
          <p:nvPr>
            <p:ph type="sldNum" sz="quarter" idx="12"/>
          </p:nvPr>
        </p:nvSpPr>
        <p:spPr/>
        <p:txBody>
          <a:bodyPr/>
          <a:lstStyle/>
          <a:p>
            <a:fld id="{A24BF3F0-7B92-4C6A-AEE5-4729E7EFDEDA}" type="slidenum">
              <a:rPr lang="en-GB" smtClean="0"/>
              <a:t>‹#›</a:t>
            </a:fld>
            <a:endParaRPr lang="en-GB"/>
          </a:p>
        </p:txBody>
      </p:sp>
    </p:spTree>
    <p:extLst>
      <p:ext uri="{BB962C8B-B14F-4D97-AF65-F5344CB8AC3E}">
        <p14:creationId xmlns:p14="http://schemas.microsoft.com/office/powerpoint/2010/main" val="1836066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E8918-2388-1DB4-0302-41FC870097A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9578D2D-8B79-ACE3-729D-E24DA69D9F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EC8DBD2-247A-C2C1-D329-018F4E2BCFA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71073D3-2E53-719B-D8A6-B0679E24E3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59C74BA-5312-4FCA-8519-D18F8B57E6A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607D08D-EFC1-819F-A995-181C105DA3FA}"/>
              </a:ext>
            </a:extLst>
          </p:cNvPr>
          <p:cNvSpPr>
            <a:spLocks noGrp="1"/>
          </p:cNvSpPr>
          <p:nvPr>
            <p:ph type="dt" sz="half" idx="10"/>
          </p:nvPr>
        </p:nvSpPr>
        <p:spPr/>
        <p:txBody>
          <a:bodyPr/>
          <a:lstStyle/>
          <a:p>
            <a:fld id="{04C847EB-AD02-435F-91A1-A6B984043449}" type="datetimeFigureOut">
              <a:rPr lang="en-GB" smtClean="0"/>
              <a:t>29/06/2025</a:t>
            </a:fld>
            <a:endParaRPr lang="en-GB"/>
          </a:p>
        </p:txBody>
      </p:sp>
      <p:sp>
        <p:nvSpPr>
          <p:cNvPr id="8" name="Footer Placeholder 7">
            <a:extLst>
              <a:ext uri="{FF2B5EF4-FFF2-40B4-BE49-F238E27FC236}">
                <a16:creationId xmlns:a16="http://schemas.microsoft.com/office/drawing/2014/main" id="{06123EBF-2995-4ED5-864B-F9DC59DB4DF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3163C6-CAA8-D754-E7FC-1CF22C2FC44E}"/>
              </a:ext>
            </a:extLst>
          </p:cNvPr>
          <p:cNvSpPr>
            <a:spLocks noGrp="1"/>
          </p:cNvSpPr>
          <p:nvPr>
            <p:ph type="sldNum" sz="quarter" idx="12"/>
          </p:nvPr>
        </p:nvSpPr>
        <p:spPr/>
        <p:txBody>
          <a:bodyPr/>
          <a:lstStyle/>
          <a:p>
            <a:fld id="{A24BF3F0-7B92-4C6A-AEE5-4729E7EFDEDA}" type="slidenum">
              <a:rPr lang="en-GB" smtClean="0"/>
              <a:t>‹#›</a:t>
            </a:fld>
            <a:endParaRPr lang="en-GB"/>
          </a:p>
        </p:txBody>
      </p:sp>
    </p:spTree>
    <p:extLst>
      <p:ext uri="{BB962C8B-B14F-4D97-AF65-F5344CB8AC3E}">
        <p14:creationId xmlns:p14="http://schemas.microsoft.com/office/powerpoint/2010/main" val="212309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4B51C-BD57-7C27-A77F-2D77AAA096C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23B635D-48CF-E09B-88E4-C64A51F822FF}"/>
              </a:ext>
            </a:extLst>
          </p:cNvPr>
          <p:cNvSpPr>
            <a:spLocks noGrp="1"/>
          </p:cNvSpPr>
          <p:nvPr>
            <p:ph type="dt" sz="half" idx="10"/>
          </p:nvPr>
        </p:nvSpPr>
        <p:spPr/>
        <p:txBody>
          <a:bodyPr/>
          <a:lstStyle/>
          <a:p>
            <a:fld id="{04C847EB-AD02-435F-91A1-A6B984043449}" type="datetimeFigureOut">
              <a:rPr lang="en-GB" smtClean="0"/>
              <a:t>29/06/2025</a:t>
            </a:fld>
            <a:endParaRPr lang="en-GB"/>
          </a:p>
        </p:txBody>
      </p:sp>
      <p:sp>
        <p:nvSpPr>
          <p:cNvPr id="4" name="Footer Placeholder 3">
            <a:extLst>
              <a:ext uri="{FF2B5EF4-FFF2-40B4-BE49-F238E27FC236}">
                <a16:creationId xmlns:a16="http://schemas.microsoft.com/office/drawing/2014/main" id="{CAA8B08C-3B8F-7D79-76BD-D80E054270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176620F-644D-8B24-8608-992EB072D3D4}"/>
              </a:ext>
            </a:extLst>
          </p:cNvPr>
          <p:cNvSpPr>
            <a:spLocks noGrp="1"/>
          </p:cNvSpPr>
          <p:nvPr>
            <p:ph type="sldNum" sz="quarter" idx="12"/>
          </p:nvPr>
        </p:nvSpPr>
        <p:spPr/>
        <p:txBody>
          <a:bodyPr/>
          <a:lstStyle/>
          <a:p>
            <a:fld id="{A24BF3F0-7B92-4C6A-AEE5-4729E7EFDEDA}" type="slidenum">
              <a:rPr lang="en-GB" smtClean="0"/>
              <a:t>‹#›</a:t>
            </a:fld>
            <a:endParaRPr lang="en-GB"/>
          </a:p>
        </p:txBody>
      </p:sp>
    </p:spTree>
    <p:extLst>
      <p:ext uri="{BB962C8B-B14F-4D97-AF65-F5344CB8AC3E}">
        <p14:creationId xmlns:p14="http://schemas.microsoft.com/office/powerpoint/2010/main" val="1192856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723A85-B15F-2AA6-FB40-3E7D77AD63F7}"/>
              </a:ext>
            </a:extLst>
          </p:cNvPr>
          <p:cNvSpPr>
            <a:spLocks noGrp="1"/>
          </p:cNvSpPr>
          <p:nvPr>
            <p:ph type="dt" sz="half" idx="10"/>
          </p:nvPr>
        </p:nvSpPr>
        <p:spPr/>
        <p:txBody>
          <a:bodyPr/>
          <a:lstStyle/>
          <a:p>
            <a:fld id="{04C847EB-AD02-435F-91A1-A6B984043449}" type="datetimeFigureOut">
              <a:rPr lang="en-GB" smtClean="0"/>
              <a:t>29/06/2025</a:t>
            </a:fld>
            <a:endParaRPr lang="en-GB"/>
          </a:p>
        </p:txBody>
      </p:sp>
      <p:sp>
        <p:nvSpPr>
          <p:cNvPr id="3" name="Footer Placeholder 2">
            <a:extLst>
              <a:ext uri="{FF2B5EF4-FFF2-40B4-BE49-F238E27FC236}">
                <a16:creationId xmlns:a16="http://schemas.microsoft.com/office/drawing/2014/main" id="{780114AC-F64E-BEFA-7A30-A781CFC8EA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76D895-64E8-47AA-16D3-710C7BE0D73F}"/>
              </a:ext>
            </a:extLst>
          </p:cNvPr>
          <p:cNvSpPr>
            <a:spLocks noGrp="1"/>
          </p:cNvSpPr>
          <p:nvPr>
            <p:ph type="sldNum" sz="quarter" idx="12"/>
          </p:nvPr>
        </p:nvSpPr>
        <p:spPr/>
        <p:txBody>
          <a:bodyPr/>
          <a:lstStyle/>
          <a:p>
            <a:fld id="{A24BF3F0-7B92-4C6A-AEE5-4729E7EFDEDA}" type="slidenum">
              <a:rPr lang="en-GB" smtClean="0"/>
              <a:t>‹#›</a:t>
            </a:fld>
            <a:endParaRPr lang="en-GB"/>
          </a:p>
        </p:txBody>
      </p:sp>
    </p:spTree>
    <p:extLst>
      <p:ext uri="{BB962C8B-B14F-4D97-AF65-F5344CB8AC3E}">
        <p14:creationId xmlns:p14="http://schemas.microsoft.com/office/powerpoint/2010/main" val="667534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BC7DC-8691-9C43-3E56-CFDDC9F7CF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9F8F57D-0C18-D487-AC68-22FA96BFD7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DB833AB-10CD-9597-DFA8-04D2C4D7F9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8CE2289-4782-4759-F341-A161654D6B08}"/>
              </a:ext>
            </a:extLst>
          </p:cNvPr>
          <p:cNvSpPr>
            <a:spLocks noGrp="1"/>
          </p:cNvSpPr>
          <p:nvPr>
            <p:ph type="dt" sz="half" idx="10"/>
          </p:nvPr>
        </p:nvSpPr>
        <p:spPr/>
        <p:txBody>
          <a:bodyPr/>
          <a:lstStyle/>
          <a:p>
            <a:fld id="{04C847EB-AD02-435F-91A1-A6B984043449}" type="datetimeFigureOut">
              <a:rPr lang="en-GB" smtClean="0"/>
              <a:t>29/06/2025</a:t>
            </a:fld>
            <a:endParaRPr lang="en-GB"/>
          </a:p>
        </p:txBody>
      </p:sp>
      <p:sp>
        <p:nvSpPr>
          <p:cNvPr id="6" name="Footer Placeholder 5">
            <a:extLst>
              <a:ext uri="{FF2B5EF4-FFF2-40B4-BE49-F238E27FC236}">
                <a16:creationId xmlns:a16="http://schemas.microsoft.com/office/drawing/2014/main" id="{9C6BA80F-6DF4-D864-AA63-826FF4A280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4B1DAC-7CD0-3528-D35F-0195A75400D2}"/>
              </a:ext>
            </a:extLst>
          </p:cNvPr>
          <p:cNvSpPr>
            <a:spLocks noGrp="1"/>
          </p:cNvSpPr>
          <p:nvPr>
            <p:ph type="sldNum" sz="quarter" idx="12"/>
          </p:nvPr>
        </p:nvSpPr>
        <p:spPr/>
        <p:txBody>
          <a:bodyPr/>
          <a:lstStyle/>
          <a:p>
            <a:fld id="{A24BF3F0-7B92-4C6A-AEE5-4729E7EFDEDA}" type="slidenum">
              <a:rPr lang="en-GB" smtClean="0"/>
              <a:t>‹#›</a:t>
            </a:fld>
            <a:endParaRPr lang="en-GB"/>
          </a:p>
        </p:txBody>
      </p:sp>
    </p:spTree>
    <p:extLst>
      <p:ext uri="{BB962C8B-B14F-4D97-AF65-F5344CB8AC3E}">
        <p14:creationId xmlns:p14="http://schemas.microsoft.com/office/powerpoint/2010/main" val="574420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BEA16-6A7B-7083-2118-E763C30DE7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FE7302A-3C1E-15E2-E9C3-01065962B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B5A8A7-88DB-B948-3424-7FEC3EEB50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6A609E-AD69-8EB4-5A3E-F66B3A01A01C}"/>
              </a:ext>
            </a:extLst>
          </p:cNvPr>
          <p:cNvSpPr>
            <a:spLocks noGrp="1"/>
          </p:cNvSpPr>
          <p:nvPr>
            <p:ph type="dt" sz="half" idx="10"/>
          </p:nvPr>
        </p:nvSpPr>
        <p:spPr/>
        <p:txBody>
          <a:bodyPr/>
          <a:lstStyle/>
          <a:p>
            <a:fld id="{04C847EB-AD02-435F-91A1-A6B984043449}" type="datetimeFigureOut">
              <a:rPr lang="en-GB" smtClean="0"/>
              <a:t>29/06/2025</a:t>
            </a:fld>
            <a:endParaRPr lang="en-GB"/>
          </a:p>
        </p:txBody>
      </p:sp>
      <p:sp>
        <p:nvSpPr>
          <p:cNvPr id="6" name="Footer Placeholder 5">
            <a:extLst>
              <a:ext uri="{FF2B5EF4-FFF2-40B4-BE49-F238E27FC236}">
                <a16:creationId xmlns:a16="http://schemas.microsoft.com/office/drawing/2014/main" id="{44E7E196-4263-C2E1-6676-4A9C94F509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9C8C30-C3DB-F19C-C239-38593D1B0901}"/>
              </a:ext>
            </a:extLst>
          </p:cNvPr>
          <p:cNvSpPr>
            <a:spLocks noGrp="1"/>
          </p:cNvSpPr>
          <p:nvPr>
            <p:ph type="sldNum" sz="quarter" idx="12"/>
          </p:nvPr>
        </p:nvSpPr>
        <p:spPr/>
        <p:txBody>
          <a:bodyPr/>
          <a:lstStyle/>
          <a:p>
            <a:fld id="{A24BF3F0-7B92-4C6A-AEE5-4729E7EFDEDA}" type="slidenum">
              <a:rPr lang="en-GB" smtClean="0"/>
              <a:t>‹#›</a:t>
            </a:fld>
            <a:endParaRPr lang="en-GB"/>
          </a:p>
        </p:txBody>
      </p:sp>
    </p:spTree>
    <p:extLst>
      <p:ext uri="{BB962C8B-B14F-4D97-AF65-F5344CB8AC3E}">
        <p14:creationId xmlns:p14="http://schemas.microsoft.com/office/powerpoint/2010/main" val="704957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956D-249F-50C5-0C74-A17A3C15DEA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BFF0325-447A-F0BD-A948-4A0E7CA9C4D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11C545D-84BF-0BF1-58C1-9CD43B0A1248}"/>
              </a:ext>
            </a:extLst>
          </p:cNvPr>
          <p:cNvSpPr>
            <a:spLocks noGrp="1"/>
          </p:cNvSpPr>
          <p:nvPr>
            <p:ph type="dt" sz="half" idx="10"/>
          </p:nvPr>
        </p:nvSpPr>
        <p:spPr/>
        <p:txBody>
          <a:bodyPr/>
          <a:lstStyle/>
          <a:p>
            <a:fld id="{04C847EB-AD02-435F-91A1-A6B984043449}" type="datetimeFigureOut">
              <a:rPr lang="en-GB" smtClean="0"/>
              <a:t>29/06/2025</a:t>
            </a:fld>
            <a:endParaRPr lang="en-GB"/>
          </a:p>
        </p:txBody>
      </p:sp>
      <p:sp>
        <p:nvSpPr>
          <p:cNvPr id="5" name="Footer Placeholder 4">
            <a:extLst>
              <a:ext uri="{FF2B5EF4-FFF2-40B4-BE49-F238E27FC236}">
                <a16:creationId xmlns:a16="http://schemas.microsoft.com/office/drawing/2014/main" id="{DB17327D-554A-B802-855C-39A7D6F51D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BCD8EB-9E81-20C5-C11C-23D7C82DFCDA}"/>
              </a:ext>
            </a:extLst>
          </p:cNvPr>
          <p:cNvSpPr>
            <a:spLocks noGrp="1"/>
          </p:cNvSpPr>
          <p:nvPr>
            <p:ph type="sldNum" sz="quarter" idx="12"/>
          </p:nvPr>
        </p:nvSpPr>
        <p:spPr/>
        <p:txBody>
          <a:bodyPr/>
          <a:lstStyle/>
          <a:p>
            <a:fld id="{A24BF3F0-7B92-4C6A-AEE5-4729E7EFDEDA}" type="slidenum">
              <a:rPr lang="en-GB" smtClean="0"/>
              <a:t>‹#›</a:t>
            </a:fld>
            <a:endParaRPr lang="en-GB"/>
          </a:p>
        </p:txBody>
      </p:sp>
    </p:spTree>
    <p:extLst>
      <p:ext uri="{BB962C8B-B14F-4D97-AF65-F5344CB8AC3E}">
        <p14:creationId xmlns:p14="http://schemas.microsoft.com/office/powerpoint/2010/main" val="31174691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457615-2E59-DF4C-52E1-2B2C5163157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E39715F-F88D-8176-479D-DA477C50262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9A67A05-645B-BF53-1D57-0B618F7391B1}"/>
              </a:ext>
            </a:extLst>
          </p:cNvPr>
          <p:cNvSpPr>
            <a:spLocks noGrp="1"/>
          </p:cNvSpPr>
          <p:nvPr>
            <p:ph type="dt" sz="half" idx="10"/>
          </p:nvPr>
        </p:nvSpPr>
        <p:spPr/>
        <p:txBody>
          <a:bodyPr/>
          <a:lstStyle/>
          <a:p>
            <a:fld id="{04C847EB-AD02-435F-91A1-A6B984043449}" type="datetimeFigureOut">
              <a:rPr lang="en-GB" smtClean="0"/>
              <a:t>29/06/2025</a:t>
            </a:fld>
            <a:endParaRPr lang="en-GB"/>
          </a:p>
        </p:txBody>
      </p:sp>
      <p:sp>
        <p:nvSpPr>
          <p:cNvPr id="5" name="Footer Placeholder 4">
            <a:extLst>
              <a:ext uri="{FF2B5EF4-FFF2-40B4-BE49-F238E27FC236}">
                <a16:creationId xmlns:a16="http://schemas.microsoft.com/office/drawing/2014/main" id="{64F9B6A4-73B9-FC9D-3715-C8D5BB54D2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A2ED1C-A75D-E26B-7E01-D8E6E0DD5BD0}"/>
              </a:ext>
            </a:extLst>
          </p:cNvPr>
          <p:cNvSpPr>
            <a:spLocks noGrp="1"/>
          </p:cNvSpPr>
          <p:nvPr>
            <p:ph type="sldNum" sz="quarter" idx="12"/>
          </p:nvPr>
        </p:nvSpPr>
        <p:spPr/>
        <p:txBody>
          <a:bodyPr/>
          <a:lstStyle/>
          <a:p>
            <a:fld id="{A24BF3F0-7B92-4C6A-AEE5-4729E7EFDEDA}" type="slidenum">
              <a:rPr lang="en-GB" smtClean="0"/>
              <a:t>‹#›</a:t>
            </a:fld>
            <a:endParaRPr lang="en-GB"/>
          </a:p>
        </p:txBody>
      </p:sp>
    </p:spTree>
    <p:extLst>
      <p:ext uri="{BB962C8B-B14F-4D97-AF65-F5344CB8AC3E}">
        <p14:creationId xmlns:p14="http://schemas.microsoft.com/office/powerpoint/2010/main" val="1717822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1000" r="-1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936E81-D68E-ED92-E7E1-C4401DDA83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CED9A79-6E95-A9C9-CEB0-EB976A58CA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2DFB4E-4621-5E75-3E68-711B8704B1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4C847EB-AD02-435F-91A1-A6B984043449}" type="datetimeFigureOut">
              <a:rPr lang="en-GB" smtClean="0"/>
              <a:t>29/06/2025</a:t>
            </a:fld>
            <a:endParaRPr lang="en-GB"/>
          </a:p>
        </p:txBody>
      </p:sp>
      <p:sp>
        <p:nvSpPr>
          <p:cNvPr id="5" name="Footer Placeholder 4">
            <a:extLst>
              <a:ext uri="{FF2B5EF4-FFF2-40B4-BE49-F238E27FC236}">
                <a16:creationId xmlns:a16="http://schemas.microsoft.com/office/drawing/2014/main" id="{B49D520A-82B3-39F3-4F84-4724194FBA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48EDB7-EA71-C408-51CE-C2B1971567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24BF3F0-7B92-4C6A-AEE5-4729E7EFDEDA}" type="slidenum">
              <a:rPr lang="en-GB" smtClean="0"/>
              <a:t>‹#›</a:t>
            </a:fld>
            <a:endParaRPr lang="en-GB"/>
          </a:p>
        </p:txBody>
      </p:sp>
    </p:spTree>
    <p:extLst>
      <p:ext uri="{BB962C8B-B14F-4D97-AF65-F5344CB8AC3E}">
        <p14:creationId xmlns:p14="http://schemas.microsoft.com/office/powerpoint/2010/main" val="10167699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ECPNDHAIvOg"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000" r="-1000"/>
          </a:stretch>
        </a:blip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64D2207-AA67-DAD1-D42E-7A07328C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C675FFA-DECE-B59F-E583-3622D4ED2614}"/>
              </a:ext>
            </a:extLst>
          </p:cNvPr>
          <p:cNvSpPr>
            <a:spLocks noGrp="1"/>
          </p:cNvSpPr>
          <p:nvPr>
            <p:ph type="title"/>
          </p:nvPr>
        </p:nvSpPr>
        <p:spPr>
          <a:xfrm>
            <a:off x="510294" y="299709"/>
            <a:ext cx="11171412" cy="1240717"/>
          </a:xfrm>
        </p:spPr>
        <p:txBody>
          <a:bodyPr vert="horz" lIns="91440" tIns="45720" rIns="91440" bIns="45720" rtlCol="0" anchor="t">
            <a:noAutofit/>
          </a:bodyPr>
          <a:lstStyle/>
          <a:p>
            <a:pPr algn="ctr"/>
            <a:r>
              <a:rPr lang="en-US" b="1" kern="1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Shaping the Future of </a:t>
            </a:r>
            <a:br>
              <a:rPr lang="en-US" b="1" kern="1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b="1" kern="1200"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MPG Financial Services</a:t>
            </a:r>
          </a:p>
        </p:txBody>
      </p:sp>
      <p:sp>
        <p:nvSpPr>
          <p:cNvPr id="3" name="Content Placeholder 2">
            <a:extLst>
              <a:ext uri="{FF2B5EF4-FFF2-40B4-BE49-F238E27FC236}">
                <a16:creationId xmlns:a16="http://schemas.microsoft.com/office/drawing/2014/main" id="{11494D14-425E-A30C-30F1-D87E1E1CE06D}"/>
              </a:ext>
            </a:extLst>
          </p:cNvPr>
          <p:cNvSpPr>
            <a:spLocks noGrp="1"/>
          </p:cNvSpPr>
          <p:nvPr>
            <p:ph sz="half" idx="1"/>
          </p:nvPr>
        </p:nvSpPr>
        <p:spPr>
          <a:xfrm>
            <a:off x="86532" y="3333135"/>
            <a:ext cx="7798939" cy="3461477"/>
          </a:xfrm>
        </p:spPr>
        <p:txBody>
          <a:bodyPr vert="horz" lIns="91440" tIns="45720" rIns="91440" bIns="45720" rtlCol="0">
            <a:normAutofit fontScale="62500" lnSpcReduction="20000"/>
          </a:bodyPr>
          <a:lstStyle/>
          <a:p>
            <a:pPr>
              <a:lnSpc>
                <a:spcPct val="120000"/>
              </a:lnSpc>
            </a:pPr>
            <a:r>
              <a:rPr lang="en-US" sz="33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Name: Digital Skills for Personal and Professional Growth</a:t>
            </a:r>
          </a:p>
          <a:p>
            <a:pPr>
              <a:lnSpc>
                <a:spcPct val="120000"/>
              </a:lnSpc>
            </a:pPr>
            <a:r>
              <a:rPr lang="en-US" sz="3300"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Code: BMSW4008</a:t>
            </a:r>
          </a:p>
          <a:p>
            <a:pPr>
              <a:lnSpc>
                <a:spcPct val="120000"/>
              </a:lnSpc>
            </a:pPr>
            <a:r>
              <a:rPr lang="en-US" sz="33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Assignment Name: Evidence of Learning (E-Portfolio)</a:t>
            </a:r>
          </a:p>
          <a:p>
            <a:pPr>
              <a:lnSpc>
                <a:spcPct val="120000"/>
              </a:lnSpc>
            </a:pPr>
            <a:r>
              <a:rPr lang="en-US" sz="3300"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Name: Georgiana Paula Morosan</a:t>
            </a:r>
          </a:p>
          <a:p>
            <a:pPr>
              <a:lnSpc>
                <a:spcPct val="120000"/>
              </a:lnSpc>
            </a:pPr>
            <a:r>
              <a:rPr lang="en-US" sz="33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Number: 2418652</a:t>
            </a:r>
          </a:p>
          <a:p>
            <a:pPr>
              <a:lnSpc>
                <a:spcPct val="120000"/>
              </a:lnSpc>
            </a:pPr>
            <a:r>
              <a:rPr lang="en-US" sz="3300"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Lecturer: Philippa Fitzgerald</a:t>
            </a:r>
          </a:p>
          <a:p>
            <a:pPr>
              <a:lnSpc>
                <a:spcPct val="120000"/>
              </a:lnSpc>
            </a:pPr>
            <a:r>
              <a:rPr lang="en-US" sz="33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Deadline: 30/06/2025</a:t>
            </a:r>
          </a:p>
          <a:p>
            <a:pPr>
              <a:lnSpc>
                <a:spcPct val="120000"/>
              </a:lnSpc>
            </a:pPr>
            <a:endParaRPr lang="en-US" sz="1800" dirty="0"/>
          </a:p>
        </p:txBody>
      </p:sp>
      <p:pic>
        <p:nvPicPr>
          <p:cNvPr id="28" name="Content Placeholder 27" descr="A white tiger head on a green background&#10;&#10;AI-generated content may be incorrect.">
            <a:extLst>
              <a:ext uri="{FF2B5EF4-FFF2-40B4-BE49-F238E27FC236}">
                <a16:creationId xmlns:a16="http://schemas.microsoft.com/office/drawing/2014/main" id="{28B3AA5D-91E0-1D2E-42B7-DC368AE29F3D}"/>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10785960" y="5375544"/>
            <a:ext cx="1406040" cy="1482456"/>
          </a:xfrm>
        </p:spPr>
      </p:pic>
    </p:spTree>
    <p:extLst>
      <p:ext uri="{BB962C8B-B14F-4D97-AF65-F5344CB8AC3E}">
        <p14:creationId xmlns:p14="http://schemas.microsoft.com/office/powerpoint/2010/main" val="8814833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27A7E-6257-AA14-A82E-4FCBA42602F1}"/>
              </a:ext>
            </a:extLst>
          </p:cNvPr>
          <p:cNvSpPr>
            <a:spLocks noGrp="1"/>
          </p:cNvSpPr>
          <p:nvPr>
            <p:ph type="ctrTitle"/>
          </p:nvPr>
        </p:nvSpPr>
        <p:spPr>
          <a:xfrm>
            <a:off x="1524000" y="272590"/>
            <a:ext cx="9144000" cy="746234"/>
          </a:xfrm>
        </p:spPr>
        <p:txBody>
          <a:bodyPr>
            <a:normAutofit/>
          </a:bodyPr>
          <a:lstStyle/>
          <a:p>
            <a:r>
              <a:rPr lang="en-GB" sz="44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AI</a:t>
            </a:r>
            <a:r>
              <a:rPr lang="en-GB"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4400"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Acknowledgment</a:t>
            </a:r>
            <a:r>
              <a:rPr lang="en-GB"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endParaRPr lang="en-GB" sz="4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CC50D74-3DFC-93F9-F749-B0F5A9379406}"/>
              </a:ext>
            </a:extLst>
          </p:cNvPr>
          <p:cNvSpPr>
            <a:spLocks noGrp="1"/>
          </p:cNvSpPr>
          <p:nvPr>
            <p:ph type="subTitle" idx="1"/>
          </p:nvPr>
        </p:nvSpPr>
        <p:spPr>
          <a:xfrm>
            <a:off x="352775" y="2970865"/>
            <a:ext cx="10315225" cy="2704381"/>
          </a:xfrm>
        </p:spPr>
        <p:txBody>
          <a:bodyPr>
            <a:normAutofit/>
          </a:bodyPr>
          <a:lstStyle/>
          <a:p>
            <a:pPr algn="l"/>
            <a:r>
              <a:rPr lang="en-GB" sz="28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 confirm that I have not presented any AI generated materials as my own work. </a:t>
            </a:r>
          </a:p>
          <a:p>
            <a:pPr algn="l"/>
            <a:r>
              <a:rPr lang="en-GB" sz="28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 confirm that I have copies of my drafts, notes, and other resources I used, which I may be asked to provide in evidence.</a:t>
            </a:r>
          </a:p>
          <a:p>
            <a:endParaRPr lang="en-GB" dirty="0"/>
          </a:p>
        </p:txBody>
      </p:sp>
      <p:pic>
        <p:nvPicPr>
          <p:cNvPr id="5" name="Picture 4">
            <a:extLst>
              <a:ext uri="{FF2B5EF4-FFF2-40B4-BE49-F238E27FC236}">
                <a16:creationId xmlns:a16="http://schemas.microsoft.com/office/drawing/2014/main" id="{57AFD4DF-3BFD-87E7-B410-621848835FB9}"/>
              </a:ext>
            </a:extLst>
          </p:cNvPr>
          <p:cNvPicPr>
            <a:picLocks noChangeAspect="1"/>
          </p:cNvPicPr>
          <p:nvPr/>
        </p:nvPicPr>
        <p:blipFill>
          <a:blip r:embed="rId3"/>
          <a:stretch>
            <a:fillRect/>
          </a:stretch>
        </p:blipFill>
        <p:spPr>
          <a:xfrm>
            <a:off x="10783702" y="5370446"/>
            <a:ext cx="1408298" cy="1487553"/>
          </a:xfrm>
          <a:prstGeom prst="rect">
            <a:avLst/>
          </a:prstGeom>
        </p:spPr>
      </p:pic>
    </p:spTree>
    <p:extLst>
      <p:ext uri="{BB962C8B-B14F-4D97-AF65-F5344CB8AC3E}">
        <p14:creationId xmlns:p14="http://schemas.microsoft.com/office/powerpoint/2010/main" val="4220616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00D47-675E-A58B-A216-B4EA0F71DDD0}"/>
              </a:ext>
            </a:extLst>
          </p:cNvPr>
          <p:cNvSpPr>
            <a:spLocks noGrp="1"/>
          </p:cNvSpPr>
          <p:nvPr>
            <p:ph type="title"/>
          </p:nvPr>
        </p:nvSpPr>
        <p:spPr>
          <a:xfrm>
            <a:off x="838200" y="315964"/>
            <a:ext cx="10515600" cy="755752"/>
          </a:xfrm>
        </p:spPr>
        <p:txBody>
          <a:bodyPr>
            <a:normAutofit/>
          </a:bodyPr>
          <a:lstStyle/>
          <a:p>
            <a:pPr algn="ctr"/>
            <a:r>
              <a:rPr lang="en-GB"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Contents</a:t>
            </a:r>
            <a:endParaRPr lang="en-GB"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2BF290B-2213-8916-62B8-1EBDD0FC94E4}"/>
              </a:ext>
            </a:extLst>
          </p:cNvPr>
          <p:cNvPicPr>
            <a:picLocks noChangeAspect="1"/>
          </p:cNvPicPr>
          <p:nvPr/>
        </p:nvPicPr>
        <p:blipFill>
          <a:blip r:embed="rId3"/>
          <a:stretch>
            <a:fillRect/>
          </a:stretch>
        </p:blipFill>
        <p:spPr>
          <a:xfrm>
            <a:off x="10783702" y="5370447"/>
            <a:ext cx="1408298" cy="1487553"/>
          </a:xfrm>
          <a:prstGeom prst="rect">
            <a:avLst/>
          </a:prstGeom>
        </p:spPr>
      </p:pic>
      <p:sp>
        <p:nvSpPr>
          <p:cNvPr id="6" name="Rectangle 1">
            <a:extLst>
              <a:ext uri="{FF2B5EF4-FFF2-40B4-BE49-F238E27FC236}">
                <a16:creationId xmlns:a16="http://schemas.microsoft.com/office/drawing/2014/main" id="{04F79BF8-ED34-A286-766A-321CE221DF69}"/>
              </a:ext>
            </a:extLst>
          </p:cNvPr>
          <p:cNvSpPr>
            <a:spLocks noGrp="1" noChangeArrowheads="1"/>
          </p:cNvSpPr>
          <p:nvPr>
            <p:ph idx="1"/>
          </p:nvPr>
        </p:nvSpPr>
        <p:spPr bwMode="auto">
          <a:xfrm>
            <a:off x="111396" y="2686272"/>
            <a:ext cx="9917723"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457200" marR="0" lvl="0" indent="-4572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i="0" u="none" strike="noStrike" cap="none" normalizeH="0" baseline="0" dirty="0">
                <a:ln>
                  <a:noFill/>
                </a:ln>
                <a:solidFill>
                  <a:schemeClr val="bg1"/>
                </a:solidFill>
                <a:effectLst>
                  <a:outerShdw blurRad="38100" dist="38100" dir="2700000" algn="tl">
                    <a:srgbClr val="000000">
                      <a:alpha val="43137"/>
                    </a:srgbClr>
                  </a:outerShdw>
                </a:effectLst>
                <a:latin typeface="Arial" panose="020B0604020202020204" pitchFamily="34" charset="0"/>
              </a:rPr>
              <a:t>Introduction</a:t>
            </a:r>
          </a:p>
          <a:p>
            <a:pPr marL="457200" lvl="0" indent="-457200" eaLnBrk="0" fontAlgn="base" hangingPunct="0">
              <a:lnSpc>
                <a:spcPct val="100000"/>
              </a:lnSpc>
              <a:spcBef>
                <a:spcPct val="0"/>
              </a:spcBef>
              <a:spcAft>
                <a:spcPct val="0"/>
              </a:spcAft>
              <a:buFont typeface="+mj-lt"/>
              <a:buAutoNum type="arabicPeriod"/>
            </a:pPr>
            <a:r>
              <a:rPr kumimoji="0" lang="en-US" altLang="en-US" i="0" u="none" strike="noStrike" cap="none" normalizeH="0" baseline="0" dirty="0">
                <a:ln>
                  <a:noFill/>
                </a:ln>
                <a:solidFill>
                  <a:srgbClr val="C6A000"/>
                </a:solidFill>
                <a:effectLst>
                  <a:outerShdw blurRad="38100" dist="38100" dir="2700000" algn="tl">
                    <a:srgbClr val="000000">
                      <a:alpha val="43137"/>
                    </a:srgbClr>
                  </a:outerShdw>
                </a:effectLst>
                <a:latin typeface="Arial" panose="020B0604020202020204" pitchFamily="34" charset="0"/>
              </a:rPr>
              <a:t>Market Research: “</a:t>
            </a:r>
            <a:r>
              <a:rPr lang="en-GB" dirty="0">
                <a:solidFill>
                  <a:srgbClr val="C6A000"/>
                </a:solidFill>
                <a:latin typeface="Arial" panose="020B0604020202020204" pitchFamily="34" charset="0"/>
                <a:cs typeface="Arial" panose="020B0604020202020204" pitchFamily="34" charset="0"/>
              </a:rPr>
              <a:t>The Questionnaire”</a:t>
            </a:r>
          </a:p>
          <a:p>
            <a:pPr marL="457200" lvl="0" indent="-457200" eaLnBrk="0" fontAlgn="base" hangingPunct="0">
              <a:lnSpc>
                <a:spcPct val="100000"/>
              </a:lnSpc>
              <a:spcBef>
                <a:spcPct val="0"/>
              </a:spcBef>
              <a:spcAft>
                <a:spcPct val="0"/>
              </a:spcAft>
              <a:buFont typeface="+mj-lt"/>
              <a:buAutoNum type="arabicPeriod"/>
            </a:pPr>
            <a:r>
              <a:rPr kumimoji="0" lang="en-US" altLang="en-US" i="0" u="none" strike="noStrike" cap="none" normalizeH="0" baseline="0" dirty="0">
                <a:ln>
                  <a:noFill/>
                </a:ln>
                <a:solidFill>
                  <a:schemeClr val="bg1"/>
                </a:solidFill>
                <a:effectLst>
                  <a:outerShdw blurRad="38100" dist="38100" dir="2700000" algn="tl">
                    <a:srgbClr val="000000">
                      <a:alpha val="43137"/>
                    </a:srgbClr>
                  </a:outerShdw>
                </a:effectLst>
                <a:latin typeface="Arial" panose="020B0604020202020204" pitchFamily="34" charset="0"/>
              </a:rPr>
              <a:t>Findings</a:t>
            </a:r>
          </a:p>
          <a:p>
            <a:pPr marL="457200" marR="0" lvl="0" indent="-4572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i="0" u="none" strike="noStrike" cap="none" normalizeH="0" baseline="0" dirty="0">
                <a:ln>
                  <a:noFill/>
                </a:ln>
                <a:solidFill>
                  <a:schemeClr val="bg1"/>
                </a:solidFill>
                <a:effectLst>
                  <a:outerShdw blurRad="38100" dist="38100" dir="2700000" algn="tl">
                    <a:srgbClr val="000000">
                      <a:alpha val="43137"/>
                    </a:srgbClr>
                  </a:outerShdw>
                </a:effectLst>
                <a:latin typeface="Arial" panose="020B0604020202020204" pitchFamily="34" charset="0"/>
              </a:rPr>
              <a:t>Marketing Materials</a:t>
            </a:r>
          </a:p>
          <a:p>
            <a:pPr marL="457200" marR="0" lvl="0" indent="-4572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i="0" u="none" strike="noStrike" cap="none" normalizeH="0" baseline="0" dirty="0">
                <a:ln>
                  <a:noFill/>
                </a:ln>
                <a:solidFill>
                  <a:srgbClr val="C6A000"/>
                </a:solidFill>
                <a:effectLst>
                  <a:outerShdw blurRad="38100" dist="38100" dir="2700000" algn="tl">
                    <a:srgbClr val="000000">
                      <a:alpha val="43137"/>
                    </a:srgbClr>
                  </a:outerShdw>
                </a:effectLst>
                <a:latin typeface="Arial" panose="020B0604020202020204" pitchFamily="34" charset="0"/>
              </a:rPr>
              <a:t>Website Design</a:t>
            </a:r>
          </a:p>
          <a:p>
            <a:pPr marL="457200" marR="0" lvl="0" indent="-4572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i="0" u="none" strike="noStrike" cap="none" normalizeH="0" baseline="0" dirty="0">
                <a:ln>
                  <a:noFill/>
                </a:ln>
                <a:solidFill>
                  <a:schemeClr val="bg1"/>
                </a:solidFill>
                <a:effectLst>
                  <a:outerShdw blurRad="38100" dist="38100" dir="2700000" algn="tl">
                    <a:srgbClr val="000000">
                      <a:alpha val="43137"/>
                    </a:srgbClr>
                  </a:outerShdw>
                </a:effectLst>
                <a:latin typeface="Arial" panose="020B0604020202020204" pitchFamily="34" charset="0"/>
              </a:rPr>
              <a:t>Video Advertisement</a:t>
            </a:r>
          </a:p>
          <a:p>
            <a:pPr marL="457200" marR="0" lvl="0" indent="-4572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i="0" u="none" strike="noStrike" cap="none" normalizeH="0" baseline="0" dirty="0">
                <a:ln>
                  <a:noFill/>
                </a:ln>
                <a:solidFill>
                  <a:srgbClr val="C6A000"/>
                </a:solidFill>
                <a:effectLst>
                  <a:outerShdw blurRad="38100" dist="38100" dir="2700000" algn="tl">
                    <a:srgbClr val="000000">
                      <a:alpha val="43137"/>
                    </a:srgbClr>
                  </a:outerShdw>
                </a:effectLst>
                <a:latin typeface="Arial" panose="020B0604020202020204" pitchFamily="34" charset="0"/>
              </a:rPr>
              <a:t>Reflection &amp; Skills Gained</a:t>
            </a:r>
          </a:p>
          <a:p>
            <a:pPr marL="457200" marR="0" lvl="0" indent="-4572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i="0" u="none" strike="noStrike" cap="none" normalizeH="0" baseline="0" dirty="0">
                <a:ln>
                  <a:noFill/>
                </a:ln>
                <a:solidFill>
                  <a:schemeClr val="bg1"/>
                </a:solidFill>
                <a:effectLst>
                  <a:outerShdw blurRad="38100" dist="38100" dir="2700000" algn="tl">
                    <a:srgbClr val="000000">
                      <a:alpha val="43137"/>
                    </a:srgbClr>
                  </a:outerShdw>
                </a:effectLst>
                <a:latin typeface="Arial" panose="020B0604020202020204" pitchFamily="34" charset="0"/>
              </a:rPr>
              <a:t>Reference List</a:t>
            </a:r>
          </a:p>
        </p:txBody>
      </p:sp>
    </p:spTree>
    <p:extLst>
      <p:ext uri="{BB962C8B-B14F-4D97-AF65-F5344CB8AC3E}">
        <p14:creationId xmlns:p14="http://schemas.microsoft.com/office/powerpoint/2010/main" val="3430387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B6A8C-680F-2243-87C3-88CE905178FA}"/>
              </a:ext>
            </a:extLst>
          </p:cNvPr>
          <p:cNvSpPr>
            <a:spLocks noGrp="1"/>
          </p:cNvSpPr>
          <p:nvPr>
            <p:ph type="title"/>
          </p:nvPr>
        </p:nvSpPr>
        <p:spPr>
          <a:xfrm>
            <a:off x="838200" y="337574"/>
            <a:ext cx="10515600" cy="824578"/>
          </a:xfrm>
        </p:spPr>
        <p:txBody>
          <a:bodyPr>
            <a:normAutofit/>
          </a:bodyPr>
          <a:lstStyle/>
          <a:p>
            <a:pPr algn="ctr"/>
            <a:r>
              <a:rPr lang="en-GB"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p>
        </p:txBody>
      </p:sp>
      <p:pic>
        <p:nvPicPr>
          <p:cNvPr id="4" name="Picture 3">
            <a:extLst>
              <a:ext uri="{FF2B5EF4-FFF2-40B4-BE49-F238E27FC236}">
                <a16:creationId xmlns:a16="http://schemas.microsoft.com/office/drawing/2014/main" id="{D897D782-45E5-1D02-E070-CC387E05F522}"/>
              </a:ext>
            </a:extLst>
          </p:cNvPr>
          <p:cNvPicPr>
            <a:picLocks noChangeAspect="1"/>
          </p:cNvPicPr>
          <p:nvPr/>
        </p:nvPicPr>
        <p:blipFill>
          <a:blip r:embed="rId3"/>
          <a:stretch>
            <a:fillRect/>
          </a:stretch>
        </p:blipFill>
        <p:spPr>
          <a:xfrm>
            <a:off x="10783702" y="5370447"/>
            <a:ext cx="1408298" cy="1487553"/>
          </a:xfrm>
          <a:prstGeom prst="rect">
            <a:avLst/>
          </a:prstGeom>
        </p:spPr>
      </p:pic>
      <p:sp>
        <p:nvSpPr>
          <p:cNvPr id="5" name="Rectangle 1">
            <a:extLst>
              <a:ext uri="{FF2B5EF4-FFF2-40B4-BE49-F238E27FC236}">
                <a16:creationId xmlns:a16="http://schemas.microsoft.com/office/drawing/2014/main" id="{65FB5E24-1DAE-50D8-A766-E985C4F30F44}"/>
              </a:ext>
            </a:extLst>
          </p:cNvPr>
          <p:cNvSpPr>
            <a:spLocks noGrp="1" noChangeArrowheads="1"/>
          </p:cNvSpPr>
          <p:nvPr>
            <p:ph idx="1"/>
          </p:nvPr>
        </p:nvSpPr>
        <p:spPr bwMode="auto">
          <a:xfrm>
            <a:off x="248264" y="2873217"/>
            <a:ext cx="8817077" cy="31085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eaLnBrk="0" fontAlgn="base" hangingPunct="0">
              <a:lnSpc>
                <a:spcPct val="100000"/>
              </a:lnSpc>
              <a:spcBef>
                <a:spcPct val="0"/>
              </a:spcBef>
              <a:spcAft>
                <a:spcPct val="0"/>
              </a:spcAft>
              <a:buNone/>
            </a:pPr>
            <a:r>
              <a:rPr kumimoji="0" lang="en-US" altLang="en-US" b="0" i="0" u="none" strike="noStrike" cap="none" normalizeH="0" baseline="0" dirty="0">
                <a:ln>
                  <a:noFill/>
                </a:ln>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This PowerPoint is outlining how data from market research has influenced the production of </a:t>
            </a:r>
            <a:r>
              <a:rPr lang="en-GB"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marketing materials, website, and video advert for MPG Financial Services. </a:t>
            </a:r>
          </a:p>
          <a:p>
            <a:pPr marL="0" lvl="0" indent="0" eaLnBrk="0" fontAlgn="base" hangingPunct="0">
              <a:lnSpc>
                <a:spcPct val="100000"/>
              </a:lnSpc>
              <a:spcBef>
                <a:spcPct val="0"/>
              </a:spcBef>
              <a:spcAft>
                <a:spcPct val="0"/>
              </a:spcAft>
              <a:buNone/>
            </a:pPr>
            <a:r>
              <a:rPr lang="en-GB" altLang="en-US"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It shows how customer insights were applied to create </a:t>
            </a:r>
            <a:r>
              <a:rPr lang="en-GB"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 brand that is trustworthy, clear, and aligned with what the audience truly values.</a:t>
            </a:r>
            <a:endParaRPr kumimoji="0" lang="en-US" altLang="en-US" b="0" i="0" u="none" strike="noStrike" cap="none" normalizeH="0" baseline="0" dirty="0">
              <a:ln>
                <a:noFill/>
              </a:ln>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1765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97E69-0431-BB0F-8A86-593EA8E2A35C}"/>
              </a:ext>
            </a:extLst>
          </p:cNvPr>
          <p:cNvSpPr>
            <a:spLocks noGrp="1"/>
          </p:cNvSpPr>
          <p:nvPr>
            <p:ph type="title"/>
          </p:nvPr>
        </p:nvSpPr>
        <p:spPr>
          <a:xfrm>
            <a:off x="838200" y="288412"/>
            <a:ext cx="10515600" cy="785249"/>
          </a:xfrm>
        </p:spPr>
        <p:txBody>
          <a:bodyPr/>
          <a:lstStyle/>
          <a:p>
            <a:pPr algn="ctr"/>
            <a:r>
              <a:rPr lang="en-GB" b="1" dirty="0">
                <a:solidFill>
                  <a:schemeClr val="accent6">
                    <a:lumMod val="75000"/>
                  </a:schemeClr>
                </a:solidFill>
                <a:latin typeface="Arial" panose="020B0604020202020204" pitchFamily="34" charset="0"/>
                <a:cs typeface="Arial" panose="020B0604020202020204" pitchFamily="34" charset="0"/>
              </a:rPr>
              <a:t>The</a:t>
            </a:r>
            <a:r>
              <a:rPr lang="en-GB" b="1" dirty="0">
                <a:solidFill>
                  <a:srgbClr val="C6A000"/>
                </a:solidFill>
                <a:latin typeface="Arial" panose="020B0604020202020204" pitchFamily="34" charset="0"/>
                <a:cs typeface="Arial" panose="020B0604020202020204" pitchFamily="34" charset="0"/>
              </a:rPr>
              <a:t> Questionnaire</a:t>
            </a:r>
            <a:endParaRPr lang="en-GB" b="1" dirty="0">
              <a:latin typeface="Arial" panose="020B0604020202020204" pitchFamily="34" charset="0"/>
              <a:cs typeface="Arial" panose="020B0604020202020204" pitchFamily="34" charset="0"/>
            </a:endParaRPr>
          </a:p>
        </p:txBody>
      </p:sp>
      <p:sp>
        <p:nvSpPr>
          <p:cNvPr id="5" name="Rectangle 1">
            <a:extLst>
              <a:ext uri="{FF2B5EF4-FFF2-40B4-BE49-F238E27FC236}">
                <a16:creationId xmlns:a16="http://schemas.microsoft.com/office/drawing/2014/main" id="{7B4D71B3-3075-52C3-3836-805CAED93D96}"/>
              </a:ext>
            </a:extLst>
          </p:cNvPr>
          <p:cNvSpPr>
            <a:spLocks noGrp="1" noChangeArrowheads="1"/>
          </p:cNvSpPr>
          <p:nvPr>
            <p:ph idx="1"/>
          </p:nvPr>
        </p:nvSpPr>
        <p:spPr bwMode="auto">
          <a:xfrm>
            <a:off x="189270" y="2508196"/>
            <a:ext cx="8824101"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accent6">
                    <a:lumMod val="75000"/>
                  </a:schemeClr>
                </a:solidFill>
                <a:effectLst>
                  <a:outerShdw blurRad="38100" dist="38100" dir="2700000" algn="tl">
                    <a:srgbClr val="000000">
                      <a:alpha val="43137"/>
                    </a:srgbClr>
                  </a:outerShdw>
                </a:effectLst>
                <a:latin typeface="Arial" panose="020B0604020202020204" pitchFamily="34" charset="0"/>
              </a:rPr>
              <a:t> </a:t>
            </a:r>
            <a:r>
              <a:rPr kumimoji="0" lang="en-US" altLang="en-US" b="0" i="0" u="none" strike="noStrike" cap="none" normalizeH="0" baseline="0" dirty="0">
                <a:ln>
                  <a:noFill/>
                </a:ln>
                <a:solidFill>
                  <a:schemeClr val="accent6">
                    <a:lumMod val="75000"/>
                  </a:schemeClr>
                </a:solidFill>
                <a:latin typeface="Arial" panose="020B0604020202020204" pitchFamily="34" charset="0"/>
              </a:rPr>
              <a:t>11 questions targeting user attitudes toward financial consultants.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C6A000"/>
                </a:solidFill>
                <a:latin typeface="Arial" panose="020B0604020202020204" pitchFamily="34" charset="0"/>
              </a:rPr>
              <a:t> Distributed via Facebook, Instagram, and word of mouth.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accent6">
                    <a:lumMod val="75000"/>
                  </a:schemeClr>
                </a:solidFill>
                <a:latin typeface="Arial" panose="020B0604020202020204" pitchFamily="34" charset="0"/>
              </a:rPr>
              <a:t> 37 responses.</a:t>
            </a:r>
          </a:p>
        </p:txBody>
      </p:sp>
      <p:pic>
        <p:nvPicPr>
          <p:cNvPr id="7" name="Picture 6" descr="A logo of a lion&#10;&#10;AI-generated content may be incorrect.">
            <a:extLst>
              <a:ext uri="{FF2B5EF4-FFF2-40B4-BE49-F238E27FC236}">
                <a16:creationId xmlns:a16="http://schemas.microsoft.com/office/drawing/2014/main" id="{930AB511-D82A-40FB-9051-2048562D75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06496" y="2508196"/>
            <a:ext cx="2827408" cy="3352134"/>
          </a:xfrm>
          <a:prstGeom prst="rect">
            <a:avLst/>
          </a:prstGeom>
        </p:spPr>
      </p:pic>
    </p:spTree>
    <p:extLst>
      <p:ext uri="{BB962C8B-B14F-4D97-AF65-F5344CB8AC3E}">
        <p14:creationId xmlns:p14="http://schemas.microsoft.com/office/powerpoint/2010/main" val="2815602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FDF90-105D-EC35-590D-5B6BC693FCD9}"/>
              </a:ext>
            </a:extLst>
          </p:cNvPr>
          <p:cNvSpPr>
            <a:spLocks noGrp="1"/>
          </p:cNvSpPr>
          <p:nvPr>
            <p:ph type="title"/>
          </p:nvPr>
        </p:nvSpPr>
        <p:spPr>
          <a:xfrm>
            <a:off x="838200" y="249083"/>
            <a:ext cx="10515600" cy="863907"/>
          </a:xfrm>
        </p:spPr>
        <p:txBody>
          <a:bodyPr>
            <a:normAutofit/>
          </a:bodyPr>
          <a:lstStyle/>
          <a:p>
            <a:pPr algn="ct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Findings</a:t>
            </a:r>
          </a:p>
        </p:txBody>
      </p:sp>
      <p:sp>
        <p:nvSpPr>
          <p:cNvPr id="3" name="Content Placeholder 2">
            <a:extLst>
              <a:ext uri="{FF2B5EF4-FFF2-40B4-BE49-F238E27FC236}">
                <a16:creationId xmlns:a16="http://schemas.microsoft.com/office/drawing/2014/main" id="{9D4A85F7-4563-A024-4A55-0384166FB840}"/>
              </a:ext>
            </a:extLst>
          </p:cNvPr>
          <p:cNvSpPr>
            <a:spLocks noGrp="1"/>
          </p:cNvSpPr>
          <p:nvPr>
            <p:ph sz="half" idx="1"/>
          </p:nvPr>
        </p:nvSpPr>
        <p:spPr>
          <a:xfrm>
            <a:off x="101186" y="2059912"/>
            <a:ext cx="11989628" cy="2112765"/>
          </a:xfrm>
        </p:spPr>
        <p:txBody>
          <a:bodyPr>
            <a:noAutofit/>
          </a:bodyPr>
          <a:lstStyle/>
          <a:p>
            <a:pPr marL="0" indent="0" algn="ctr">
              <a:buNone/>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Customer</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Intent</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and</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Request</a:t>
            </a:r>
          </a:p>
          <a:p>
            <a:r>
              <a:rPr lang="en-GB"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57% of respondents are “likely” or “very likely” to work with a financial consultant in the next 12 months.</a:t>
            </a:r>
          </a:p>
          <a:p>
            <a:r>
              <a:rPr lang="en-GB"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Shows a strong market demand and interest in financial guidance.</a:t>
            </a:r>
          </a:p>
        </p:txBody>
      </p:sp>
      <p:pic>
        <p:nvPicPr>
          <p:cNvPr id="5" name="Picture 4">
            <a:extLst>
              <a:ext uri="{FF2B5EF4-FFF2-40B4-BE49-F238E27FC236}">
                <a16:creationId xmlns:a16="http://schemas.microsoft.com/office/drawing/2014/main" id="{ED2EA1FF-E087-ACE8-B5E7-D996507C00A9}"/>
              </a:ext>
            </a:extLst>
          </p:cNvPr>
          <p:cNvPicPr>
            <a:picLocks noChangeAspect="1"/>
          </p:cNvPicPr>
          <p:nvPr/>
        </p:nvPicPr>
        <p:blipFill>
          <a:blip r:embed="rId3"/>
          <a:stretch>
            <a:fillRect/>
          </a:stretch>
        </p:blipFill>
        <p:spPr>
          <a:xfrm>
            <a:off x="10783702" y="5370447"/>
            <a:ext cx="1408298" cy="1487553"/>
          </a:xfrm>
          <a:prstGeom prst="rect">
            <a:avLst/>
          </a:prstGeom>
        </p:spPr>
      </p:pic>
      <p:pic>
        <p:nvPicPr>
          <p:cNvPr id="23" name="Picture 22" descr="A white background with black text&#10;&#10;AI-generated content may be incorrect.">
            <a:extLst>
              <a:ext uri="{FF2B5EF4-FFF2-40B4-BE49-F238E27FC236}">
                <a16:creationId xmlns:a16="http://schemas.microsoft.com/office/drawing/2014/main" id="{0C863806-0FAF-BB22-1B44-7E733642FB9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12871" y="4243783"/>
            <a:ext cx="6766257" cy="2253327"/>
          </a:xfrm>
          <a:prstGeom prst="rect">
            <a:avLst/>
          </a:prstGeom>
        </p:spPr>
      </p:pic>
    </p:spTree>
    <p:extLst>
      <p:ext uri="{BB962C8B-B14F-4D97-AF65-F5344CB8AC3E}">
        <p14:creationId xmlns:p14="http://schemas.microsoft.com/office/powerpoint/2010/main" val="1856894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4565E-6AF0-0E60-60A1-74C7B1BF85FC}"/>
              </a:ext>
            </a:extLst>
          </p:cNvPr>
          <p:cNvSpPr>
            <a:spLocks noGrp="1"/>
          </p:cNvSpPr>
          <p:nvPr>
            <p:ph type="title"/>
          </p:nvPr>
        </p:nvSpPr>
        <p:spPr>
          <a:xfrm>
            <a:off x="838200" y="365126"/>
            <a:ext cx="10515600" cy="810532"/>
          </a:xfrm>
        </p:spPr>
        <p:txBody>
          <a:bodyPr/>
          <a:lstStyle/>
          <a:p>
            <a:pPr algn="ct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Findings</a:t>
            </a:r>
            <a:endParaRPr lang="en-GB" dirty="0"/>
          </a:p>
        </p:txBody>
      </p:sp>
      <p:sp>
        <p:nvSpPr>
          <p:cNvPr id="3" name="Content Placeholder 2">
            <a:extLst>
              <a:ext uri="{FF2B5EF4-FFF2-40B4-BE49-F238E27FC236}">
                <a16:creationId xmlns:a16="http://schemas.microsoft.com/office/drawing/2014/main" id="{236EEB57-EAA7-4BAA-3F20-753AA61C8F7A}"/>
              </a:ext>
            </a:extLst>
          </p:cNvPr>
          <p:cNvSpPr>
            <a:spLocks noGrp="1"/>
          </p:cNvSpPr>
          <p:nvPr>
            <p:ph sz="half" idx="1"/>
          </p:nvPr>
        </p:nvSpPr>
        <p:spPr>
          <a:xfrm>
            <a:off x="270387" y="1884911"/>
            <a:ext cx="11651226" cy="1939837"/>
          </a:xfrm>
        </p:spPr>
        <p:txBody>
          <a:bodyPr>
            <a:normAutofit/>
          </a:bodyPr>
          <a:lstStyle/>
          <a:p>
            <a:pPr marL="0" indent="0" algn="ctr">
              <a:buNone/>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Customer</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Priorities</a:t>
            </a:r>
          </a:p>
          <a:p>
            <a:r>
              <a:rPr lang="en-GB"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Trust and transparency were the most chosen priorities.</a:t>
            </a:r>
          </a:p>
          <a:p>
            <a:r>
              <a:rPr lang="en-GB"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Reputation followed as an important factor, showing that credibility matters just as much as the services offered.</a:t>
            </a:r>
          </a:p>
        </p:txBody>
      </p:sp>
      <p:pic>
        <p:nvPicPr>
          <p:cNvPr id="5" name="Picture 4">
            <a:extLst>
              <a:ext uri="{FF2B5EF4-FFF2-40B4-BE49-F238E27FC236}">
                <a16:creationId xmlns:a16="http://schemas.microsoft.com/office/drawing/2014/main" id="{7BE50CAD-031C-553C-3682-9A2BB09C5525}"/>
              </a:ext>
            </a:extLst>
          </p:cNvPr>
          <p:cNvPicPr>
            <a:picLocks noChangeAspect="1"/>
          </p:cNvPicPr>
          <p:nvPr/>
        </p:nvPicPr>
        <p:blipFill>
          <a:blip r:embed="rId3"/>
          <a:stretch>
            <a:fillRect/>
          </a:stretch>
        </p:blipFill>
        <p:spPr>
          <a:xfrm>
            <a:off x="10783702" y="5370447"/>
            <a:ext cx="1408298" cy="1487553"/>
          </a:xfrm>
          <a:prstGeom prst="rect">
            <a:avLst/>
          </a:prstGeom>
        </p:spPr>
      </p:pic>
      <p:pic>
        <p:nvPicPr>
          <p:cNvPr id="7" name="Picture 6" descr="A screenshot of a question&#10;&#10;AI-generated content may be incorrect.">
            <a:extLst>
              <a:ext uri="{FF2B5EF4-FFF2-40B4-BE49-F238E27FC236}">
                <a16:creationId xmlns:a16="http://schemas.microsoft.com/office/drawing/2014/main" id="{637CEDA6-2730-5AF1-4885-62751F7490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13540" y="4154525"/>
            <a:ext cx="6964919" cy="2431844"/>
          </a:xfrm>
          <a:prstGeom prst="rect">
            <a:avLst/>
          </a:prstGeom>
        </p:spPr>
      </p:pic>
    </p:spTree>
    <p:extLst>
      <p:ext uri="{BB962C8B-B14F-4D97-AF65-F5344CB8AC3E}">
        <p14:creationId xmlns:p14="http://schemas.microsoft.com/office/powerpoint/2010/main" val="4169988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A0EF-F6D4-FB63-2CE1-ABC87A13F733}"/>
              </a:ext>
            </a:extLst>
          </p:cNvPr>
          <p:cNvSpPr>
            <a:spLocks noGrp="1"/>
          </p:cNvSpPr>
          <p:nvPr>
            <p:ph type="title"/>
          </p:nvPr>
        </p:nvSpPr>
        <p:spPr>
          <a:xfrm>
            <a:off x="838200" y="296299"/>
            <a:ext cx="10515600" cy="913069"/>
          </a:xfrm>
        </p:spPr>
        <p:txBody>
          <a:bodyPr/>
          <a:lstStyle/>
          <a:p>
            <a:pPr algn="ct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Findings</a:t>
            </a:r>
            <a:endParaRPr lang="en-GB" dirty="0"/>
          </a:p>
        </p:txBody>
      </p:sp>
      <p:sp>
        <p:nvSpPr>
          <p:cNvPr id="3" name="Content Placeholder 2">
            <a:extLst>
              <a:ext uri="{FF2B5EF4-FFF2-40B4-BE49-F238E27FC236}">
                <a16:creationId xmlns:a16="http://schemas.microsoft.com/office/drawing/2014/main" id="{2FD4AAF0-4197-48C5-008E-1B63BA88FEB8}"/>
              </a:ext>
            </a:extLst>
          </p:cNvPr>
          <p:cNvSpPr>
            <a:spLocks noGrp="1"/>
          </p:cNvSpPr>
          <p:nvPr>
            <p:ph sz="half" idx="1"/>
          </p:nvPr>
        </p:nvSpPr>
        <p:spPr>
          <a:xfrm>
            <a:off x="145026" y="1914115"/>
            <a:ext cx="5950974" cy="2559562"/>
          </a:xfrm>
        </p:spPr>
        <p:txBody>
          <a:bodyPr>
            <a:normAutofit lnSpcReduction="10000"/>
          </a:bodyPr>
          <a:lstStyle/>
          <a:p>
            <a:pPr marL="0" indent="0" algn="ctr">
              <a:buNone/>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Customer</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Concerns</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r>
              <a:rPr lang="en-GB"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biggest concern was hidden fees and lack of transparency.</a:t>
            </a:r>
          </a:p>
          <a:p>
            <a:r>
              <a:rPr lang="en-GB"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Affordability was a major concern, with many seeing financial services as too expensive.</a:t>
            </a:r>
          </a:p>
        </p:txBody>
      </p:sp>
      <p:sp>
        <p:nvSpPr>
          <p:cNvPr id="4" name="Content Placeholder 3">
            <a:extLst>
              <a:ext uri="{FF2B5EF4-FFF2-40B4-BE49-F238E27FC236}">
                <a16:creationId xmlns:a16="http://schemas.microsoft.com/office/drawing/2014/main" id="{F09ABC40-0940-3159-8F6B-A8785AAB971F}"/>
              </a:ext>
            </a:extLst>
          </p:cNvPr>
          <p:cNvSpPr>
            <a:spLocks noGrp="1"/>
          </p:cNvSpPr>
          <p:nvPr>
            <p:ph sz="half" idx="2"/>
          </p:nvPr>
        </p:nvSpPr>
        <p:spPr>
          <a:xfrm>
            <a:off x="6096000" y="1914115"/>
            <a:ext cx="5832987" cy="2382581"/>
          </a:xfrm>
        </p:spPr>
        <p:txBody>
          <a:bodyPr>
            <a:normAutofit lnSpcReduction="10000"/>
          </a:bodyPr>
          <a:lstStyle/>
          <a:p>
            <a:pPr marL="0" indent="0" algn="ctr">
              <a:buNone/>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Free</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Consultations</a:t>
            </a:r>
          </a:p>
          <a:p>
            <a:r>
              <a:rPr lang="en-GB"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15 respondents were interested in a free consultation.</a:t>
            </a:r>
          </a:p>
          <a:p>
            <a:r>
              <a:rPr lang="en-GB"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This presents a strong opportunity to attract new clients.</a:t>
            </a:r>
          </a:p>
        </p:txBody>
      </p:sp>
      <p:pic>
        <p:nvPicPr>
          <p:cNvPr id="5" name="Picture 4">
            <a:extLst>
              <a:ext uri="{FF2B5EF4-FFF2-40B4-BE49-F238E27FC236}">
                <a16:creationId xmlns:a16="http://schemas.microsoft.com/office/drawing/2014/main" id="{2ABDC387-2663-4CED-3321-CF48DFB04375}"/>
              </a:ext>
            </a:extLst>
          </p:cNvPr>
          <p:cNvPicPr>
            <a:picLocks noChangeAspect="1"/>
          </p:cNvPicPr>
          <p:nvPr/>
        </p:nvPicPr>
        <p:blipFill>
          <a:blip r:embed="rId3"/>
          <a:stretch>
            <a:fillRect/>
          </a:stretch>
        </p:blipFill>
        <p:spPr>
          <a:xfrm>
            <a:off x="10783702" y="5370447"/>
            <a:ext cx="1408298" cy="1487553"/>
          </a:xfrm>
          <a:prstGeom prst="rect">
            <a:avLst/>
          </a:prstGeom>
        </p:spPr>
      </p:pic>
      <p:pic>
        <p:nvPicPr>
          <p:cNvPr id="7" name="Picture 6" descr="A screenshot of a white paper&#10;&#10;AI-generated content may be incorrect.">
            <a:extLst>
              <a:ext uri="{FF2B5EF4-FFF2-40B4-BE49-F238E27FC236}">
                <a16:creationId xmlns:a16="http://schemas.microsoft.com/office/drawing/2014/main" id="{8ACFE588-382E-63AD-0830-5F14F8B25F0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4054" y="4684582"/>
            <a:ext cx="5772918" cy="1978748"/>
          </a:xfrm>
          <a:prstGeom prst="rect">
            <a:avLst/>
          </a:prstGeom>
        </p:spPr>
      </p:pic>
    </p:spTree>
    <p:extLst>
      <p:ext uri="{BB962C8B-B14F-4D97-AF65-F5344CB8AC3E}">
        <p14:creationId xmlns:p14="http://schemas.microsoft.com/office/powerpoint/2010/main" val="824647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B4374-A3A9-817B-87F3-C01242AEC499}"/>
              </a:ext>
            </a:extLst>
          </p:cNvPr>
          <p:cNvSpPr>
            <a:spLocks noGrp="1"/>
          </p:cNvSpPr>
          <p:nvPr>
            <p:ph type="title"/>
          </p:nvPr>
        </p:nvSpPr>
        <p:spPr>
          <a:xfrm>
            <a:off x="838200" y="273664"/>
            <a:ext cx="10515600" cy="814746"/>
          </a:xfrm>
        </p:spPr>
        <p:txBody>
          <a:bodyPr/>
          <a:lstStyle/>
          <a:p>
            <a:pPr algn="ctr"/>
            <a:r>
              <a:rPr lang="en-GB" b="1" dirty="0">
                <a:solidFill>
                  <a:schemeClr val="accent6">
                    <a:lumMod val="75000"/>
                  </a:schemeClr>
                </a:solidFill>
                <a:latin typeface="Arial" panose="020B0604020202020204" pitchFamily="34" charset="0"/>
                <a:cs typeface="Arial" panose="020B0604020202020204" pitchFamily="34" charset="0"/>
              </a:rPr>
              <a:t>Marketing</a:t>
            </a:r>
            <a:r>
              <a:rPr lang="en-GB" b="1" dirty="0">
                <a:latin typeface="Arial" panose="020B0604020202020204" pitchFamily="34" charset="0"/>
                <a:cs typeface="Arial" panose="020B0604020202020204" pitchFamily="34" charset="0"/>
              </a:rPr>
              <a:t> </a:t>
            </a:r>
            <a:r>
              <a:rPr lang="en-GB" b="1" dirty="0">
                <a:solidFill>
                  <a:srgbClr val="C6A000"/>
                </a:solidFill>
                <a:latin typeface="Arial" panose="020B0604020202020204" pitchFamily="34" charset="0"/>
                <a:cs typeface="Arial" panose="020B0604020202020204" pitchFamily="34" charset="0"/>
              </a:rPr>
              <a:t>Materials</a:t>
            </a:r>
            <a:r>
              <a:rPr lang="en-GB"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45C7A7CE-FFA5-EFAB-5E7E-9941EBBEF311}"/>
              </a:ext>
            </a:extLst>
          </p:cNvPr>
          <p:cNvSpPr>
            <a:spLocks noGrp="1"/>
          </p:cNvSpPr>
          <p:nvPr>
            <p:ph sz="half" idx="1"/>
          </p:nvPr>
        </p:nvSpPr>
        <p:spPr>
          <a:xfrm>
            <a:off x="78658" y="1825624"/>
            <a:ext cx="4670324" cy="4758712"/>
          </a:xfrm>
        </p:spPr>
        <p:txBody>
          <a:bodyPr>
            <a:normAutofit/>
          </a:bodyPr>
          <a:lstStyle/>
          <a:p>
            <a:pPr marL="0" indent="0" algn="ctr">
              <a:buNone/>
            </a:pPr>
            <a:r>
              <a:rPr lang="en-GB" sz="2400" b="1" dirty="0">
                <a:solidFill>
                  <a:schemeClr val="accent6">
                    <a:lumMod val="75000"/>
                  </a:schemeClr>
                </a:solidFill>
                <a:latin typeface="Arial" panose="020B0604020202020204" pitchFamily="34" charset="0"/>
                <a:cs typeface="Arial" panose="020B0604020202020204" pitchFamily="34" charset="0"/>
              </a:rPr>
              <a:t>Business</a:t>
            </a:r>
            <a:r>
              <a:rPr lang="en-GB" sz="2400" b="1" dirty="0">
                <a:latin typeface="Arial" panose="020B0604020202020204" pitchFamily="34" charset="0"/>
                <a:cs typeface="Arial" panose="020B0604020202020204" pitchFamily="34" charset="0"/>
              </a:rPr>
              <a:t> </a:t>
            </a:r>
            <a:r>
              <a:rPr lang="en-GB" sz="2400" b="1" dirty="0">
                <a:solidFill>
                  <a:srgbClr val="C6A000"/>
                </a:solidFill>
                <a:latin typeface="Arial" panose="020B0604020202020204" pitchFamily="34" charset="0"/>
                <a:cs typeface="Arial" panose="020B0604020202020204" pitchFamily="34" charset="0"/>
              </a:rPr>
              <a:t>Card</a:t>
            </a:r>
            <a:r>
              <a:rPr lang="en-GB" sz="2400" b="1" dirty="0">
                <a:latin typeface="Arial" panose="020B0604020202020204" pitchFamily="34" charset="0"/>
                <a:cs typeface="Arial" panose="020B0604020202020204" pitchFamily="34" charset="0"/>
              </a:rPr>
              <a:t> </a:t>
            </a:r>
            <a:r>
              <a:rPr lang="en-GB" sz="2400" b="1" dirty="0">
                <a:solidFill>
                  <a:schemeClr val="accent6">
                    <a:lumMod val="75000"/>
                  </a:schemeClr>
                </a:solidFill>
                <a:latin typeface="Arial" panose="020B0604020202020204" pitchFamily="34" charset="0"/>
                <a:cs typeface="Arial" panose="020B0604020202020204" pitchFamily="34" charset="0"/>
              </a:rPr>
              <a:t>and</a:t>
            </a:r>
            <a:r>
              <a:rPr lang="en-GB" sz="2400" b="1" dirty="0">
                <a:latin typeface="Arial" panose="020B0604020202020204" pitchFamily="34" charset="0"/>
                <a:cs typeface="Arial" panose="020B0604020202020204" pitchFamily="34" charset="0"/>
              </a:rPr>
              <a:t> </a:t>
            </a:r>
            <a:r>
              <a:rPr lang="en-GB" sz="2400" b="1" dirty="0">
                <a:solidFill>
                  <a:srgbClr val="C6A000"/>
                </a:solidFill>
                <a:latin typeface="Arial" panose="020B0604020202020204" pitchFamily="34" charset="0"/>
                <a:cs typeface="Arial" panose="020B0604020202020204" pitchFamily="34" charset="0"/>
              </a:rPr>
              <a:t>Flyer</a:t>
            </a:r>
          </a:p>
          <a:p>
            <a:r>
              <a:rPr lang="en-GB" sz="2400" dirty="0">
                <a:solidFill>
                  <a:schemeClr val="accent6">
                    <a:lumMod val="75000"/>
                  </a:schemeClr>
                </a:solidFill>
                <a:latin typeface="Arial" panose="020B0604020202020204" pitchFamily="34" charset="0"/>
                <a:cs typeface="Arial" panose="020B0604020202020204" pitchFamily="34" charset="0"/>
              </a:rPr>
              <a:t>Designed to be clean, clear, and approachable.</a:t>
            </a:r>
          </a:p>
          <a:p>
            <a:r>
              <a:rPr lang="en-GB" sz="2400" dirty="0">
                <a:solidFill>
                  <a:srgbClr val="C6A000"/>
                </a:solidFill>
                <a:latin typeface="Arial" panose="020B0604020202020204" pitchFamily="34" charset="0"/>
                <a:cs typeface="Arial" panose="020B0604020202020204" pitchFamily="34" charset="0"/>
              </a:rPr>
              <a:t>Logo Symbol: We selected a tiger to reflect confidence, focus, and protection (Clifford, 2020).</a:t>
            </a:r>
          </a:p>
          <a:p>
            <a:r>
              <a:rPr lang="en-GB" sz="2400" dirty="0">
                <a:solidFill>
                  <a:schemeClr val="accent6">
                    <a:lumMod val="75000"/>
                  </a:schemeClr>
                </a:solidFill>
                <a:latin typeface="Arial" panose="020B0604020202020204" pitchFamily="34" charset="0"/>
                <a:cs typeface="Arial" panose="020B0604020202020204" pitchFamily="34" charset="0"/>
              </a:rPr>
              <a:t>Colour: Yellow and green were chosen for our marketing materials as they reflect intelligence, optimism, and clarity (Van Braam, 2024).</a:t>
            </a:r>
          </a:p>
        </p:txBody>
      </p:sp>
      <p:pic>
        <p:nvPicPr>
          <p:cNvPr id="6" name="Picture 5">
            <a:extLst>
              <a:ext uri="{FF2B5EF4-FFF2-40B4-BE49-F238E27FC236}">
                <a16:creationId xmlns:a16="http://schemas.microsoft.com/office/drawing/2014/main" id="{9D38C6DD-E8C2-684A-7734-94F23112A73F}"/>
              </a:ext>
            </a:extLst>
          </p:cNvPr>
          <p:cNvPicPr>
            <a:picLocks noChangeAspect="1"/>
          </p:cNvPicPr>
          <p:nvPr/>
        </p:nvPicPr>
        <p:blipFill>
          <a:blip r:embed="rId3"/>
          <a:stretch>
            <a:fillRect/>
          </a:stretch>
        </p:blipFill>
        <p:spPr>
          <a:xfrm>
            <a:off x="8200104" y="3195961"/>
            <a:ext cx="3913238" cy="2018037"/>
          </a:xfrm>
          <a:prstGeom prst="rect">
            <a:avLst/>
          </a:prstGeom>
        </p:spPr>
      </p:pic>
      <p:pic>
        <p:nvPicPr>
          <p:cNvPr id="7" name="Picture 6">
            <a:extLst>
              <a:ext uri="{FF2B5EF4-FFF2-40B4-BE49-F238E27FC236}">
                <a16:creationId xmlns:a16="http://schemas.microsoft.com/office/drawing/2014/main" id="{757EB7FA-2AF3-485F-A5F7-DF6FBBF44FC4}"/>
              </a:ext>
            </a:extLst>
          </p:cNvPr>
          <p:cNvPicPr>
            <a:picLocks noChangeAspect="1"/>
          </p:cNvPicPr>
          <p:nvPr/>
        </p:nvPicPr>
        <p:blipFill>
          <a:blip r:embed="rId4"/>
          <a:stretch>
            <a:fillRect/>
          </a:stretch>
        </p:blipFill>
        <p:spPr>
          <a:xfrm>
            <a:off x="4670324" y="1825624"/>
            <a:ext cx="3430430" cy="4870144"/>
          </a:xfrm>
          <a:prstGeom prst="rect">
            <a:avLst/>
          </a:prstGeom>
        </p:spPr>
      </p:pic>
    </p:spTree>
    <p:extLst>
      <p:ext uri="{BB962C8B-B14F-4D97-AF65-F5344CB8AC3E}">
        <p14:creationId xmlns:p14="http://schemas.microsoft.com/office/powerpoint/2010/main" val="599324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A0C25-63E7-1E9D-06A1-2943A1BE0E63}"/>
              </a:ext>
            </a:extLst>
          </p:cNvPr>
          <p:cNvSpPr>
            <a:spLocks noGrp="1"/>
          </p:cNvSpPr>
          <p:nvPr>
            <p:ph type="title"/>
          </p:nvPr>
        </p:nvSpPr>
        <p:spPr>
          <a:xfrm>
            <a:off x="838200" y="278580"/>
            <a:ext cx="10515600" cy="804914"/>
          </a:xfrm>
        </p:spPr>
        <p:txBody>
          <a:bodyPr/>
          <a:lstStyle/>
          <a:p>
            <a:pPr algn="ct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Website</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Design</a:t>
            </a:r>
          </a:p>
        </p:txBody>
      </p:sp>
      <p:sp>
        <p:nvSpPr>
          <p:cNvPr id="3" name="Content Placeholder 2">
            <a:extLst>
              <a:ext uri="{FF2B5EF4-FFF2-40B4-BE49-F238E27FC236}">
                <a16:creationId xmlns:a16="http://schemas.microsoft.com/office/drawing/2014/main" id="{098D5DEC-7B24-4529-4D3D-52716622979E}"/>
              </a:ext>
            </a:extLst>
          </p:cNvPr>
          <p:cNvSpPr>
            <a:spLocks noGrp="1"/>
          </p:cNvSpPr>
          <p:nvPr>
            <p:ph sz="half" idx="1"/>
          </p:nvPr>
        </p:nvSpPr>
        <p:spPr>
          <a:xfrm>
            <a:off x="88491" y="1825625"/>
            <a:ext cx="5297425" cy="4936916"/>
          </a:xfrm>
        </p:spPr>
        <p:txBody>
          <a:bodyPr>
            <a:normAutofit/>
          </a:bodyPr>
          <a:lstStyle/>
          <a:p>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homepage features a minimalist design to avoid overwhelming new users.</a:t>
            </a:r>
          </a:p>
          <a:p>
            <a:r>
              <a:rPr lang="en-GB" sz="2400"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Consistent use of brand colours (yellow and green) reinforces the confident, intelligent brand uniqueness established in the logo and marketing materials.</a:t>
            </a:r>
            <a:endParaRPr lang="en-GB"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Tiger icon appears subtly in the headers as a brand anchor.</a:t>
            </a:r>
          </a:p>
          <a:p>
            <a:r>
              <a:rPr lang="en-GB" sz="2400"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Optimised with relevant keywords to help clients find us through search.</a:t>
            </a:r>
          </a:p>
          <a:p>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Mobile-friendly website design.</a:t>
            </a:r>
          </a:p>
        </p:txBody>
      </p:sp>
      <p:pic>
        <p:nvPicPr>
          <p:cNvPr id="5" name="Picture 4">
            <a:extLst>
              <a:ext uri="{FF2B5EF4-FFF2-40B4-BE49-F238E27FC236}">
                <a16:creationId xmlns:a16="http://schemas.microsoft.com/office/drawing/2014/main" id="{3B94B34C-BAAC-8E61-2CB9-CF28792D32F9}"/>
              </a:ext>
            </a:extLst>
          </p:cNvPr>
          <p:cNvPicPr>
            <a:picLocks noChangeAspect="1"/>
          </p:cNvPicPr>
          <p:nvPr/>
        </p:nvPicPr>
        <p:blipFill>
          <a:blip r:embed="rId3"/>
          <a:stretch>
            <a:fillRect/>
          </a:stretch>
        </p:blipFill>
        <p:spPr>
          <a:xfrm>
            <a:off x="5727561" y="1825625"/>
            <a:ext cx="6305610" cy="3267682"/>
          </a:xfrm>
          <a:prstGeom prst="rect">
            <a:avLst/>
          </a:prstGeom>
        </p:spPr>
      </p:pic>
      <p:pic>
        <p:nvPicPr>
          <p:cNvPr id="6" name="Picture 5">
            <a:extLst>
              <a:ext uri="{FF2B5EF4-FFF2-40B4-BE49-F238E27FC236}">
                <a16:creationId xmlns:a16="http://schemas.microsoft.com/office/drawing/2014/main" id="{3BB8DF71-8AD4-2FF5-842E-574684B4011B}"/>
              </a:ext>
            </a:extLst>
          </p:cNvPr>
          <p:cNvPicPr>
            <a:picLocks noChangeAspect="1"/>
          </p:cNvPicPr>
          <p:nvPr/>
        </p:nvPicPr>
        <p:blipFill>
          <a:blip r:embed="rId4"/>
          <a:stretch>
            <a:fillRect/>
          </a:stretch>
        </p:blipFill>
        <p:spPr>
          <a:xfrm>
            <a:off x="10783702" y="5370447"/>
            <a:ext cx="1408298" cy="1487553"/>
          </a:xfrm>
          <a:prstGeom prst="rect">
            <a:avLst/>
          </a:prstGeom>
        </p:spPr>
      </p:pic>
    </p:spTree>
    <p:extLst>
      <p:ext uri="{BB962C8B-B14F-4D97-AF65-F5344CB8AC3E}">
        <p14:creationId xmlns:p14="http://schemas.microsoft.com/office/powerpoint/2010/main" val="2098915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9462A-79F2-D726-704D-6F9DA72322A3}"/>
              </a:ext>
            </a:extLst>
          </p:cNvPr>
          <p:cNvSpPr>
            <a:spLocks noGrp="1"/>
          </p:cNvSpPr>
          <p:nvPr>
            <p:ph type="title"/>
          </p:nvPr>
        </p:nvSpPr>
        <p:spPr/>
        <p:txBody>
          <a:bodyPr/>
          <a:lstStyle/>
          <a:p>
            <a:pPr algn="ct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Video</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Advertisement</a:t>
            </a:r>
          </a:p>
        </p:txBody>
      </p:sp>
      <p:sp>
        <p:nvSpPr>
          <p:cNvPr id="3" name="Content Placeholder 2">
            <a:extLst>
              <a:ext uri="{FF2B5EF4-FFF2-40B4-BE49-F238E27FC236}">
                <a16:creationId xmlns:a16="http://schemas.microsoft.com/office/drawing/2014/main" id="{30F0F24F-5852-DA8D-8806-D8D451596ADF}"/>
              </a:ext>
            </a:extLst>
          </p:cNvPr>
          <p:cNvSpPr>
            <a:spLocks noGrp="1"/>
          </p:cNvSpPr>
          <p:nvPr>
            <p:ph sz="half" idx="1"/>
          </p:nvPr>
        </p:nvSpPr>
        <p:spPr>
          <a:xfrm>
            <a:off x="838199" y="1825625"/>
            <a:ext cx="10515599" cy="2667717"/>
          </a:xfrm>
        </p:spPr>
        <p:txBody>
          <a:bodyPr>
            <a:normAutofit/>
          </a:bodyPr>
          <a:lstStyle/>
          <a:p>
            <a:r>
              <a:rPr lang="en-GB"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video builds trust and shows how MPG Financial Services supports clients with international finance. It uses clear and simple language to target individuals and businesses looking for reliable financial guidance across borders.</a:t>
            </a:r>
          </a:p>
          <a:p>
            <a:endParaRPr lang="en-GB"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Video Link: </a:t>
            </a:r>
            <a:r>
              <a:rPr lang="en-GB"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//www.youtube.com/watch?v=ECPNDHAIvOg</a:t>
            </a:r>
            <a:endParaRPr lang="en-GB"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9B06E03-D9A6-CD28-A3AE-66CEBE6F56AD}"/>
              </a:ext>
            </a:extLst>
          </p:cNvPr>
          <p:cNvPicPr>
            <a:picLocks noChangeAspect="1"/>
          </p:cNvPicPr>
          <p:nvPr/>
        </p:nvPicPr>
        <p:blipFill>
          <a:blip r:embed="rId4"/>
          <a:stretch>
            <a:fillRect/>
          </a:stretch>
        </p:blipFill>
        <p:spPr>
          <a:xfrm>
            <a:off x="10783702" y="5370447"/>
            <a:ext cx="1408298" cy="1487553"/>
          </a:xfrm>
          <a:prstGeom prst="rect">
            <a:avLst/>
          </a:prstGeom>
        </p:spPr>
      </p:pic>
    </p:spTree>
    <p:extLst>
      <p:ext uri="{BB962C8B-B14F-4D97-AF65-F5344CB8AC3E}">
        <p14:creationId xmlns:p14="http://schemas.microsoft.com/office/powerpoint/2010/main" val="7688241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80802-6917-EBBB-60D2-6F27EF353F8E}"/>
              </a:ext>
            </a:extLst>
          </p:cNvPr>
          <p:cNvSpPr>
            <a:spLocks noGrp="1"/>
          </p:cNvSpPr>
          <p:nvPr>
            <p:ph type="title"/>
          </p:nvPr>
        </p:nvSpPr>
        <p:spPr>
          <a:xfrm>
            <a:off x="838200" y="217641"/>
            <a:ext cx="10515600" cy="785249"/>
          </a:xfrm>
        </p:spPr>
        <p:txBody>
          <a:bodyPr/>
          <a:lstStyle/>
          <a:p>
            <a:pPr algn="ct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Reflections</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and</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Skills</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Gained</a:t>
            </a:r>
          </a:p>
        </p:txBody>
      </p:sp>
      <p:sp>
        <p:nvSpPr>
          <p:cNvPr id="3" name="Content Placeholder 2">
            <a:extLst>
              <a:ext uri="{FF2B5EF4-FFF2-40B4-BE49-F238E27FC236}">
                <a16:creationId xmlns:a16="http://schemas.microsoft.com/office/drawing/2014/main" id="{CAAF8216-8573-4B18-D6F4-F7F6121F6F0D}"/>
              </a:ext>
            </a:extLst>
          </p:cNvPr>
          <p:cNvSpPr>
            <a:spLocks noGrp="1"/>
          </p:cNvSpPr>
          <p:nvPr>
            <p:ph sz="half" idx="1"/>
          </p:nvPr>
        </p:nvSpPr>
        <p:spPr>
          <a:xfrm>
            <a:off x="307083" y="3873909"/>
            <a:ext cx="5083278" cy="2088024"/>
          </a:xfrm>
        </p:spPr>
        <p:txBody>
          <a:bodyPr>
            <a:normAutofit/>
          </a:bodyPr>
          <a:lstStyle/>
          <a:p>
            <a:pPr marL="0" indent="0" algn="ctr">
              <a:buNone/>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Skills</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Gained</a:t>
            </a:r>
          </a:p>
          <a:p>
            <a:r>
              <a:rPr lang="en-GB"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Brand development.</a:t>
            </a:r>
          </a:p>
          <a:p>
            <a:r>
              <a:rPr lang="en-GB"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Website planning.</a:t>
            </a:r>
          </a:p>
          <a:p>
            <a:r>
              <a:rPr lang="en-GB"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Basic video content creation.</a:t>
            </a:r>
          </a:p>
        </p:txBody>
      </p:sp>
      <p:sp>
        <p:nvSpPr>
          <p:cNvPr id="4" name="Content Placeholder 3">
            <a:extLst>
              <a:ext uri="{FF2B5EF4-FFF2-40B4-BE49-F238E27FC236}">
                <a16:creationId xmlns:a16="http://schemas.microsoft.com/office/drawing/2014/main" id="{598E2CD3-02A2-585E-F1A7-035CBDD61E1D}"/>
              </a:ext>
            </a:extLst>
          </p:cNvPr>
          <p:cNvSpPr>
            <a:spLocks noGrp="1"/>
          </p:cNvSpPr>
          <p:nvPr>
            <p:ph sz="half" idx="2"/>
          </p:nvPr>
        </p:nvSpPr>
        <p:spPr>
          <a:xfrm>
            <a:off x="6096000" y="3873909"/>
            <a:ext cx="4277033" cy="1691149"/>
          </a:xfrm>
        </p:spPr>
        <p:txBody>
          <a:bodyPr>
            <a:normAutofit/>
          </a:bodyPr>
          <a:lstStyle/>
          <a:p>
            <a:pPr marL="0" indent="0" algn="ctr">
              <a:buNone/>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Skills</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to</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Develop</a:t>
            </a:r>
          </a:p>
          <a:p>
            <a:r>
              <a:rPr lang="en-GB"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SEO strategy skills.</a:t>
            </a:r>
          </a:p>
          <a:p>
            <a:r>
              <a:rPr lang="en-GB"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Audience segmentation.</a:t>
            </a:r>
          </a:p>
        </p:txBody>
      </p:sp>
      <p:pic>
        <p:nvPicPr>
          <p:cNvPr id="5" name="Picture 4">
            <a:extLst>
              <a:ext uri="{FF2B5EF4-FFF2-40B4-BE49-F238E27FC236}">
                <a16:creationId xmlns:a16="http://schemas.microsoft.com/office/drawing/2014/main" id="{64162C32-2B84-6197-8AA3-F4615DB50841}"/>
              </a:ext>
            </a:extLst>
          </p:cNvPr>
          <p:cNvPicPr>
            <a:picLocks noChangeAspect="1"/>
          </p:cNvPicPr>
          <p:nvPr/>
        </p:nvPicPr>
        <p:blipFill>
          <a:blip r:embed="rId3"/>
          <a:stretch>
            <a:fillRect/>
          </a:stretch>
        </p:blipFill>
        <p:spPr>
          <a:xfrm>
            <a:off x="10783702" y="5370447"/>
            <a:ext cx="1408298" cy="1487553"/>
          </a:xfrm>
          <a:prstGeom prst="rect">
            <a:avLst/>
          </a:prstGeom>
        </p:spPr>
      </p:pic>
      <p:sp>
        <p:nvSpPr>
          <p:cNvPr id="7" name="TextBox 6">
            <a:extLst>
              <a:ext uri="{FF2B5EF4-FFF2-40B4-BE49-F238E27FC236}">
                <a16:creationId xmlns:a16="http://schemas.microsoft.com/office/drawing/2014/main" id="{A9186F3A-E5B7-2BBC-D0FB-683D759221D9}"/>
              </a:ext>
            </a:extLst>
          </p:cNvPr>
          <p:cNvSpPr txBox="1"/>
          <p:nvPr/>
        </p:nvSpPr>
        <p:spPr>
          <a:xfrm>
            <a:off x="557807" y="1986339"/>
            <a:ext cx="9665109" cy="1200329"/>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 learned how to turn market research into real design decisions, ensuring that branding and content align with what the audience truly values.</a:t>
            </a:r>
          </a:p>
        </p:txBody>
      </p:sp>
    </p:spTree>
    <p:extLst>
      <p:ext uri="{BB962C8B-B14F-4D97-AF65-F5344CB8AC3E}">
        <p14:creationId xmlns:p14="http://schemas.microsoft.com/office/powerpoint/2010/main" val="2089538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8A779-46CE-FBF0-11AF-674A56906068}"/>
              </a:ext>
            </a:extLst>
          </p:cNvPr>
          <p:cNvSpPr>
            <a:spLocks noGrp="1"/>
          </p:cNvSpPr>
          <p:nvPr>
            <p:ph type="title"/>
          </p:nvPr>
        </p:nvSpPr>
        <p:spPr>
          <a:xfrm>
            <a:off x="838200" y="276636"/>
            <a:ext cx="10515600" cy="745920"/>
          </a:xfrm>
        </p:spPr>
        <p:txBody>
          <a:bodyPr/>
          <a:lstStyle/>
          <a:p>
            <a:pPr algn="ct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b="1"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List</a:t>
            </a:r>
            <a:endParaRPr lang="en-GB" b="1" dirty="0">
              <a:solidFill>
                <a:srgbClr val="C6A000"/>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52E22F3-8108-66D9-D2A9-7CC820E093D3}"/>
              </a:ext>
            </a:extLst>
          </p:cNvPr>
          <p:cNvSpPr>
            <a:spLocks noGrp="1"/>
          </p:cNvSpPr>
          <p:nvPr>
            <p:ph sz="half" idx="1"/>
          </p:nvPr>
        </p:nvSpPr>
        <p:spPr>
          <a:xfrm>
            <a:off x="235975" y="1825625"/>
            <a:ext cx="11680722" cy="4172052"/>
          </a:xfrm>
        </p:spPr>
        <p:txBody>
          <a:bodyPr>
            <a:normAutofit/>
          </a:bodyPr>
          <a:lstStyle/>
          <a:p>
            <a:r>
              <a:rPr lang="en-GB" sz="18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Fahad, M. (2025). [online] Freepik.com. Available at: https://www.freepik.com/premium-vector/tiger-head-tiger-head-black-white-single-line-art-illustration_135031477.htm [Accessed 20 June 2025].</a:t>
            </a:r>
          </a:p>
          <a:p>
            <a:r>
              <a:rPr lang="en-GB" sz="1800" dirty="0">
                <a:solidFill>
                  <a:srgbClr val="C6A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Clifford, G.C. (2020). Tiger Symbolism &amp; Meaning (+Totem, Spirit &amp; Omens). [online] World Birds. Available at: https://worldbirds.com/tiger-symbolism/.</a:t>
            </a:r>
          </a:p>
          <a:p>
            <a:r>
              <a:rPr lang="en-GB" sz="18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Van Braam, H. (2024). Yellow </a:t>
            </a:r>
            <a:r>
              <a:rPr lang="en-GB" sz="1800" dirty="0" err="1">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Color</a:t>
            </a:r>
            <a:r>
              <a:rPr lang="en-GB" sz="18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Psychology - Yellow Meaning &amp; Personality. [online] </a:t>
            </a:r>
            <a:r>
              <a:rPr lang="en-GB" sz="1800" dirty="0" err="1">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Color</a:t>
            </a:r>
            <a:r>
              <a:rPr lang="en-GB" sz="18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Psychology. Available at: https://www.colorpsychology.org/yellow/.</a:t>
            </a:r>
          </a:p>
          <a:p>
            <a:endParaRPr lang="en-GB" dirty="0"/>
          </a:p>
        </p:txBody>
      </p:sp>
      <p:pic>
        <p:nvPicPr>
          <p:cNvPr id="5" name="Picture 4">
            <a:extLst>
              <a:ext uri="{FF2B5EF4-FFF2-40B4-BE49-F238E27FC236}">
                <a16:creationId xmlns:a16="http://schemas.microsoft.com/office/drawing/2014/main" id="{426E1EEA-02A2-43EF-2B9A-88D4223B71A3}"/>
              </a:ext>
            </a:extLst>
          </p:cNvPr>
          <p:cNvPicPr>
            <a:picLocks noChangeAspect="1"/>
          </p:cNvPicPr>
          <p:nvPr/>
        </p:nvPicPr>
        <p:blipFill>
          <a:blip r:embed="rId3"/>
          <a:stretch>
            <a:fillRect/>
          </a:stretch>
        </p:blipFill>
        <p:spPr>
          <a:xfrm>
            <a:off x="10783702" y="5370447"/>
            <a:ext cx="1408298" cy="1487553"/>
          </a:xfrm>
          <a:prstGeom prst="rect">
            <a:avLst/>
          </a:prstGeom>
        </p:spPr>
      </p:pic>
    </p:spTree>
    <p:extLst>
      <p:ext uri="{BB962C8B-B14F-4D97-AF65-F5344CB8AC3E}">
        <p14:creationId xmlns:p14="http://schemas.microsoft.com/office/powerpoint/2010/main" val="3314710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2640</TotalTime>
  <Words>747</Words>
  <Application>Microsoft Office PowerPoint</Application>
  <PresentationFormat>Widescreen</PresentationFormat>
  <Paragraphs>96</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Neue Haas Grotesk Text Pro</vt:lpstr>
      <vt:lpstr>Office Theme</vt:lpstr>
      <vt:lpstr>Shaping the Future of  MPG Financial Services</vt:lpstr>
      <vt:lpstr>AI Acknowledgment </vt:lpstr>
      <vt:lpstr>Contents</vt:lpstr>
      <vt:lpstr>Introduction</vt:lpstr>
      <vt:lpstr>The Questionnaire</vt:lpstr>
      <vt:lpstr>Research Findings</vt:lpstr>
      <vt:lpstr>Research Findings</vt:lpstr>
      <vt:lpstr>Research Findings</vt:lpstr>
      <vt:lpstr>Marketing Materials </vt:lpstr>
      <vt:lpstr>Website Design</vt:lpstr>
      <vt:lpstr>Video Advertisement</vt:lpstr>
      <vt:lpstr>Reflections and Skills Gained</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Paula Morosan (2418652)</dc:creator>
  <cp:lastModifiedBy>Paula Morosan (2418652)</cp:lastModifiedBy>
  <cp:revision>4</cp:revision>
  <dcterms:created xsi:type="dcterms:W3CDTF">2025-06-27T21:15:35Z</dcterms:created>
  <dcterms:modified xsi:type="dcterms:W3CDTF">2025-06-29T17:20:09Z</dcterms:modified>
</cp:coreProperties>
</file>