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 snapToGrid="0">
      <p:cViewPr varScale="1">
        <p:scale>
          <a:sx n="78" d="100"/>
          <a:sy n="78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8FE09-6DFB-44B5-B059-B362870C76A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25F09A-1897-4CCB-A56A-F24F9455B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Financial Restructuring and Cost Management: Unprofitable businesses often face significant financial challenges, requiring strategic financial management to align cost-cutting efforts with long-term goals. (</a:t>
          </a:r>
          <a:r>
            <a:rPr lang="en-GB" dirty="0" err="1"/>
            <a:t>Jahsan</a:t>
          </a:r>
          <a:r>
            <a:rPr lang="en-GB" dirty="0"/>
            <a:t>, 2021)</a:t>
          </a:r>
          <a:endParaRPr lang="en-US" dirty="0"/>
        </a:p>
      </dgm:t>
    </dgm:pt>
    <dgm:pt modelId="{80B7CBEB-A6CE-4CCA-99BC-F9F26C69A623}" type="parTrans" cxnId="{9EBB7CF7-DD29-4084-94C5-43077B2CE383}">
      <dgm:prSet/>
      <dgm:spPr/>
      <dgm:t>
        <a:bodyPr/>
        <a:lstStyle/>
        <a:p>
          <a:endParaRPr lang="en-US"/>
        </a:p>
      </dgm:t>
    </dgm:pt>
    <dgm:pt modelId="{920CD5EF-7CAF-43B9-AA1A-0D2E0380AA8D}" type="sibTrans" cxnId="{9EBB7CF7-DD29-4084-94C5-43077B2CE383}">
      <dgm:prSet/>
      <dgm:spPr/>
      <dgm:t>
        <a:bodyPr/>
        <a:lstStyle/>
        <a:p>
          <a:endParaRPr lang="en-US"/>
        </a:p>
      </dgm:t>
    </dgm:pt>
    <dgm:pt modelId="{45AAF1B2-A6B8-4056-9B5D-EC14378EA3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Expansion of Online presence: A website that is easy to use is necessary to improve Wilko's e-commerce infrastructure, assuring efficient and successful online buying, especially during the COVID-19 epidemic.(Skelly and Sapient, 2023)</a:t>
          </a:r>
          <a:endParaRPr lang="en-US" dirty="0"/>
        </a:p>
      </dgm:t>
    </dgm:pt>
    <dgm:pt modelId="{7A69161B-B397-4A80-AFAE-DA73D746336B}" type="parTrans" cxnId="{B38F8102-48FA-4AF3-8199-DEBB3D2A9778}">
      <dgm:prSet/>
      <dgm:spPr/>
      <dgm:t>
        <a:bodyPr/>
        <a:lstStyle/>
        <a:p>
          <a:endParaRPr lang="en-US"/>
        </a:p>
      </dgm:t>
    </dgm:pt>
    <dgm:pt modelId="{B680AD6B-CA52-4857-9A2D-3DBADFFBBB17}" type="sibTrans" cxnId="{B38F8102-48FA-4AF3-8199-DEBB3D2A9778}">
      <dgm:prSet/>
      <dgm:spPr/>
      <dgm:t>
        <a:bodyPr/>
        <a:lstStyle/>
        <a:p>
          <a:endParaRPr lang="en-US"/>
        </a:p>
      </dgm:t>
    </dgm:pt>
    <dgm:pt modelId="{92CBC3C6-2BDC-4C37-BDC5-61F8002B31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Strategic partnership and alliances: Wilko can enhance its reach without building an individual platform by partnering with prominent e-commerce platforms. (Hall, 2024)</a:t>
          </a:r>
          <a:endParaRPr lang="en-US" dirty="0"/>
        </a:p>
      </dgm:t>
    </dgm:pt>
    <dgm:pt modelId="{90D818F6-998E-4B56-901D-49B957F2AF58}" type="parTrans" cxnId="{40CE4116-8170-4AF1-98AC-F89254FA10E8}">
      <dgm:prSet/>
      <dgm:spPr/>
      <dgm:t>
        <a:bodyPr/>
        <a:lstStyle/>
        <a:p>
          <a:endParaRPr lang="en-US"/>
        </a:p>
      </dgm:t>
    </dgm:pt>
    <dgm:pt modelId="{F467478B-E022-41B4-B581-F1979460ED30}" type="sibTrans" cxnId="{40CE4116-8170-4AF1-98AC-F89254FA10E8}">
      <dgm:prSet/>
      <dgm:spPr/>
      <dgm:t>
        <a:bodyPr/>
        <a:lstStyle/>
        <a:p>
          <a:endParaRPr lang="en-US"/>
        </a:p>
      </dgm:t>
    </dgm:pt>
    <dgm:pt modelId="{BFA610E3-3172-4492-8CDE-BE77E7719D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Market Differentiation through Brand Reinforcement: Wilko, a well-known business, is utilising its brand image to preserve its competitive advantage, using marketing campaigns, customer loyalty programs, and personalised promotions to retain consumers.(</a:t>
          </a:r>
          <a:r>
            <a:rPr lang="en-GB" dirty="0" err="1"/>
            <a:t>Jahsan</a:t>
          </a:r>
          <a:r>
            <a:rPr lang="en-GB" dirty="0"/>
            <a:t>, 2021)</a:t>
          </a:r>
          <a:endParaRPr lang="en-US" dirty="0"/>
        </a:p>
      </dgm:t>
    </dgm:pt>
    <dgm:pt modelId="{57521748-D55B-4574-97AF-CE6945A6821B}" type="parTrans" cxnId="{3A651CDE-CB08-431B-94C0-50DD57F2FAA7}">
      <dgm:prSet/>
      <dgm:spPr/>
      <dgm:t>
        <a:bodyPr/>
        <a:lstStyle/>
        <a:p>
          <a:endParaRPr lang="en-US"/>
        </a:p>
      </dgm:t>
    </dgm:pt>
    <dgm:pt modelId="{2270F1F1-368D-49D7-BD2C-0E75105A42C0}" type="sibTrans" cxnId="{3A651CDE-CB08-431B-94C0-50DD57F2FAA7}">
      <dgm:prSet/>
      <dgm:spPr/>
      <dgm:t>
        <a:bodyPr/>
        <a:lstStyle/>
        <a:p>
          <a:endParaRPr lang="en-US"/>
        </a:p>
      </dgm:t>
    </dgm:pt>
    <dgm:pt modelId="{DD1B5EFE-8630-442B-A033-43BD8B3EDB5B}" type="pres">
      <dgm:prSet presAssocID="{4468FE09-6DFB-44B5-B059-B362870C76A6}" presName="root" presStyleCnt="0">
        <dgm:presLayoutVars>
          <dgm:dir/>
          <dgm:resizeHandles val="exact"/>
        </dgm:presLayoutVars>
      </dgm:prSet>
      <dgm:spPr/>
    </dgm:pt>
    <dgm:pt modelId="{9D467A01-BCF9-4D5E-AB84-2388325FD8E0}" type="pres">
      <dgm:prSet presAssocID="{D725F09A-1897-4CCB-A56A-F24F9455B44B}" presName="compNode" presStyleCnt="0"/>
      <dgm:spPr/>
    </dgm:pt>
    <dgm:pt modelId="{2B90F43D-AD70-4E2E-B980-5A95C1D0B52B}" type="pres">
      <dgm:prSet presAssocID="{D725F09A-1897-4CCB-A56A-F24F9455B44B}" presName="bgRect" presStyleLbl="bgShp" presStyleIdx="0" presStyleCnt="4"/>
      <dgm:spPr/>
    </dgm:pt>
    <dgm:pt modelId="{B7EB6940-0F33-4236-9103-C266BB582A55}" type="pres">
      <dgm:prSet presAssocID="{D725F09A-1897-4CCB-A56A-F24F9455B4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5B5CD523-1EE6-484F-900E-6FDAE53A9BF0}" type="pres">
      <dgm:prSet presAssocID="{D725F09A-1897-4CCB-A56A-F24F9455B44B}" presName="spaceRect" presStyleCnt="0"/>
      <dgm:spPr/>
    </dgm:pt>
    <dgm:pt modelId="{264EBB6C-02C7-4BF0-B12A-C814E37A1152}" type="pres">
      <dgm:prSet presAssocID="{D725F09A-1897-4CCB-A56A-F24F9455B44B}" presName="parTx" presStyleLbl="revTx" presStyleIdx="0" presStyleCnt="4">
        <dgm:presLayoutVars>
          <dgm:chMax val="0"/>
          <dgm:chPref val="0"/>
        </dgm:presLayoutVars>
      </dgm:prSet>
      <dgm:spPr/>
    </dgm:pt>
    <dgm:pt modelId="{14F966B1-BA77-4356-9B54-A33A6754E16E}" type="pres">
      <dgm:prSet presAssocID="{920CD5EF-7CAF-43B9-AA1A-0D2E0380AA8D}" presName="sibTrans" presStyleCnt="0"/>
      <dgm:spPr/>
    </dgm:pt>
    <dgm:pt modelId="{9CD2A7DF-5A80-46B4-ABF3-771E016A001A}" type="pres">
      <dgm:prSet presAssocID="{45AAF1B2-A6B8-4056-9B5D-EC14378EA3D1}" presName="compNode" presStyleCnt="0"/>
      <dgm:spPr/>
    </dgm:pt>
    <dgm:pt modelId="{97C7D844-5F50-4E89-8F67-232183DA02D6}" type="pres">
      <dgm:prSet presAssocID="{45AAF1B2-A6B8-4056-9B5D-EC14378EA3D1}" presName="bgRect" presStyleLbl="bgShp" presStyleIdx="1" presStyleCnt="4"/>
      <dgm:spPr/>
    </dgm:pt>
    <dgm:pt modelId="{EAF11227-3A41-463A-82A9-5C6CB454B731}" type="pres">
      <dgm:prSet presAssocID="{45AAF1B2-A6B8-4056-9B5D-EC14378EA3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B7BF0196-43AD-4EE6-ADD3-55255797D58B}" type="pres">
      <dgm:prSet presAssocID="{45AAF1B2-A6B8-4056-9B5D-EC14378EA3D1}" presName="spaceRect" presStyleCnt="0"/>
      <dgm:spPr/>
    </dgm:pt>
    <dgm:pt modelId="{FD032999-CE35-46BA-B7FC-087BB020987C}" type="pres">
      <dgm:prSet presAssocID="{45AAF1B2-A6B8-4056-9B5D-EC14378EA3D1}" presName="parTx" presStyleLbl="revTx" presStyleIdx="1" presStyleCnt="4">
        <dgm:presLayoutVars>
          <dgm:chMax val="0"/>
          <dgm:chPref val="0"/>
        </dgm:presLayoutVars>
      </dgm:prSet>
      <dgm:spPr/>
    </dgm:pt>
    <dgm:pt modelId="{B09B0485-8D72-4AB2-B6BA-2BAA64D6611F}" type="pres">
      <dgm:prSet presAssocID="{B680AD6B-CA52-4857-9A2D-3DBADFFBBB17}" presName="sibTrans" presStyleCnt="0"/>
      <dgm:spPr/>
    </dgm:pt>
    <dgm:pt modelId="{AD5F8C24-7C6C-489E-953D-CC1C86932E83}" type="pres">
      <dgm:prSet presAssocID="{92CBC3C6-2BDC-4C37-BDC5-61F8002B3190}" presName="compNode" presStyleCnt="0"/>
      <dgm:spPr/>
    </dgm:pt>
    <dgm:pt modelId="{35EC0E65-BA0B-462C-8463-D8FF9DFC43F2}" type="pres">
      <dgm:prSet presAssocID="{92CBC3C6-2BDC-4C37-BDC5-61F8002B3190}" presName="bgRect" presStyleLbl="bgShp" presStyleIdx="2" presStyleCnt="4"/>
      <dgm:spPr/>
    </dgm:pt>
    <dgm:pt modelId="{5941358F-77C9-43D6-A21E-F1193CDAF452}" type="pres">
      <dgm:prSet presAssocID="{92CBC3C6-2BDC-4C37-BDC5-61F8002B31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6FDD080-D4F1-4585-8F13-790AD83FC20F}" type="pres">
      <dgm:prSet presAssocID="{92CBC3C6-2BDC-4C37-BDC5-61F8002B3190}" presName="spaceRect" presStyleCnt="0"/>
      <dgm:spPr/>
    </dgm:pt>
    <dgm:pt modelId="{6E78D161-6441-4DDA-95FB-62C2F98D404C}" type="pres">
      <dgm:prSet presAssocID="{92CBC3C6-2BDC-4C37-BDC5-61F8002B3190}" presName="parTx" presStyleLbl="revTx" presStyleIdx="2" presStyleCnt="4">
        <dgm:presLayoutVars>
          <dgm:chMax val="0"/>
          <dgm:chPref val="0"/>
        </dgm:presLayoutVars>
      </dgm:prSet>
      <dgm:spPr/>
    </dgm:pt>
    <dgm:pt modelId="{F34814B3-B018-4D7A-AA95-88F0BA8BF923}" type="pres">
      <dgm:prSet presAssocID="{F467478B-E022-41B4-B581-F1979460ED30}" presName="sibTrans" presStyleCnt="0"/>
      <dgm:spPr/>
    </dgm:pt>
    <dgm:pt modelId="{07EEC4C8-EC3B-4C92-9F7F-F4AF7BAB4F3D}" type="pres">
      <dgm:prSet presAssocID="{BFA610E3-3172-4492-8CDE-BE77E7719D45}" presName="compNode" presStyleCnt="0"/>
      <dgm:spPr/>
    </dgm:pt>
    <dgm:pt modelId="{60ADFCF0-9F97-4B2E-AEB1-FCBE04EF0702}" type="pres">
      <dgm:prSet presAssocID="{BFA610E3-3172-4492-8CDE-BE77E7719D45}" presName="bgRect" presStyleLbl="bgShp" presStyleIdx="3" presStyleCnt="4"/>
      <dgm:spPr/>
    </dgm:pt>
    <dgm:pt modelId="{0FD2C0F7-D196-43F3-80A4-5D04025CE428}" type="pres">
      <dgm:prSet presAssocID="{BFA610E3-3172-4492-8CDE-BE77E7719D4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1137B374-11B5-4DCB-B279-BC6A8D7D14E1}" type="pres">
      <dgm:prSet presAssocID="{BFA610E3-3172-4492-8CDE-BE77E7719D45}" presName="spaceRect" presStyleCnt="0"/>
      <dgm:spPr/>
    </dgm:pt>
    <dgm:pt modelId="{018081B1-600F-4E1C-B4AD-2E9675AE2322}" type="pres">
      <dgm:prSet presAssocID="{BFA610E3-3172-4492-8CDE-BE77E7719D4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38F8102-48FA-4AF3-8199-DEBB3D2A9778}" srcId="{4468FE09-6DFB-44B5-B059-B362870C76A6}" destId="{45AAF1B2-A6B8-4056-9B5D-EC14378EA3D1}" srcOrd="1" destOrd="0" parTransId="{7A69161B-B397-4A80-AFAE-DA73D746336B}" sibTransId="{B680AD6B-CA52-4857-9A2D-3DBADFFBBB17}"/>
    <dgm:cxn modelId="{40CE4116-8170-4AF1-98AC-F89254FA10E8}" srcId="{4468FE09-6DFB-44B5-B059-B362870C76A6}" destId="{92CBC3C6-2BDC-4C37-BDC5-61F8002B3190}" srcOrd="2" destOrd="0" parTransId="{90D818F6-998E-4B56-901D-49B957F2AF58}" sibTransId="{F467478B-E022-41B4-B581-F1979460ED30}"/>
    <dgm:cxn modelId="{3ACEC8A7-FEB5-486B-8D81-D65DC4554FF2}" type="presOf" srcId="{4468FE09-6DFB-44B5-B059-B362870C76A6}" destId="{DD1B5EFE-8630-442B-A033-43BD8B3EDB5B}" srcOrd="0" destOrd="0" presId="urn:microsoft.com/office/officeart/2018/2/layout/IconVerticalSolidList"/>
    <dgm:cxn modelId="{9709D3AB-ABA4-4602-931D-431E160BD7A0}" type="presOf" srcId="{D725F09A-1897-4CCB-A56A-F24F9455B44B}" destId="{264EBB6C-02C7-4BF0-B12A-C814E37A1152}" srcOrd="0" destOrd="0" presId="urn:microsoft.com/office/officeart/2018/2/layout/IconVerticalSolidList"/>
    <dgm:cxn modelId="{838627B4-FFA1-45D0-821F-6D2CB74C908F}" type="presOf" srcId="{BFA610E3-3172-4492-8CDE-BE77E7719D45}" destId="{018081B1-600F-4E1C-B4AD-2E9675AE2322}" srcOrd="0" destOrd="0" presId="urn:microsoft.com/office/officeart/2018/2/layout/IconVerticalSolidList"/>
    <dgm:cxn modelId="{CF95FED6-8EBC-4CBE-978C-823936174387}" type="presOf" srcId="{45AAF1B2-A6B8-4056-9B5D-EC14378EA3D1}" destId="{FD032999-CE35-46BA-B7FC-087BB020987C}" srcOrd="0" destOrd="0" presId="urn:microsoft.com/office/officeart/2018/2/layout/IconVerticalSolidList"/>
    <dgm:cxn modelId="{3A651CDE-CB08-431B-94C0-50DD57F2FAA7}" srcId="{4468FE09-6DFB-44B5-B059-B362870C76A6}" destId="{BFA610E3-3172-4492-8CDE-BE77E7719D45}" srcOrd="3" destOrd="0" parTransId="{57521748-D55B-4574-97AF-CE6945A6821B}" sibTransId="{2270F1F1-368D-49D7-BD2C-0E75105A42C0}"/>
    <dgm:cxn modelId="{221F73EA-6F33-4545-A973-15B25F9E6FBF}" type="presOf" srcId="{92CBC3C6-2BDC-4C37-BDC5-61F8002B3190}" destId="{6E78D161-6441-4DDA-95FB-62C2F98D404C}" srcOrd="0" destOrd="0" presId="urn:microsoft.com/office/officeart/2018/2/layout/IconVerticalSolidList"/>
    <dgm:cxn modelId="{9EBB7CF7-DD29-4084-94C5-43077B2CE383}" srcId="{4468FE09-6DFB-44B5-B059-B362870C76A6}" destId="{D725F09A-1897-4CCB-A56A-F24F9455B44B}" srcOrd="0" destOrd="0" parTransId="{80B7CBEB-A6CE-4CCA-99BC-F9F26C69A623}" sibTransId="{920CD5EF-7CAF-43B9-AA1A-0D2E0380AA8D}"/>
    <dgm:cxn modelId="{20291AE8-0E7D-489C-AFF6-2629B448B586}" type="presParOf" srcId="{DD1B5EFE-8630-442B-A033-43BD8B3EDB5B}" destId="{9D467A01-BCF9-4D5E-AB84-2388325FD8E0}" srcOrd="0" destOrd="0" presId="urn:microsoft.com/office/officeart/2018/2/layout/IconVerticalSolidList"/>
    <dgm:cxn modelId="{A4531DE5-C1AD-46A8-90F9-B40ED2DF9D31}" type="presParOf" srcId="{9D467A01-BCF9-4D5E-AB84-2388325FD8E0}" destId="{2B90F43D-AD70-4E2E-B980-5A95C1D0B52B}" srcOrd="0" destOrd="0" presId="urn:microsoft.com/office/officeart/2018/2/layout/IconVerticalSolidList"/>
    <dgm:cxn modelId="{AEC21317-B95F-458E-AE97-70611D8763FD}" type="presParOf" srcId="{9D467A01-BCF9-4D5E-AB84-2388325FD8E0}" destId="{B7EB6940-0F33-4236-9103-C266BB582A55}" srcOrd="1" destOrd="0" presId="urn:microsoft.com/office/officeart/2018/2/layout/IconVerticalSolidList"/>
    <dgm:cxn modelId="{4A199A8B-8582-464E-8FF4-3BDE18F22CED}" type="presParOf" srcId="{9D467A01-BCF9-4D5E-AB84-2388325FD8E0}" destId="{5B5CD523-1EE6-484F-900E-6FDAE53A9BF0}" srcOrd="2" destOrd="0" presId="urn:microsoft.com/office/officeart/2018/2/layout/IconVerticalSolidList"/>
    <dgm:cxn modelId="{3A77EA0E-39E5-46AC-8C2A-9D9D4860D601}" type="presParOf" srcId="{9D467A01-BCF9-4D5E-AB84-2388325FD8E0}" destId="{264EBB6C-02C7-4BF0-B12A-C814E37A1152}" srcOrd="3" destOrd="0" presId="urn:microsoft.com/office/officeart/2018/2/layout/IconVerticalSolidList"/>
    <dgm:cxn modelId="{40FAF1B7-7448-4729-8F79-20BAAD7A5A36}" type="presParOf" srcId="{DD1B5EFE-8630-442B-A033-43BD8B3EDB5B}" destId="{14F966B1-BA77-4356-9B54-A33A6754E16E}" srcOrd="1" destOrd="0" presId="urn:microsoft.com/office/officeart/2018/2/layout/IconVerticalSolidList"/>
    <dgm:cxn modelId="{0F250856-44D4-427F-9BF8-9B27D9BE243B}" type="presParOf" srcId="{DD1B5EFE-8630-442B-A033-43BD8B3EDB5B}" destId="{9CD2A7DF-5A80-46B4-ABF3-771E016A001A}" srcOrd="2" destOrd="0" presId="urn:microsoft.com/office/officeart/2018/2/layout/IconVerticalSolidList"/>
    <dgm:cxn modelId="{7DDD997E-08FB-4D9B-BE37-0CB02BE12455}" type="presParOf" srcId="{9CD2A7DF-5A80-46B4-ABF3-771E016A001A}" destId="{97C7D844-5F50-4E89-8F67-232183DA02D6}" srcOrd="0" destOrd="0" presId="urn:microsoft.com/office/officeart/2018/2/layout/IconVerticalSolidList"/>
    <dgm:cxn modelId="{0E77F4A8-83FB-4693-BA5B-2B036C9600A5}" type="presParOf" srcId="{9CD2A7DF-5A80-46B4-ABF3-771E016A001A}" destId="{EAF11227-3A41-463A-82A9-5C6CB454B731}" srcOrd="1" destOrd="0" presId="urn:microsoft.com/office/officeart/2018/2/layout/IconVerticalSolidList"/>
    <dgm:cxn modelId="{39A66496-EDE8-48C2-82D2-7A36E33CA381}" type="presParOf" srcId="{9CD2A7DF-5A80-46B4-ABF3-771E016A001A}" destId="{B7BF0196-43AD-4EE6-ADD3-55255797D58B}" srcOrd="2" destOrd="0" presId="urn:microsoft.com/office/officeart/2018/2/layout/IconVerticalSolidList"/>
    <dgm:cxn modelId="{DB9F2F2D-6083-4036-B505-B37B252DEBA0}" type="presParOf" srcId="{9CD2A7DF-5A80-46B4-ABF3-771E016A001A}" destId="{FD032999-CE35-46BA-B7FC-087BB020987C}" srcOrd="3" destOrd="0" presId="urn:microsoft.com/office/officeart/2018/2/layout/IconVerticalSolidList"/>
    <dgm:cxn modelId="{6FC7B573-D500-4B04-817D-B0DA696A8A48}" type="presParOf" srcId="{DD1B5EFE-8630-442B-A033-43BD8B3EDB5B}" destId="{B09B0485-8D72-4AB2-B6BA-2BAA64D6611F}" srcOrd="3" destOrd="0" presId="urn:microsoft.com/office/officeart/2018/2/layout/IconVerticalSolidList"/>
    <dgm:cxn modelId="{A98606EA-B933-496B-B881-13669786F468}" type="presParOf" srcId="{DD1B5EFE-8630-442B-A033-43BD8B3EDB5B}" destId="{AD5F8C24-7C6C-489E-953D-CC1C86932E83}" srcOrd="4" destOrd="0" presId="urn:microsoft.com/office/officeart/2018/2/layout/IconVerticalSolidList"/>
    <dgm:cxn modelId="{C5620485-DBBB-4FA1-A15A-8D6F17CC8566}" type="presParOf" srcId="{AD5F8C24-7C6C-489E-953D-CC1C86932E83}" destId="{35EC0E65-BA0B-462C-8463-D8FF9DFC43F2}" srcOrd="0" destOrd="0" presId="urn:microsoft.com/office/officeart/2018/2/layout/IconVerticalSolidList"/>
    <dgm:cxn modelId="{625EBB4C-86E9-491E-93D0-2925E747DE74}" type="presParOf" srcId="{AD5F8C24-7C6C-489E-953D-CC1C86932E83}" destId="{5941358F-77C9-43D6-A21E-F1193CDAF452}" srcOrd="1" destOrd="0" presId="urn:microsoft.com/office/officeart/2018/2/layout/IconVerticalSolidList"/>
    <dgm:cxn modelId="{0BF6151C-BD20-48D3-A6D4-A59233D8E3B6}" type="presParOf" srcId="{AD5F8C24-7C6C-489E-953D-CC1C86932E83}" destId="{76FDD080-D4F1-4585-8F13-790AD83FC20F}" srcOrd="2" destOrd="0" presId="urn:microsoft.com/office/officeart/2018/2/layout/IconVerticalSolidList"/>
    <dgm:cxn modelId="{981CFDCA-1A16-4A7A-91F3-A481231D8ED1}" type="presParOf" srcId="{AD5F8C24-7C6C-489E-953D-CC1C86932E83}" destId="{6E78D161-6441-4DDA-95FB-62C2F98D404C}" srcOrd="3" destOrd="0" presId="urn:microsoft.com/office/officeart/2018/2/layout/IconVerticalSolidList"/>
    <dgm:cxn modelId="{89452654-515A-4973-8916-D9358AF86551}" type="presParOf" srcId="{DD1B5EFE-8630-442B-A033-43BD8B3EDB5B}" destId="{F34814B3-B018-4D7A-AA95-88F0BA8BF923}" srcOrd="5" destOrd="0" presId="urn:microsoft.com/office/officeart/2018/2/layout/IconVerticalSolidList"/>
    <dgm:cxn modelId="{402B473E-13E1-4D6B-B816-8D7B7ACF3419}" type="presParOf" srcId="{DD1B5EFE-8630-442B-A033-43BD8B3EDB5B}" destId="{07EEC4C8-EC3B-4C92-9F7F-F4AF7BAB4F3D}" srcOrd="6" destOrd="0" presId="urn:microsoft.com/office/officeart/2018/2/layout/IconVerticalSolidList"/>
    <dgm:cxn modelId="{1562B13F-C93A-4789-8DE1-526A11B6870F}" type="presParOf" srcId="{07EEC4C8-EC3B-4C92-9F7F-F4AF7BAB4F3D}" destId="{60ADFCF0-9F97-4B2E-AEB1-FCBE04EF0702}" srcOrd="0" destOrd="0" presId="urn:microsoft.com/office/officeart/2018/2/layout/IconVerticalSolidList"/>
    <dgm:cxn modelId="{A4EFDCBF-05B6-4355-943A-E588B2B10A74}" type="presParOf" srcId="{07EEC4C8-EC3B-4C92-9F7F-F4AF7BAB4F3D}" destId="{0FD2C0F7-D196-43F3-80A4-5D04025CE428}" srcOrd="1" destOrd="0" presId="urn:microsoft.com/office/officeart/2018/2/layout/IconVerticalSolidList"/>
    <dgm:cxn modelId="{A66C10E3-F16C-4A87-BB12-9470A1250C6C}" type="presParOf" srcId="{07EEC4C8-EC3B-4C92-9F7F-F4AF7BAB4F3D}" destId="{1137B374-11B5-4DCB-B279-BC6A8D7D14E1}" srcOrd="2" destOrd="0" presId="urn:microsoft.com/office/officeart/2018/2/layout/IconVerticalSolidList"/>
    <dgm:cxn modelId="{A368E47C-6493-49F7-820C-E9081027078A}" type="presParOf" srcId="{07EEC4C8-EC3B-4C92-9F7F-F4AF7BAB4F3D}" destId="{018081B1-600F-4E1C-B4AD-2E9675AE23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0F43D-AD70-4E2E-B980-5A95C1D0B52B}">
      <dsp:nvSpPr>
        <dsp:cNvPr id="0" name=""/>
        <dsp:cNvSpPr/>
      </dsp:nvSpPr>
      <dsp:spPr>
        <a:xfrm>
          <a:off x="0" y="2820"/>
          <a:ext cx="10018712" cy="5124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B6940-0F33-4236-9103-C266BB582A55}">
      <dsp:nvSpPr>
        <dsp:cNvPr id="0" name=""/>
        <dsp:cNvSpPr/>
      </dsp:nvSpPr>
      <dsp:spPr>
        <a:xfrm>
          <a:off x="155007" y="118115"/>
          <a:ext cx="282106" cy="281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EBB6C-02C7-4BF0-B12A-C814E37A1152}">
      <dsp:nvSpPr>
        <dsp:cNvPr id="0" name=""/>
        <dsp:cNvSpPr/>
      </dsp:nvSpPr>
      <dsp:spPr>
        <a:xfrm>
          <a:off x="592121" y="2820"/>
          <a:ext cx="9346946" cy="65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84" tIns="69484" rIns="69484" bIns="6948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Financial Restructuring and Cost Management: Unprofitable businesses often face significant financial challenges, requiring strategic financial management to align cost-cutting efforts with long-term goals. (</a:t>
          </a:r>
          <a:r>
            <a:rPr lang="en-GB" sz="1400" kern="1200" dirty="0" err="1"/>
            <a:t>Jahsan</a:t>
          </a:r>
          <a:r>
            <a:rPr lang="en-GB" sz="1400" kern="1200" dirty="0"/>
            <a:t>, 2021)</a:t>
          </a:r>
          <a:endParaRPr lang="en-US" sz="1400" kern="1200" dirty="0"/>
        </a:p>
      </dsp:txBody>
      <dsp:txXfrm>
        <a:off x="592121" y="2820"/>
        <a:ext cx="9346946" cy="656538"/>
      </dsp:txXfrm>
    </dsp:sp>
    <dsp:sp modelId="{97C7D844-5F50-4E89-8F67-232183DA02D6}">
      <dsp:nvSpPr>
        <dsp:cNvPr id="0" name=""/>
        <dsp:cNvSpPr/>
      </dsp:nvSpPr>
      <dsp:spPr>
        <a:xfrm>
          <a:off x="0" y="823494"/>
          <a:ext cx="10018712" cy="5124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F11227-3A41-463A-82A9-5C6CB454B731}">
      <dsp:nvSpPr>
        <dsp:cNvPr id="0" name=""/>
        <dsp:cNvSpPr/>
      </dsp:nvSpPr>
      <dsp:spPr>
        <a:xfrm>
          <a:off x="155007" y="938788"/>
          <a:ext cx="282106" cy="2818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32999-CE35-46BA-B7FC-087BB020987C}">
      <dsp:nvSpPr>
        <dsp:cNvPr id="0" name=""/>
        <dsp:cNvSpPr/>
      </dsp:nvSpPr>
      <dsp:spPr>
        <a:xfrm>
          <a:off x="592121" y="823494"/>
          <a:ext cx="9346946" cy="65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84" tIns="69484" rIns="69484" bIns="6948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Expansion of Online presence: A website that is easy to use is necessary to improve Wilko's e-commerce infrastructure, assuring efficient and successful online buying, especially during the COVID-19 epidemic.(Skelly and Sapient, 2023)</a:t>
          </a:r>
          <a:endParaRPr lang="en-US" sz="1400" kern="1200" dirty="0"/>
        </a:p>
      </dsp:txBody>
      <dsp:txXfrm>
        <a:off x="592121" y="823494"/>
        <a:ext cx="9346946" cy="656538"/>
      </dsp:txXfrm>
    </dsp:sp>
    <dsp:sp modelId="{35EC0E65-BA0B-462C-8463-D8FF9DFC43F2}">
      <dsp:nvSpPr>
        <dsp:cNvPr id="0" name=""/>
        <dsp:cNvSpPr/>
      </dsp:nvSpPr>
      <dsp:spPr>
        <a:xfrm>
          <a:off x="0" y="1644167"/>
          <a:ext cx="10018712" cy="5124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1358F-77C9-43D6-A21E-F1193CDAF452}">
      <dsp:nvSpPr>
        <dsp:cNvPr id="0" name=""/>
        <dsp:cNvSpPr/>
      </dsp:nvSpPr>
      <dsp:spPr>
        <a:xfrm>
          <a:off x="155007" y="1759462"/>
          <a:ext cx="282106" cy="2818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8D161-6441-4DDA-95FB-62C2F98D404C}">
      <dsp:nvSpPr>
        <dsp:cNvPr id="0" name=""/>
        <dsp:cNvSpPr/>
      </dsp:nvSpPr>
      <dsp:spPr>
        <a:xfrm>
          <a:off x="592121" y="1644167"/>
          <a:ext cx="9346946" cy="65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84" tIns="69484" rIns="69484" bIns="6948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Strategic partnership and alliances: Wilko can enhance its reach without building an individual platform by partnering with prominent e-commerce platforms. (Hall, 2024)</a:t>
          </a:r>
          <a:endParaRPr lang="en-US" sz="1400" kern="1200" dirty="0"/>
        </a:p>
      </dsp:txBody>
      <dsp:txXfrm>
        <a:off x="592121" y="1644167"/>
        <a:ext cx="9346946" cy="656538"/>
      </dsp:txXfrm>
    </dsp:sp>
    <dsp:sp modelId="{60ADFCF0-9F97-4B2E-AEB1-FCBE04EF0702}">
      <dsp:nvSpPr>
        <dsp:cNvPr id="0" name=""/>
        <dsp:cNvSpPr/>
      </dsp:nvSpPr>
      <dsp:spPr>
        <a:xfrm>
          <a:off x="0" y="2464841"/>
          <a:ext cx="10018712" cy="51242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2C0F7-D196-43F3-80A4-5D04025CE428}">
      <dsp:nvSpPr>
        <dsp:cNvPr id="0" name=""/>
        <dsp:cNvSpPr/>
      </dsp:nvSpPr>
      <dsp:spPr>
        <a:xfrm>
          <a:off x="155158" y="2580135"/>
          <a:ext cx="282106" cy="2818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081B1-600F-4E1C-B4AD-2E9675AE2322}">
      <dsp:nvSpPr>
        <dsp:cNvPr id="0" name=""/>
        <dsp:cNvSpPr/>
      </dsp:nvSpPr>
      <dsp:spPr>
        <a:xfrm>
          <a:off x="592424" y="2464841"/>
          <a:ext cx="9259669" cy="65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484" tIns="69484" rIns="69484" bIns="6948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Market Differentiation through Brand Reinforcement: Wilko, a well-known business, is utilising its brand image to preserve its competitive advantage, using marketing campaigns, customer loyalty programs, and personalised promotions to retain consumers.(</a:t>
          </a:r>
          <a:r>
            <a:rPr lang="en-GB" sz="1400" kern="1200" dirty="0" err="1"/>
            <a:t>Jahsan</a:t>
          </a:r>
          <a:r>
            <a:rPr lang="en-GB" sz="1400" kern="1200" dirty="0"/>
            <a:t>, 2021)</a:t>
          </a:r>
          <a:endParaRPr lang="en-US" sz="1400" kern="1200" dirty="0"/>
        </a:p>
      </dsp:txBody>
      <dsp:txXfrm>
        <a:off x="592424" y="2464841"/>
        <a:ext cx="9259669" cy="656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71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57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619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59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11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123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788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628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63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1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09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11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18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507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752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20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FB95CD-A9CE-41C7-AC9D-C8766E125BFA}" type="datetimeFigureOut">
              <a:rPr lang="en-GB" smtClean="0"/>
              <a:t>19/08/2024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43EDE30-0109-4AFC-BFB7-A8A10198DF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138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t.com/content/5bbd9e21-3f4b-40a8-b5fb-1b3bcb8077e4" TargetMode="External"/><Relationship Id="rId3" Type="http://schemas.openxmlformats.org/officeDocument/2006/relationships/hyperlink" Target="https://www.theretailbulletin.com/news/the-shifting-landscape-of-uk-retail-post-covid/024892/" TargetMode="External"/><Relationship Id="rId7" Type="http://schemas.openxmlformats.org/officeDocument/2006/relationships/hyperlink" Target="https://www.retailweek.com/technology/the-rise-of-online-shopping-how-wilko-missed-the-mark/" TargetMode="External"/><Relationship Id="rId2" Type="http://schemas.openxmlformats.org/officeDocument/2006/relationships/hyperlink" Target="https://brc.org.uk/climateactionroadma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stainablebrands.com/read/marketing-and-comms/wilkos-sustainability-journey-moving-towards-net-zero" TargetMode="External"/><Relationship Id="rId5" Type="http://schemas.openxmlformats.org/officeDocument/2006/relationships/hyperlink" Target="https://doi.org/10.1016/j.jbusres.2019.07.012" TargetMode="External"/><Relationship Id="rId4" Type="http://schemas.openxmlformats.org/officeDocument/2006/relationships/hyperlink" Target="https://www.retailgazette.co.uk/blog/2021/12/wilko-suffers-significant-drop-in-profits-despite-rising-sales/" TargetMode="External"/><Relationship Id="rId9" Type="http://schemas.openxmlformats.org/officeDocument/2006/relationships/hyperlink" Target="https://www.theguardian.com/business/2023/aug/10/wilko-goes-into-administration-after-failing-to-secure-rescue-de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2B294-D6C9-9211-3411-C85F988D38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BC5A93-D92D-3850-B6D3-B34304FA45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Innovation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BMSW4014</a:t>
            </a:r>
          </a:p>
          <a:p>
            <a:pPr>
              <a:lnSpc>
                <a:spcPct val="150000"/>
              </a:lnSpc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Petrica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Filip 2024879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44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B06AAC-5E44-838A-6D94-EF0E559E0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399" y="4625788"/>
            <a:ext cx="7413623" cy="835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/>
              <a:t>Presentation about Wilko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5B675-B524-6CF8-9E89-A3B033AAA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377" y="5461005"/>
            <a:ext cx="6987645" cy="423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1800"/>
              <a:t>Possible recommendations for the retailer Wilko</a:t>
            </a:r>
          </a:p>
        </p:txBody>
      </p:sp>
      <p:pic>
        <p:nvPicPr>
          <p:cNvPr id="4" name="Picture 3" descr="A store front with red and white balloons&#10;&#10;Description automatically generated">
            <a:extLst>
              <a:ext uri="{FF2B5EF4-FFF2-40B4-BE49-F238E27FC236}">
                <a16:creationId xmlns:a16="http://schemas.microsoft.com/office/drawing/2014/main" id="{576E77BB-7F2C-F7A1-BD9A-473D728784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198" r="1" b="9923"/>
          <a:stretch/>
        </p:blipFill>
        <p:spPr>
          <a:xfrm>
            <a:off x="3967843" y="608014"/>
            <a:ext cx="7487555" cy="372843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76886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A2E861A3-F23C-46B8-A38A-4A22E453D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BC3D220-643B-4160-B5A9-59DF5D21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92237DE-D518-4625-8392-66D708458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F290F0DD-E80A-4263-94E1-A41F57D8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78EA7D2-CCEA-435E-873D-36BF0522F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DFA731E-D6BB-42CC-AA05-64023DC81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B00D0483-90FB-4EB4-9770-CA8A310D5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FE9E44-4CCE-C0FF-0465-80DC21A24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AEE6012-494E-4A17-22C3-BC48ABE07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1073" y="2145958"/>
            <a:ext cx="4278929" cy="4547287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well-known brand, a wide selection of products, and physical location.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Weaknesses: financial difficulties, physical store dependence.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Opportunities: cost management, e-commerce growth.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Threats: Economic challenges, increased competition.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19" name="Rounded Rectangle 16">
            <a:extLst>
              <a:ext uri="{FF2B5EF4-FFF2-40B4-BE49-F238E27FC236}">
                <a16:creationId xmlns:a16="http://schemas.microsoft.com/office/drawing/2014/main" id="{DD7EED39-224E-4230-8FD1-B1E1AF6C6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284CFA-D157-6AC6-34C4-307DCA713F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9188" y="1022622"/>
            <a:ext cx="5060646" cy="448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607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BF7C3-BAEF-5919-66F5-275BDD66F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Potential solutions</a:t>
            </a:r>
            <a:endParaRPr lang="en-GB" dirty="0"/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4455F427-C1C7-1ED4-CF11-45864BE639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4310" y="2259226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B64583E3-FC41-107E-A2CD-781BB528A8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309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62DB9-52D9-28FC-48B8-A8403CA89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6791" y="260516"/>
            <a:ext cx="9742318" cy="1384980"/>
          </a:xfrm>
        </p:spPr>
        <p:txBody>
          <a:bodyPr>
            <a:normAutofit/>
          </a:bodyPr>
          <a:lstStyle/>
          <a:p>
            <a:r>
              <a:rPr lang="en-GB" dirty="0"/>
              <a:t>Realising the potential solutions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26CA9A-B362-182F-ED84-2A56BE95F0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0643" y="3558062"/>
            <a:ext cx="4697244" cy="103854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62E8B24-0E57-9FCF-AA2E-DAD73D16B9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9463" y="1918480"/>
            <a:ext cx="5725192" cy="106052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A80749-2ED6-F44B-EDBC-47D67DDA14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7950" y="3536078"/>
            <a:ext cx="5153411" cy="106052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1B2EEE2-C39E-6665-6386-5A843CBFA7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7373" y="5153676"/>
            <a:ext cx="9171736" cy="133350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005170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99ADE-6DC0-3B36-83AC-A1639FFA6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34778"/>
            <a:ext cx="9223379" cy="893804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81CAD-A215-5B29-215F-03F0B5C83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248033"/>
            <a:ext cx="10018713" cy="546168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British Retail Consortium (2020) 'Climate Action Roadmap.'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https://brc.org.uk/climateactionroadmap/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Hall, P. (2024) 'The shifting landscape of UK retail post-COVID,' The Retail Bulletin, 12 March.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https://www.theretailbulletin.com/news/the-shifting-landscape-of-uk-retail-post-covid/024892/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Jahshan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(2021) 'Wilko suffers significant drop in profits despite rising sales,' Retail Gazette, 10 December.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https://www.retailgazette.co.uk/blog/2021/12/wilko-suffers-significant-drop-in-profits-despite-rising-sales/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Liang, X., Liu, Y., and Li, S. (2020) 'Product diversity and customer satisfaction: evidence from the retail industry,' Journal of Business Research, 113, pp. 243-256.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https://doi.org/10.1016/j.jbusres.2019.07.012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Maverick, J.B. (2024) 'The economic challenges that led to Wilko’s demise,' Investopedia, 26 January. Available at: https://www.investopedia.com/articles/economics/24/economic-challenges-wilko.asp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Roberts, L. (2023) 'Wilko’s sustainability journey: Moving towards net-zero,' Sustainable Brands, 20 June.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https://sustainablebrands.com/read/marketing-and-comms/wilkos-sustainability-journey-moving-towards-net-zero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Skelly, J. and Sapient (2023) 'The rise of online shopping: How Wilko missed the mark,' Retail Week, 15 September.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https://www.retailweek.com/technology/the-rise-of-online-shopping-how-wilko-missed-the-mark/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Smith, A. (2023) 'Wilko’s financial struggles: What went wrong?' The Financial Times, 5 July.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https://www.ft.com/content/5bbd9e21-3f4b-40a8-b5fb-1b3bcb8077e4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Wearden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 (2023) 'Wilko goes into administration after failing to secure a rescue deal,' The Guardian, 10 August.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https://www.theguardian.com/business/2023/aug/10/wilko-goes-into-administration-after-failing-to-secure-rescue-deal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9201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144</TotalTime>
  <Words>570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Parallax</vt:lpstr>
      <vt:lpstr>Problem solving and innovation</vt:lpstr>
      <vt:lpstr>Presentation about Wilko</vt:lpstr>
      <vt:lpstr>Swot Analysis </vt:lpstr>
      <vt:lpstr>Potential solutions</vt:lpstr>
      <vt:lpstr>Realising the potential solutions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Ioanaaa 7</dc:creator>
  <cp:lastModifiedBy>Ioanaaa 7</cp:lastModifiedBy>
  <cp:revision>1</cp:revision>
  <dcterms:created xsi:type="dcterms:W3CDTF">2024-08-19T15:06:07Z</dcterms:created>
  <dcterms:modified xsi:type="dcterms:W3CDTF">2024-08-19T17:30:12Z</dcterms:modified>
</cp:coreProperties>
</file>