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9" r:id="rId3"/>
    <p:sldId id="260" r:id="rId4"/>
    <p:sldId id="261" r:id="rId5"/>
    <p:sldId id="262" r:id="rId6"/>
    <p:sldId id="263" r:id="rId7"/>
    <p:sldId id="275" r:id="rId8"/>
    <p:sldId id="276" r:id="rId9"/>
    <p:sldId id="264" r:id="rId10"/>
    <p:sldId id="268" r:id="rId11"/>
    <p:sldId id="267" r:id="rId12"/>
    <p:sldId id="265" r:id="rId13"/>
    <p:sldId id="266"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6343" autoAdjust="0"/>
  </p:normalViewPr>
  <p:slideViewPr>
    <p:cSldViewPr snapToGrid="0">
      <p:cViewPr varScale="1">
        <p:scale>
          <a:sx n="60" d="100"/>
          <a:sy n="60" d="100"/>
        </p:scale>
        <p:origin x="105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4B23BD-4D64-4F57-AE2A-1C18180D08C9}" type="datetimeFigureOut">
              <a:rPr lang="en-GB" smtClean="0"/>
              <a:t>08/04/2019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8921F2-1A8E-47A7-BCCA-D293467B9E53}" type="slidenum">
              <a:rPr lang="en-GB" smtClean="0"/>
              <a:t>‹#›</a:t>
            </a:fld>
            <a:endParaRPr lang="en-GB"/>
          </a:p>
        </p:txBody>
      </p:sp>
    </p:spTree>
    <p:extLst>
      <p:ext uri="{BB962C8B-B14F-4D97-AF65-F5344CB8AC3E}">
        <p14:creationId xmlns:p14="http://schemas.microsoft.com/office/powerpoint/2010/main" val="1532108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3</a:t>
            </a:fld>
            <a:endParaRPr lang="en-GB"/>
          </a:p>
        </p:txBody>
      </p:sp>
    </p:spTree>
    <p:extLst>
      <p:ext uri="{BB962C8B-B14F-4D97-AF65-F5344CB8AC3E}">
        <p14:creationId xmlns:p14="http://schemas.microsoft.com/office/powerpoint/2010/main" val="2224945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4</a:t>
            </a:fld>
            <a:endParaRPr lang="en-GB"/>
          </a:p>
        </p:txBody>
      </p:sp>
    </p:spTree>
    <p:extLst>
      <p:ext uri="{BB962C8B-B14F-4D97-AF65-F5344CB8AC3E}">
        <p14:creationId xmlns:p14="http://schemas.microsoft.com/office/powerpoint/2010/main" val="917534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6</a:t>
            </a:fld>
            <a:endParaRPr lang="en-GB"/>
          </a:p>
        </p:txBody>
      </p:sp>
    </p:spTree>
    <p:extLst>
      <p:ext uri="{BB962C8B-B14F-4D97-AF65-F5344CB8AC3E}">
        <p14:creationId xmlns:p14="http://schemas.microsoft.com/office/powerpoint/2010/main" val="76074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12</a:t>
            </a:fld>
            <a:endParaRPr lang="en-GB"/>
          </a:p>
        </p:txBody>
      </p:sp>
    </p:spTree>
    <p:extLst>
      <p:ext uri="{BB962C8B-B14F-4D97-AF65-F5344CB8AC3E}">
        <p14:creationId xmlns:p14="http://schemas.microsoft.com/office/powerpoint/2010/main" val="4176200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8921F2-1A8E-47A7-BCCA-D293467B9E53}" type="slidenum">
              <a:rPr lang="en-GB" smtClean="0"/>
              <a:t>13</a:t>
            </a:fld>
            <a:endParaRPr lang="en-GB"/>
          </a:p>
        </p:txBody>
      </p:sp>
    </p:spTree>
    <p:extLst>
      <p:ext uri="{BB962C8B-B14F-4D97-AF65-F5344CB8AC3E}">
        <p14:creationId xmlns:p14="http://schemas.microsoft.com/office/powerpoint/2010/main" val="282865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4/8/2019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ted.com/talks/angela_lee_duckworth_grit_the_power_of_passion_and_perseveran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chXsLtHqfd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QzW22wwh1J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liberatingstructures.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Engaging Adult Learners </a:t>
            </a:r>
            <a:r>
              <a:rPr lang="en-GB" smtClean="0"/>
              <a:t>and Community Learning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52293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141" y="624110"/>
            <a:ext cx="9731472" cy="1280890"/>
          </a:xfrm>
        </p:spPr>
        <p:txBody>
          <a:bodyPr/>
          <a:lstStyle/>
          <a:p>
            <a:r>
              <a:rPr lang="en-GB" dirty="0" smtClean="0"/>
              <a:t>     Building</a:t>
            </a:r>
            <a:br>
              <a:rPr lang="en-GB" dirty="0" smtClean="0"/>
            </a:br>
            <a:r>
              <a:rPr lang="en-GB" dirty="0" smtClean="0"/>
              <a:t>     relationships</a:t>
            </a:r>
            <a:endParaRPr lang="en-GB" dirty="0"/>
          </a:p>
        </p:txBody>
      </p:sp>
      <p:sp>
        <p:nvSpPr>
          <p:cNvPr id="3" name="Content Placeholder 2"/>
          <p:cNvSpPr>
            <a:spLocks noGrp="1"/>
          </p:cNvSpPr>
          <p:nvPr>
            <p:ph idx="1"/>
          </p:nvPr>
        </p:nvSpPr>
        <p:spPr/>
        <p:txBody>
          <a:bodyPr/>
          <a:lstStyle/>
          <a:p>
            <a:endParaRPr lang="en-GB"/>
          </a:p>
        </p:txBody>
      </p:sp>
      <p:pic>
        <p:nvPicPr>
          <p:cNvPr id="1026" name="Picture 2" descr="There are many different ways to foster relationships with community partners, and there is no one right way to do this. When deciding which strategy makes most sense for your role within the partnership, consider the following factors: - Understand communication norms and styles. How do the people you work with want to be addressed? Are there any existing protocols or norms for working together? - Openly share information. In order for partnerships to work effectively, all parties must have all the information. Make sure that communication with the community is open and frequent.   - Ask questions in a strategic or even semi-structured way. Have a purpose for how youâre talking with people and be sure you listen. - Participate in daily activities where appropriate and if you are invited. Be engaged with the community and make the most of your time in person. - Take initiative. Look for opportunities to help the community achieve a goal or to support something that is meaningful to the community.  - Share work and tasks.. Make sure that the community members feel valued and inspired to work as a team. Aim to strike a balance between taking initiative and sharing ownership. - Be respectful. Are there topics that the community may be uncomfortable speaking with you about? Recognize that the community may not want to engage in certain topics with you. Let them take the lead on what they choose to share and avoid prying for information. - Be sensitive to the communityâs wishes. Depending on how long your engagement project is, the community members may not want to form a deep relationship with you (especially if you are working with young children), and that is okay. Instead, look for ways you can support the community through your work.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2303" y="-103367"/>
            <a:ext cx="6689697" cy="7295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1364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engage across different cultures?</a:t>
            </a:r>
            <a:endParaRPr lang="en-GB" dirty="0"/>
          </a:p>
        </p:txBody>
      </p:sp>
      <p:sp>
        <p:nvSpPr>
          <p:cNvPr id="3" name="Content Placeholder 2"/>
          <p:cNvSpPr>
            <a:spLocks noGrp="1"/>
          </p:cNvSpPr>
          <p:nvPr>
            <p:ph idx="1"/>
          </p:nvPr>
        </p:nvSpPr>
        <p:spPr>
          <a:xfrm>
            <a:off x="2501748" y="2173357"/>
            <a:ext cx="8915400" cy="3777622"/>
          </a:xfrm>
        </p:spPr>
        <p:txBody>
          <a:bodyPr>
            <a:normAutofit lnSpcReduction="10000"/>
          </a:bodyPr>
          <a:lstStyle/>
          <a:p>
            <a:r>
              <a:rPr lang="en-GB" dirty="0" smtClean="0"/>
              <a:t>Cultural competence versus cultural humility</a:t>
            </a:r>
          </a:p>
          <a:p>
            <a:pPr marL="0" indent="0">
              <a:buNone/>
            </a:pPr>
            <a:endParaRPr lang="en-GB" dirty="0"/>
          </a:p>
          <a:p>
            <a:r>
              <a:rPr lang="en-GB" dirty="0" smtClean="0"/>
              <a:t>“</a:t>
            </a:r>
            <a:r>
              <a:rPr lang="en-GB" dirty="0"/>
              <a:t>Cultural humility is an attitude or </a:t>
            </a:r>
            <a:r>
              <a:rPr lang="en-GB" dirty="0" err="1"/>
              <a:t>mindset</a:t>
            </a:r>
            <a:r>
              <a:rPr lang="en-GB" dirty="0"/>
              <a:t> that incorporates a lifelong commitment to self-evaluation and critique, to redressing the power imbalances [in community partnerships], and to developing mutually beneficial and non- paternalistic partnerships with communities on behalf of individuals and defined populations</a:t>
            </a:r>
            <a:r>
              <a:rPr lang="en-GB" dirty="0" smtClean="0"/>
              <a:t>.” </a:t>
            </a:r>
            <a:r>
              <a:rPr lang="en-GB" dirty="0" err="1" smtClean="0"/>
              <a:t>Tervalon</a:t>
            </a:r>
            <a:r>
              <a:rPr lang="en-GB" dirty="0" smtClean="0"/>
              <a:t> and Murray (1998) p.117</a:t>
            </a:r>
          </a:p>
          <a:p>
            <a:endParaRPr lang="en-GB" dirty="0"/>
          </a:p>
          <a:p>
            <a:r>
              <a:rPr lang="en-GB" dirty="0" smtClean="0"/>
              <a:t>Cultural humility as an ongoing process</a:t>
            </a:r>
          </a:p>
          <a:p>
            <a:endParaRPr lang="en-GB" dirty="0"/>
          </a:p>
          <a:p>
            <a:r>
              <a:rPr lang="en-GB" dirty="0" smtClean="0"/>
              <a:t>Community members as the established experts in their areas</a:t>
            </a:r>
            <a:endParaRPr lang="en-GB" dirty="0"/>
          </a:p>
          <a:p>
            <a:endParaRPr lang="en-GB" dirty="0" smtClean="0"/>
          </a:p>
        </p:txBody>
      </p:sp>
    </p:spTree>
    <p:extLst>
      <p:ext uri="{BB962C8B-B14F-4D97-AF65-F5344CB8AC3E}">
        <p14:creationId xmlns:p14="http://schemas.microsoft.com/office/powerpoint/2010/main" val="5547044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Fostering relationships with humility </a:t>
            </a:r>
            <a:endParaRPr lang="en-GB" dirty="0"/>
          </a:p>
        </p:txBody>
      </p:sp>
      <p:pic>
        <p:nvPicPr>
          <p:cNvPr id="4" name="MichiganXCommunityX-V000800_DTH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687763" y="2133600"/>
            <a:ext cx="6716712" cy="3778250"/>
          </a:xfrm>
        </p:spPr>
      </p:pic>
    </p:spTree>
    <p:extLst>
      <p:ext uri="{BB962C8B-B14F-4D97-AF65-F5344CB8AC3E}">
        <p14:creationId xmlns:p14="http://schemas.microsoft.com/office/powerpoint/2010/main" val="37037345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 Amy’s story </a:t>
            </a:r>
            <a:endParaRPr lang="en-GB" dirty="0"/>
          </a:p>
        </p:txBody>
      </p:sp>
      <p:sp>
        <p:nvSpPr>
          <p:cNvPr id="3" name="Content Placeholder 2"/>
          <p:cNvSpPr>
            <a:spLocks noGrp="1"/>
          </p:cNvSpPr>
          <p:nvPr>
            <p:ph idx="1"/>
          </p:nvPr>
        </p:nvSpPr>
        <p:spPr/>
        <p:txBody>
          <a:bodyPr/>
          <a:lstStyle/>
          <a:p>
            <a:r>
              <a:rPr lang="en-GB" dirty="0" smtClean="0"/>
              <a:t>Read the case study and highlight what you think Amy did wrong in the scenario</a:t>
            </a:r>
          </a:p>
          <a:p>
            <a:endParaRPr lang="en-GB" dirty="0"/>
          </a:p>
          <a:p>
            <a:r>
              <a:rPr lang="en-GB" dirty="0" smtClean="0"/>
              <a:t>Now write a plan as to how you would have approached that engagement situation.</a:t>
            </a:r>
            <a:endParaRPr lang="en-GB" dirty="0"/>
          </a:p>
        </p:txBody>
      </p:sp>
    </p:spTree>
    <p:extLst>
      <p:ext uri="{BB962C8B-B14F-4D97-AF65-F5344CB8AC3E}">
        <p14:creationId xmlns:p14="http://schemas.microsoft.com/office/powerpoint/2010/main" val="4113282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Amy’s story continued</a:t>
            </a:r>
            <a:endParaRPr lang="en-GB" dirty="0"/>
          </a:p>
        </p:txBody>
      </p:sp>
      <p:sp>
        <p:nvSpPr>
          <p:cNvPr id="3" name="Content Placeholder 2"/>
          <p:cNvSpPr>
            <a:spLocks noGrp="1"/>
          </p:cNvSpPr>
          <p:nvPr>
            <p:ph idx="1"/>
          </p:nvPr>
        </p:nvSpPr>
        <p:spPr>
          <a:xfrm>
            <a:off x="2313829" y="1622065"/>
            <a:ext cx="9557468" cy="4977517"/>
          </a:xfrm>
        </p:spPr>
        <p:txBody>
          <a:bodyPr>
            <a:normAutofit/>
          </a:bodyPr>
          <a:lstStyle/>
          <a:p>
            <a:pPr marL="0" indent="0" algn="just">
              <a:buNone/>
            </a:pPr>
            <a:r>
              <a:rPr lang="en-GB" dirty="0"/>
              <a:t>After her first day in the community, </a:t>
            </a:r>
            <a:r>
              <a:rPr lang="en-GB" dirty="0" smtClean="0"/>
              <a:t>Amy realizes </a:t>
            </a:r>
            <a:r>
              <a:rPr lang="en-GB" dirty="0"/>
              <a:t>that her understanding of her role as the project leader is very different from that of the community. When she returns to the </a:t>
            </a:r>
            <a:r>
              <a:rPr lang="en-GB" dirty="0" smtClean="0"/>
              <a:t>non-profit </a:t>
            </a:r>
            <a:r>
              <a:rPr lang="en-GB" dirty="0"/>
              <a:t>office later that day, she checks in with her supervisor and explains the situation and her frustration. Her supervisor reminds her that part of being a good leader is leveraging input from everyone within a team and suggests that </a:t>
            </a:r>
            <a:r>
              <a:rPr lang="en-GB" dirty="0" smtClean="0"/>
              <a:t>Amy </a:t>
            </a:r>
            <a:r>
              <a:rPr lang="en-GB" dirty="0"/>
              <a:t>include the community in the planning phase of the </a:t>
            </a:r>
            <a:r>
              <a:rPr lang="en-GB" dirty="0" smtClean="0"/>
              <a:t>project.</a:t>
            </a:r>
          </a:p>
          <a:p>
            <a:pPr marL="0" indent="0" algn="just">
              <a:buNone/>
            </a:pPr>
            <a:endParaRPr lang="en-GB" dirty="0" smtClean="0"/>
          </a:p>
          <a:p>
            <a:pPr marL="0" indent="0" algn="just">
              <a:buNone/>
            </a:pPr>
            <a:r>
              <a:rPr lang="en-GB" dirty="0" smtClean="0"/>
              <a:t>The </a:t>
            </a:r>
            <a:r>
              <a:rPr lang="en-GB" dirty="0"/>
              <a:t>next day, </a:t>
            </a:r>
            <a:r>
              <a:rPr lang="en-GB" dirty="0" smtClean="0"/>
              <a:t>Amy </a:t>
            </a:r>
            <a:r>
              <a:rPr lang="en-GB" dirty="0"/>
              <a:t>comes to the community prepared with sketch pads and pens. For the rest of the day, the community members work together with </a:t>
            </a:r>
            <a:r>
              <a:rPr lang="en-GB" dirty="0" smtClean="0"/>
              <a:t>Amy </a:t>
            </a:r>
            <a:r>
              <a:rPr lang="en-GB" dirty="0"/>
              <a:t>to draw up a shared vision for the garden. By the end of the day, the community members are visibly excited about the project and eager to get started. When it comes time to assign tasks for the construction stage, </a:t>
            </a:r>
            <a:r>
              <a:rPr lang="en-GB" dirty="0" smtClean="0"/>
              <a:t>Amy </a:t>
            </a:r>
            <a:r>
              <a:rPr lang="en-GB" dirty="0"/>
              <a:t>creates a list of tasks to be accomplished, and Dennis takes the lead matching community members with tasks based upon his knowledge of their skills. Dennis even offers to ask his cousin, a carpenter, to help with building a shed for the garden tools. </a:t>
            </a:r>
          </a:p>
        </p:txBody>
      </p:sp>
    </p:spTree>
    <p:extLst>
      <p:ext uri="{BB962C8B-B14F-4D97-AF65-F5344CB8AC3E}">
        <p14:creationId xmlns:p14="http://schemas.microsoft.com/office/powerpoint/2010/main" val="23530506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for adapting to change </a:t>
            </a:r>
            <a:endParaRPr lang="en-GB" dirty="0"/>
          </a:p>
        </p:txBody>
      </p:sp>
      <p:sp>
        <p:nvSpPr>
          <p:cNvPr id="3" name="Content Placeholder 2"/>
          <p:cNvSpPr>
            <a:spLocks noGrp="1"/>
          </p:cNvSpPr>
          <p:nvPr>
            <p:ph idx="1"/>
          </p:nvPr>
        </p:nvSpPr>
        <p:spPr/>
        <p:txBody>
          <a:bodyPr/>
          <a:lstStyle/>
          <a:p>
            <a:r>
              <a:rPr lang="en-GB" dirty="0" smtClean="0"/>
              <a:t>Listening</a:t>
            </a:r>
          </a:p>
          <a:p>
            <a:endParaRPr lang="en-GB" dirty="0"/>
          </a:p>
          <a:p>
            <a:r>
              <a:rPr lang="en-GB" dirty="0" smtClean="0"/>
              <a:t>Open-mindedness</a:t>
            </a:r>
          </a:p>
          <a:p>
            <a:endParaRPr lang="en-GB" dirty="0"/>
          </a:p>
          <a:p>
            <a:r>
              <a:rPr lang="en-GB" dirty="0" smtClean="0"/>
              <a:t>Reflection</a:t>
            </a:r>
          </a:p>
          <a:p>
            <a:endParaRPr lang="en-GB" dirty="0"/>
          </a:p>
          <a:p>
            <a:r>
              <a:rPr lang="en-GB" dirty="0" smtClean="0"/>
              <a:t>Pivoting</a:t>
            </a:r>
            <a:endParaRPr lang="en-GB" dirty="0"/>
          </a:p>
        </p:txBody>
      </p:sp>
    </p:spTree>
    <p:extLst>
      <p:ext uri="{BB962C8B-B14F-4D97-AF65-F5344CB8AC3E}">
        <p14:creationId xmlns:p14="http://schemas.microsoft.com/office/powerpoint/2010/main" val="10461561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Resilience</a:t>
            </a:r>
            <a:br>
              <a:rPr lang="en-GB" dirty="0" smtClean="0"/>
            </a:br>
            <a:r>
              <a:rPr lang="en-GB" dirty="0"/>
              <a:t/>
            </a:r>
            <a:br>
              <a:rPr lang="en-GB" dirty="0"/>
            </a:br>
            <a:r>
              <a:rPr lang="en-GB" dirty="0" smtClean="0"/>
              <a:t/>
            </a:r>
            <a:br>
              <a:rPr lang="en-GB" dirty="0" smtClean="0"/>
            </a:br>
            <a:r>
              <a:rPr lang="en-GB" dirty="0"/>
              <a:t/>
            </a:r>
            <a:br>
              <a:rPr lang="en-GB" dirty="0"/>
            </a:br>
            <a:r>
              <a:rPr lang="en-GB" dirty="0" smtClean="0">
                <a:latin typeface="+mn-lt"/>
                <a:hlinkClick r:id="rId2"/>
              </a:rPr>
              <a:t>The need for</a:t>
            </a:r>
            <a:br>
              <a:rPr lang="en-GB" dirty="0" smtClean="0">
                <a:latin typeface="+mn-lt"/>
                <a:hlinkClick r:id="rId2"/>
              </a:rPr>
            </a:br>
            <a:r>
              <a:rPr lang="en-GB" dirty="0">
                <a:latin typeface="+mn-lt"/>
                <a:hlinkClick r:id="rId2"/>
              </a:rPr>
              <a:t>g</a:t>
            </a:r>
            <a:r>
              <a:rPr lang="en-GB" dirty="0" smtClean="0">
                <a:latin typeface="+mn-lt"/>
                <a:hlinkClick r:id="rId2"/>
              </a:rPr>
              <a:t>rit</a:t>
            </a:r>
            <a:endParaRPr lang="en-GB" dirty="0">
              <a:latin typeface="+mn-lt"/>
            </a:endParaRPr>
          </a:p>
        </p:txBody>
      </p:sp>
      <p:pic>
        <p:nvPicPr>
          <p:cNvPr id="4" name="Content Placeholder 3"/>
          <p:cNvPicPr>
            <a:picLocks noGrp="1" noChangeAspect="1"/>
          </p:cNvPicPr>
          <p:nvPr>
            <p:ph idx="1"/>
          </p:nvPr>
        </p:nvPicPr>
        <p:blipFill>
          <a:blip r:embed="rId3"/>
          <a:stretch>
            <a:fillRect/>
          </a:stretch>
        </p:blipFill>
        <p:spPr>
          <a:xfrm>
            <a:off x="5944321" y="1100690"/>
            <a:ext cx="5560291" cy="5005912"/>
          </a:xfrm>
          <a:prstGeom prst="rect">
            <a:avLst/>
          </a:prstGeom>
        </p:spPr>
      </p:pic>
    </p:spTree>
    <p:extLst>
      <p:ext uri="{BB962C8B-B14F-4D97-AF65-F5344CB8AC3E}">
        <p14:creationId xmlns:p14="http://schemas.microsoft.com/office/powerpoint/2010/main" val="12692310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listening strategies</a:t>
            </a:r>
            <a:endParaRPr lang="en-GB" dirty="0"/>
          </a:p>
        </p:txBody>
      </p:sp>
      <p:pic>
        <p:nvPicPr>
          <p:cNvPr id="4" name="MichiganXCommunityX-V001300_DTH">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027805" y="1905000"/>
            <a:ext cx="6716712" cy="3778250"/>
          </a:xfrm>
        </p:spPr>
      </p:pic>
    </p:spTree>
    <p:extLst>
      <p:ext uri="{BB962C8B-B14F-4D97-AF65-F5344CB8AC3E}">
        <p14:creationId xmlns:p14="http://schemas.microsoft.com/office/powerpoint/2010/main" val="8856222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Roadblocks</a:t>
            </a:r>
            <a:br>
              <a:rPr lang="en-GB" dirty="0" smtClean="0"/>
            </a:br>
            <a:r>
              <a:rPr lang="en-GB" dirty="0" smtClean="0"/>
              <a:t>to effective </a:t>
            </a:r>
            <a:br>
              <a:rPr lang="en-GB" dirty="0" smtClean="0"/>
            </a:br>
            <a:r>
              <a:rPr lang="en-GB" dirty="0" smtClean="0"/>
              <a:t>listening </a:t>
            </a:r>
            <a:endParaRPr lang="en-GB" dirty="0"/>
          </a:p>
        </p:txBody>
      </p:sp>
      <p:pic>
        <p:nvPicPr>
          <p:cNvPr id="2050" name="Picture 2" descr="The 12 Roadblocks to Effective Listening Comparing: not truly listening because you are too busy comparing one person with another Mind reading: trying to guess what the other person is really thinking or feeling or even trying to finish their sentences  Rehearsing: practicing what you will say next instead of listening attentively Filtering: listening to some things and not to others so that you only hear what you want to hear Judging: not truly listening because you have already made up your mind Dreaming: only half-listening because something that the person said triggers a memory for you Identifying: taking everything a person tells you and referring it back to your own experience Sparring: focusing on finding things to disagree with or using sarcastic remarks to dismiss another personâs point of view Advising: searching for the solution to someoneâs problems without hearing or paying attention to the whole story  Derailing: changing the subject and taking the conversation in another direction Being right: being unable to admit mistakes and refusing to hear criticism  Placating: trying so hard to be nice and pleasant that you agree with everything and only half-liste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21305" y="-55658"/>
            <a:ext cx="5870695" cy="7060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4303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a:xfrm>
            <a:off x="2589212" y="1614115"/>
            <a:ext cx="8915400" cy="4715123"/>
          </a:xfrm>
        </p:spPr>
        <p:txBody>
          <a:bodyPr>
            <a:normAutofit/>
          </a:bodyPr>
          <a:lstStyle/>
          <a:p>
            <a:pPr marL="0" indent="0">
              <a:buNone/>
            </a:pPr>
            <a:r>
              <a:rPr lang="en-GB" dirty="0" smtClean="0">
                <a:hlinkClick r:id="rId2"/>
              </a:rPr>
              <a:t>Video</a:t>
            </a:r>
            <a:endParaRPr lang="en-GB" dirty="0" smtClean="0"/>
          </a:p>
          <a:p>
            <a:endParaRPr lang="en-GB" dirty="0"/>
          </a:p>
          <a:p>
            <a:pPr marL="0" indent="0">
              <a:buNone/>
            </a:pPr>
            <a:r>
              <a:rPr lang="en-GB" b="1" u="sng" dirty="0" smtClean="0"/>
              <a:t>Questions</a:t>
            </a:r>
          </a:p>
          <a:p>
            <a:r>
              <a:rPr lang="en-GB" dirty="0" smtClean="0"/>
              <a:t>Using the handout provided select a listening style and consider how this may have helped Mr </a:t>
            </a:r>
            <a:r>
              <a:rPr lang="en-GB" dirty="0" err="1" smtClean="0"/>
              <a:t>Sirolli</a:t>
            </a:r>
            <a:r>
              <a:rPr lang="en-GB" dirty="0" smtClean="0"/>
              <a:t> and his team avoid the hippo fiasco.</a:t>
            </a:r>
          </a:p>
          <a:p>
            <a:endParaRPr lang="en-GB" dirty="0"/>
          </a:p>
          <a:p>
            <a:r>
              <a:rPr lang="en-GB" dirty="0" smtClean="0"/>
              <a:t>What listening roadblocks do you think that Mr </a:t>
            </a:r>
            <a:r>
              <a:rPr lang="en-GB" dirty="0" err="1" smtClean="0"/>
              <a:t>Sirolli</a:t>
            </a:r>
            <a:r>
              <a:rPr lang="en-GB" dirty="0" smtClean="0"/>
              <a:t> encountered in his experience?</a:t>
            </a:r>
          </a:p>
          <a:p>
            <a:endParaRPr lang="en-GB" dirty="0"/>
          </a:p>
          <a:p>
            <a:r>
              <a:rPr lang="en-GB" dirty="0" smtClean="0"/>
              <a:t>To what extent have you encountered any of the roadblocks in your listening experiences. How might you change your listening style to avoid any of the roadblocks in future.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543422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Techniques for employing effective listening strategies </a:t>
            </a:r>
            <a:endParaRPr lang="en-GB" dirty="0"/>
          </a:p>
        </p:txBody>
      </p:sp>
      <p:sp>
        <p:nvSpPr>
          <p:cNvPr id="3" name="Content Placeholder 2"/>
          <p:cNvSpPr>
            <a:spLocks noGrp="1"/>
          </p:cNvSpPr>
          <p:nvPr>
            <p:ph idx="1"/>
          </p:nvPr>
        </p:nvSpPr>
        <p:spPr/>
        <p:txBody>
          <a:bodyPr/>
          <a:lstStyle/>
          <a:p>
            <a:pPr marL="0" indent="0">
              <a:buNone/>
            </a:pPr>
            <a:r>
              <a:rPr lang="en-GB" dirty="0" smtClean="0"/>
              <a:t>Motivational interviewing</a:t>
            </a:r>
          </a:p>
          <a:p>
            <a:r>
              <a:rPr lang="en-GB" dirty="0"/>
              <a:t>Express empathy through active listening </a:t>
            </a:r>
          </a:p>
          <a:p>
            <a:r>
              <a:rPr lang="en-GB" dirty="0"/>
              <a:t>Draw attention to a discrepancy between the individual's values and their current </a:t>
            </a:r>
            <a:r>
              <a:rPr lang="en-GB" dirty="0" smtClean="0"/>
              <a:t>behaviour</a:t>
            </a:r>
            <a:r>
              <a:rPr lang="en-GB" dirty="0"/>
              <a:t> </a:t>
            </a:r>
          </a:p>
          <a:p>
            <a:r>
              <a:rPr lang="en-GB" dirty="0"/>
              <a:t>Avoid argument </a:t>
            </a:r>
          </a:p>
          <a:p>
            <a:r>
              <a:rPr lang="en-GB" dirty="0"/>
              <a:t>Roll with resistance and adjust to the individual’s needs </a:t>
            </a:r>
          </a:p>
          <a:p>
            <a:r>
              <a:rPr lang="en-GB" dirty="0"/>
              <a:t>Support self-efficacy and optimism. </a:t>
            </a:r>
          </a:p>
          <a:p>
            <a:pPr marL="0" indent="0">
              <a:buNone/>
            </a:pPr>
            <a:endParaRPr lang="en-GB" dirty="0"/>
          </a:p>
        </p:txBody>
      </p:sp>
    </p:spTree>
    <p:extLst>
      <p:ext uri="{BB962C8B-B14F-4D97-AF65-F5344CB8AC3E}">
        <p14:creationId xmlns:p14="http://schemas.microsoft.com/office/powerpoint/2010/main" val="2518658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for employing effective listening strategies </a:t>
            </a:r>
          </a:p>
        </p:txBody>
      </p:sp>
      <p:sp>
        <p:nvSpPr>
          <p:cNvPr id="8" name="Content Placeholder 7"/>
          <p:cNvSpPr>
            <a:spLocks noGrp="1"/>
          </p:cNvSpPr>
          <p:nvPr>
            <p:ph idx="1"/>
          </p:nvPr>
        </p:nvSpPr>
        <p:spPr/>
        <p:txBody>
          <a:bodyPr/>
          <a:lstStyle/>
          <a:p>
            <a:pPr marL="0" indent="0">
              <a:buNone/>
            </a:pPr>
            <a:r>
              <a:rPr lang="en-GB" dirty="0" smtClean="0">
                <a:hlinkClick r:id="rId3"/>
              </a:rPr>
              <a:t>Appreciative inquiry </a:t>
            </a:r>
            <a:endParaRPr lang="en-GB" dirty="0" smtClean="0"/>
          </a:p>
          <a:p>
            <a:pPr marL="0" indent="0">
              <a:buNone/>
            </a:pPr>
            <a:endParaRPr lang="en-GB" dirty="0"/>
          </a:p>
          <a:p>
            <a:pPr marL="0" indent="0">
              <a:buNone/>
            </a:pPr>
            <a:r>
              <a:rPr lang="en-GB" dirty="0" smtClean="0">
                <a:hlinkClick r:id="rId4"/>
              </a:rPr>
              <a:t>Liberating structures </a:t>
            </a:r>
            <a:endParaRPr lang="en-GB" dirty="0"/>
          </a:p>
        </p:txBody>
      </p:sp>
    </p:spTree>
    <p:extLst>
      <p:ext uri="{BB962C8B-B14F-4D97-AF65-F5344CB8AC3E}">
        <p14:creationId xmlns:p14="http://schemas.microsoft.com/office/powerpoint/2010/main" val="23382842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8376" y="570948"/>
            <a:ext cx="8911687" cy="1280890"/>
          </a:xfrm>
        </p:spPr>
        <p:txBody>
          <a:bodyPr/>
          <a:lstStyle/>
          <a:p>
            <a:r>
              <a:rPr lang="en-GB" dirty="0" smtClean="0"/>
              <a:t>Reflection</a:t>
            </a:r>
            <a:endParaRPr lang="en-GB" dirty="0"/>
          </a:p>
        </p:txBody>
      </p:sp>
      <p:sp>
        <p:nvSpPr>
          <p:cNvPr id="3" name="Content Placeholder 2"/>
          <p:cNvSpPr>
            <a:spLocks noGrp="1"/>
          </p:cNvSpPr>
          <p:nvPr>
            <p:ph idx="1"/>
          </p:nvPr>
        </p:nvSpPr>
        <p:spPr/>
        <p:txBody>
          <a:bodyPr/>
          <a:lstStyle/>
          <a:p>
            <a:r>
              <a:rPr lang="en-GB" dirty="0" smtClean="0"/>
              <a:t>Continuous – reflection should take place before you enter a community, during your time there and after the experience</a:t>
            </a:r>
          </a:p>
          <a:p>
            <a:r>
              <a:rPr lang="en-GB" dirty="0" smtClean="0"/>
              <a:t>Connected – reflection should be linked to intellectual and academic pursuits</a:t>
            </a:r>
          </a:p>
          <a:p>
            <a:r>
              <a:rPr lang="en-GB" dirty="0" smtClean="0"/>
              <a:t>Contextualised – there should be correspondence between the topic, experience and the method of reflection</a:t>
            </a:r>
          </a:p>
          <a:p>
            <a:r>
              <a:rPr lang="en-GB" dirty="0" smtClean="0"/>
              <a:t>Coaching and mentoring – in order to develop a critical perspective, your reflective process should include sharing and receiving feedback on your reflections. This includes emotional support and guidance to help you think through tough questions. </a:t>
            </a:r>
            <a:endParaRPr lang="en-GB" dirty="0"/>
          </a:p>
        </p:txBody>
      </p:sp>
    </p:spTree>
    <p:extLst>
      <p:ext uri="{BB962C8B-B14F-4D97-AF65-F5344CB8AC3E}">
        <p14:creationId xmlns:p14="http://schemas.microsoft.com/office/powerpoint/2010/main" val="19113485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reflective framework </a:t>
            </a:r>
            <a:r>
              <a:rPr lang="en-GB" sz="2000" dirty="0" smtClean="0"/>
              <a:t>(</a:t>
            </a:r>
            <a:r>
              <a:rPr lang="en-GB" sz="2000" dirty="0" err="1" smtClean="0"/>
              <a:t>Argyris</a:t>
            </a:r>
            <a:r>
              <a:rPr lang="en-GB" sz="2000" dirty="0" smtClean="0"/>
              <a:t>, 1982)</a:t>
            </a:r>
            <a:endParaRPr lang="en-GB" dirty="0"/>
          </a:p>
        </p:txBody>
      </p:sp>
      <p:sp>
        <p:nvSpPr>
          <p:cNvPr id="3" name="Content Placeholder 2"/>
          <p:cNvSpPr>
            <a:spLocks noGrp="1"/>
          </p:cNvSpPr>
          <p:nvPr>
            <p:ph idx="1"/>
          </p:nvPr>
        </p:nvSpPr>
        <p:spPr/>
        <p:txBody>
          <a:bodyPr/>
          <a:lstStyle/>
          <a:p>
            <a:r>
              <a:rPr lang="en-GB" b="1" dirty="0"/>
              <a:t>What?</a:t>
            </a:r>
            <a:r>
              <a:rPr lang="en-GB" dirty="0"/>
              <a:t> — Just the facts: what happened? With whom? When?</a:t>
            </a:r>
          </a:p>
          <a:p>
            <a:r>
              <a:rPr lang="en-GB" b="1" dirty="0"/>
              <a:t>So what?</a:t>
            </a:r>
            <a:r>
              <a:rPr lang="en-GB" dirty="0"/>
              <a:t> – Why was what happened important? Why does it matter in the context of your work, project, or life? What are the consequences of what happened?</a:t>
            </a:r>
          </a:p>
          <a:p>
            <a:r>
              <a:rPr lang="en-GB" b="1" dirty="0"/>
              <a:t>Now what?</a:t>
            </a:r>
            <a:r>
              <a:rPr lang="en-GB" dirty="0"/>
              <a:t> — What will you do now as a result? What will you continue to do that works well, and what will you change and why?</a:t>
            </a:r>
          </a:p>
          <a:p>
            <a:r>
              <a:rPr lang="en-GB" b="1" dirty="0"/>
              <a:t>What else?</a:t>
            </a:r>
            <a:r>
              <a:rPr lang="en-GB" dirty="0"/>
              <a:t> — What are you still wondering about? What questions do you still have, or what additional research might you need to do? What else do you want to learn?</a:t>
            </a:r>
          </a:p>
          <a:p>
            <a:endParaRPr lang="en-GB" dirty="0"/>
          </a:p>
        </p:txBody>
      </p:sp>
    </p:spTree>
    <p:extLst>
      <p:ext uri="{BB962C8B-B14F-4D97-AF65-F5344CB8AC3E}">
        <p14:creationId xmlns:p14="http://schemas.microsoft.com/office/powerpoint/2010/main" val="267960843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2263</TotalTime>
  <Words>555</Words>
  <Application>Microsoft Office PowerPoint</Application>
  <PresentationFormat>Widescreen</PresentationFormat>
  <Paragraphs>66</Paragraphs>
  <Slides>15</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Wisp</vt:lpstr>
      <vt:lpstr>Engaging Adult Learners and Community Learning  </vt:lpstr>
      <vt:lpstr>     Building      relationships</vt:lpstr>
      <vt:lpstr>How do you engage across different cultures?</vt:lpstr>
      <vt:lpstr>Fostering relationships with humility </vt:lpstr>
      <vt:lpstr>Case Study – Amy’s story </vt:lpstr>
      <vt:lpstr>Amy’s story continued</vt:lpstr>
      <vt:lpstr>Strategies for adapting to change </vt:lpstr>
      <vt:lpstr>Resilience    The need for grit</vt:lpstr>
      <vt:lpstr>Effective listening strategies</vt:lpstr>
      <vt:lpstr>    Roadblocks to effective  listening </vt:lpstr>
      <vt:lpstr>TASK </vt:lpstr>
      <vt:lpstr>Techniques for employing effective listening strategies </vt:lpstr>
      <vt:lpstr>Techniques for employing effective listening strategies </vt:lpstr>
      <vt:lpstr>Reflection</vt:lpstr>
      <vt:lpstr>A reflective framework (Argyris, 1982)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Caroline Lewis</cp:lastModifiedBy>
  <cp:revision>22</cp:revision>
  <dcterms:created xsi:type="dcterms:W3CDTF">2019-01-10T10:22:05Z</dcterms:created>
  <dcterms:modified xsi:type="dcterms:W3CDTF">2019-04-08T08:37:12Z</dcterms:modified>
</cp:coreProperties>
</file>