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0" r:id="rId4"/>
    <p:sldId id="258" r:id="rId5"/>
    <p:sldId id="259" r:id="rId6"/>
    <p:sldId id="264" r:id="rId7"/>
    <p:sldId id="261" r:id="rId8"/>
    <p:sldId id="262" r:id="rId9"/>
    <p:sldId id="263" r:id="rId10"/>
    <p:sldId id="266" r:id="rId11"/>
    <p:sldId id="267" r:id="rId12"/>
    <p:sldId id="268" r:id="rId13"/>
    <p:sldId id="269" r:id="rId14"/>
    <p:sldId id="265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0" d="100"/>
          <a:sy n="60" d="100"/>
        </p:scale>
        <p:origin x="1460" y="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/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CC80CB87-E04F-410B-85E9-AAEF0A6116F2}" type="datetimeFigureOut">
              <a:rPr lang="en-GB" smtClean="0"/>
              <a:t>23/12/2021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74AB96B6-2947-4695-A9E2-BE1B2FE5B73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80CB87-E04F-410B-85E9-AAEF0A6116F2}" type="datetimeFigureOut">
              <a:rPr lang="en-GB" smtClean="0"/>
              <a:t>23/12/2021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AB96B6-2947-4695-A9E2-BE1B2FE5B738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80CB87-E04F-410B-85E9-AAEF0A6116F2}" type="datetimeFigureOut">
              <a:rPr lang="en-GB" smtClean="0"/>
              <a:t>23/12/2021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AB96B6-2947-4695-A9E2-BE1B2FE5B738}" type="slidenum">
              <a:rPr lang="en-GB" smtClean="0"/>
              <a:t>‹#›</a:t>
            </a:fld>
            <a:endParaRPr lang="en-GB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80CB87-E04F-410B-85E9-AAEF0A6116F2}" type="datetimeFigureOut">
              <a:rPr lang="en-GB" smtClean="0"/>
              <a:t>23/12/2021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AB96B6-2947-4695-A9E2-BE1B2FE5B738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80CB87-E04F-410B-85E9-AAEF0A6116F2}" type="datetimeFigureOut">
              <a:rPr lang="en-GB" smtClean="0"/>
              <a:t>23/12/2021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AB96B6-2947-4695-A9E2-BE1B2FE5B738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80CB87-E04F-410B-85E9-AAEF0A6116F2}" type="datetimeFigureOut">
              <a:rPr lang="en-GB" smtClean="0"/>
              <a:t>23/12/2021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AB96B6-2947-4695-A9E2-BE1B2FE5B738}" type="slidenum">
              <a:rPr lang="en-GB" smtClean="0"/>
              <a:t>‹#›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80CB87-E04F-410B-85E9-AAEF0A6116F2}" type="datetimeFigureOut">
              <a:rPr lang="en-GB" smtClean="0"/>
              <a:t>23/12/2021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AB96B6-2947-4695-A9E2-BE1B2FE5B73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/>
          <a:p>
            <a:fld id="{CC80CB87-E04F-410B-85E9-AAEF0A6116F2}" type="datetimeFigureOut">
              <a:rPr lang="en-GB" smtClean="0"/>
              <a:t>23/12/2021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AB96B6-2947-4695-A9E2-BE1B2FE5B738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CC80CB87-E04F-410B-85E9-AAEF0A6116F2}" type="datetimeFigureOut">
              <a:rPr lang="en-GB" smtClean="0"/>
              <a:t>23/12/2021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74AB96B6-2947-4695-A9E2-BE1B2FE5B738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80CB87-E04F-410B-85E9-AAEF0A6116F2}" type="datetimeFigureOut">
              <a:rPr lang="en-GB" smtClean="0"/>
              <a:t>23/12/2021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AB96B6-2947-4695-A9E2-BE1B2FE5B73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80CB87-E04F-410B-85E9-AAEF0A6116F2}" type="datetimeFigureOut">
              <a:rPr lang="en-GB" smtClean="0"/>
              <a:t>23/12/2021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AB96B6-2947-4695-A9E2-BE1B2FE5B73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CC80CB87-E04F-410B-85E9-AAEF0A6116F2}" type="datetimeFigureOut">
              <a:rPr lang="en-GB" smtClean="0"/>
              <a:t>23/12/2021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74AB96B6-2947-4695-A9E2-BE1B2FE5B738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Relationship Id="rId9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Children Young People and Families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What is a Family?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How would you define a family in society today?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 Family?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467AFDB-C58E-4257-87D0-0A282399E1C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2564904"/>
            <a:ext cx="4088764" cy="392807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basic social group, generally connected by kinship or marriage.</a:t>
            </a:r>
          </a:p>
          <a:p>
            <a:r>
              <a:rPr lang="en-GB" dirty="0"/>
              <a:t>Aims to provide its members with mutual social, emotional and economic security.</a:t>
            </a:r>
          </a:p>
          <a:p>
            <a:r>
              <a:rPr lang="en-GB" dirty="0"/>
              <a:t>Family structure varies widely – some sort of communal living arrangement exists in all societies (McDowall Clark 2013).</a:t>
            </a:r>
          </a:p>
          <a:p>
            <a:r>
              <a:rPr lang="en-GB" dirty="0"/>
              <a:t>Usually the unit of provision and care for the child (Wright, 2015).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Family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gallery-thumbnails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9512" y="188640"/>
            <a:ext cx="2474566" cy="3749343"/>
          </a:xfrm>
          <a:prstGeom prst="rect">
            <a:avLst/>
          </a:prstGeom>
        </p:spPr>
      </p:pic>
      <p:pic>
        <p:nvPicPr>
          <p:cNvPr id="7" name="Content Placeholder 6" descr="0001Extended_Family(pp_w850_h566)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5652120" y="260648"/>
            <a:ext cx="2919758" cy="1944215"/>
          </a:xfrm>
        </p:spPr>
      </p:pic>
      <p:pic>
        <p:nvPicPr>
          <p:cNvPr id="8" name="Picture 7" descr="single-parent-2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940152" y="2348880"/>
            <a:ext cx="2592288" cy="1873334"/>
          </a:xfrm>
          <a:prstGeom prst="rect">
            <a:avLst/>
          </a:prstGeom>
        </p:spPr>
      </p:pic>
      <p:pic>
        <p:nvPicPr>
          <p:cNvPr id="9" name="Picture 8" descr="child-tax-credits-phone-number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2843808" y="2348880"/>
            <a:ext cx="2520280" cy="1682286"/>
          </a:xfrm>
          <a:prstGeom prst="rect">
            <a:avLst/>
          </a:prstGeom>
        </p:spPr>
      </p:pic>
      <p:pic>
        <p:nvPicPr>
          <p:cNvPr id="10" name="Picture 9" descr="Teen-mixed-race-families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2843808" y="260648"/>
            <a:ext cx="2821422" cy="1944216"/>
          </a:xfrm>
          <a:prstGeom prst="rect">
            <a:avLst/>
          </a:prstGeom>
        </p:spPr>
      </p:pic>
      <p:pic>
        <p:nvPicPr>
          <p:cNvPr id="11" name="Picture 10" descr="stock-photo-24892215-child-with-two-dads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467544" y="4005064"/>
            <a:ext cx="1872208" cy="2498533"/>
          </a:xfrm>
          <a:prstGeom prst="rect">
            <a:avLst/>
          </a:prstGeom>
        </p:spPr>
      </p:pic>
      <p:pic>
        <p:nvPicPr>
          <p:cNvPr id="12" name="Picture 11" descr="stock-photo-74886171-happy-mothers-with-baby-sitting-on-sofa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2843808" y="4077072"/>
            <a:ext cx="2578572" cy="2304256"/>
          </a:xfrm>
          <a:prstGeom prst="rect">
            <a:avLst/>
          </a:prstGeom>
        </p:spPr>
      </p:pic>
      <p:pic>
        <p:nvPicPr>
          <p:cNvPr id="13" name="Picture 12" descr="184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5796136" y="4206480"/>
            <a:ext cx="2880320" cy="2296027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buNone/>
            </a:pPr>
            <a:r>
              <a:rPr lang="en-GB" b="1" i="1" dirty="0"/>
              <a:t>Nuclear (traditional)</a:t>
            </a:r>
          </a:p>
          <a:p>
            <a:r>
              <a:rPr lang="en-GB" dirty="0"/>
              <a:t>Predominant family model in the West (McDowall Clark, 2013).</a:t>
            </a:r>
          </a:p>
          <a:p>
            <a:r>
              <a:rPr lang="en-GB" dirty="0"/>
              <a:t>Dominant social structure for relatively short time.</a:t>
            </a:r>
          </a:p>
          <a:p>
            <a:r>
              <a:rPr lang="en-GB" dirty="0"/>
              <a:t>Middle class phenomenon became common with industrialisation and waged work – men working; women caring for home and family (Nicholson, 1997: 27, cited in Wright, 2015).</a:t>
            </a:r>
          </a:p>
          <a:p>
            <a:r>
              <a:rPr lang="en-GB" dirty="0"/>
              <a:t>For majority of children some variation of this is likely. </a:t>
            </a:r>
          </a:p>
          <a:p>
            <a:r>
              <a:rPr lang="en-GB" dirty="0"/>
              <a:t>Not all children will live in such a family unit and some may not live with a family at all (McDowall Clark, 2013).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Family Structure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Beginning of 21</a:t>
            </a:r>
            <a:r>
              <a:rPr lang="en-GB" baseline="30000" dirty="0"/>
              <a:t>st</a:t>
            </a:r>
            <a:r>
              <a:rPr lang="en-GB" dirty="0"/>
              <a:t> Century 61% of UK children actually live in traditional families with married parents.</a:t>
            </a:r>
          </a:p>
          <a:p>
            <a:r>
              <a:rPr lang="en-GB" dirty="0"/>
              <a:t>Considerable regional differences – higher in Northern Ireland, lower in London (</a:t>
            </a:r>
            <a:r>
              <a:rPr lang="en-GB" dirty="0" err="1"/>
              <a:t>Bayliss</a:t>
            </a:r>
            <a:r>
              <a:rPr lang="en-GB" dirty="0"/>
              <a:t> and Sly, 2009, cited in McDowall Clark, 2013).</a:t>
            </a:r>
          </a:p>
          <a:p>
            <a:r>
              <a:rPr lang="en-GB" dirty="0"/>
              <a:t>Nuclear family model continues to dominate public discussion of family and usually at the forefront of politicians’ minds when formulating social policy (McDowall Clark, 2013).</a:t>
            </a:r>
          </a:p>
          <a:p>
            <a:r>
              <a:rPr lang="en-GB" dirty="0"/>
              <a:t> 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Family Structure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Changes in society – changes in the family.</a:t>
            </a:r>
          </a:p>
          <a:p>
            <a:r>
              <a:rPr lang="en-GB" dirty="0"/>
              <a:t>Role of women in recent decades has changed.</a:t>
            </a:r>
          </a:p>
          <a:p>
            <a:r>
              <a:rPr lang="en-GB" dirty="0"/>
              <a:t>Contributing factors: contraception,  legal abortion, reform of divorce law, greater equality for women – more access to higher education  increased career aspirations.</a:t>
            </a:r>
          </a:p>
          <a:p>
            <a:r>
              <a:rPr lang="en-GB" dirty="0"/>
              <a:t>Women are more likely to postpone having children until their career is established - can space pregnancies and limit family size.</a:t>
            </a:r>
          </a:p>
          <a:p>
            <a:r>
              <a:rPr lang="en-GB" dirty="0"/>
              <a:t>Women are able to leave unsatisfactory marriages  with greater financial independence (McDowall Clark, 2013).</a:t>
            </a:r>
          </a:p>
          <a:p>
            <a:endParaRPr lang="en-GB" dirty="0"/>
          </a:p>
          <a:p>
            <a:pPr>
              <a:buNone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Family Structure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20</a:t>
            </a:r>
            <a:r>
              <a:rPr lang="en-GB" baseline="30000" dirty="0"/>
              <a:t>th</a:t>
            </a:r>
            <a:r>
              <a:rPr lang="en-GB" dirty="0"/>
              <a:t> Century – notion of family much debated – changes were conceptual, legal and practical.</a:t>
            </a:r>
          </a:p>
          <a:p>
            <a:r>
              <a:rPr lang="en-GB" dirty="0"/>
              <a:t>Concept of the ‘family of choice’ capture notion of commitment rather than legality (Wright, 2013).</a:t>
            </a:r>
          </a:p>
          <a:p>
            <a:r>
              <a:rPr lang="en-GB" dirty="0"/>
              <a:t>Greater recognition and acceptance of family diversity  (Silva and Smart 1999, cited in McDowall Clark, 2013).</a:t>
            </a:r>
          </a:p>
          <a:p>
            <a:r>
              <a:rPr lang="en-GB" dirty="0"/>
              <a:t>Divorce and remarriage more common.</a:t>
            </a:r>
          </a:p>
          <a:p>
            <a:r>
              <a:rPr lang="en-GB" dirty="0"/>
              <a:t>Many more lone parent families – mothers or fathers.</a:t>
            </a:r>
          </a:p>
          <a:p>
            <a:r>
              <a:rPr lang="en-GB" dirty="0"/>
              <a:t>More ‘blended’ or ‘reconstituted families’ – children growing up with half-siblings and step-parents.</a:t>
            </a:r>
          </a:p>
          <a:p>
            <a:pPr algn="r">
              <a:buNone/>
            </a:pPr>
            <a:r>
              <a:rPr lang="en-GB" dirty="0"/>
              <a:t>(McDowall Clark, 2013)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Family Structure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No longer stigma attached to having a child outside marriage – many cohabiting couples bringing up happy, stable families.</a:t>
            </a:r>
          </a:p>
          <a:p>
            <a:r>
              <a:rPr lang="en-GB" dirty="0"/>
              <a:t>Increased acceptance of homosexual lifestyles – same sex couples starting families.</a:t>
            </a:r>
          </a:p>
          <a:p>
            <a:r>
              <a:rPr lang="en-GB" dirty="0"/>
              <a:t>Immigration and greater cultural diversity in UK – higher number of dual-heritage children.</a:t>
            </a:r>
          </a:p>
          <a:p>
            <a:r>
              <a:rPr lang="en-GB" dirty="0"/>
              <a:t>Extended families include grandparents and other family members – some living within the same household (McDowall Clark, 2013).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Family Structure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en-GB" b="1" i="1" dirty="0"/>
              <a:t>Children with disabilities</a:t>
            </a:r>
          </a:p>
          <a:p>
            <a:r>
              <a:rPr lang="en-GB" dirty="0"/>
              <a:t>Due to ideas about the ‘typical’ child, children with disabilities challenge popular ideals of the perfect family.</a:t>
            </a:r>
          </a:p>
          <a:p>
            <a:r>
              <a:rPr lang="en-GB" dirty="0"/>
              <a:t>Changes in reproductive technologies such as contraception and IVF have changed family experience of disability.</a:t>
            </a:r>
          </a:p>
          <a:p>
            <a:r>
              <a:rPr lang="en-GB" dirty="0"/>
              <a:t>Early screening and safe abortion – parents have an option about whether to bring a child with a disability into the world.</a:t>
            </a:r>
          </a:p>
          <a:p>
            <a:pPr algn="r">
              <a:buNone/>
            </a:pPr>
            <a:r>
              <a:rPr lang="en-GB" dirty="0"/>
              <a:t>(McDowall Clark, 2013)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Family Structure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Advances in </a:t>
            </a:r>
            <a:r>
              <a:rPr lang="en-GB" dirty="0" err="1"/>
              <a:t>peri</a:t>
            </a:r>
            <a:r>
              <a:rPr lang="en-GB" dirty="0"/>
              <a:t>-natal care have increased chances of survival for children born with a disability.</a:t>
            </a:r>
          </a:p>
          <a:p>
            <a:r>
              <a:rPr lang="en-GB" dirty="0"/>
              <a:t>Technological and scientific developments raise ethical and moral dilemmas – such as stem cell research.</a:t>
            </a:r>
          </a:p>
          <a:p>
            <a:r>
              <a:rPr lang="en-GB" dirty="0"/>
              <a:t>In the past children with disabilities were hidden away and even institutionalised.</a:t>
            </a:r>
          </a:p>
          <a:p>
            <a:pPr algn="r">
              <a:buNone/>
            </a:pPr>
            <a:r>
              <a:rPr lang="en-GB" dirty="0"/>
              <a:t>(McDowall Clark, 2013)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Family Structure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Warnock Report 1978 increased awareness of needs of children with disabilities.</a:t>
            </a:r>
          </a:p>
          <a:p>
            <a:r>
              <a:rPr lang="en-GB" dirty="0"/>
              <a:t>Education Act 1981 responded to Warnock recommendations.</a:t>
            </a:r>
          </a:p>
          <a:p>
            <a:r>
              <a:rPr lang="en-GB" dirty="0"/>
              <a:t>Removed the term ‘handicap’ and introduced the term special educational needs (SEN).</a:t>
            </a:r>
          </a:p>
          <a:p>
            <a:r>
              <a:rPr lang="en-GB" dirty="0"/>
              <a:t>Steps made towards integration and inclusion of children with SEN in mainstream school.</a:t>
            </a:r>
          </a:p>
          <a:p>
            <a:r>
              <a:rPr lang="en-GB" dirty="0"/>
              <a:t>However, despite inclusion policy documents, disabled children and their families are less evident in the wider social sphere and can often be overlooked (McDowall Clark, 2013).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Family Structure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i="1" dirty="0"/>
              <a:t>Looked After Children (LAC)</a:t>
            </a:r>
          </a:p>
          <a:p>
            <a:r>
              <a:rPr lang="en-GB" dirty="0"/>
              <a:t>Not all children are brought up within their  family of birth.</a:t>
            </a:r>
          </a:p>
          <a:p>
            <a:r>
              <a:rPr lang="en-GB" dirty="0"/>
              <a:t>When family circumstances make this impossible the State steps in.</a:t>
            </a:r>
          </a:p>
          <a:p>
            <a:r>
              <a:rPr lang="en-GB" dirty="0"/>
              <a:t>This can be temporary, voluntary or permanent or due to court order under Children Act 1989 if child is deemed to be suffering or likely to suffer significant harm.</a:t>
            </a:r>
          </a:p>
          <a:p>
            <a:r>
              <a:rPr lang="en-GB" dirty="0"/>
              <a:t>Children may </a:t>
            </a:r>
            <a:r>
              <a:rPr lang="en-GB"/>
              <a:t>be cared </a:t>
            </a:r>
            <a:r>
              <a:rPr lang="en-GB" dirty="0"/>
              <a:t>for by childminder, foster parents, in residential care or adopted.</a:t>
            </a:r>
          </a:p>
          <a:p>
            <a:pPr algn="r">
              <a:buNone/>
            </a:pPr>
            <a:r>
              <a:rPr lang="en-GB" dirty="0"/>
              <a:t>(Wright, 2015)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Family Structure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2800" dirty="0">
                <a:latin typeface="Times New Roman" pitchFamily="18" charset="0"/>
              </a:rPr>
              <a:t>McDowall Clark, R. (2013) </a:t>
            </a:r>
            <a:r>
              <a:rPr lang="en-GB" altLang="en-US" sz="2800" i="1" dirty="0">
                <a:latin typeface="Times New Roman" pitchFamily="18" charset="0"/>
              </a:rPr>
              <a:t>Childhood in Society for Early Childhood Studies.</a:t>
            </a:r>
            <a:r>
              <a:rPr lang="en-GB" altLang="en-US" sz="2800" dirty="0">
                <a:latin typeface="Times New Roman" pitchFamily="18" charset="0"/>
              </a:rPr>
              <a:t> 2</a:t>
            </a:r>
            <a:r>
              <a:rPr lang="en-GB" altLang="en-US" sz="2800" baseline="30000" dirty="0">
                <a:latin typeface="Times New Roman" pitchFamily="18" charset="0"/>
              </a:rPr>
              <a:t>nd</a:t>
            </a:r>
            <a:r>
              <a:rPr lang="en-GB" altLang="en-US" sz="2800" dirty="0">
                <a:latin typeface="Times New Roman" pitchFamily="18" charset="0"/>
              </a:rPr>
              <a:t> Edition. London: Sage </a:t>
            </a:r>
          </a:p>
          <a:p>
            <a:endParaRPr lang="en-GB" dirty="0"/>
          </a:p>
          <a:p>
            <a:r>
              <a:rPr lang="en-GB" altLang="en-US" sz="2800" dirty="0">
                <a:latin typeface="Times New Roman" pitchFamily="18" charset="0"/>
              </a:rPr>
              <a:t>Wright, H. R. (2015) </a:t>
            </a:r>
            <a:r>
              <a:rPr lang="en-GB" altLang="en-US" sz="2800" i="1" dirty="0">
                <a:latin typeface="Times New Roman" pitchFamily="18" charset="0"/>
              </a:rPr>
              <a:t>The Child in Society. </a:t>
            </a:r>
            <a:r>
              <a:rPr lang="en-GB" altLang="en-US" sz="2800" dirty="0">
                <a:latin typeface="Times New Roman" pitchFamily="18" charset="0"/>
              </a:rPr>
              <a:t>London: Sage</a:t>
            </a:r>
          </a:p>
          <a:p>
            <a:pPr>
              <a:buNone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287</TotalTime>
  <Words>845</Words>
  <Application>Microsoft Office PowerPoint</Application>
  <PresentationFormat>On-screen Show (4:3)</PresentationFormat>
  <Paragraphs>68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Lucida Sans Unicode</vt:lpstr>
      <vt:lpstr>Times New Roman</vt:lpstr>
      <vt:lpstr>Verdana</vt:lpstr>
      <vt:lpstr>Wingdings 2</vt:lpstr>
      <vt:lpstr>Wingdings 3</vt:lpstr>
      <vt:lpstr>Concourse</vt:lpstr>
      <vt:lpstr>Children Young People and Families</vt:lpstr>
      <vt:lpstr>What is a Family?</vt:lpstr>
      <vt:lpstr>Family</vt:lpstr>
      <vt:lpstr>PowerPoint Presentation</vt:lpstr>
      <vt:lpstr>Family Structure</vt:lpstr>
      <vt:lpstr>Family Structure</vt:lpstr>
      <vt:lpstr>Family Structure</vt:lpstr>
      <vt:lpstr>Family Structure</vt:lpstr>
      <vt:lpstr>Family Structure</vt:lpstr>
      <vt:lpstr>Family Structure</vt:lpstr>
      <vt:lpstr>Family Structure</vt:lpstr>
      <vt:lpstr>Family Structure</vt:lpstr>
      <vt:lpstr>Family Structure</vt:lpstr>
      <vt:lpstr>References</vt:lpstr>
    </vt:vector>
  </TitlesOfParts>
  <Company>Hewlett-Packard Company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Children Young People and Families</dc:title>
  <dc:creator>Karen</dc:creator>
  <cp:lastModifiedBy>Joanna Fender</cp:lastModifiedBy>
  <cp:revision>28</cp:revision>
  <dcterms:created xsi:type="dcterms:W3CDTF">2015-10-04T08:20:23Z</dcterms:created>
  <dcterms:modified xsi:type="dcterms:W3CDTF">2021-12-23T11:14:18Z</dcterms:modified>
</cp:coreProperties>
</file>