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83" r:id="rId3"/>
    <p:sldId id="284" r:id="rId4"/>
    <p:sldId id="285" r:id="rId5"/>
    <p:sldId id="286" r:id="rId6"/>
    <p:sldId id="287" r:id="rId7"/>
    <p:sldId id="288" r:id="rId8"/>
    <p:sldId id="289" r:id="rId9"/>
    <p:sldId id="290" r:id="rId10"/>
    <p:sldId id="291" r:id="rId11"/>
    <p:sldId id="277" r:id="rId12"/>
    <p:sldId id="292" r:id="rId13"/>
    <p:sldId id="261" r:id="rId14"/>
    <p:sldId id="263" r:id="rId15"/>
    <p:sldId id="294" r:id="rId16"/>
    <p:sldId id="296" r:id="rId17"/>
    <p:sldId id="297" r:id="rId18"/>
    <p:sldId id="298" r:id="rId19"/>
    <p:sldId id="299" r:id="rId20"/>
    <p:sldId id="295" r:id="rId21"/>
    <p:sldId id="300" r:id="rId22"/>
    <p:sldId id="293" r:id="rId23"/>
    <p:sldId id="301"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0" d="100"/>
          <a:sy n="60" d="100"/>
        </p:scale>
        <p:origin x="96"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5/25/2021</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7278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901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901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27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3338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342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380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8789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89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5/25/2021</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6036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dirty="0">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5/25/2021</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commons.wikimedia.org/wiki/Avicenna"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0Sub71snnU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0.geograph.org.uk/geophotos/03/15/61/3156183_d3bbb199.jpg"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biography.wales/article/s-RHYS-APG-1132" TargetMode="External"/><Relationship Id="rId2" Type="http://schemas.openxmlformats.org/officeDocument/2006/relationships/hyperlink" Target="https://biography.wales/article/s-LLYW-APL-1173" TargetMode="External"/><Relationship Id="rId1" Type="http://schemas.openxmlformats.org/officeDocument/2006/relationships/slideLayout" Target="../slideLayouts/slideLayout2.xml"/><Relationship Id="rId6" Type="http://schemas.openxmlformats.org/officeDocument/2006/relationships/hyperlink" Target="https://biography.wales/article/s-PRYD-BYC-1220" TargetMode="External"/><Relationship Id="rId5" Type="http://schemas.openxmlformats.org/officeDocument/2006/relationships/hyperlink" Target="https://biography.wales/article/s-LLYW-API-1173" TargetMode="External"/><Relationship Id="rId4" Type="http://schemas.openxmlformats.org/officeDocument/2006/relationships/hyperlink" Target="https://biography.wales/article/s-MADO-APM-116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bbc.co.uk/sounds/play/b00bcqt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9" name="Freeform: Shape 138">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1" name="Freeform: Shape 140">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43" name="Freeform: Shape 142">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5"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46" name="Freeform: Shape 145">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54"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55" name="Freeform: Shape 154">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59" name="Freeform: Shape 158">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0" name="Freeform: Shape 159">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1" name="Freeform: Shape 160">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63" name="Rectangle 16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5" name="Rectangle 164">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7" name="Top Left">
            <a:extLst>
              <a:ext uri="{FF2B5EF4-FFF2-40B4-BE49-F238E27FC236}">
                <a16:creationId xmlns:a16="http://schemas.microsoft.com/office/drawing/2014/main" id="{7092E392-4FB7-4E2D-928D-EFC63D148E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8" name="Freeform: Shape 167">
              <a:extLst>
                <a:ext uri="{FF2B5EF4-FFF2-40B4-BE49-F238E27FC236}">
                  <a16:creationId xmlns:a16="http://schemas.microsoft.com/office/drawing/2014/main" id="{9B57026F-1936-4B50-9E5F-0037B748B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9" name="Freeform: Shape 168">
              <a:extLst>
                <a:ext uri="{FF2B5EF4-FFF2-40B4-BE49-F238E27FC236}">
                  <a16:creationId xmlns:a16="http://schemas.microsoft.com/office/drawing/2014/main" id="{31C2FEB5-C2DC-4FDF-9FE5-407608D6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60B00B9B-BAB1-4074-A3AF-13B08F4E0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1" name="Freeform: Shape 170">
              <a:extLst>
                <a:ext uri="{FF2B5EF4-FFF2-40B4-BE49-F238E27FC236}">
                  <a16:creationId xmlns:a16="http://schemas.microsoft.com/office/drawing/2014/main" id="{0B6DF209-B3F7-4699-802B-4BE211132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2" name="Freeform: Shape 171">
              <a:extLst>
                <a:ext uri="{FF2B5EF4-FFF2-40B4-BE49-F238E27FC236}">
                  <a16:creationId xmlns:a16="http://schemas.microsoft.com/office/drawing/2014/main" id="{C45FFE10-7D64-45F0-B227-92979752A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4395C91B-6EED-4F5B-8873-5E0AA757F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4" name="Freeform: Shape 173">
              <a:extLst>
                <a:ext uri="{FF2B5EF4-FFF2-40B4-BE49-F238E27FC236}">
                  <a16:creationId xmlns:a16="http://schemas.microsoft.com/office/drawing/2014/main" id="{248D099A-D8DD-4FBA-AF53-928CE633C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1F857259-D6C4-41F7-82DC-37816E8AD0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7948832-AF4B-483E-BA2B-5192C5981A29}"/>
              </a:ext>
            </a:extLst>
          </p:cNvPr>
          <p:cNvSpPr>
            <a:spLocks noGrp="1"/>
          </p:cNvSpPr>
          <p:nvPr>
            <p:ph type="title"/>
          </p:nvPr>
        </p:nvSpPr>
        <p:spPr>
          <a:xfrm>
            <a:off x="407779" y="1123057"/>
            <a:ext cx="6073182" cy="4657504"/>
          </a:xfrm>
        </p:spPr>
        <p:txBody>
          <a:bodyPr vert="horz" lIns="91440" tIns="45720" rIns="91440" bIns="45720" rtlCol="0" anchor="b">
            <a:normAutofit fontScale="90000"/>
          </a:bodyPr>
          <a:lstStyle/>
          <a:p>
            <a:pPr>
              <a:lnSpc>
                <a:spcPct val="90000"/>
              </a:lnSpc>
            </a:pPr>
            <a:r>
              <a:rPr lang="en-US" sz="4800" kern="1200" dirty="0">
                <a:solidFill>
                  <a:schemeClr val="tx2"/>
                </a:solidFill>
                <a:latin typeface="+mj-lt"/>
                <a:ea typeface="+mj-ea"/>
                <a:cs typeface="+mj-cs"/>
              </a:rPr>
              <a:t>Medicine and Miracles: Health, Illness and Cures</a:t>
            </a:r>
            <a:br>
              <a:rPr lang="en-US" sz="4800" kern="1200" dirty="0">
                <a:solidFill>
                  <a:schemeClr val="tx2"/>
                </a:solidFill>
                <a:latin typeface="+mj-lt"/>
                <a:ea typeface="+mj-ea"/>
                <a:cs typeface="+mj-cs"/>
              </a:rPr>
            </a:br>
            <a:r>
              <a:rPr lang="en-GB" sz="4800" b="1" dirty="0"/>
              <a:t>The Physicians of </a:t>
            </a:r>
            <a:r>
              <a:rPr lang="en-GB" sz="4800" b="1" dirty="0" err="1"/>
              <a:t>Myddfai</a:t>
            </a:r>
            <a:br>
              <a:rPr lang="en-US" sz="4800" b="1" kern="1200" dirty="0">
                <a:solidFill>
                  <a:schemeClr val="tx2"/>
                </a:solidFill>
                <a:latin typeface="+mj-lt"/>
                <a:ea typeface="+mj-ea"/>
                <a:cs typeface="+mj-cs"/>
              </a:rPr>
            </a:br>
            <a:br>
              <a:rPr lang="en-US" sz="4800" b="1" kern="1200" dirty="0">
                <a:solidFill>
                  <a:schemeClr val="tx2"/>
                </a:solidFill>
                <a:latin typeface="+mj-lt"/>
                <a:ea typeface="+mj-ea"/>
                <a:cs typeface="+mj-cs"/>
              </a:rPr>
            </a:br>
            <a:r>
              <a:rPr lang="en-US" sz="3600" kern="1200" dirty="0">
                <a:solidFill>
                  <a:schemeClr val="tx2"/>
                </a:solidFill>
                <a:latin typeface="+mj-lt"/>
                <a:ea typeface="+mj-ea"/>
                <a:cs typeface="+mj-cs"/>
              </a:rPr>
              <a:t>Prof. Jane Cartwright</a:t>
            </a:r>
            <a:br>
              <a:rPr lang="en-US" sz="4800" kern="1200" dirty="0">
                <a:solidFill>
                  <a:schemeClr val="tx2"/>
                </a:solidFill>
                <a:latin typeface="+mj-lt"/>
                <a:ea typeface="+mj-ea"/>
                <a:cs typeface="+mj-cs"/>
              </a:rPr>
            </a:br>
            <a:r>
              <a:rPr lang="en-US" sz="1200" b="0" i="0" kern="1200" dirty="0" err="1">
                <a:solidFill>
                  <a:schemeClr val="tx2"/>
                </a:solidFill>
                <a:effectLst/>
                <a:latin typeface="+mj-lt"/>
                <a:ea typeface="+mj-ea"/>
                <a:cs typeface="+mj-cs"/>
              </a:rPr>
              <a:t>Détail</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d'une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enluminure</a:t>
            </a:r>
            <a:r>
              <a:rPr lang="en-US" sz="1200" b="0" i="0" kern="1200" dirty="0">
                <a:solidFill>
                  <a:schemeClr val="tx2"/>
                </a:solidFill>
                <a:effectLst/>
                <a:latin typeface="+mj-lt"/>
                <a:ea typeface="+mj-ea"/>
                <a:cs typeface="+mj-cs"/>
              </a:rPr>
              <a:t> du </a:t>
            </a:r>
            <a:r>
              <a:rPr lang="en-US" sz="1200" b="0" i="1" kern="1200" dirty="0">
                <a:solidFill>
                  <a:schemeClr val="tx2"/>
                </a:solidFill>
                <a:effectLst/>
                <a:latin typeface="+mj-lt"/>
                <a:ea typeface="+mj-ea"/>
                <a:cs typeface="+mj-cs"/>
              </a:rPr>
              <a:t>Canon </a:t>
            </a:r>
            <a:r>
              <a:rPr lang="en-US" sz="1200" b="0" i="1" kern="1200" dirty="0" err="1">
                <a:solidFill>
                  <a:schemeClr val="tx2"/>
                </a:solidFill>
                <a:effectLst/>
                <a:latin typeface="+mj-lt"/>
                <a:ea typeface="+mj-ea"/>
                <a:cs typeface="+mj-cs"/>
              </a:rPr>
              <a:t>medicinae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d’</a:t>
            </a:r>
            <a:r>
              <a:rPr lang="en-US" sz="1200" b="0" i="0" u="none" strike="noStrike" kern="1200" dirty="0" err="1">
                <a:solidFill>
                  <a:schemeClr val="tx2"/>
                </a:solidFill>
                <a:effectLst/>
                <a:latin typeface="+mj-lt"/>
                <a:ea typeface="+mj-ea"/>
                <a:cs typeface="+mj-cs"/>
                <a:hlinkClick r:id="rId2" tooltip="Avicenna"/>
              </a:rPr>
              <a:t>Avicenne</a:t>
            </a:r>
            <a:r>
              <a:rPr lang="en-US" sz="1200" b="0" i="0" kern="1200" dirty="0">
                <a:solidFill>
                  <a:schemeClr val="tx2"/>
                </a:solidFill>
                <a:effectLst/>
                <a:latin typeface="+mj-lt"/>
                <a:ea typeface="+mj-ea"/>
                <a:cs typeface="+mj-cs"/>
              </a:rPr>
              <a:t> (</a:t>
            </a:r>
            <a:r>
              <a:rPr lang="en-US" sz="1200" b="0" i="0" kern="1200" dirty="0" err="1">
                <a:solidFill>
                  <a:schemeClr val="tx2"/>
                </a:solidFill>
                <a:effectLst/>
                <a:latin typeface="+mj-lt"/>
                <a:ea typeface="+mj-ea"/>
                <a:cs typeface="+mj-cs"/>
              </a:rPr>
              <a:t>Besançon</a:t>
            </a:r>
            <a:r>
              <a:rPr lang="en-US" sz="1200" b="0" i="0" kern="1200" dirty="0">
                <a:solidFill>
                  <a:schemeClr val="tx2"/>
                </a:solidFill>
                <a:effectLst/>
                <a:latin typeface="+mj-lt"/>
                <a:ea typeface="+mj-ea"/>
                <a:cs typeface="+mj-cs"/>
              </a:rPr>
              <a:t> - BM - </a:t>
            </a:r>
            <a:r>
              <a:rPr lang="en-US" sz="1200" b="0" i="0" kern="1200" dirty="0" err="1">
                <a:solidFill>
                  <a:schemeClr val="tx2"/>
                </a:solidFill>
                <a:effectLst/>
                <a:latin typeface="+mj-lt"/>
                <a:ea typeface="+mj-ea"/>
                <a:cs typeface="+mj-cs"/>
              </a:rPr>
              <a:t>ms.</a:t>
            </a:r>
            <a:r>
              <a:rPr lang="en-US" sz="1200" b="0" i="0" kern="1200" dirty="0">
                <a:solidFill>
                  <a:schemeClr val="tx2"/>
                </a:solidFill>
                <a:effectLst/>
                <a:latin typeface="+mj-lt"/>
                <a:ea typeface="+mj-ea"/>
                <a:cs typeface="+mj-cs"/>
              </a:rPr>
              <a:t> 0457 - f. 051).</a:t>
            </a:r>
            <a:br>
              <a:rPr lang="en-US" sz="1200" kern="1200" dirty="0">
                <a:solidFill>
                  <a:schemeClr val="tx2"/>
                </a:solidFill>
                <a:latin typeface="+mj-lt"/>
                <a:ea typeface="+mj-ea"/>
                <a:cs typeface="+mj-cs"/>
              </a:rPr>
            </a:br>
            <a:br>
              <a:rPr lang="en-US" sz="1200" kern="1200" dirty="0">
                <a:solidFill>
                  <a:schemeClr val="tx2"/>
                </a:solidFill>
                <a:latin typeface="+mj-lt"/>
                <a:ea typeface="+mj-ea"/>
                <a:cs typeface="+mj-cs"/>
              </a:rPr>
            </a:br>
            <a:r>
              <a:rPr lang="en-US" sz="1200" b="0" i="0" kern="1200" dirty="0">
                <a:solidFill>
                  <a:schemeClr val="tx2"/>
                </a:solidFill>
                <a:effectLst/>
                <a:latin typeface="+mj-lt"/>
                <a:ea typeface="+mj-ea"/>
                <a:cs typeface="+mj-cs"/>
              </a:rPr>
              <a:t>File:Medieval </a:t>
            </a:r>
            <a:r>
              <a:rPr lang="en-US" sz="1200" b="0" i="0" kern="1200" dirty="0" err="1">
                <a:solidFill>
                  <a:schemeClr val="tx2"/>
                </a:solidFill>
                <a:effectLst/>
                <a:latin typeface="+mj-lt"/>
                <a:ea typeface="+mj-ea"/>
                <a:cs typeface="+mj-cs"/>
              </a:rPr>
              <a:t>wikisource.png|Medieval_wikisource</a:t>
            </a:r>
            <a:r>
              <a:rPr lang="en-US" sz="1200" b="0" i="0" kern="1200" dirty="0">
                <a:solidFill>
                  <a:schemeClr val="tx2"/>
                </a:solidFill>
                <a:effectLst/>
                <a:latin typeface="+mj-lt"/>
                <a:ea typeface="+mj-ea"/>
                <a:cs typeface="+mj-cs"/>
              </a:rPr>
              <a:t>]</a:t>
            </a:r>
            <a:endParaRPr lang="en-US" sz="1200" kern="1200" dirty="0">
              <a:solidFill>
                <a:schemeClr val="tx2"/>
              </a:solidFill>
              <a:latin typeface="+mj-lt"/>
              <a:ea typeface="+mj-ea"/>
              <a:cs typeface="+mj-cs"/>
            </a:endParaRPr>
          </a:p>
        </p:txBody>
      </p:sp>
      <p:pic>
        <p:nvPicPr>
          <p:cNvPr id="3076" name="Picture 4">
            <a:extLst>
              <a:ext uri="{FF2B5EF4-FFF2-40B4-BE49-F238E27FC236}">
                <a16:creationId xmlns:a16="http://schemas.microsoft.com/office/drawing/2014/main" id="{6F1EA39C-D87F-423C-BC14-FB01804D615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45" r="1553" b="1"/>
          <a:stretch/>
        </p:blipFill>
        <p:spPr bwMode="auto">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noFill/>
          <a:extLst>
            <a:ext uri="{909E8E84-426E-40DD-AFC4-6F175D3DCCD1}">
              <a14:hiddenFill xmlns:a14="http://schemas.microsoft.com/office/drawing/2010/main">
                <a:solidFill>
                  <a:srgbClr val="FFFFFF"/>
                </a:solidFill>
              </a14:hiddenFill>
            </a:ext>
          </a:extLst>
        </p:spPr>
      </p:pic>
      <p:grpSp>
        <p:nvGrpSpPr>
          <p:cNvPr id="177" name="Bottom Right">
            <a:extLst>
              <a:ext uri="{FF2B5EF4-FFF2-40B4-BE49-F238E27FC236}">
                <a16:creationId xmlns:a16="http://schemas.microsoft.com/office/drawing/2014/main" id="{A7C60A7A-4212-46AC-80A2-DE231DD3D1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8" name="Freeform: Shape 177">
              <a:extLst>
                <a:ext uri="{FF2B5EF4-FFF2-40B4-BE49-F238E27FC236}">
                  <a16:creationId xmlns:a16="http://schemas.microsoft.com/office/drawing/2014/main" id="{7EDA875D-6B8A-4B32-89EB-F4CD6D1FC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9" name="Graphic 157">
              <a:extLst>
                <a:ext uri="{FF2B5EF4-FFF2-40B4-BE49-F238E27FC236}">
                  <a16:creationId xmlns:a16="http://schemas.microsoft.com/office/drawing/2014/main" id="{AA7D7CCE-E90B-483E-AFF7-CF95CABC97F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1" name="Freeform: Shape 180">
                <a:extLst>
                  <a:ext uri="{FF2B5EF4-FFF2-40B4-BE49-F238E27FC236}">
                    <a16:creationId xmlns:a16="http://schemas.microsoft.com/office/drawing/2014/main" id="{67F2D919-84B6-4EC4-87F5-BDFF145BB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2" name="Freeform: Shape 181">
                <a:extLst>
                  <a:ext uri="{FF2B5EF4-FFF2-40B4-BE49-F238E27FC236}">
                    <a16:creationId xmlns:a16="http://schemas.microsoft.com/office/drawing/2014/main" id="{65C8244C-685B-42CF-B028-C7ADE067C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3" name="Freeform: Shape 182">
                <a:extLst>
                  <a:ext uri="{FF2B5EF4-FFF2-40B4-BE49-F238E27FC236}">
                    <a16:creationId xmlns:a16="http://schemas.microsoft.com/office/drawing/2014/main" id="{0420B7EF-9249-4974-A978-AAD55C81B7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4" name="Freeform: Shape 183">
                <a:extLst>
                  <a:ext uri="{FF2B5EF4-FFF2-40B4-BE49-F238E27FC236}">
                    <a16:creationId xmlns:a16="http://schemas.microsoft.com/office/drawing/2014/main" id="{05BD8B59-E1C0-4320-BFC1-66D139E80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5" name="Freeform: Shape 184">
                <a:extLst>
                  <a:ext uri="{FF2B5EF4-FFF2-40B4-BE49-F238E27FC236}">
                    <a16:creationId xmlns:a16="http://schemas.microsoft.com/office/drawing/2014/main" id="{A983471C-A7FE-4ED8-BE9B-601CEC61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6" name="Freeform: Shape 185">
                <a:extLst>
                  <a:ext uri="{FF2B5EF4-FFF2-40B4-BE49-F238E27FC236}">
                    <a16:creationId xmlns:a16="http://schemas.microsoft.com/office/drawing/2014/main" id="{E8B842F2-803D-4F74-BBF6-6965BC0F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7" name="Freeform: Shape 186">
                <a:extLst>
                  <a:ext uri="{FF2B5EF4-FFF2-40B4-BE49-F238E27FC236}">
                    <a16:creationId xmlns:a16="http://schemas.microsoft.com/office/drawing/2014/main" id="{94ECDF1E-AE5F-46C4-A134-C28C6D6B7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80" name="Freeform: Shape 179">
              <a:extLst>
                <a:ext uri="{FF2B5EF4-FFF2-40B4-BE49-F238E27FC236}">
                  <a16:creationId xmlns:a16="http://schemas.microsoft.com/office/drawing/2014/main" id="{C0E491A0-7D49-4A1F-B2DB-C94F56329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9"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15507" y="3369564"/>
            <a:ext cx="118872" cy="118872"/>
            <a:chOff x="1175347" y="3733800"/>
            <a:chExt cx="118872" cy="118872"/>
          </a:xfrm>
        </p:grpSpPr>
        <p:cxnSp>
          <p:nvCxnSpPr>
            <p:cNvPr id="190" name="Straight Connector 189">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1" name="Straight Connector 190">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54689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lnSpc>
                <a:spcPct val="90000"/>
              </a:lnSpc>
            </a:pPr>
            <a:r>
              <a:rPr lang="en-US" sz="5000" kern="1200">
                <a:solidFill>
                  <a:srgbClr val="FFFFFF"/>
                </a:solidFill>
                <a:latin typeface="+mj-lt"/>
                <a:ea typeface="+mj-ea"/>
                <a:cs typeface="+mj-cs"/>
              </a:rPr>
              <a:t>The Legend of the Lady of the Lake</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72426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70000" lnSpcReduction="20000"/>
          </a:bodyPr>
          <a:lstStyle/>
          <a:p>
            <a:r>
              <a:rPr lang="en-GB" sz="2400" dirty="0"/>
              <a:t>Lady appears from the lake known as Llyn y Fan </a:t>
            </a:r>
            <a:r>
              <a:rPr lang="en-GB" sz="2400" dirty="0" err="1"/>
              <a:t>Fach</a:t>
            </a:r>
            <a:endParaRPr lang="en-GB" sz="2400" dirty="0"/>
          </a:p>
          <a:p>
            <a:r>
              <a:rPr lang="en-GB" sz="2400" dirty="0"/>
              <a:t>Son of the farm at </a:t>
            </a:r>
            <a:r>
              <a:rPr lang="en-GB" sz="2400" dirty="0" err="1"/>
              <a:t>Blaen</a:t>
            </a:r>
            <a:r>
              <a:rPr lang="en-GB" sz="2400" dirty="0"/>
              <a:t> </a:t>
            </a:r>
            <a:r>
              <a:rPr lang="en-GB" sz="2400" dirty="0" err="1"/>
              <a:t>Sawdde</a:t>
            </a:r>
            <a:r>
              <a:rPr lang="en-GB" sz="2400" dirty="0"/>
              <a:t> in </a:t>
            </a:r>
            <a:r>
              <a:rPr lang="en-GB" sz="2400" dirty="0" err="1"/>
              <a:t>Myddfai</a:t>
            </a:r>
            <a:r>
              <a:rPr lang="en-GB" sz="2400" dirty="0"/>
              <a:t> fell in love with her, offered her 3 kinds of bread and eventually she agreed to marry him.</a:t>
            </a:r>
          </a:p>
          <a:p>
            <a:r>
              <a:rPr lang="en-GB" sz="2400" dirty="0"/>
              <a:t>Dowry of fine cattle etc.</a:t>
            </a:r>
          </a:p>
          <a:p>
            <a:r>
              <a:rPr lang="en-GB" sz="2400" dirty="0"/>
              <a:t>Condition: he must not strike her 3 times (of course he won’t!)</a:t>
            </a:r>
          </a:p>
          <a:p>
            <a:r>
              <a:rPr lang="en-GB" sz="2400" dirty="0"/>
              <a:t>They live happily at </a:t>
            </a:r>
            <a:r>
              <a:rPr lang="en-GB" sz="2400" dirty="0" err="1"/>
              <a:t>Esgair</a:t>
            </a:r>
            <a:r>
              <a:rPr lang="en-GB" sz="2400" dirty="0"/>
              <a:t> </a:t>
            </a:r>
            <a:r>
              <a:rPr lang="en-GB" sz="2400" dirty="0" err="1"/>
              <a:t>Llaethdy</a:t>
            </a:r>
            <a:r>
              <a:rPr lang="en-GB" sz="2400" dirty="0"/>
              <a:t> Farm for many tears and have 3 sons</a:t>
            </a:r>
          </a:p>
          <a:p>
            <a:r>
              <a:rPr lang="en-GB" sz="2400" dirty="0"/>
              <a:t>3 times he strikes her accidentally (at a baptism, a wedding and a funeral)</a:t>
            </a:r>
          </a:p>
          <a:p>
            <a:r>
              <a:rPr lang="en-GB" sz="2400" dirty="0"/>
              <a:t>She returns to the lake taking her cattle, oxen and plough</a:t>
            </a:r>
          </a:p>
          <a:p>
            <a:endParaRPr lang="en-GB" sz="2400" dirty="0"/>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09076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1198182" y="176463"/>
            <a:ext cx="4390807" cy="1588169"/>
          </a:xfrm>
        </p:spPr>
        <p:txBody>
          <a:bodyPr vert="horz" lIns="91440" tIns="45720" rIns="91440" bIns="45720" rtlCol="0" anchor="ctr">
            <a:normAutofit/>
          </a:bodyPr>
          <a:lstStyle/>
          <a:p>
            <a:r>
              <a:rPr lang="en-US" sz="4400" kern="1200" dirty="0" err="1">
                <a:solidFill>
                  <a:schemeClr val="tx2"/>
                </a:solidFill>
                <a:latin typeface="+mj-lt"/>
                <a:ea typeface="+mj-ea"/>
                <a:cs typeface="+mj-cs"/>
              </a:rPr>
              <a:t>Llyn</a:t>
            </a:r>
            <a:r>
              <a:rPr lang="en-US" sz="4400" kern="1200" dirty="0">
                <a:solidFill>
                  <a:schemeClr val="tx2"/>
                </a:solidFill>
                <a:latin typeface="+mj-lt"/>
                <a:ea typeface="+mj-ea"/>
                <a:cs typeface="+mj-cs"/>
              </a:rPr>
              <a:t> y Fan </a:t>
            </a:r>
            <a:r>
              <a:rPr lang="en-US" sz="4400" kern="1200" dirty="0" err="1">
                <a:solidFill>
                  <a:schemeClr val="tx2"/>
                </a:solidFill>
                <a:latin typeface="+mj-lt"/>
                <a:ea typeface="+mj-ea"/>
                <a:cs typeface="+mj-cs"/>
              </a:rPr>
              <a:t>Fach</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81793" y="1427748"/>
            <a:ext cx="5294487" cy="5445430"/>
          </a:xfrm>
        </p:spPr>
        <p:txBody>
          <a:bodyPr vert="horz" lIns="91440" tIns="45720" rIns="91440" bIns="45720" rtlCol="0">
            <a:normAutofit fontScale="92500" lnSpcReduction="20000"/>
          </a:bodyPr>
          <a:lstStyle/>
          <a:p>
            <a:r>
              <a:rPr lang="en-GB" sz="2400" dirty="0"/>
              <a:t>The mother returned to visit her sons and teach them the virtues of plants and how to use herbs and local plants to heal the sick.</a:t>
            </a:r>
          </a:p>
          <a:p>
            <a:r>
              <a:rPr lang="en-GB" sz="2400" dirty="0" err="1"/>
              <a:t>Rhiwallon</a:t>
            </a:r>
            <a:r>
              <a:rPr lang="en-GB" sz="2400" dirty="0"/>
              <a:t> (the eldest son) and his brothers became the renowned Physicians of </a:t>
            </a:r>
            <a:r>
              <a:rPr lang="en-GB" sz="2400" dirty="0" err="1"/>
              <a:t>Myddfai</a:t>
            </a:r>
            <a:r>
              <a:rPr lang="en-GB" sz="2400" dirty="0"/>
              <a:t>.</a:t>
            </a:r>
          </a:p>
          <a:p>
            <a:r>
              <a:rPr lang="en-GB" sz="2400" dirty="0"/>
              <a:t>Many place and farm names remain in the area around </a:t>
            </a:r>
            <a:r>
              <a:rPr lang="en-GB" sz="2400" dirty="0" err="1"/>
              <a:t>Myddfai</a:t>
            </a:r>
            <a:r>
              <a:rPr lang="en-GB" sz="2400" dirty="0"/>
              <a:t> and </a:t>
            </a:r>
            <a:r>
              <a:rPr lang="en-GB" sz="2400" dirty="0" err="1"/>
              <a:t>Llanddeusant</a:t>
            </a:r>
            <a:r>
              <a:rPr lang="en-GB" sz="2400" dirty="0"/>
              <a:t>, e.g. Pant y </a:t>
            </a:r>
            <a:r>
              <a:rPr lang="en-GB" sz="2400" dirty="0" err="1"/>
              <a:t>Meddygon</a:t>
            </a:r>
            <a:r>
              <a:rPr lang="en-GB" sz="2400" dirty="0"/>
              <a:t>, Llwyn Ifan </a:t>
            </a:r>
            <a:r>
              <a:rPr lang="en-GB" sz="2400" dirty="0" err="1"/>
              <a:t>Feddyg</a:t>
            </a:r>
            <a:r>
              <a:rPr lang="en-GB" sz="2400" dirty="0"/>
              <a:t>.</a:t>
            </a:r>
          </a:p>
          <a:p>
            <a:r>
              <a:rPr lang="en-GB" sz="2400" dirty="0"/>
              <a:t>Popular international folk motifs – the ‘Fairy </a:t>
            </a:r>
            <a:r>
              <a:rPr lang="en-GB" sz="2400" dirty="0" err="1"/>
              <a:t>Waterbride</a:t>
            </a:r>
            <a:r>
              <a:rPr lang="en-GB" sz="2400" dirty="0"/>
              <a:t>’, breaking a taboo, the fairy/mortal marriage.</a:t>
            </a:r>
          </a:p>
          <a:p>
            <a:endParaRPr lang="en-GB" sz="900" dirty="0"/>
          </a:p>
          <a:p>
            <a:r>
              <a:rPr lang="en-GB" sz="900" dirty="0"/>
              <a:t>Image: SNappa2006, CC BY 2.0 &lt;https://creativecommons.org/licenses/by/2.0&gt;, via Wikimedia Commons</a:t>
            </a:r>
            <a:endParaRPr lang="en-US" sz="900"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5996628" y="10"/>
            <a:ext cx="6195372"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9579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996275" y="156477"/>
            <a:ext cx="10190071" cy="2503676"/>
          </a:xfrm>
        </p:spPr>
        <p:txBody>
          <a:bodyPr vert="horz" lIns="91440" tIns="45720" rIns="91440" bIns="45720" rtlCol="0" anchor="b">
            <a:normAutofit fontScale="90000"/>
          </a:bodyPr>
          <a:lstStyle/>
          <a:p>
            <a:pPr algn="ctr">
              <a:lnSpc>
                <a:spcPct val="90000"/>
              </a:lnSpc>
            </a:pPr>
            <a:r>
              <a:rPr lang="en-US" sz="5000" kern="1200" dirty="0">
                <a:solidFill>
                  <a:srgbClr val="FFFFFF"/>
                </a:solidFill>
                <a:latin typeface="+mj-lt"/>
                <a:ea typeface="+mj-ea"/>
                <a:cs typeface="+mj-cs"/>
              </a:rPr>
              <a:t>The Legend of the Lady of the Lake</a:t>
            </a:r>
            <a:br>
              <a:rPr lang="en-US" sz="5000" kern="1200" dirty="0">
                <a:solidFill>
                  <a:srgbClr val="FFFFFF"/>
                </a:solidFill>
                <a:latin typeface="+mj-lt"/>
                <a:ea typeface="+mj-ea"/>
                <a:cs typeface="+mj-cs"/>
              </a:rPr>
            </a:br>
            <a:r>
              <a:rPr lang="en-GB" sz="2400" dirty="0">
                <a:hlinkClick r:id="rId3"/>
              </a:rPr>
              <a:t>https://www.youtube.com/watch?v=0Sub71snnUE</a:t>
            </a:r>
            <a:br>
              <a:rPr lang="en-GB" sz="2400" dirty="0"/>
            </a:br>
            <a:br>
              <a:rPr lang="en-US" sz="5000" kern="1200" dirty="0">
                <a:solidFill>
                  <a:srgbClr val="FFFFFF"/>
                </a:solidFill>
                <a:latin typeface="+mj-lt"/>
                <a:ea typeface="+mj-ea"/>
                <a:cs typeface="+mj-cs"/>
              </a:rPr>
            </a:br>
            <a:r>
              <a:rPr lang="en-US" sz="2200" kern="1200" dirty="0">
                <a:solidFill>
                  <a:srgbClr val="FFFFFF"/>
                </a:solidFill>
                <a:latin typeface="+mj-lt"/>
                <a:ea typeface="+mj-ea"/>
                <a:cs typeface="+mj-cs"/>
              </a:rPr>
              <a:t>See Robin </a:t>
            </a:r>
            <a:r>
              <a:rPr lang="en-US" sz="2200" kern="1200" dirty="0" err="1">
                <a:solidFill>
                  <a:srgbClr val="FFFFFF"/>
                </a:solidFill>
                <a:latin typeface="+mj-lt"/>
                <a:ea typeface="+mj-ea"/>
                <a:cs typeface="+mj-cs"/>
              </a:rPr>
              <a:t>Gwyndaf</a:t>
            </a:r>
            <a:r>
              <a:rPr lang="en-US" sz="2200" kern="1200" dirty="0">
                <a:solidFill>
                  <a:srgbClr val="FFFFFF"/>
                </a:solidFill>
                <a:latin typeface="+mj-lt"/>
                <a:ea typeface="+mj-ea"/>
                <a:cs typeface="+mj-cs"/>
              </a:rPr>
              <a:t>, </a:t>
            </a:r>
            <a:r>
              <a:rPr lang="en-US" sz="2200" i="1" kern="1200" dirty="0">
                <a:solidFill>
                  <a:srgbClr val="FFFFFF"/>
                </a:solidFill>
                <a:latin typeface="+mj-lt"/>
                <a:ea typeface="+mj-ea"/>
                <a:cs typeface="+mj-cs"/>
              </a:rPr>
              <a:t>Welsh Folktales </a:t>
            </a:r>
            <a:r>
              <a:rPr lang="en-US" sz="2200" kern="1200" dirty="0">
                <a:solidFill>
                  <a:srgbClr val="FFFFFF"/>
                </a:solidFill>
                <a:latin typeface="+mj-lt"/>
                <a:ea typeface="+mj-ea"/>
                <a:cs typeface="+mj-cs"/>
              </a:rPr>
              <a:t>(</a:t>
            </a:r>
            <a:r>
              <a:rPr lang="en-US" sz="2200" kern="1200" dirty="0" err="1">
                <a:solidFill>
                  <a:srgbClr val="FFFFFF"/>
                </a:solidFill>
                <a:latin typeface="+mj-lt"/>
                <a:ea typeface="+mj-ea"/>
                <a:cs typeface="+mj-cs"/>
              </a:rPr>
              <a:t>Natonal</a:t>
            </a:r>
            <a:r>
              <a:rPr lang="en-US" sz="2200" kern="1200" dirty="0">
                <a:solidFill>
                  <a:srgbClr val="FFFFFF"/>
                </a:solidFill>
                <a:latin typeface="+mj-lt"/>
                <a:ea typeface="+mj-ea"/>
                <a:cs typeface="+mj-cs"/>
              </a:rPr>
              <a:t> Museum of Wales)</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1473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92500" lnSpcReduction="20000"/>
          </a:bodyPr>
          <a:lstStyle/>
          <a:p>
            <a:pPr>
              <a:buFont typeface="Arial" panose="020B0604020202020204" pitchFamily="34" charset="0"/>
              <a:buChar char="•"/>
            </a:pPr>
            <a:r>
              <a:rPr lang="en-US" sz="1800" dirty="0"/>
              <a:t>In the extant medieval Welsh manuscripts that contain medical texts there are references to ‘</a:t>
            </a:r>
            <a:r>
              <a:rPr lang="en-US" sz="1800" dirty="0" err="1"/>
              <a:t>Meddygon</a:t>
            </a:r>
            <a:r>
              <a:rPr lang="en-US" sz="1800" dirty="0"/>
              <a:t> </a:t>
            </a:r>
            <a:r>
              <a:rPr lang="en-US" sz="1800" dirty="0" err="1"/>
              <a:t>Myddfai</a:t>
            </a:r>
            <a:r>
              <a:rPr lang="en-US" sz="1800" dirty="0"/>
              <a:t> / The Physicians of </a:t>
            </a:r>
            <a:r>
              <a:rPr lang="en-US" sz="1800" dirty="0" err="1"/>
              <a:t>Myddfai</a:t>
            </a:r>
            <a:r>
              <a:rPr lang="en-US" sz="1800" dirty="0"/>
              <a:t>’.</a:t>
            </a:r>
          </a:p>
          <a:p>
            <a:pPr>
              <a:buFont typeface="Arial" panose="020B0604020202020204" pitchFamily="34" charset="0"/>
              <a:buChar char="•"/>
            </a:pPr>
            <a:r>
              <a:rPr lang="en-US" sz="1800" dirty="0"/>
              <a:t>The oldest text is a copy made in the fourteenth century (The Red Book of </a:t>
            </a:r>
            <a:r>
              <a:rPr lang="en-US" sz="1800" dirty="0" err="1"/>
              <a:t>Hergest</a:t>
            </a:r>
            <a:r>
              <a:rPr lang="en-US" sz="1800" dirty="0"/>
              <a:t>)</a:t>
            </a:r>
          </a:p>
          <a:p>
            <a:pPr marL="0" indent="0">
              <a:buNone/>
            </a:pPr>
            <a:r>
              <a:rPr lang="en-GB" sz="1800" dirty="0"/>
              <a:t>Here with the help of God, the almighty Lord, are shown the most important and essential </a:t>
            </a:r>
            <a:r>
              <a:rPr lang="en-GB" sz="1800" dirty="0" err="1"/>
              <a:t>remediesior</a:t>
            </a:r>
            <a:r>
              <a:rPr lang="en-GB" sz="1800" dirty="0"/>
              <a:t> man's body. And those who caused them to be written down in this manner were </a:t>
            </a:r>
            <a:r>
              <a:rPr lang="en-GB" sz="1800" dirty="0" err="1"/>
              <a:t>Rhiwallon</a:t>
            </a:r>
            <a:r>
              <a:rPr lang="en-GB" sz="1800" dirty="0"/>
              <a:t>, the doctor, and his sons, </a:t>
            </a:r>
            <a:r>
              <a:rPr lang="en-GB" sz="1800" dirty="0" err="1"/>
              <a:t>Cadwgan</a:t>
            </a:r>
            <a:r>
              <a:rPr lang="en-GB" sz="1800" dirty="0"/>
              <a:t>, </a:t>
            </a:r>
            <a:r>
              <a:rPr lang="en-GB" sz="1800" dirty="0" err="1"/>
              <a:t>Gruffudd</a:t>
            </a:r>
            <a:r>
              <a:rPr lang="en-GB" sz="1800" dirty="0"/>
              <a:t>, and </a:t>
            </a:r>
            <a:r>
              <a:rPr lang="en-GB" sz="1800" dirty="0" err="1"/>
              <a:t>Einion</a:t>
            </a:r>
            <a:r>
              <a:rPr lang="en-GB" sz="1800" dirty="0"/>
              <a:t>; for they were the best and leading doctors of their time and of the time of Rhys </a:t>
            </a:r>
            <a:r>
              <a:rPr lang="en-GB" sz="1800" dirty="0" err="1"/>
              <a:t>Gryg</a:t>
            </a:r>
            <a:r>
              <a:rPr lang="en-GB" sz="1800" dirty="0"/>
              <a:t>, their lord and Lord of Dinefwr, the man who safeguarded their status and privilege completely and honourably as was their due. And the reason they caused the rules of their art to be written down in this way was lest there be no one who knew them as well as they did after their days</a:t>
            </a:r>
          </a:p>
          <a:p>
            <a:pPr marL="0" indent="0">
              <a:buNone/>
            </a:pPr>
            <a:r>
              <a:rPr lang="en-GB" sz="1800" dirty="0"/>
              <a:t>[Owen, M </a:t>
            </a:r>
            <a:r>
              <a:rPr lang="en-GB" sz="1800" dirty="0" err="1"/>
              <a:t>E.Meddygon</a:t>
            </a:r>
            <a:r>
              <a:rPr lang="en-GB" sz="1800" dirty="0"/>
              <a:t> </a:t>
            </a:r>
            <a:r>
              <a:rPr lang="en-GB" sz="1800" dirty="0" err="1"/>
              <a:t>Myddfai</a:t>
            </a:r>
            <a:r>
              <a:rPr lang="en-GB" sz="1800" dirty="0"/>
              <a:t>: A Preliminary Survey of Some Medical Writings in Wales]</a:t>
            </a:r>
            <a:endParaRPr lang="en-US" sz="1800" dirty="0"/>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487471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F388808C-B394-4419-ADB8-E7E53946AF41}"/>
              </a:ext>
            </a:extLst>
          </p:cNvPr>
          <p:cNvSpPr>
            <a:spLocks noGrp="1"/>
          </p:cNvSpPr>
          <p:nvPr>
            <p:ph type="title"/>
          </p:nvPr>
        </p:nvSpPr>
        <p:spPr>
          <a:xfrm>
            <a:off x="513112" y="-77111"/>
            <a:ext cx="5075877" cy="1690303"/>
          </a:xfrm>
        </p:spPr>
        <p:txBody>
          <a:bodyPr vert="horz" lIns="91440" tIns="45720" rIns="91440" bIns="45720" rtlCol="0" anchor="ctr">
            <a:normAutofit/>
          </a:bodyPr>
          <a:lstStyle/>
          <a:p>
            <a:r>
              <a:rPr lang="en-US" dirty="0"/>
              <a:t>Did the Physicians exist?</a:t>
            </a:r>
            <a:endParaRPr lang="en-US" sz="44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1F9CF15-AEE3-4AE6-B5AE-7B4963129BAE}"/>
              </a:ext>
            </a:extLst>
          </p:cNvPr>
          <p:cNvSpPr>
            <a:spLocks noGrp="1"/>
          </p:cNvSpPr>
          <p:nvPr>
            <p:ph sz="half" idx="1"/>
          </p:nvPr>
        </p:nvSpPr>
        <p:spPr>
          <a:xfrm>
            <a:off x="407779" y="1613192"/>
            <a:ext cx="5685173" cy="5259986"/>
          </a:xfrm>
        </p:spPr>
        <p:txBody>
          <a:bodyPr vert="horz" lIns="91440" tIns="45720" rIns="91440" bIns="45720" rtlCol="0">
            <a:normAutofit fontScale="85000" lnSpcReduction="20000"/>
          </a:bodyPr>
          <a:lstStyle/>
          <a:p>
            <a:pPr>
              <a:buFont typeface="Arial" panose="020B0604020202020204" pitchFamily="34" charset="0"/>
              <a:buChar char="•"/>
            </a:pPr>
            <a:r>
              <a:rPr lang="en-US" sz="2400" dirty="0"/>
              <a:t>We also find in BL MS 14912:</a:t>
            </a:r>
          </a:p>
          <a:p>
            <a:pPr>
              <a:buFont typeface="Arial" panose="020B0604020202020204" pitchFamily="34" charset="0"/>
              <a:buChar char="•"/>
            </a:pPr>
            <a:r>
              <a:rPr lang="en-GB" sz="2400" dirty="0"/>
              <a:t>This book was put together from the various books of the physicians and </a:t>
            </a:r>
            <a:r>
              <a:rPr lang="en-GB" sz="2400" dirty="0" err="1"/>
              <a:t>mediciners</a:t>
            </a:r>
            <a:r>
              <a:rPr lang="en-GB" sz="2400" dirty="0"/>
              <a:t>, such books as have been proved to be correct, namely the books of </a:t>
            </a:r>
            <a:r>
              <a:rPr lang="en-GB" sz="2400" dirty="0" err="1"/>
              <a:t>Rhiwallon</a:t>
            </a:r>
            <a:r>
              <a:rPr lang="en-GB" sz="2400" dirty="0"/>
              <a:t>, the doctor,  and his sons, namely </a:t>
            </a:r>
            <a:r>
              <a:rPr lang="en-GB" sz="2400" dirty="0" err="1"/>
              <a:t>Cadwgan</a:t>
            </a:r>
            <a:r>
              <a:rPr lang="en-GB" sz="2400" dirty="0"/>
              <a:t>, </a:t>
            </a:r>
            <a:r>
              <a:rPr lang="en-GB" sz="2400" dirty="0" err="1"/>
              <a:t>Gruffudd</a:t>
            </a:r>
            <a:r>
              <a:rPr lang="en-GB" sz="2400" dirty="0"/>
              <a:t>, and </a:t>
            </a:r>
            <a:r>
              <a:rPr lang="en-GB" sz="2400" dirty="0" err="1"/>
              <a:t>Einion</a:t>
            </a:r>
            <a:r>
              <a:rPr lang="en-GB" sz="2400" dirty="0"/>
              <a:t>. </a:t>
            </a:r>
          </a:p>
          <a:p>
            <a:pPr>
              <a:buFont typeface="Arial" panose="020B0604020202020204" pitchFamily="34" charset="0"/>
              <a:buChar char="•"/>
            </a:pPr>
            <a:r>
              <a:rPr lang="en-GB" sz="2400" dirty="0"/>
              <a:t>This suggests that there were real physicians who worked at the court of Rhys </a:t>
            </a:r>
            <a:r>
              <a:rPr lang="en-GB" sz="2400" dirty="0" err="1"/>
              <a:t>Gryg</a:t>
            </a:r>
            <a:r>
              <a:rPr lang="en-GB" sz="2400" dirty="0"/>
              <a:t>, lord of Dinefwr, and that they had training and medical knowledge that they passed down and recorded in the vernacular (Middle Welsh).</a:t>
            </a:r>
          </a:p>
          <a:p>
            <a:pPr>
              <a:buFont typeface="Arial" panose="020B0604020202020204" pitchFamily="34" charset="0"/>
              <a:buChar char="•"/>
            </a:pPr>
            <a:r>
              <a:rPr lang="en-GB" sz="2400" dirty="0"/>
              <a:t>They later became associated with the folktale explaining how they gained this almost supernatural knowledge of herbs and their use.</a:t>
            </a:r>
          </a:p>
          <a:p>
            <a:r>
              <a:rPr lang="en-US" sz="800" dirty="0"/>
              <a:t>Image: </a:t>
            </a:r>
            <a:r>
              <a:rPr lang="en-GB" sz="800" dirty="0">
                <a:hlinkClick r:id="rId2"/>
              </a:rPr>
              <a:t>http</a:t>
            </a:r>
            <a:r>
              <a:rPr lang="en-GB" sz="1200" dirty="0">
                <a:hlinkClick r:id="rId2"/>
              </a:rPr>
              <a:t>://s0.geograph.org.uk/geophotos/03/15/61/3156183_d3bbb199.jpg</a:t>
            </a:r>
            <a:endParaRPr lang="en-US" sz="1800" dirty="0"/>
          </a:p>
        </p:txBody>
      </p:sp>
      <p:pic>
        <p:nvPicPr>
          <p:cNvPr id="3074" name="Picture 2">
            <a:extLst>
              <a:ext uri="{FF2B5EF4-FFF2-40B4-BE49-F238E27FC236}">
                <a16:creationId xmlns:a16="http://schemas.microsoft.com/office/drawing/2014/main" id="{4342888D-EC87-4789-B83B-CD798D3EA7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4414" r="7833"/>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57423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fontScale="70000" lnSpcReduction="20000"/>
          </a:bodyPr>
          <a:lstStyle/>
          <a:p>
            <a:pPr>
              <a:buFont typeface="Arial" panose="020B0604020202020204" pitchFamily="34" charset="0"/>
              <a:buChar char="•"/>
            </a:pPr>
            <a:r>
              <a:rPr lang="en-GB" b="0" i="0" dirty="0">
                <a:solidFill>
                  <a:srgbClr val="585858"/>
                </a:solidFill>
                <a:effectLst/>
                <a:latin typeface="Open Sans" panose="020B0604020202020204" pitchFamily="34" charset="0"/>
              </a:rPr>
              <a:t>Is addressed in a praise poem by  to him by '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a:t>
            </a:r>
            <a:r>
              <a:rPr lang="en-GB" b="0" i="0" dirty="0">
                <a:solidFill>
                  <a:srgbClr val="585858"/>
                </a:solidFill>
                <a:effectLst/>
                <a:latin typeface="Open Sans" panose="020B0604020202020204" pitchFamily="34" charset="0"/>
              </a:rPr>
              <a:t>' (</a:t>
            </a:r>
            <a:r>
              <a:rPr lang="en-GB" b="0" i="0" dirty="0" err="1">
                <a:solidFill>
                  <a:srgbClr val="585858"/>
                </a:solidFill>
                <a:effectLst/>
                <a:latin typeface="Open Sans" panose="020B0604020202020204" pitchFamily="34" charset="0"/>
              </a:rPr>
              <a:t>Llywarch</a:t>
            </a:r>
            <a:r>
              <a:rPr lang="en-GB" b="0" i="0" dirty="0">
                <a:solidFill>
                  <a:srgbClr val="585858"/>
                </a:solidFill>
                <a:effectLst/>
                <a:latin typeface="Open Sans" panose="020B0604020202020204" pitchFamily="34" charset="0"/>
              </a:rPr>
              <a:t> ap </a:t>
            </a:r>
            <a:r>
              <a:rPr lang="en-GB" b="0" i="0" dirty="0" err="1">
                <a:solidFill>
                  <a:srgbClr val="585858"/>
                </a:solidFill>
                <a:effectLst/>
                <a:latin typeface="Open Sans" panose="020B0604020202020204" pitchFamily="34" charset="0"/>
              </a:rPr>
              <a:t>Llywelyn</a:t>
            </a:r>
            <a:r>
              <a:rPr lang="en-GB" b="0" i="0" dirty="0">
                <a:solidFill>
                  <a:srgbClr val="585858"/>
                </a:solidFill>
                <a:effectLst/>
                <a:latin typeface="Open Sans" panose="020B0604020202020204" pitchFamily="34" charset="0"/>
              </a:rPr>
              <a:t>.</a:t>
            </a:r>
          </a:p>
          <a:p>
            <a:pPr>
              <a:buFont typeface="Arial" panose="020B0604020202020204" pitchFamily="34" charset="0"/>
              <a:buChar char="•"/>
            </a:pPr>
            <a:r>
              <a:rPr lang="en-GB" b="0" i="0" dirty="0">
                <a:solidFill>
                  <a:srgbClr val="585858"/>
                </a:solidFill>
                <a:effectLst/>
                <a:latin typeface="Open Sans" panose="020B0604020202020204" pitchFamily="34" charset="0"/>
              </a:rPr>
              <a:t>He was the fourth son of the </a:t>
            </a:r>
            <a:r>
              <a:rPr lang="en-GB" b="0" i="0" u="none" strike="noStrike" dirty="0">
                <a:solidFill>
                  <a:srgbClr val="AB363A"/>
                </a:solidFill>
                <a:effectLst/>
                <a:latin typeface="Open Sans" panose="020B0604020202020204" pitchFamily="34" charset="0"/>
                <a:hlinkClick r:id="rId3"/>
              </a:rPr>
              <a:t>' lord ' Rhys ap </a:t>
            </a:r>
            <a:r>
              <a:rPr lang="en-GB" b="0" i="0" u="none" strike="noStrike" dirty="0" err="1">
                <a:solidFill>
                  <a:srgbClr val="AB363A"/>
                </a:solidFill>
                <a:effectLst/>
                <a:latin typeface="Open Sans" panose="020B0604020202020204" pitchFamily="34" charset="0"/>
                <a:hlinkClick r:id="rId3"/>
              </a:rPr>
              <a:t>Gruffydd</a:t>
            </a:r>
            <a:r>
              <a:rPr lang="en-GB" b="0" i="0" u="none" strike="noStrike" dirty="0">
                <a:solidFill>
                  <a:srgbClr val="AB363A"/>
                </a:solidFill>
                <a:effectLst/>
                <a:latin typeface="Open Sans" panose="020B0604020202020204" pitchFamily="34" charset="0"/>
                <a:hlinkClick r:id="rId3"/>
              </a:rPr>
              <a:t> </a:t>
            </a:r>
            <a:r>
              <a:rPr lang="en-GB" b="0" i="0" dirty="0">
                <a:solidFill>
                  <a:srgbClr val="585858"/>
                </a:solidFill>
                <a:effectLst/>
                <a:latin typeface="Open Sans" panose="020B0604020202020204" pitchFamily="34" charset="0"/>
              </a:rPr>
              <a:t>(1132 - 1197), by Gwenllian, daughter of </a:t>
            </a:r>
            <a:r>
              <a:rPr lang="en-GB" b="0" i="0" u="none" strike="noStrike" dirty="0" err="1">
                <a:solidFill>
                  <a:srgbClr val="AB363A"/>
                </a:solidFill>
                <a:effectLst/>
                <a:latin typeface="Open Sans" panose="020B0604020202020204" pitchFamily="34" charset="0"/>
                <a:hlinkClick r:id="rId4"/>
              </a:rPr>
              <a:t>Madog</a:t>
            </a:r>
            <a:r>
              <a:rPr lang="en-GB" b="0" i="0" u="none" strike="noStrike" dirty="0">
                <a:solidFill>
                  <a:srgbClr val="AB363A"/>
                </a:solidFill>
                <a:effectLst/>
                <a:latin typeface="Open Sans" panose="020B0604020202020204" pitchFamily="34" charset="0"/>
                <a:hlinkClick r:id="rId4"/>
              </a:rPr>
              <a:t> ap </a:t>
            </a:r>
            <a:r>
              <a:rPr lang="en-GB" b="0" i="0" u="none" strike="noStrike" dirty="0" err="1">
                <a:solidFill>
                  <a:srgbClr val="AB363A"/>
                </a:solidFill>
                <a:effectLst/>
                <a:latin typeface="Open Sans" panose="020B0604020202020204" pitchFamily="34" charset="0"/>
                <a:hlinkClick r:id="rId4"/>
              </a:rPr>
              <a:t>Maredudd</a:t>
            </a:r>
            <a:r>
              <a:rPr lang="en-GB" b="0" i="0" u="none" strike="noStrike" dirty="0">
                <a:solidFill>
                  <a:srgbClr val="AB363A"/>
                </a:solidFill>
                <a:effectLst/>
                <a:latin typeface="Open Sans" panose="020B0604020202020204" pitchFamily="34" charset="0"/>
                <a:hlinkClick r:id="rId4"/>
              </a:rPr>
              <a:t> </a:t>
            </a:r>
            <a:r>
              <a:rPr lang="en-GB" b="0" i="0" dirty="0">
                <a:solidFill>
                  <a:srgbClr val="585858"/>
                </a:solidFill>
                <a:effectLst/>
                <a:latin typeface="Open Sans" panose="020B0604020202020204" pitchFamily="34" charset="0"/>
              </a:rPr>
              <a:t>of Powys. </a:t>
            </a:r>
          </a:p>
          <a:p>
            <a:pPr>
              <a:buFont typeface="Arial" panose="020B0604020202020204" pitchFamily="34" charset="0"/>
              <a:buChar char="•"/>
            </a:pPr>
            <a:r>
              <a:rPr lang="en-GB" dirty="0">
                <a:solidFill>
                  <a:srgbClr val="585858"/>
                </a:solidFill>
                <a:latin typeface="Open Sans" panose="020B0604020202020204" pitchFamily="34" charset="0"/>
              </a:rPr>
              <a:t>According to the </a:t>
            </a:r>
            <a:r>
              <a:rPr lang="en-GB" i="1" dirty="0">
                <a:solidFill>
                  <a:srgbClr val="585858"/>
                </a:solidFill>
                <a:latin typeface="Open Sans" panose="020B0604020202020204" pitchFamily="34" charset="0"/>
              </a:rPr>
              <a:t>Welsh Dictionary of National Biography</a:t>
            </a:r>
            <a:r>
              <a:rPr lang="en-GB" dirty="0">
                <a:solidFill>
                  <a:srgbClr val="585858"/>
                </a:solidFill>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‘He was an unreliable man, who rebelled against his father, played off one of his brothers against another, and played off king John against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Physical bravery he certainly had, but no consistency can be discovered in his actions - other than self-seeking. From 1215, he was tolerably loyal to </a:t>
            </a:r>
            <a:r>
              <a:rPr lang="en-GB" b="0" i="0" u="none" strike="noStrike" dirty="0" err="1">
                <a:solidFill>
                  <a:srgbClr val="AB363A"/>
                </a:solidFill>
                <a:effectLst/>
                <a:latin typeface="Open Sans" panose="020B0604020202020204" pitchFamily="34" charset="0"/>
                <a:hlinkClick r:id="rId5"/>
              </a:rPr>
              <a:t>Llywelyn</a:t>
            </a:r>
            <a:r>
              <a:rPr lang="en-GB" b="0" i="0" u="none" strike="noStrike" dirty="0">
                <a:solidFill>
                  <a:srgbClr val="AB363A"/>
                </a:solidFill>
                <a:effectLst/>
                <a:latin typeface="Open Sans" panose="020B0604020202020204" pitchFamily="34" charset="0"/>
                <a:hlinkClick r:id="rId5"/>
              </a:rPr>
              <a:t> ap </a:t>
            </a:r>
            <a:r>
              <a:rPr lang="en-GB" b="0" i="0" u="none" strike="noStrike" dirty="0" err="1">
                <a:solidFill>
                  <a:srgbClr val="AB363A"/>
                </a:solidFill>
                <a:effectLst/>
                <a:latin typeface="Open Sans" panose="020B0604020202020204" pitchFamily="34" charset="0"/>
                <a:hlinkClick r:id="rId5"/>
              </a:rPr>
              <a:t>Iorwerth</a:t>
            </a:r>
            <a:r>
              <a:rPr lang="en-GB" b="0" i="0" dirty="0">
                <a:solidFill>
                  <a:srgbClr val="585858"/>
                </a:solidFill>
                <a:effectLst/>
                <a:latin typeface="Open Sans" panose="020B0604020202020204" pitchFamily="34" charset="0"/>
              </a:rPr>
              <a:t>, who at the </a:t>
            </a:r>
            <a:r>
              <a:rPr lang="en-GB" b="0" i="0" dirty="0" err="1">
                <a:solidFill>
                  <a:srgbClr val="585858"/>
                </a:solidFill>
                <a:effectLst/>
                <a:latin typeface="Open Sans" panose="020B0604020202020204" pitchFamily="34" charset="0"/>
              </a:rPr>
              <a:t>Aberdovey</a:t>
            </a:r>
            <a:r>
              <a:rPr lang="en-GB" b="0" i="0" dirty="0">
                <a:solidFill>
                  <a:srgbClr val="585858"/>
                </a:solidFill>
                <a:effectLst/>
                <a:latin typeface="Open Sans" panose="020B0604020202020204" pitchFamily="34" charset="0"/>
              </a:rPr>
              <a:t> council of 1216 confirmed him in the possession of the greater part of Cantref </a:t>
            </a:r>
            <a:r>
              <a:rPr lang="en-GB" b="0" i="0" dirty="0" err="1">
                <a:solidFill>
                  <a:srgbClr val="585858"/>
                </a:solidFill>
                <a:effectLst/>
                <a:latin typeface="Open Sans" panose="020B0604020202020204" pitchFamily="34" charset="0"/>
              </a:rPr>
              <a:t>Mawr</a:t>
            </a:r>
            <a:r>
              <a:rPr lang="en-GB" b="0" i="0" dirty="0">
                <a:solidFill>
                  <a:srgbClr val="585858"/>
                </a:solidFill>
                <a:effectLst/>
                <a:latin typeface="Open Sans" panose="020B0604020202020204" pitchFamily="34" charset="0"/>
              </a:rPr>
              <a:t> and Cantref </a:t>
            </a:r>
            <a:r>
              <a:rPr lang="en-GB" b="0" i="0" dirty="0" err="1">
                <a:solidFill>
                  <a:srgbClr val="585858"/>
                </a:solidFill>
                <a:effectLst/>
                <a:latin typeface="Open Sans" panose="020B0604020202020204" pitchFamily="34" charset="0"/>
              </a:rPr>
              <a:t>Bychan</a:t>
            </a:r>
            <a:r>
              <a:rPr lang="en-GB" b="0" i="0" dirty="0">
                <a:solidFill>
                  <a:srgbClr val="585858"/>
                </a:solidFill>
                <a:effectLst/>
                <a:latin typeface="Open Sans" panose="020B0604020202020204" pitchFamily="34" charset="0"/>
              </a:rPr>
              <a:t>, and of the </a:t>
            </a:r>
            <a:r>
              <a:rPr lang="en-GB" b="0" i="0" dirty="0" err="1">
                <a:solidFill>
                  <a:srgbClr val="585858"/>
                </a:solidFill>
                <a:effectLst/>
                <a:latin typeface="Open Sans" panose="020B0604020202020204" pitchFamily="34" charset="0"/>
              </a:rPr>
              <a:t>commotes</a:t>
            </a:r>
            <a:r>
              <a:rPr lang="en-GB" b="0" i="0" dirty="0">
                <a:solidFill>
                  <a:srgbClr val="585858"/>
                </a:solidFill>
                <a:effectLst/>
                <a:latin typeface="Open Sans" panose="020B0604020202020204" pitchFamily="34" charset="0"/>
              </a:rPr>
              <a:t> of </a:t>
            </a:r>
            <a:r>
              <a:rPr lang="en-GB" b="0" i="0" dirty="0" err="1">
                <a:solidFill>
                  <a:srgbClr val="585858"/>
                </a:solidFill>
                <a:effectLst/>
                <a:latin typeface="Open Sans" panose="020B0604020202020204" pitchFamily="34" charset="0"/>
              </a:rPr>
              <a:t>Cydweli</a:t>
            </a:r>
            <a:r>
              <a:rPr lang="en-GB" b="0" i="0" dirty="0">
                <a:solidFill>
                  <a:srgbClr val="585858"/>
                </a:solidFill>
                <a:effectLst/>
                <a:latin typeface="Open Sans" panose="020B0604020202020204" pitchFamily="34" charset="0"/>
              </a:rPr>
              <a:t> and </a:t>
            </a:r>
            <a:r>
              <a:rPr lang="en-GB" b="0" i="0" dirty="0" err="1">
                <a:solidFill>
                  <a:srgbClr val="585858"/>
                </a:solidFill>
                <a:effectLst/>
                <a:latin typeface="Open Sans" panose="020B0604020202020204" pitchFamily="34" charset="0"/>
              </a:rPr>
              <a:t>Carnwyllion</a:t>
            </a:r>
            <a:r>
              <a:rPr lang="en-GB" b="0" i="0" dirty="0">
                <a:solidFill>
                  <a:srgbClr val="585858"/>
                </a:solidFill>
                <a:effectLst/>
                <a:latin typeface="Open Sans" panose="020B0604020202020204" pitchFamily="34" charset="0"/>
              </a:rPr>
              <a:t>. Under </a:t>
            </a:r>
            <a:r>
              <a:rPr lang="en-GB" b="0" i="0" u="none" strike="noStrike" dirty="0" err="1">
                <a:solidFill>
                  <a:srgbClr val="AB363A"/>
                </a:solidFill>
                <a:effectLst/>
                <a:latin typeface="Open Sans" panose="020B0604020202020204" pitchFamily="34" charset="0"/>
                <a:hlinkClick r:id="rId5"/>
              </a:rPr>
              <a:t>Llywelyn</a:t>
            </a:r>
            <a:r>
              <a:rPr lang="en-GB" b="0" i="0" dirty="0" err="1">
                <a:solidFill>
                  <a:srgbClr val="585858"/>
                </a:solidFill>
                <a:effectLst/>
                <a:latin typeface="Open Sans" panose="020B0604020202020204" pitchFamily="34" charset="0"/>
              </a:rPr>
              <a:t>'s</a:t>
            </a:r>
            <a:r>
              <a:rPr lang="en-GB" b="0" i="0" dirty="0">
                <a:solidFill>
                  <a:srgbClr val="585858"/>
                </a:solidFill>
                <a:effectLst/>
                <a:latin typeface="Open Sans" panose="020B0604020202020204" pitchFamily="34" charset="0"/>
              </a:rPr>
              <a:t> banner, he joyfully stormed Norman castles in South Wales, but in one such onset (the attack on Carmarthen castle, in 1234), he was mortally wounded - he died at Llandeilo-</a:t>
            </a:r>
            <a:r>
              <a:rPr lang="en-GB" b="0" i="0" dirty="0" err="1">
                <a:solidFill>
                  <a:srgbClr val="585858"/>
                </a:solidFill>
                <a:effectLst/>
                <a:latin typeface="Open Sans" panose="020B0604020202020204" pitchFamily="34" charset="0"/>
              </a:rPr>
              <a:t>fawr</a:t>
            </a:r>
            <a:r>
              <a:rPr lang="en-GB" b="0" i="0" dirty="0">
                <a:solidFill>
                  <a:srgbClr val="585858"/>
                </a:solidFill>
                <a:effectLst/>
                <a:latin typeface="Open Sans" panose="020B0604020202020204" pitchFamily="34" charset="0"/>
              </a:rPr>
              <a:t>, and was buried at S. </a:t>
            </a:r>
            <a:r>
              <a:rPr lang="en-GB" b="0" i="0" dirty="0" err="1">
                <a:solidFill>
                  <a:srgbClr val="585858"/>
                </a:solidFill>
                <a:effectLst/>
                <a:latin typeface="Open Sans" panose="020B0604020202020204" pitchFamily="34" charset="0"/>
              </a:rPr>
              <a:t>Davids</a:t>
            </a:r>
            <a:r>
              <a:rPr lang="en-GB" b="0" i="0" dirty="0">
                <a:solidFill>
                  <a:srgbClr val="585858"/>
                </a:solidFill>
                <a:effectLst/>
                <a:latin typeface="Open Sans" panose="020B0604020202020204" pitchFamily="34" charset="0"/>
              </a:rPr>
              <a:t>. ‘</a:t>
            </a:r>
          </a:p>
          <a:p>
            <a:pPr>
              <a:buFont typeface="Arial" panose="020B0604020202020204" pitchFamily="34" charset="0"/>
              <a:buChar char="•"/>
            </a:pPr>
            <a:r>
              <a:rPr lang="en-GB" b="0" i="0" dirty="0">
                <a:solidFill>
                  <a:srgbClr val="585858"/>
                </a:solidFill>
                <a:effectLst/>
                <a:latin typeface="Open Sans" panose="020B0604020202020204" pitchFamily="34" charset="0"/>
              </a:rPr>
              <a:t>There is an elegy to him by </a:t>
            </a:r>
            <a:r>
              <a:rPr lang="en-GB" b="0" i="0" u="none" strike="noStrike" dirty="0">
                <a:solidFill>
                  <a:srgbClr val="AB363A"/>
                </a:solidFill>
                <a:effectLst/>
                <a:latin typeface="Open Sans" panose="020B0604020202020204" pitchFamily="34" charset="0"/>
                <a:hlinkClick r:id="rId2"/>
              </a:rPr>
              <a:t>' </a:t>
            </a:r>
            <a:r>
              <a:rPr lang="en-GB" b="0" i="0" u="none" strike="noStrike" dirty="0" err="1">
                <a:solidFill>
                  <a:srgbClr val="AB363A"/>
                </a:solidFill>
                <a:effectLst/>
                <a:latin typeface="Open Sans" panose="020B0604020202020204" pitchFamily="34" charset="0"/>
                <a:hlinkClick r:id="rId2"/>
              </a:rPr>
              <a:t>Prydydd</a:t>
            </a:r>
            <a:r>
              <a:rPr lang="en-GB" b="0" i="0" u="none" strike="noStrike" dirty="0">
                <a:solidFill>
                  <a:srgbClr val="AB363A"/>
                </a:solidFill>
                <a:effectLst/>
                <a:latin typeface="Open Sans" panose="020B0604020202020204" pitchFamily="34" charset="0"/>
                <a:hlinkClick r:id="rId2"/>
              </a:rPr>
              <a:t> y </a:t>
            </a:r>
            <a:r>
              <a:rPr lang="en-GB" b="0" i="0" u="none" strike="noStrike" dirty="0" err="1">
                <a:solidFill>
                  <a:srgbClr val="AB363A"/>
                </a:solidFill>
                <a:effectLst/>
                <a:latin typeface="Open Sans" panose="020B0604020202020204" pitchFamily="34" charset="0"/>
                <a:hlinkClick r:id="rId2"/>
              </a:rPr>
              <a:t>Moch</a:t>
            </a:r>
            <a:r>
              <a:rPr lang="en-GB" b="0" i="0" u="none" strike="noStrike" dirty="0">
                <a:solidFill>
                  <a:srgbClr val="AB363A"/>
                </a:solidFill>
                <a:effectLst/>
                <a:latin typeface="Open Sans" panose="020B0604020202020204" pitchFamily="34" charset="0"/>
                <a:hlinkClick r:id="rId2"/>
              </a:rPr>
              <a:t> ' </a:t>
            </a:r>
            <a:r>
              <a:rPr lang="en-GB" b="0" i="0" dirty="0">
                <a:solidFill>
                  <a:srgbClr val="585858"/>
                </a:solidFill>
                <a:effectLst/>
                <a:latin typeface="Open Sans" panose="020B0604020202020204" pitchFamily="34" charset="0"/>
              </a:rPr>
              <a:t>- but on p. 384 of the volume, the same poem is attributed to </a:t>
            </a:r>
            <a:r>
              <a:rPr lang="en-GB" b="0" i="0" u="none" strike="noStrike" dirty="0" err="1">
                <a:solidFill>
                  <a:srgbClr val="AB363A"/>
                </a:solidFill>
                <a:effectLst/>
                <a:latin typeface="Open Sans" panose="020B0604020202020204" pitchFamily="34" charset="0"/>
                <a:hlinkClick r:id="rId6"/>
              </a:rPr>
              <a:t>Prydydd</a:t>
            </a:r>
            <a:r>
              <a:rPr lang="en-GB" b="0" i="0" u="none" strike="noStrike" dirty="0">
                <a:solidFill>
                  <a:srgbClr val="AB363A"/>
                </a:solidFill>
                <a:effectLst/>
                <a:latin typeface="Open Sans" panose="020B0604020202020204" pitchFamily="34" charset="0"/>
                <a:hlinkClick r:id="rId6"/>
              </a:rPr>
              <a:t> </a:t>
            </a:r>
            <a:r>
              <a:rPr lang="en-GB" b="0" i="0" u="none" strike="noStrike" dirty="0" err="1">
                <a:solidFill>
                  <a:srgbClr val="AB363A"/>
                </a:solidFill>
                <a:effectLst/>
                <a:latin typeface="Open Sans" panose="020B0604020202020204" pitchFamily="34" charset="0"/>
                <a:hlinkClick r:id="rId6"/>
              </a:rPr>
              <a:t>Bychan</a:t>
            </a:r>
            <a:r>
              <a:rPr lang="en-GB" b="0" i="0" dirty="0">
                <a:solidFill>
                  <a:srgbClr val="585858"/>
                </a:solidFill>
                <a:effectLst/>
                <a:latin typeface="Open Sans" panose="020B0604020202020204" pitchFamily="34" charset="0"/>
              </a:rPr>
              <a:t>.</a:t>
            </a:r>
            <a:endParaRPr lang="en-GB" dirty="0"/>
          </a:p>
        </p:txBody>
      </p:sp>
    </p:spTree>
    <p:extLst>
      <p:ext uri="{BB962C8B-B14F-4D97-AF65-F5344CB8AC3E}">
        <p14:creationId xmlns:p14="http://schemas.microsoft.com/office/powerpoint/2010/main" val="485114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7C0745-0BD0-4A60-A6EE-C45BD70D2AB1}"/>
              </a:ext>
            </a:extLst>
          </p:cNvPr>
          <p:cNvSpPr>
            <a:spLocks noGrp="1"/>
          </p:cNvSpPr>
          <p:nvPr>
            <p:ph type="title"/>
          </p:nvPr>
        </p:nvSpPr>
        <p:spPr/>
        <p:txBody>
          <a:bodyPr/>
          <a:lstStyle/>
          <a:p>
            <a:r>
              <a:rPr lang="en-GB" dirty="0"/>
              <a:t>Rhys </a:t>
            </a:r>
            <a:r>
              <a:rPr lang="en-GB" dirty="0" err="1"/>
              <a:t>Gryg</a:t>
            </a:r>
            <a:r>
              <a:rPr lang="en-GB" dirty="0"/>
              <a:t> (Rhys the hoarse) died 1233</a:t>
            </a:r>
          </a:p>
        </p:txBody>
      </p:sp>
      <p:sp>
        <p:nvSpPr>
          <p:cNvPr id="6" name="Content Placeholder 5">
            <a:extLst>
              <a:ext uri="{FF2B5EF4-FFF2-40B4-BE49-F238E27FC236}">
                <a16:creationId xmlns:a16="http://schemas.microsoft.com/office/drawing/2014/main" id="{577EFF23-C98C-40B9-BC04-56FB85F0AAB3}"/>
              </a:ext>
            </a:extLst>
          </p:cNvPr>
          <p:cNvSpPr>
            <a:spLocks noGrp="1"/>
          </p:cNvSpPr>
          <p:nvPr>
            <p:ph idx="1"/>
          </p:nvPr>
        </p:nvSpPr>
        <p:spPr>
          <a:xfrm>
            <a:off x="838200" y="1825625"/>
            <a:ext cx="10515600" cy="4799764"/>
          </a:xfrm>
        </p:spPr>
        <p:txBody>
          <a:bodyPr>
            <a:normAutofit/>
          </a:bodyPr>
          <a:lstStyle/>
          <a:p>
            <a:pPr>
              <a:buFont typeface="Arial" panose="020B0604020202020204" pitchFamily="34" charset="0"/>
              <a:buChar char="•"/>
            </a:pPr>
            <a:r>
              <a:rPr lang="en-GB" dirty="0"/>
              <a:t>In the poem he is referred to as ‘</a:t>
            </a:r>
            <a:r>
              <a:rPr lang="en-GB" dirty="0" err="1"/>
              <a:t>llyw</a:t>
            </a:r>
            <a:r>
              <a:rPr lang="en-GB" dirty="0"/>
              <a:t> Dinefwr’ (the head/guide of Dinefwr) and ‘</a:t>
            </a:r>
            <a:r>
              <a:rPr lang="en-GB" dirty="0" err="1"/>
              <a:t>taryan</a:t>
            </a:r>
            <a:r>
              <a:rPr lang="en-GB" dirty="0"/>
              <a:t> </a:t>
            </a:r>
            <a:r>
              <a:rPr lang="en-GB" dirty="0" err="1"/>
              <a:t>Ystrad</a:t>
            </a:r>
            <a:r>
              <a:rPr lang="en-GB" dirty="0"/>
              <a:t> </a:t>
            </a:r>
            <a:r>
              <a:rPr lang="en-GB" dirty="0" err="1"/>
              <a:t>Tywi</a:t>
            </a:r>
            <a:r>
              <a:rPr lang="en-GB" dirty="0"/>
              <a:t>’ (the shield of </a:t>
            </a:r>
            <a:r>
              <a:rPr lang="en-GB" dirty="0" err="1"/>
              <a:t>Tywi</a:t>
            </a:r>
            <a:r>
              <a:rPr lang="en-GB" dirty="0"/>
              <a:t> Valley).</a:t>
            </a:r>
          </a:p>
          <a:p>
            <a:pPr>
              <a:buFont typeface="Arial" panose="020B0604020202020204" pitchFamily="34" charset="0"/>
              <a:buChar char="•"/>
            </a:pPr>
            <a:r>
              <a:rPr lang="en-GB" dirty="0"/>
              <a:t>He may have settled some of his officials at a manor in </a:t>
            </a:r>
            <a:r>
              <a:rPr lang="en-GB" dirty="0" err="1"/>
              <a:t>Myddfai</a:t>
            </a:r>
            <a:r>
              <a:rPr lang="en-GB" dirty="0"/>
              <a:t>.</a:t>
            </a:r>
          </a:p>
          <a:p>
            <a:pPr>
              <a:buFont typeface="Arial" panose="020B0604020202020204" pitchFamily="34" charset="0"/>
              <a:buChar char="•"/>
            </a:pPr>
            <a:r>
              <a:rPr lang="en-GB" dirty="0"/>
              <a:t>The Laws of Court (in medieval Welsh) list the privileges and payments a physician would receive. Herbs would be cultivated for him and he would receive specific payments for treating injuries, e.g. 8pence for making up and ointment and 12 score pence for treating a blow to the head.</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854455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4B879-0BB3-4C3D-B697-79E75A645894}"/>
              </a:ext>
            </a:extLst>
          </p:cNvPr>
          <p:cNvSpPr>
            <a:spLocks noGrp="1"/>
          </p:cNvSpPr>
          <p:nvPr>
            <p:ph type="title"/>
          </p:nvPr>
        </p:nvSpPr>
        <p:spPr/>
        <p:txBody>
          <a:bodyPr/>
          <a:lstStyle/>
          <a:p>
            <a:r>
              <a:rPr lang="en-GB" dirty="0"/>
              <a:t>According to M. E. Owen:</a:t>
            </a:r>
          </a:p>
        </p:txBody>
      </p:sp>
      <p:sp>
        <p:nvSpPr>
          <p:cNvPr id="3" name="Content Placeholder 2">
            <a:extLst>
              <a:ext uri="{FF2B5EF4-FFF2-40B4-BE49-F238E27FC236}">
                <a16:creationId xmlns:a16="http://schemas.microsoft.com/office/drawing/2014/main" id="{6BF156E4-355F-4A8D-8FB2-1A37794EE6E8}"/>
              </a:ext>
            </a:extLst>
          </p:cNvPr>
          <p:cNvSpPr>
            <a:spLocks noGrp="1"/>
          </p:cNvSpPr>
          <p:nvPr>
            <p:ph idx="1"/>
          </p:nvPr>
        </p:nvSpPr>
        <p:spPr/>
        <p:txBody>
          <a:bodyPr/>
          <a:lstStyle/>
          <a:p>
            <a:pPr marL="0" indent="0">
              <a:buNone/>
            </a:pPr>
            <a:r>
              <a:rPr lang="en-GB" dirty="0"/>
              <a:t>‘The evidence of the law books suggests that there was in Wales a class of practical doctors some of whom were sponsored by the Prince’s Court…The </a:t>
            </a:r>
            <a:r>
              <a:rPr lang="en-GB" dirty="0" err="1"/>
              <a:t>Rhiwallon</a:t>
            </a:r>
            <a:r>
              <a:rPr lang="en-GB" dirty="0"/>
              <a:t> whom Rhys </a:t>
            </a:r>
            <a:r>
              <a:rPr lang="en-GB" dirty="0" err="1"/>
              <a:t>Gryg</a:t>
            </a:r>
            <a:r>
              <a:rPr lang="en-GB" dirty="0"/>
              <a:t> patronized might well have been one of these doctors.’</a:t>
            </a:r>
          </a:p>
          <a:p>
            <a:pPr marL="0" indent="0">
              <a:buNone/>
            </a:pPr>
            <a:r>
              <a:rPr lang="en-GB" dirty="0"/>
              <a:t>See her article in </a:t>
            </a:r>
            <a:r>
              <a:rPr lang="en-GB" i="1" dirty="0"/>
              <a:t>Studia </a:t>
            </a:r>
            <a:r>
              <a:rPr lang="en-GB" i="1" dirty="0" err="1"/>
              <a:t>Celtica</a:t>
            </a:r>
            <a:r>
              <a:rPr lang="en-GB" i="1" dirty="0"/>
              <a:t> </a:t>
            </a:r>
            <a:r>
              <a:rPr lang="en-GB" dirty="0"/>
              <a:t>10-11 (1975) and also </a:t>
            </a:r>
            <a:r>
              <a:rPr lang="en-GB" i="1" dirty="0"/>
              <a:t>The Cambrian Antiquary</a:t>
            </a:r>
            <a:r>
              <a:rPr lang="en-GB" dirty="0"/>
              <a:t> (1995)</a:t>
            </a:r>
          </a:p>
        </p:txBody>
      </p:sp>
    </p:spTree>
    <p:extLst>
      <p:ext uri="{BB962C8B-B14F-4D97-AF65-F5344CB8AC3E}">
        <p14:creationId xmlns:p14="http://schemas.microsoft.com/office/powerpoint/2010/main" val="2790488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770B4-D60E-4496-9517-2949BF1526BB}"/>
              </a:ext>
            </a:extLst>
          </p:cNvPr>
          <p:cNvSpPr>
            <a:spLocks noGrp="1"/>
          </p:cNvSpPr>
          <p:nvPr>
            <p:ph type="title"/>
          </p:nvPr>
        </p:nvSpPr>
        <p:spPr>
          <a:xfrm>
            <a:off x="421105" y="365125"/>
            <a:ext cx="10515600" cy="1325563"/>
          </a:xfrm>
        </p:spPr>
        <p:txBody>
          <a:bodyPr/>
          <a:lstStyle/>
          <a:p>
            <a:endParaRPr lang="en-GB" dirty="0"/>
          </a:p>
        </p:txBody>
      </p:sp>
      <p:sp>
        <p:nvSpPr>
          <p:cNvPr id="3" name="Content Placeholder 2">
            <a:extLst>
              <a:ext uri="{FF2B5EF4-FFF2-40B4-BE49-F238E27FC236}">
                <a16:creationId xmlns:a16="http://schemas.microsoft.com/office/drawing/2014/main" id="{E4A2CF4A-CB71-4901-B3E4-DC875C210311}"/>
              </a:ext>
            </a:extLst>
          </p:cNvPr>
          <p:cNvSpPr>
            <a:spLocks noGrp="1"/>
          </p:cNvSpPr>
          <p:nvPr>
            <p:ph sz="half" idx="1"/>
          </p:nvPr>
        </p:nvSpPr>
        <p:spPr>
          <a:xfrm>
            <a:off x="838200" y="1504950"/>
            <a:ext cx="5753100" cy="4987925"/>
          </a:xfrm>
        </p:spPr>
        <p:txBody>
          <a:bodyPr>
            <a:noAutofit/>
          </a:bodyPr>
          <a:lstStyle/>
          <a:p>
            <a:pPr>
              <a:buFont typeface="Arial" panose="020B0604020202020204" pitchFamily="34" charset="0"/>
              <a:buChar char="•"/>
            </a:pPr>
            <a:r>
              <a:rPr lang="en-GB" sz="1800" dirty="0"/>
              <a:t>Not all Welsh manuscripts containing medical material are associated with the Physicians of </a:t>
            </a:r>
            <a:r>
              <a:rPr lang="en-GB" sz="1800" dirty="0" err="1"/>
              <a:t>Myddfai</a:t>
            </a:r>
            <a:r>
              <a:rPr lang="en-GB" sz="1800" dirty="0"/>
              <a:t> but people have tended to oversimplify their connection and assume they were responsible for every text.</a:t>
            </a:r>
          </a:p>
          <a:p>
            <a:pPr>
              <a:buFont typeface="Arial" panose="020B0604020202020204" pitchFamily="34" charset="0"/>
              <a:buChar char="•"/>
            </a:pPr>
            <a:r>
              <a:rPr lang="en-GB" sz="1800" dirty="0"/>
              <a:t>This text is in the hand of </a:t>
            </a:r>
            <a:r>
              <a:rPr lang="en-GB" sz="1800" dirty="0" err="1"/>
              <a:t>Gutun</a:t>
            </a:r>
            <a:r>
              <a:rPr lang="en-GB" sz="1800" dirty="0"/>
              <a:t> Owain c. 1400 who copied medical lore, was associated with Valle Crucis Abbey and was also a Welsh poet.</a:t>
            </a:r>
          </a:p>
          <a:p>
            <a:pPr>
              <a:buFont typeface="Arial" panose="020B0604020202020204" pitchFamily="34" charset="0"/>
              <a:buChar char="•"/>
            </a:pPr>
            <a:r>
              <a:rPr lang="en-GB" sz="1800" dirty="0"/>
              <a:t>As we have seen, parts of the body were associated with particular star signs and this also determined when a patient should be treated for a particular illness or when bloodletting should be performed etc. and Zodiac Man summarizes much of this information.</a:t>
            </a:r>
          </a:p>
        </p:txBody>
      </p:sp>
      <p:sp>
        <p:nvSpPr>
          <p:cNvPr id="5" name="Content Placeholder 4">
            <a:extLst>
              <a:ext uri="{FF2B5EF4-FFF2-40B4-BE49-F238E27FC236}">
                <a16:creationId xmlns:a16="http://schemas.microsoft.com/office/drawing/2014/main" id="{DD6CFF35-D69B-4CF5-80CC-2D6CBDC17032}"/>
              </a:ext>
            </a:extLst>
          </p:cNvPr>
          <p:cNvSpPr>
            <a:spLocks noGrp="1"/>
          </p:cNvSpPr>
          <p:nvPr>
            <p:ph sz="half" idx="2"/>
          </p:nvPr>
        </p:nvSpPr>
        <p:spPr>
          <a:xfrm>
            <a:off x="6172200" y="504826"/>
            <a:ext cx="5181600" cy="5672138"/>
          </a:xfrm>
        </p:spPr>
        <p:txBody>
          <a:bodyPr>
            <a:normAutofit/>
          </a:bodyPr>
          <a:lstStyle/>
          <a:p>
            <a:pPr marL="0" indent="0">
              <a:buNone/>
            </a:pPr>
            <a:r>
              <a:rPr lang="en-GB" sz="1500" dirty="0"/>
              <a:t>Image: National Library of Wales, CC0, via Wikimedia Commons </a:t>
            </a:r>
            <a:r>
              <a:rPr lang="en-GB" sz="2400" dirty="0"/>
              <a:t>Mostyn 88</a:t>
            </a:r>
          </a:p>
          <a:p>
            <a:pPr marL="0" indent="0">
              <a:buNone/>
            </a:pPr>
            <a:r>
              <a:rPr lang="en-GB" sz="2000" dirty="0"/>
              <a:t>Zodiac Man  - </a:t>
            </a:r>
            <a:r>
              <a:rPr lang="en-GB" sz="2000" dirty="0" err="1"/>
              <a:t>Gutun</a:t>
            </a:r>
            <a:r>
              <a:rPr lang="en-GB" sz="2000" dirty="0"/>
              <a:t> Owain</a:t>
            </a:r>
          </a:p>
          <a:p>
            <a:pPr marL="0" indent="0">
              <a:buNone/>
            </a:pPr>
            <a:r>
              <a:rPr lang="en-GB" sz="2000" dirty="0"/>
              <a:t>c. 1400 (Valle Crucis?)</a:t>
            </a:r>
          </a:p>
        </p:txBody>
      </p:sp>
      <p:pic>
        <p:nvPicPr>
          <p:cNvPr id="6148" name="Picture 4">
            <a:extLst>
              <a:ext uri="{FF2B5EF4-FFF2-40B4-BE49-F238E27FC236}">
                <a16:creationId xmlns:a16="http://schemas.microsoft.com/office/drawing/2014/main" id="{5485D692-9FDA-4E5A-9175-35A75FBDA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9788" y="2130386"/>
            <a:ext cx="3446423" cy="486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367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830D-6444-4B95-83AD-7468F13BDA21}"/>
              </a:ext>
            </a:extLst>
          </p:cNvPr>
          <p:cNvSpPr>
            <a:spLocks noGrp="1"/>
          </p:cNvSpPr>
          <p:nvPr>
            <p:ph type="title"/>
          </p:nvPr>
        </p:nvSpPr>
        <p:spPr/>
        <p:txBody>
          <a:bodyPr>
            <a:normAutofit fontScale="90000"/>
          </a:bodyPr>
          <a:lstStyle/>
          <a:p>
            <a:r>
              <a:rPr lang="en-GB" dirty="0"/>
              <a:t>What do the Welsh medical manuscripts contain?</a:t>
            </a:r>
          </a:p>
        </p:txBody>
      </p:sp>
      <p:sp>
        <p:nvSpPr>
          <p:cNvPr id="3" name="Content Placeholder 2">
            <a:extLst>
              <a:ext uri="{FF2B5EF4-FFF2-40B4-BE49-F238E27FC236}">
                <a16:creationId xmlns:a16="http://schemas.microsoft.com/office/drawing/2014/main" id="{C7D9CF83-743E-4BF7-BFCF-C8979AFEDF19}"/>
              </a:ext>
            </a:extLst>
          </p:cNvPr>
          <p:cNvSpPr>
            <a:spLocks noGrp="1"/>
          </p:cNvSpPr>
          <p:nvPr>
            <p:ph idx="1"/>
          </p:nvPr>
        </p:nvSpPr>
        <p:spPr/>
        <p:txBody>
          <a:bodyPr>
            <a:normAutofit/>
          </a:bodyPr>
          <a:lstStyle/>
          <a:p>
            <a:pPr>
              <a:buFont typeface="Arial" panose="020B0604020202020204" pitchFamily="34" charset="0"/>
              <a:buChar char="•"/>
            </a:pPr>
            <a:r>
              <a:rPr lang="en-GB" dirty="0"/>
              <a:t>Much of the medical theories are based on Galenic anatomy and Aristotelian humoral theory.</a:t>
            </a:r>
          </a:p>
          <a:p>
            <a:pPr>
              <a:buFont typeface="Arial" panose="020B0604020202020204" pitchFamily="34" charset="0"/>
              <a:buChar char="•"/>
            </a:pPr>
            <a:r>
              <a:rPr lang="en-GB" dirty="0"/>
              <a:t>Relatively little on anatomy; most consists of long lists of plant and animal recipes aimed at treatment of disease</a:t>
            </a:r>
          </a:p>
          <a:p>
            <a:pPr>
              <a:buFont typeface="Arial" panose="020B0604020202020204" pitchFamily="34" charset="0"/>
              <a:buChar char="•"/>
            </a:pPr>
            <a:r>
              <a:rPr lang="en-GB" dirty="0"/>
              <a:t>Sometimes these are arranged in head to foot order</a:t>
            </a:r>
          </a:p>
          <a:p>
            <a:pPr>
              <a:buFont typeface="Arial" panose="020B0604020202020204" pitchFamily="34" charset="0"/>
              <a:buChar char="•"/>
            </a:pPr>
            <a:r>
              <a:rPr lang="en-GB" dirty="0"/>
              <a:t>The doctor often made a diagnosis based on uroscopy (often without seeing the patient);</a:t>
            </a:r>
          </a:p>
        </p:txBody>
      </p:sp>
    </p:spTree>
    <p:extLst>
      <p:ext uri="{BB962C8B-B14F-4D97-AF65-F5344CB8AC3E}">
        <p14:creationId xmlns:p14="http://schemas.microsoft.com/office/powerpoint/2010/main" val="2617608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2" name="Freeform: Shape 101">
              <a:extLst>
                <a:ext uri="{FF2B5EF4-FFF2-40B4-BE49-F238E27FC236}">
                  <a16:creationId xmlns:a16="http://schemas.microsoft.com/office/drawing/2014/main" id="{01A9D4F6-4E29-4BDA-A516-7F3F736DB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F21C7B06-772C-4D26-AF38-02786B9F8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 name="Freeform: Shape 103">
              <a:extLst>
                <a:ext uri="{FF2B5EF4-FFF2-40B4-BE49-F238E27FC236}">
                  <a16:creationId xmlns:a16="http://schemas.microsoft.com/office/drawing/2014/main" id="{98F1E44D-5255-4ED6-8D25-0616BC280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5" name="Freeform: Shape 104">
              <a:extLst>
                <a:ext uri="{FF2B5EF4-FFF2-40B4-BE49-F238E27FC236}">
                  <a16:creationId xmlns:a16="http://schemas.microsoft.com/office/drawing/2014/main" id="{D4D73AC6-0076-449C-8676-7D0AD28D6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6" name="Freeform: Shape 105">
              <a:extLst>
                <a:ext uri="{FF2B5EF4-FFF2-40B4-BE49-F238E27FC236}">
                  <a16:creationId xmlns:a16="http://schemas.microsoft.com/office/drawing/2014/main" id="{6592273B-D4FB-437C-A81B-0CEEEB089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7" name="Freeform: Shape 106">
              <a:extLst>
                <a:ext uri="{FF2B5EF4-FFF2-40B4-BE49-F238E27FC236}">
                  <a16:creationId xmlns:a16="http://schemas.microsoft.com/office/drawing/2014/main" id="{25058A91-09D6-41A3-B732-BD9820CAF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8" name="Freeform: Shape 107">
              <a:extLst>
                <a:ext uri="{FF2B5EF4-FFF2-40B4-BE49-F238E27FC236}">
                  <a16:creationId xmlns:a16="http://schemas.microsoft.com/office/drawing/2014/main" id="{EB46C089-E160-4CFA-9B80-559D7A221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9" name="Freeform: Shape 108">
              <a:extLst>
                <a:ext uri="{FF2B5EF4-FFF2-40B4-BE49-F238E27FC236}">
                  <a16:creationId xmlns:a16="http://schemas.microsoft.com/office/drawing/2014/main" id="{3A4BDAFA-2631-4743-B907-D9504D8E5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528278E-DA5D-4BDE-A93C-EDA649DA3D36}"/>
              </a:ext>
            </a:extLst>
          </p:cNvPr>
          <p:cNvSpPr>
            <a:spLocks noGrp="1"/>
          </p:cNvSpPr>
          <p:nvPr>
            <p:ph type="title"/>
          </p:nvPr>
        </p:nvSpPr>
        <p:spPr>
          <a:xfrm>
            <a:off x="1198182" y="559813"/>
            <a:ext cx="4814412" cy="1664573"/>
          </a:xfrm>
        </p:spPr>
        <p:txBody>
          <a:bodyPr vert="horz" lIns="91440" tIns="45720" rIns="91440" bIns="45720" rtlCol="0" anchor="ctr">
            <a:normAutofit/>
          </a:bodyPr>
          <a:lstStyle/>
          <a:p>
            <a:r>
              <a:rPr lang="en-US" sz="4400" kern="1200" dirty="0">
                <a:solidFill>
                  <a:schemeClr val="tx2"/>
                </a:solidFill>
                <a:latin typeface="+mj-lt"/>
                <a:ea typeface="+mj-ea"/>
                <a:cs typeface="+mj-cs"/>
              </a:rPr>
              <a:t>Bloodletting</a:t>
            </a:r>
          </a:p>
        </p:txBody>
      </p:sp>
      <p:sp>
        <p:nvSpPr>
          <p:cNvPr id="3" name="Content Placeholder 2">
            <a:extLst>
              <a:ext uri="{FF2B5EF4-FFF2-40B4-BE49-F238E27FC236}">
                <a16:creationId xmlns:a16="http://schemas.microsoft.com/office/drawing/2014/main" id="{9966B3D0-D42A-4B54-AA14-F42C316D1BDB}"/>
              </a:ext>
            </a:extLst>
          </p:cNvPr>
          <p:cNvSpPr>
            <a:spLocks noGrp="1"/>
          </p:cNvSpPr>
          <p:nvPr>
            <p:ph sz="half" idx="1"/>
          </p:nvPr>
        </p:nvSpPr>
        <p:spPr>
          <a:xfrm>
            <a:off x="407779" y="1847850"/>
            <a:ext cx="5951433" cy="4818888"/>
          </a:xfrm>
        </p:spPr>
        <p:txBody>
          <a:bodyPr vert="horz" lIns="91440" tIns="45720" rIns="91440" bIns="45720" rtlCol="0">
            <a:normAutofit fontScale="92500" lnSpcReduction="20000"/>
          </a:bodyPr>
          <a:lstStyle/>
          <a:p>
            <a:pPr>
              <a:buFont typeface="Arial" panose="020B0604020202020204" pitchFamily="34" charset="0"/>
              <a:buChar char="•"/>
            </a:pPr>
            <a:r>
              <a:rPr lang="en-GB" sz="2600" dirty="0"/>
              <a:t>The Welsh texts refer to bloodletting on particular days and provide calendars for this purpose.</a:t>
            </a:r>
          </a:p>
          <a:p>
            <a:pPr>
              <a:buFont typeface="Arial" panose="020B0604020202020204" pitchFamily="34" charset="0"/>
              <a:buChar char="•"/>
            </a:pPr>
            <a:r>
              <a:rPr lang="en-GB" sz="2600" dirty="0"/>
              <a:t>They mention leeches and provide brief instructions:</a:t>
            </a:r>
          </a:p>
          <a:p>
            <a:pPr>
              <a:buFont typeface="Arial" panose="020B0604020202020204" pitchFamily="34" charset="0"/>
              <a:buChar char="•"/>
            </a:pPr>
            <a:r>
              <a:rPr lang="en-GB" sz="2600" dirty="0"/>
              <a:t>‘Blood should be let until it changes its colour. If it flows black, allow it to come out until it becomes red. If it is thick, let it flow until it becomes thin. If it is watery, let it flow until it is thick.’ (obviously this relied to a great extent on the physician’s judgment!)</a:t>
            </a:r>
          </a:p>
          <a:p>
            <a:r>
              <a:rPr lang="en-GB" sz="900" dirty="0"/>
              <a:t>Unknown </a:t>
            </a:r>
            <a:r>
              <a:rPr lang="en-GB" sz="900" dirty="0" err="1"/>
              <a:t>authorUnknown</a:t>
            </a:r>
            <a:r>
              <a:rPr lang="en-GB" sz="900" dirty="0"/>
              <a:t> author, CC0, via Wikimedia Commons</a:t>
            </a:r>
            <a:endParaRPr lang="en-US" sz="900" dirty="0"/>
          </a:p>
        </p:txBody>
      </p:sp>
      <p:pic>
        <p:nvPicPr>
          <p:cNvPr id="4098" name="Picture 2">
            <a:extLst>
              <a:ext uri="{FF2B5EF4-FFF2-40B4-BE49-F238E27FC236}">
                <a16:creationId xmlns:a16="http://schemas.microsoft.com/office/drawing/2014/main" id="{2F4ACC20-858C-4F80-9B40-1E46CC035DF1}"/>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t="637"/>
          <a:stretch/>
        </p:blipFill>
        <p:spPr bwMode="auto">
          <a:xfrm>
            <a:off x="6626806" y="1019556"/>
            <a:ext cx="4817466" cy="4818888"/>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12" name="Freeform: Shape 111">
              <a:extLst>
                <a:ext uri="{FF2B5EF4-FFF2-40B4-BE49-F238E27FC236}">
                  <a16:creationId xmlns:a16="http://schemas.microsoft.com/office/drawing/2014/main" id="{4C99AC15-8ABA-4F63-9321-20BC70B7C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13"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1C414FAE-71E1-463A-AE68-63329132E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2AA2E51D-8749-4E45-B4DD-111ED901B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FF8F5908-4C35-43FC-A898-D3C8C3A09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573C509-A7F3-4312-B67F-C55BB88DDF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79AB9BF4-2BB4-4BE7-98EB-B320312ED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71E7EF4-D2C5-4968-AC34-A0674E1F82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120">
                <a:extLst>
                  <a:ext uri="{FF2B5EF4-FFF2-40B4-BE49-F238E27FC236}">
                    <a16:creationId xmlns:a16="http://schemas.microsoft.com/office/drawing/2014/main" id="{235D9000-8CED-4925-95A2-3F12C8023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14" name="Freeform: Shape 113">
              <a:extLst>
                <a:ext uri="{FF2B5EF4-FFF2-40B4-BE49-F238E27FC236}">
                  <a16:creationId xmlns:a16="http://schemas.microsoft.com/office/drawing/2014/main" id="{9F857165-8DF4-4025-B0D6-1079CDA8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17520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r>
              <a:rPr lang="en-GB" sz="2400" dirty="0"/>
              <a:t>For </a:t>
            </a:r>
            <a:r>
              <a:rPr lang="en-GB" sz="2400" b="1" dirty="0"/>
              <a:t>nose bleed </a:t>
            </a:r>
            <a:r>
              <a:rPr lang="en-GB" sz="2400" dirty="0"/>
              <a:t>: boil garlic in watered milk and drink it; that is proven.</a:t>
            </a:r>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000" dirty="0"/>
              <a:t>'There are three places </a:t>
            </a:r>
            <a:r>
              <a:rPr lang="en-GB" sz="2000" b="1" dirty="0"/>
              <a:t>where diseases develop</a:t>
            </a:r>
            <a:r>
              <a:rPr lang="en-GB" sz="2000" dirty="0"/>
              <a:t>, one is the scalp, the second is the cranium, the third is the dura mater. 'The scalp is saved by cautery and bleeding. The cranium is saved by opening the head as far as the cranium, the dura mater is saved by opening the head as far as the dura mater’</a:t>
            </a:r>
          </a:p>
          <a:p>
            <a:pPr marL="0" indent="0">
              <a:buNone/>
            </a:pPr>
            <a:r>
              <a:rPr lang="en-GB" sz="2000" dirty="0"/>
              <a:t>‘To improve a man's </a:t>
            </a:r>
            <a:r>
              <a:rPr lang="en-GB" sz="2000" b="1" dirty="0"/>
              <a:t>hearing:</a:t>
            </a:r>
            <a:r>
              <a:rPr lang="en-GB" sz="2000" dirty="0"/>
              <a:t> take boar's urine and clarified honey and mix it together well and let it drop into the ear, having been cooled to the warmth of new milk. Take two pounds of burnt lime and mix it with a pound of all spice and put all that  in a pot to boil with water, and then take it from the fire and put it to dry.’</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435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38275"/>
            <a:ext cx="5591175" cy="5054600"/>
          </a:xfrm>
        </p:spPr>
        <p:txBody>
          <a:bodyPr>
            <a:normAutofit fontScale="85000"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dirty="0"/>
              <a:t>M. E. Owen records a form of anaesthesia:</a:t>
            </a:r>
          </a:p>
          <a:p>
            <a:pPr marL="0" indent="0">
              <a:buNone/>
            </a:pPr>
            <a:r>
              <a:rPr lang="en-GB" sz="2400" dirty="0"/>
              <a:t>‘This is a potion which, when taken, causes man to Sleep when he be opened; wherever the wound may be the potion eases the pain. The the juice of </a:t>
            </a:r>
            <a:r>
              <a:rPr lang="en-GB" sz="2400" dirty="0" err="1"/>
              <a:t>opu-tebagia</a:t>
            </a:r>
            <a:r>
              <a:rPr lang="en-GB" sz="2400" dirty="0"/>
              <a:t>, the sea holly, the </a:t>
            </a:r>
            <a:r>
              <a:rPr lang="en-GB" sz="2400" dirty="0" err="1"/>
              <a:t>papaver</a:t>
            </a:r>
            <a:r>
              <a:rPr lang="en-GB" sz="2400" dirty="0"/>
              <a:t>, namely the poppy, mandrake, rood ivy, blackberries, hemlock, lettuce, each one in equal amount. Let them be mixed in a clean earthenware dish and left in it and let this potion be made during the Dog-day and when preparations are being made lo open the patient, cause him to watch as long as possible and after that, let some of the mixture be put in his nostrils and he shall sleep without pain</a:t>
            </a:r>
            <a:r>
              <a:rPr lang="en-GB" sz="1600" dirty="0"/>
              <a:t>’</a:t>
            </a:r>
            <a:endParaRPr lang="en-GB" sz="2400" dirty="0"/>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145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513347"/>
            <a:ext cx="5591175" cy="5979528"/>
          </a:xfrm>
        </p:spPr>
        <p:txBody>
          <a:bodyPr>
            <a:normAutofit/>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dirty="0"/>
              <a:t>.</a:t>
            </a:r>
            <a:r>
              <a:rPr lang="en-GB" sz="2400" b="1" dirty="0"/>
              <a:t>For diseased eyelids:</a:t>
            </a:r>
          </a:p>
          <a:p>
            <a:pPr marL="0" indent="0">
              <a:buNone/>
            </a:pPr>
            <a:r>
              <a:rPr lang="en-GB" sz="2400" dirty="0"/>
              <a:t>For a dry scurfy condition of the eye. Take the juice of the strawberry, a hen’s fat and May butter. Pound them well together, and keep in a horn (container). When going to bed, anoint about the eye and eyelids well , and they will be cured.’</a:t>
            </a:r>
          </a:p>
          <a:p>
            <a:pPr marL="0" indent="0">
              <a:buNone/>
            </a:pPr>
            <a:r>
              <a:rPr lang="en-GB" sz="2400" b="1" dirty="0"/>
              <a:t>Cooling drinks:</a:t>
            </a:r>
          </a:p>
          <a:p>
            <a:pPr marL="0" indent="0">
              <a:buNone/>
            </a:pPr>
            <a:r>
              <a:rPr lang="en-GB" sz="2400" dirty="0"/>
              <a:t>The three best cooling drinks are apple juice, goat’s whey and spring water.</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690688"/>
            <a:ext cx="5181600" cy="421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155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4379"/>
            <a:ext cx="6629901" cy="6713621"/>
          </a:xfrm>
        </p:spPr>
        <p:txBody>
          <a:bodyPr>
            <a:normAutofit fontScale="85000" lnSpcReduction="10000"/>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endParaRPr lang="en-GB" sz="1400" dirty="0">
              <a:solidFill>
                <a:srgbClr val="202122"/>
              </a:solidFill>
              <a:latin typeface="Arial" panose="020B0604020202020204" pitchFamily="34" charset="0"/>
            </a:endParaRPr>
          </a:p>
          <a:p>
            <a:pPr marL="0" indent="0">
              <a:buNone/>
            </a:pPr>
            <a:r>
              <a:rPr lang="en-GB" sz="2400" b="1" i="0" dirty="0">
                <a:solidFill>
                  <a:srgbClr val="202122"/>
                </a:solidFill>
                <a:effectLst/>
                <a:latin typeface="Arial" panose="020B0604020202020204" pitchFamily="34" charset="0"/>
              </a:rPr>
              <a:t>For pneumonia</a:t>
            </a:r>
            <a:r>
              <a:rPr lang="en-GB" sz="2400" b="0" i="0" dirty="0">
                <a:solidFill>
                  <a:srgbClr val="202122"/>
                </a:solidFill>
                <a:effectLst/>
                <a:latin typeface="Arial" panose="020B0604020202020204" pitchFamily="34" charset="0"/>
              </a:rPr>
              <a:t>:</a:t>
            </a:r>
          </a:p>
          <a:p>
            <a:pPr marL="0" indent="0">
              <a:buNone/>
            </a:pPr>
            <a:r>
              <a:rPr lang="en-GB" sz="2400" dirty="0">
                <a:solidFill>
                  <a:srgbClr val="202122"/>
                </a:solidFill>
                <a:latin typeface="Arial" panose="020B0604020202020204" pitchFamily="34" charset="0"/>
              </a:rPr>
              <a:t>There are three kinds of lung disease: simple pneumonia; white pneumonia [bronchitis]; and black pneumonia [phthisis]. Black pneumonia is marked by pain below the breasts, under the armpits, and in the top of the shoulders, with acute redness of the cheeks. These diseases are treated as follows. Let the patient take, for three successive days, the following herbs: hemlock, agrimony, herb Robert and </a:t>
            </a:r>
            <a:r>
              <a:rPr lang="en-GB" sz="2400" dirty="0" err="1">
                <a:solidFill>
                  <a:srgbClr val="202122"/>
                </a:solidFill>
                <a:latin typeface="Arial" panose="020B0604020202020204" pitchFamily="34" charset="0"/>
              </a:rPr>
              <a:t>asarabacca</a:t>
            </a:r>
            <a:r>
              <a:rPr lang="en-GB" sz="2400" dirty="0">
                <a:solidFill>
                  <a:srgbClr val="202122"/>
                </a:solidFill>
                <a:latin typeface="Arial" panose="020B0604020202020204" pitchFamily="34" charset="0"/>
              </a:rPr>
              <a:t>. Then let him undergo a three day’s course of laxatives. When the disease is thus removed from the bronchial tubes, an emetic should be given to the patient daily until the end of 9 days. Afterwards let a medicine be prepared, by infusing the following herbs in wheat, ale or red wine: madder, sharp dock, anise, agrimony, daisy, round birthwort, meadow sweet, yellow goat’s beard, heath, water avens, woodruff, crake berry, the corn cockle, caraway, and such other herbs as will seem beneficial by the physician.</a:t>
            </a:r>
            <a:endParaRPr lang="en-GB" sz="2400" b="0" i="0" dirty="0">
              <a:solidFill>
                <a:srgbClr val="202122"/>
              </a:solidFill>
              <a:effectLst/>
              <a:latin typeface="Arial" panose="020B0604020202020204" pitchFamily="34" charset="0"/>
            </a:endParaRP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67353" y="666037"/>
            <a:ext cx="3850513" cy="31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802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B4A49-7FB9-466D-B43D-B855CC905404}"/>
              </a:ext>
            </a:extLst>
          </p:cNvPr>
          <p:cNvSpPr>
            <a:spLocks noGrp="1"/>
          </p:cNvSpPr>
          <p:nvPr>
            <p:ph type="title"/>
          </p:nvPr>
        </p:nvSpPr>
        <p:spPr/>
        <p:txBody>
          <a:bodyPr>
            <a:normAutofit/>
          </a:bodyPr>
          <a:lstStyle/>
          <a:p>
            <a:pPr marL="342900" indent="-342900">
              <a:buFont typeface="Arial" panose="020B0604020202020204" pitchFamily="34" charset="0"/>
              <a:buChar char="•"/>
            </a:pPr>
            <a:endParaRPr lang="en-GB" sz="2400" dirty="0"/>
          </a:p>
        </p:txBody>
      </p:sp>
      <p:sp>
        <p:nvSpPr>
          <p:cNvPr id="3" name="Content Placeholder 2">
            <a:extLst>
              <a:ext uri="{FF2B5EF4-FFF2-40B4-BE49-F238E27FC236}">
                <a16:creationId xmlns:a16="http://schemas.microsoft.com/office/drawing/2014/main" id="{621F7432-CD37-442D-8C2E-39189DD93126}"/>
              </a:ext>
            </a:extLst>
          </p:cNvPr>
          <p:cNvSpPr>
            <a:spLocks noGrp="1"/>
          </p:cNvSpPr>
          <p:nvPr>
            <p:ph sz="half" idx="1"/>
          </p:nvPr>
        </p:nvSpPr>
        <p:spPr>
          <a:xfrm>
            <a:off x="428625" y="144379"/>
            <a:ext cx="6629901" cy="6713621"/>
          </a:xfrm>
        </p:spPr>
        <p:txBody>
          <a:bodyPr>
            <a:normAutofit/>
          </a:bodyPr>
          <a:lstStyle/>
          <a:p>
            <a:pPr marL="0" indent="0">
              <a:buNone/>
            </a:pPr>
            <a:r>
              <a:rPr lang="en-GB" sz="900" b="0" i="0" dirty="0">
                <a:solidFill>
                  <a:srgbClr val="202122"/>
                </a:solidFill>
                <a:effectLst/>
                <a:latin typeface="Arial" panose="020B0604020202020204" pitchFamily="34" charset="0"/>
              </a:rPr>
              <a:t>Source: http://en.wikipedia.org/wiki/Image:Arabic_herbal_medicine_guidebook.jpeg </a:t>
            </a:r>
            <a:r>
              <a:rPr lang="en-GB" sz="900" b="0" i="0" dirty="0" err="1">
                <a:solidFill>
                  <a:srgbClr val="202122"/>
                </a:solidFill>
                <a:effectLst/>
                <a:latin typeface="Arial" panose="020B0604020202020204" pitchFamily="34" charset="0"/>
              </a:rPr>
              <a:t>Dioscorides</a:t>
            </a:r>
            <a:r>
              <a:rPr lang="en-GB" sz="900" b="0" i="0" dirty="0">
                <a:solidFill>
                  <a:srgbClr val="202122"/>
                </a:solidFill>
                <a:effectLst/>
                <a:latin typeface="Arial" panose="020B0604020202020204" pitchFamily="34" charset="0"/>
              </a:rPr>
              <a:t>: Materia Medica</a:t>
            </a:r>
            <a:r>
              <a:rPr lang="en-GB" sz="1400" b="0" i="0" dirty="0">
                <a:solidFill>
                  <a:srgbClr val="202122"/>
                </a:solidFill>
                <a:effectLst/>
                <a:latin typeface="Arial" panose="020B0604020202020204" pitchFamily="34" charset="0"/>
              </a:rPr>
              <a:t>.</a:t>
            </a:r>
          </a:p>
          <a:p>
            <a:pPr marL="0" indent="0">
              <a:buNone/>
            </a:pPr>
            <a:r>
              <a:rPr lang="en-GB" sz="2400" b="1" dirty="0">
                <a:solidFill>
                  <a:srgbClr val="202122"/>
                </a:solidFill>
                <a:latin typeface="Arial" panose="020B0604020202020204" pitchFamily="34" charset="0"/>
              </a:rPr>
              <a:t>Treatment for sterility:</a:t>
            </a:r>
          </a:p>
          <a:p>
            <a:pPr marL="0" indent="0">
              <a:buNone/>
            </a:pPr>
            <a:r>
              <a:rPr lang="en-GB" sz="2400" dirty="0">
                <a:solidFill>
                  <a:srgbClr val="202122"/>
                </a:solidFill>
                <a:latin typeface="Arial" panose="020B0604020202020204" pitchFamily="34" charset="0"/>
              </a:rPr>
              <a:t>A sterile woman may have a potion prepared for her by means of the following herbs, namely, St John’s wort, yew, agrimony, amphibious </a:t>
            </a:r>
            <a:r>
              <a:rPr lang="en-GB" sz="2400" dirty="0" err="1">
                <a:solidFill>
                  <a:srgbClr val="202122"/>
                </a:solidFill>
                <a:latin typeface="Arial" panose="020B0604020202020204" pitchFamily="34" charset="0"/>
              </a:rPr>
              <a:t>persicaria</a:t>
            </a:r>
            <a:r>
              <a:rPr lang="en-GB" sz="2400" dirty="0">
                <a:solidFill>
                  <a:srgbClr val="202122"/>
                </a:solidFill>
                <a:latin typeface="Arial" panose="020B0604020202020204" pitchFamily="34" charset="0"/>
              </a:rPr>
              <a:t>, creeping cinque foil, mountain club moss, orpine, pimpernel, taking an emetic in addition.</a:t>
            </a:r>
          </a:p>
          <a:p>
            <a:pPr marL="0" indent="0">
              <a:buNone/>
            </a:pPr>
            <a:endParaRPr lang="en-GB" sz="2400" dirty="0">
              <a:solidFill>
                <a:srgbClr val="202122"/>
              </a:solidFill>
              <a:latin typeface="Arial" panose="020B0604020202020204" pitchFamily="34" charset="0"/>
            </a:endParaRPr>
          </a:p>
          <a:p>
            <a:pPr marL="0" indent="0">
              <a:buNone/>
            </a:pPr>
            <a:r>
              <a:rPr lang="en-GB" sz="2400" b="1" dirty="0">
                <a:solidFill>
                  <a:srgbClr val="202122"/>
                </a:solidFill>
                <a:latin typeface="Arial" panose="020B0604020202020204" pitchFamily="34" charset="0"/>
              </a:rPr>
              <a:t>Exfoliation of the skull:</a:t>
            </a:r>
          </a:p>
          <a:p>
            <a:pPr marL="0" indent="0">
              <a:buNone/>
            </a:pPr>
            <a:r>
              <a:rPr lang="en-GB" sz="2400" dirty="0">
                <a:solidFill>
                  <a:srgbClr val="202122"/>
                </a:solidFill>
                <a:latin typeface="Arial" panose="020B0604020202020204" pitchFamily="34" charset="0"/>
              </a:rPr>
              <a:t>Dandelion digested in cold water and drunk, will promote the exfoliation of the skull of aged men.</a:t>
            </a:r>
          </a:p>
        </p:txBody>
      </p:sp>
      <p:pic>
        <p:nvPicPr>
          <p:cNvPr id="6146" name="Picture 2">
            <a:extLst>
              <a:ext uri="{FF2B5EF4-FFF2-40B4-BE49-F238E27FC236}">
                <a16:creationId xmlns:a16="http://schemas.microsoft.com/office/drawing/2014/main" id="{DC1D5675-222E-4124-B807-EB840C422DF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67353" y="666037"/>
            <a:ext cx="3850513" cy="31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021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C45CC-16AC-4EB4-A207-4FDC34192EFD}"/>
              </a:ext>
            </a:extLst>
          </p:cNvPr>
          <p:cNvSpPr>
            <a:spLocks noGrp="1"/>
          </p:cNvSpPr>
          <p:nvPr>
            <p:ph type="title"/>
          </p:nvPr>
        </p:nvSpPr>
        <p:spPr/>
        <p:txBody>
          <a:bodyPr/>
          <a:lstStyle/>
          <a:p>
            <a:r>
              <a:rPr lang="en-GB" dirty="0"/>
              <a:t>Treatment of piles:</a:t>
            </a:r>
          </a:p>
        </p:txBody>
      </p:sp>
      <p:sp>
        <p:nvSpPr>
          <p:cNvPr id="3" name="Content Placeholder 2">
            <a:extLst>
              <a:ext uri="{FF2B5EF4-FFF2-40B4-BE49-F238E27FC236}">
                <a16:creationId xmlns:a16="http://schemas.microsoft.com/office/drawing/2014/main" id="{D4CC7541-8E04-474A-B651-0CFDF1C9FE1A}"/>
              </a:ext>
            </a:extLst>
          </p:cNvPr>
          <p:cNvSpPr>
            <a:spLocks noGrp="1"/>
          </p:cNvSpPr>
          <p:nvPr>
            <p:ph idx="1"/>
          </p:nvPr>
        </p:nvSpPr>
        <p:spPr/>
        <p:txBody>
          <a:bodyPr>
            <a:normAutofit fontScale="85000" lnSpcReduction="10000"/>
          </a:bodyPr>
          <a:lstStyle/>
          <a:p>
            <a:pPr marL="0" indent="0">
              <a:buNone/>
            </a:pPr>
            <a:r>
              <a:rPr lang="en-GB" dirty="0"/>
              <a:t>There are two types of piles, wet piles and hot piles, and they originate in the summer. Hot piles issue from the heat of the summer. Wet piles issue from the wetness of the summer, should the blood dry up in it. There are four veins from the liver which go to the posterior, and this is how it is done: bind three of them, and leave the fourth one free, and cauterise on the small of his legs and around his knees and his kidneys, and let blood from the ankles to the thighs.* 1/16. And after the </a:t>
            </a:r>
            <a:r>
              <a:rPr lang="en-GB" dirty="0" err="1"/>
              <a:t>cauteries</a:t>
            </a:r>
            <a:r>
              <a:rPr lang="en-GB" dirty="0"/>
              <a:t> have run fully, this is the second medicine: let him take common mallow and boil it in beer made from wheat, or in spring water. And then let him take the bark that is underground from the elder, and crush it well in a mortar and add it to that decoction raw and give it to the patient. And that is good to relieve pain and to free the sight</a:t>
            </a:r>
          </a:p>
        </p:txBody>
      </p:sp>
    </p:spTree>
    <p:extLst>
      <p:ext uri="{BB962C8B-B14F-4D97-AF65-F5344CB8AC3E}">
        <p14:creationId xmlns:p14="http://schemas.microsoft.com/office/powerpoint/2010/main" val="1648667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A09A-7A71-4080-BD7C-3A4E323D6333}"/>
              </a:ext>
            </a:extLst>
          </p:cNvPr>
          <p:cNvSpPr>
            <a:spLocks noGrp="1"/>
          </p:cNvSpPr>
          <p:nvPr>
            <p:ph type="title"/>
          </p:nvPr>
        </p:nvSpPr>
        <p:spPr/>
        <p:txBody>
          <a:bodyPr>
            <a:noAutofit/>
          </a:bodyPr>
          <a:lstStyle/>
          <a:p>
            <a:r>
              <a:rPr lang="en-GB" sz="2400" b="1" dirty="0"/>
              <a:t>Bites and charms</a:t>
            </a:r>
            <a:br>
              <a:rPr lang="en-GB" sz="2400" dirty="0"/>
            </a:br>
            <a:r>
              <a:rPr lang="en-GB" sz="2400" dirty="0" err="1"/>
              <a:t>Hafod</a:t>
            </a:r>
            <a:r>
              <a:rPr lang="en-GB" sz="2400" dirty="0"/>
              <a:t> 16 discusses serious conditions such as cancer, St Anthony’s Fire and less serious ones such as toothache. Also how to treat dog and snake bites and bee stings.</a:t>
            </a:r>
            <a:br>
              <a:rPr lang="en-GB" sz="2400" dirty="0"/>
            </a:br>
            <a:endParaRPr lang="en-GB" sz="2400" dirty="0"/>
          </a:p>
        </p:txBody>
      </p:sp>
      <p:sp>
        <p:nvSpPr>
          <p:cNvPr id="3" name="Content Placeholder 2">
            <a:extLst>
              <a:ext uri="{FF2B5EF4-FFF2-40B4-BE49-F238E27FC236}">
                <a16:creationId xmlns:a16="http://schemas.microsoft.com/office/drawing/2014/main" id="{2127C82A-2BB1-4D57-A9C0-BD0127B4E4CE}"/>
              </a:ext>
            </a:extLst>
          </p:cNvPr>
          <p:cNvSpPr>
            <a:spLocks noGrp="1"/>
          </p:cNvSpPr>
          <p:nvPr>
            <p:ph idx="1"/>
          </p:nvPr>
        </p:nvSpPr>
        <p:spPr/>
        <p:txBody>
          <a:bodyPr/>
          <a:lstStyle/>
          <a:p>
            <a:r>
              <a:rPr lang="en-GB" dirty="0"/>
              <a:t>It contains 11 charms – some in Latin and others in Welsh</a:t>
            </a:r>
          </a:p>
          <a:p>
            <a:endParaRPr lang="en-GB" dirty="0"/>
          </a:p>
          <a:p>
            <a:pPr marL="0" indent="0">
              <a:buNone/>
            </a:pPr>
            <a:r>
              <a:rPr lang="en-GB" dirty="0"/>
              <a:t>‘For the bile of a serpent or a sick dog write these words around the bottom of a vessel made of sycamore, and take clean water and delete that writing, and give [the water] to the bitten person to drink before he </a:t>
            </a:r>
            <a:r>
              <a:rPr lang="en-GB" dirty="0" err="1"/>
              <a:t>goeth</a:t>
            </a:r>
            <a:r>
              <a:rPr lang="en-GB" dirty="0"/>
              <a:t> to sleep + </a:t>
            </a:r>
            <a:r>
              <a:rPr lang="en-GB" dirty="0" err="1"/>
              <a:t>Zable</a:t>
            </a:r>
            <a:r>
              <a:rPr lang="en-GB" dirty="0"/>
              <a:t> + </a:t>
            </a:r>
            <a:r>
              <a:rPr lang="en-GB" dirty="0" err="1"/>
              <a:t>leo</a:t>
            </a:r>
            <a:r>
              <a:rPr lang="en-GB" dirty="0"/>
              <a:t> + fortis + </a:t>
            </a:r>
            <a:r>
              <a:rPr lang="en-GB" dirty="0" err="1"/>
              <a:t>decim</a:t>
            </a:r>
            <a:r>
              <a:rPr lang="en-GB" dirty="0"/>
              <a:t> + </a:t>
            </a:r>
            <a:r>
              <a:rPr lang="en-GB" dirty="0" err="1"/>
              <a:t>cephans</a:t>
            </a:r>
            <a:r>
              <a:rPr lang="en-GB" dirty="0"/>
              <a:t> + ‘</a:t>
            </a:r>
          </a:p>
        </p:txBody>
      </p:sp>
    </p:spTree>
    <p:extLst>
      <p:ext uri="{BB962C8B-B14F-4D97-AF65-F5344CB8AC3E}">
        <p14:creationId xmlns:p14="http://schemas.microsoft.com/office/powerpoint/2010/main" val="2078463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1DF84-385F-4F78-921D-51579A325D64}"/>
              </a:ext>
            </a:extLst>
          </p:cNvPr>
          <p:cNvSpPr>
            <a:spLocks noGrp="1"/>
          </p:cNvSpPr>
          <p:nvPr>
            <p:ph type="title"/>
          </p:nvPr>
        </p:nvSpPr>
        <p:spPr/>
        <p:txBody>
          <a:bodyPr/>
          <a:lstStyle/>
          <a:p>
            <a:r>
              <a:rPr lang="en-GB" dirty="0"/>
              <a:t>Cancerous tumours</a:t>
            </a:r>
          </a:p>
        </p:txBody>
      </p:sp>
      <p:sp>
        <p:nvSpPr>
          <p:cNvPr id="3" name="Content Placeholder 2">
            <a:extLst>
              <a:ext uri="{FF2B5EF4-FFF2-40B4-BE49-F238E27FC236}">
                <a16:creationId xmlns:a16="http://schemas.microsoft.com/office/drawing/2014/main" id="{3D6EEF1A-F03D-4579-B30A-288A38FC6E3F}"/>
              </a:ext>
            </a:extLst>
          </p:cNvPr>
          <p:cNvSpPr>
            <a:spLocks noGrp="1"/>
          </p:cNvSpPr>
          <p:nvPr>
            <p:ph idx="1"/>
          </p:nvPr>
        </p:nvSpPr>
        <p:spPr/>
        <p:txBody>
          <a:bodyPr/>
          <a:lstStyle/>
          <a:p>
            <a:pPr marL="0" indent="0">
              <a:buNone/>
            </a:pPr>
            <a:r>
              <a:rPr lang="en-GB" dirty="0"/>
              <a:t>For a cancerous tumour, take goat dung and barley flour and red wine and boil them into a porridge and put it on it, and that is the best medicine where it may not be removed.</a:t>
            </a:r>
          </a:p>
          <a:p>
            <a:pPr marL="0" indent="0">
              <a:buNone/>
            </a:pPr>
            <a:r>
              <a:rPr lang="en-GB" b="1" dirty="0"/>
              <a:t>To remain chaste!</a:t>
            </a:r>
          </a:p>
          <a:p>
            <a:pPr marL="0" indent="0">
              <a:buNone/>
            </a:pPr>
            <a:r>
              <a:rPr lang="en-GB" dirty="0"/>
              <a:t>If you want to be chaste, eat some of the herbs that are called rue every day, and you will never consent to the passion of fornication.</a:t>
            </a:r>
          </a:p>
        </p:txBody>
      </p:sp>
    </p:spTree>
    <p:extLst>
      <p:ext uri="{BB962C8B-B14F-4D97-AF65-F5344CB8AC3E}">
        <p14:creationId xmlns:p14="http://schemas.microsoft.com/office/powerpoint/2010/main" val="1309950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8076-0969-4EFD-A646-E0980F9C7984}"/>
              </a:ext>
            </a:extLst>
          </p:cNvPr>
          <p:cNvSpPr>
            <a:spLocks noGrp="1"/>
          </p:cNvSpPr>
          <p:nvPr>
            <p:ph type="title"/>
          </p:nvPr>
        </p:nvSpPr>
        <p:spPr/>
        <p:txBody>
          <a:bodyPr/>
          <a:lstStyle/>
          <a:p>
            <a:r>
              <a:rPr lang="en-GB" dirty="0"/>
              <a:t>Some recipes are rather strange…</a:t>
            </a:r>
          </a:p>
        </p:txBody>
      </p:sp>
      <p:sp>
        <p:nvSpPr>
          <p:cNvPr id="3" name="Content Placeholder 2">
            <a:extLst>
              <a:ext uri="{FF2B5EF4-FFF2-40B4-BE49-F238E27FC236}">
                <a16:creationId xmlns:a16="http://schemas.microsoft.com/office/drawing/2014/main" id="{19C4C36D-4342-47B7-93BA-DD0250CD9A1C}"/>
              </a:ext>
            </a:extLst>
          </p:cNvPr>
          <p:cNvSpPr>
            <a:spLocks noGrp="1"/>
          </p:cNvSpPr>
          <p:nvPr>
            <p:ph idx="1"/>
          </p:nvPr>
        </p:nvSpPr>
        <p:spPr/>
        <p:txBody>
          <a:bodyPr/>
          <a:lstStyle/>
          <a:p>
            <a:r>
              <a:rPr lang="en-GB" dirty="0"/>
              <a:t>Take a black toad which is only able to crawl, and beat it with a stick until it becomes furious and so that it swells until it dies, and take it and put it into an earthenware cooking pot and close the lid on it so that the smoke may not escape nor the air get into it, and burn it in the pot until it is ashes, and cast these ashes on it-Another is take a raven by the same process and throw the ashes on it. (Quoted in Owen SC, 231)</a:t>
            </a:r>
          </a:p>
        </p:txBody>
      </p:sp>
    </p:spTree>
    <p:extLst>
      <p:ext uri="{BB962C8B-B14F-4D97-AF65-F5344CB8AC3E}">
        <p14:creationId xmlns:p14="http://schemas.microsoft.com/office/powerpoint/2010/main" val="40418030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9982-FDFF-4CD4-8CA0-E97B7BC4B304}"/>
              </a:ext>
            </a:extLst>
          </p:cNvPr>
          <p:cNvSpPr>
            <a:spLocks noGrp="1"/>
          </p:cNvSpPr>
          <p:nvPr>
            <p:ph type="title"/>
          </p:nvPr>
        </p:nvSpPr>
        <p:spPr>
          <a:xfrm>
            <a:off x="838200" y="1"/>
            <a:ext cx="10515600" cy="1690688"/>
          </a:xfrm>
        </p:spPr>
        <p:txBody>
          <a:bodyPr/>
          <a:lstStyle/>
          <a:p>
            <a:r>
              <a:rPr lang="en-GB" dirty="0"/>
              <a:t>Bibliography</a:t>
            </a:r>
          </a:p>
        </p:txBody>
      </p:sp>
      <p:sp>
        <p:nvSpPr>
          <p:cNvPr id="3" name="Content Placeholder 2">
            <a:extLst>
              <a:ext uri="{FF2B5EF4-FFF2-40B4-BE49-F238E27FC236}">
                <a16:creationId xmlns:a16="http://schemas.microsoft.com/office/drawing/2014/main" id="{A53FEDAE-3C24-4CC8-AC77-1D0233768C88}"/>
              </a:ext>
            </a:extLst>
          </p:cNvPr>
          <p:cNvSpPr>
            <a:spLocks noGrp="1"/>
          </p:cNvSpPr>
          <p:nvPr>
            <p:ph idx="1"/>
          </p:nvPr>
        </p:nvSpPr>
        <p:spPr>
          <a:xfrm>
            <a:off x="838200" y="1379621"/>
            <a:ext cx="10515600" cy="5229726"/>
          </a:xfrm>
        </p:spPr>
        <p:txBody>
          <a:bodyPr>
            <a:normAutofit fontScale="85000" lnSpcReduction="10000"/>
          </a:bodyPr>
          <a:lstStyle/>
          <a:p>
            <a:r>
              <a:rPr lang="en-GB" dirty="0" err="1"/>
              <a:t>Breverton</a:t>
            </a:r>
            <a:r>
              <a:rPr lang="en-GB" dirty="0"/>
              <a:t>, T. ,</a:t>
            </a:r>
            <a:r>
              <a:rPr lang="en-GB" i="1" dirty="0"/>
              <a:t>The Physicians of </a:t>
            </a:r>
            <a:r>
              <a:rPr lang="en-GB" i="1" dirty="0" err="1"/>
              <a:t>Myddfai</a:t>
            </a:r>
            <a:r>
              <a:rPr lang="en-GB" i="1" dirty="0"/>
              <a:t> </a:t>
            </a:r>
            <a:r>
              <a:rPr lang="en-GB" dirty="0"/>
              <a:t>(Carmarthen: Cambria, 1988).</a:t>
            </a:r>
          </a:p>
          <a:p>
            <a:r>
              <a:rPr lang="en-GB" dirty="0" err="1"/>
              <a:t>Gwyndaf</a:t>
            </a:r>
            <a:r>
              <a:rPr lang="en-GB" dirty="0"/>
              <a:t>, Robin, ‘Llyn y Fan </a:t>
            </a:r>
            <a:r>
              <a:rPr lang="en-GB" dirty="0" err="1"/>
              <a:t>Fach</a:t>
            </a:r>
            <a:r>
              <a:rPr lang="en-GB" dirty="0"/>
              <a:t>’, </a:t>
            </a:r>
            <a:r>
              <a:rPr lang="en-GB" b="0" i="1" dirty="0">
                <a:solidFill>
                  <a:srgbClr val="373A3C"/>
                </a:solidFill>
                <a:effectLst/>
                <a:latin typeface="-apple-system"/>
              </a:rPr>
              <a:t>Welsh Folk Tales</a:t>
            </a:r>
            <a:r>
              <a:rPr lang="en-GB" b="0" i="0" dirty="0">
                <a:solidFill>
                  <a:srgbClr val="373A3C"/>
                </a:solidFill>
                <a:effectLst/>
                <a:latin typeface="-apple-system"/>
              </a:rPr>
              <a:t> (Cardiff: National Museum of Wales, 1989)</a:t>
            </a:r>
          </a:p>
          <a:p>
            <a:r>
              <a:rPr lang="en-GB" dirty="0"/>
              <a:t>Luft. Diana, </a:t>
            </a:r>
            <a:r>
              <a:rPr lang="en-GB" b="0" i="1" dirty="0">
                <a:solidFill>
                  <a:srgbClr val="373A3C"/>
                </a:solidFill>
                <a:effectLst/>
                <a:latin typeface="-apple-system"/>
              </a:rPr>
              <a:t>Medieval Welsh Medical Texts: Volume One The Recipes </a:t>
            </a:r>
            <a:r>
              <a:rPr lang="en-GB" b="0" i="0" dirty="0">
                <a:solidFill>
                  <a:srgbClr val="373A3C"/>
                </a:solidFill>
                <a:effectLst/>
                <a:latin typeface="-apple-system"/>
              </a:rPr>
              <a:t>(Cardiff: University of Wales Press, 2019). This book is available via free online access</a:t>
            </a:r>
          </a:p>
          <a:p>
            <a:r>
              <a:rPr lang="en-GB" dirty="0">
                <a:solidFill>
                  <a:srgbClr val="373A3C"/>
                </a:solidFill>
                <a:latin typeface="-apple-system"/>
              </a:rPr>
              <a:t>Owen, M. E., </a:t>
            </a:r>
            <a:r>
              <a:rPr lang="en-GB" b="0" i="0" dirty="0">
                <a:solidFill>
                  <a:srgbClr val="373A3C"/>
                </a:solidFill>
                <a:effectLst/>
                <a:latin typeface="-apple-system"/>
              </a:rPr>
              <a:t>'</a:t>
            </a:r>
            <a:r>
              <a:rPr lang="en-GB" b="0" i="0" dirty="0" err="1">
                <a:solidFill>
                  <a:srgbClr val="373A3C"/>
                </a:solidFill>
                <a:effectLst/>
                <a:latin typeface="-apple-system"/>
              </a:rPr>
              <a:t>Meddygon</a:t>
            </a:r>
            <a:r>
              <a:rPr lang="en-GB" b="0" i="0" dirty="0">
                <a:solidFill>
                  <a:srgbClr val="373A3C"/>
                </a:solidFill>
                <a:effectLst/>
                <a:latin typeface="-apple-system"/>
              </a:rPr>
              <a:t> </a:t>
            </a:r>
            <a:r>
              <a:rPr lang="en-GB" b="0" i="0" dirty="0" err="1">
                <a:solidFill>
                  <a:srgbClr val="373A3C"/>
                </a:solidFill>
                <a:effectLst/>
                <a:latin typeface="-apple-system"/>
              </a:rPr>
              <a:t>Myddfai</a:t>
            </a:r>
            <a:r>
              <a:rPr lang="en-GB" b="0" i="0" dirty="0">
                <a:solidFill>
                  <a:srgbClr val="373A3C"/>
                </a:solidFill>
                <a:effectLst/>
                <a:latin typeface="-apple-system"/>
              </a:rPr>
              <a:t>: A Preliminary Survey of Some Medical Writings in Wales' </a:t>
            </a:r>
            <a:r>
              <a:rPr lang="en-GB" b="0" i="1" dirty="0">
                <a:solidFill>
                  <a:srgbClr val="373A3C"/>
                </a:solidFill>
                <a:effectLst/>
                <a:latin typeface="-apple-system"/>
              </a:rPr>
              <a:t>Studia </a:t>
            </a:r>
            <a:r>
              <a:rPr lang="en-GB" b="0" i="1" dirty="0" err="1">
                <a:solidFill>
                  <a:srgbClr val="373A3C"/>
                </a:solidFill>
                <a:effectLst/>
                <a:latin typeface="-apple-system"/>
              </a:rPr>
              <a:t>Celtica</a:t>
            </a:r>
            <a:r>
              <a:rPr lang="en-GB" b="0" i="0" dirty="0">
                <a:solidFill>
                  <a:srgbClr val="373A3C"/>
                </a:solidFill>
                <a:effectLst/>
                <a:latin typeface="-apple-system"/>
              </a:rPr>
              <a:t> 9/10 (1975), 210-233</a:t>
            </a:r>
          </a:p>
          <a:p>
            <a:r>
              <a:rPr lang="en-GB" dirty="0">
                <a:solidFill>
                  <a:srgbClr val="373A3C"/>
                </a:solidFill>
                <a:latin typeface="-apple-system"/>
              </a:rPr>
              <a:t>Owen, M. E., </a:t>
            </a:r>
            <a:r>
              <a:rPr lang="en-GB" b="0" i="0" dirty="0">
                <a:solidFill>
                  <a:srgbClr val="373A3C"/>
                </a:solidFill>
                <a:effectLst/>
                <a:latin typeface="-apple-system"/>
              </a:rPr>
              <a:t>'Medics and Medicine,' in </a:t>
            </a:r>
            <a:r>
              <a:rPr lang="en-GB" b="0" i="1" dirty="0">
                <a:solidFill>
                  <a:srgbClr val="373A3C"/>
                </a:solidFill>
                <a:effectLst/>
                <a:latin typeface="-apple-system"/>
              </a:rPr>
              <a:t>The Welsh King and his Court</a:t>
            </a:r>
            <a:r>
              <a:rPr lang="en-GB" b="0" i="0" dirty="0">
                <a:solidFill>
                  <a:srgbClr val="373A3C"/>
                </a:solidFill>
                <a:effectLst/>
                <a:latin typeface="-apple-system"/>
              </a:rPr>
              <a:t> (Cardiff: University of Wales Press, 2000), pp. 116-141.</a:t>
            </a:r>
          </a:p>
          <a:p>
            <a:r>
              <a:rPr lang="en-GB" dirty="0">
                <a:solidFill>
                  <a:srgbClr val="373A3C"/>
                </a:solidFill>
                <a:latin typeface="-apple-system"/>
              </a:rPr>
              <a:t>Owen, M.E. ‘Medical Books of Wales and the Physicians of </a:t>
            </a:r>
            <a:r>
              <a:rPr lang="en-GB" dirty="0" err="1">
                <a:solidFill>
                  <a:srgbClr val="373A3C"/>
                </a:solidFill>
                <a:latin typeface="-apple-system"/>
              </a:rPr>
              <a:t>Myddfai</a:t>
            </a:r>
            <a:r>
              <a:rPr lang="en-GB" dirty="0">
                <a:solidFill>
                  <a:srgbClr val="373A3C"/>
                </a:solidFill>
                <a:latin typeface="-apple-system"/>
              </a:rPr>
              <a:t>’, </a:t>
            </a:r>
            <a:r>
              <a:rPr lang="en-GB" i="1" dirty="0">
                <a:solidFill>
                  <a:srgbClr val="373A3C"/>
                </a:solidFill>
                <a:latin typeface="-apple-system"/>
              </a:rPr>
              <a:t>T</a:t>
            </a:r>
            <a:r>
              <a:rPr lang="en-GB" b="0" i="1" dirty="0">
                <a:solidFill>
                  <a:srgbClr val="373A3C"/>
                </a:solidFill>
                <a:effectLst/>
                <a:latin typeface="-apple-system"/>
              </a:rPr>
              <a:t>he Carmarthenshire Antiquary</a:t>
            </a:r>
            <a:r>
              <a:rPr lang="en-GB" b="0" i="0" dirty="0">
                <a:solidFill>
                  <a:srgbClr val="373A3C"/>
                </a:solidFill>
                <a:effectLst/>
                <a:latin typeface="-apple-system"/>
              </a:rPr>
              <a:t> 31 (no year specified), 34-44</a:t>
            </a:r>
            <a:endParaRPr lang="en-GB" dirty="0"/>
          </a:p>
        </p:txBody>
      </p:sp>
    </p:spTree>
    <p:extLst>
      <p:ext uri="{BB962C8B-B14F-4D97-AF65-F5344CB8AC3E}">
        <p14:creationId xmlns:p14="http://schemas.microsoft.com/office/powerpoint/2010/main" val="2364485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E34-DAF0-430F-96F1-8432915A603C}"/>
              </a:ext>
            </a:extLst>
          </p:cNvPr>
          <p:cNvSpPr>
            <a:spLocks noGrp="1"/>
          </p:cNvSpPr>
          <p:nvPr>
            <p:ph type="title"/>
          </p:nvPr>
        </p:nvSpPr>
        <p:spPr/>
        <p:txBody>
          <a:bodyPr/>
          <a:lstStyle/>
          <a:p>
            <a:r>
              <a:rPr lang="en-GB"/>
              <a:t>The Plague</a:t>
            </a:r>
          </a:p>
        </p:txBody>
      </p:sp>
      <p:sp>
        <p:nvSpPr>
          <p:cNvPr id="3" name="Content Placeholder 2">
            <a:extLst>
              <a:ext uri="{FF2B5EF4-FFF2-40B4-BE49-F238E27FC236}">
                <a16:creationId xmlns:a16="http://schemas.microsoft.com/office/drawing/2014/main" id="{A7BE1D70-1957-4B64-A262-3767ACACD262}"/>
              </a:ext>
            </a:extLst>
          </p:cNvPr>
          <p:cNvSpPr>
            <a:spLocks noGrp="1"/>
          </p:cNvSpPr>
          <p:nvPr>
            <p:ph idx="1"/>
          </p:nvPr>
        </p:nvSpPr>
        <p:spPr/>
        <p:txBody>
          <a:bodyPr/>
          <a:lstStyle/>
          <a:p>
            <a:r>
              <a:rPr lang="en-GB" dirty="0">
                <a:hlinkClick r:id="rId2"/>
              </a:rPr>
              <a:t>In Our Time - The Black Death - BBC Sounds</a:t>
            </a:r>
            <a:endParaRPr lang="en-GB" dirty="0"/>
          </a:p>
        </p:txBody>
      </p:sp>
    </p:spTree>
    <p:extLst>
      <p:ext uri="{BB962C8B-B14F-4D97-AF65-F5344CB8AC3E}">
        <p14:creationId xmlns:p14="http://schemas.microsoft.com/office/powerpoint/2010/main" val="2684381781"/>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2640</TotalTime>
  <Words>2868</Words>
  <Application>Microsoft Office PowerPoint</Application>
  <PresentationFormat>Widescreen</PresentationFormat>
  <Paragraphs>121</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-apple-system</vt:lpstr>
      <vt:lpstr>Arial</vt:lpstr>
      <vt:lpstr>Avenir Next LT Pro</vt:lpstr>
      <vt:lpstr>AvenirNext LT Pro Medium</vt:lpstr>
      <vt:lpstr>Open Sans</vt:lpstr>
      <vt:lpstr>Sagona Book</vt:lpstr>
      <vt:lpstr>ExploreVTI</vt:lpstr>
      <vt:lpstr>Medicine and Miracles: Health, Illness and Cures The Physicians of Myddfai  Prof. Jane Cartwright Détail d'une enluminure du Canon medicinae d’Avicenne (Besançon - BM - ms. 0457 - f. 051).  File:Medieval wikisource.png|Medieval_wikisource]</vt:lpstr>
      <vt:lpstr>The Legend of the Lady of the Lake</vt:lpstr>
      <vt:lpstr>Llyn y Fan Fach</vt:lpstr>
      <vt:lpstr>Llyn y Fan Fach</vt:lpstr>
      <vt:lpstr>The Legend of the Lady of the Lake https://www.youtube.com/watch?v=0Sub71snnUE  See Robin Gwyndaf, Welsh Folktales (Natonal Museum of Wales)</vt:lpstr>
      <vt:lpstr>Did the Physicians exist?</vt:lpstr>
      <vt:lpstr>Did the Physicians exist?</vt:lpstr>
      <vt:lpstr>Rhys Gryg (Rhys the hoarse) died 1233</vt:lpstr>
      <vt:lpstr>Rhys Gryg (Rhys the hoarse) died 1233</vt:lpstr>
      <vt:lpstr>According to M. E. Owen:</vt:lpstr>
      <vt:lpstr>PowerPoint Presentation</vt:lpstr>
      <vt:lpstr>What do the Welsh medical manuscripts contain?</vt:lpstr>
      <vt:lpstr>Bloodletting</vt:lpstr>
      <vt:lpstr>For nose bleed : boil garlic in watered milk and drink it; that is proven.</vt:lpstr>
      <vt:lpstr>PowerPoint Presentation</vt:lpstr>
      <vt:lpstr>PowerPoint Presentation</vt:lpstr>
      <vt:lpstr>PowerPoint Presentation</vt:lpstr>
      <vt:lpstr>PowerPoint Presentation</vt:lpstr>
      <vt:lpstr>Treatment of piles:</vt:lpstr>
      <vt:lpstr>Bites and charms Hafod 16 discusses serious conditions such as cancer, St Anthony’s Fire and less serious ones such as toothache. Also how to treat dog and snake bites and bee stings. </vt:lpstr>
      <vt:lpstr>Cancerous tumours</vt:lpstr>
      <vt:lpstr>Some recipes are rather strange…</vt:lpstr>
      <vt:lpstr>Bibliography</vt:lpstr>
      <vt:lpstr>The Plague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Medieval Medicine and the Physicians of Myddfai</dc:title>
  <dc:creator>Jane Cartwright</dc:creator>
  <cp:lastModifiedBy>Jane Cartwright</cp:lastModifiedBy>
  <cp:revision>38</cp:revision>
  <dcterms:created xsi:type="dcterms:W3CDTF">2021-05-14T17:14:59Z</dcterms:created>
  <dcterms:modified xsi:type="dcterms:W3CDTF">2021-05-25T11:44:29Z</dcterms:modified>
</cp:coreProperties>
</file>