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64" r:id="rId4"/>
  </p:sldMasterIdLst>
  <p:notesMasterIdLst>
    <p:notesMasterId r:id="rId17"/>
  </p:notesMasterIdLst>
  <p:handoutMasterIdLst>
    <p:handoutMasterId r:id="rId18"/>
  </p:handoutMasterIdLst>
  <p:sldIdLst>
    <p:sldId id="256" r:id="rId5"/>
    <p:sldId id="262" r:id="rId6"/>
    <p:sldId id="261" r:id="rId7"/>
    <p:sldId id="268" r:id="rId8"/>
    <p:sldId id="259" r:id="rId9"/>
    <p:sldId id="260" r:id="rId10"/>
    <p:sldId id="263" r:id="rId11"/>
    <p:sldId id="264" r:id="rId12"/>
    <p:sldId id="265" r:id="rId13"/>
    <p:sldId id="267"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2"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notesViewPr>
    <p:cSldViewPr snapToGrid="0">
      <p:cViewPr varScale="1">
        <p:scale>
          <a:sx n="68" d="100"/>
          <a:sy n="68" d="100"/>
        </p:scale>
        <p:origin x="3288" y="32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09A7646-64A1-4BED-BA0B-77C27DE51A1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ABEFC0-5AA8-4302-B8B2-9ACD77A2E1D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482F98B-3DC8-431B-BBBF-B7C2B94E730B}" type="datetimeFigureOut">
              <a:rPr lang="en-US" smtClean="0"/>
              <a:t>11/16/2022</a:t>
            </a:fld>
            <a:endParaRPr lang="en-US" dirty="0"/>
          </a:p>
        </p:txBody>
      </p:sp>
      <p:sp>
        <p:nvSpPr>
          <p:cNvPr id="4" name="Footer Placeholder 3">
            <a:extLst>
              <a:ext uri="{FF2B5EF4-FFF2-40B4-BE49-F238E27FC236}">
                <a16:creationId xmlns:a16="http://schemas.microsoft.com/office/drawing/2014/main" id="{016656EA-4150-44D1-821F-53CA0DBA1A3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6184F06-C917-4D16-B46F-633E54CA499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C1F4691-38BC-4357-BA2E-AC7731A10A45}" type="slidenum">
              <a:rPr lang="en-US" smtClean="0"/>
              <a:t>‹#›</a:t>
            </a:fld>
            <a:endParaRPr lang="en-US" dirty="0"/>
          </a:p>
        </p:txBody>
      </p:sp>
    </p:spTree>
    <p:extLst>
      <p:ext uri="{BB962C8B-B14F-4D97-AF65-F5344CB8AC3E}">
        <p14:creationId xmlns:p14="http://schemas.microsoft.com/office/powerpoint/2010/main" val="32900607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7300D2-6E0D-49B5-9AB1-C6683F5C846D}" type="datetimeFigureOut">
              <a:rPr lang="en-US" smtClean="0"/>
              <a:t>11/16/2022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025FD9-6782-4777-BD37-B8EEBEF1E497}" type="slidenum">
              <a:rPr lang="en-US" smtClean="0"/>
              <a:t>‹#›</a:t>
            </a:fld>
            <a:endParaRPr lang="en-US" dirty="0"/>
          </a:p>
        </p:txBody>
      </p:sp>
    </p:spTree>
    <p:extLst>
      <p:ext uri="{BB962C8B-B14F-4D97-AF65-F5344CB8AC3E}">
        <p14:creationId xmlns:p14="http://schemas.microsoft.com/office/powerpoint/2010/main" val="37208107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25FD9-6782-4777-BD37-B8EEBEF1E497}" type="slidenum">
              <a:rPr lang="en-US" smtClean="0"/>
              <a:t>1</a:t>
            </a:fld>
            <a:endParaRPr lang="en-US" dirty="0"/>
          </a:p>
        </p:txBody>
      </p:sp>
    </p:spTree>
    <p:extLst>
      <p:ext uri="{BB962C8B-B14F-4D97-AF65-F5344CB8AC3E}">
        <p14:creationId xmlns:p14="http://schemas.microsoft.com/office/powerpoint/2010/main" val="2793835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25FD9-6782-4777-BD37-B8EEBEF1E497}" type="slidenum">
              <a:rPr lang="en-US" smtClean="0"/>
              <a:t>2</a:t>
            </a:fld>
            <a:endParaRPr lang="en-US" dirty="0"/>
          </a:p>
        </p:txBody>
      </p:sp>
    </p:spTree>
    <p:extLst>
      <p:ext uri="{BB962C8B-B14F-4D97-AF65-F5344CB8AC3E}">
        <p14:creationId xmlns:p14="http://schemas.microsoft.com/office/powerpoint/2010/main" val="7428835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25FD9-6782-4777-BD37-B8EEBEF1E497}" type="slidenum">
              <a:rPr lang="en-US" smtClean="0"/>
              <a:t>3</a:t>
            </a:fld>
            <a:endParaRPr lang="en-US" dirty="0"/>
          </a:p>
        </p:txBody>
      </p:sp>
    </p:spTree>
    <p:extLst>
      <p:ext uri="{BB962C8B-B14F-4D97-AF65-F5344CB8AC3E}">
        <p14:creationId xmlns:p14="http://schemas.microsoft.com/office/powerpoint/2010/main" val="28227902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25FD9-6782-4777-BD37-B8EEBEF1E497}" type="slidenum">
              <a:rPr lang="en-US" smtClean="0"/>
              <a:t>5</a:t>
            </a:fld>
            <a:endParaRPr lang="en-US" dirty="0"/>
          </a:p>
        </p:txBody>
      </p:sp>
    </p:spTree>
    <p:extLst>
      <p:ext uri="{BB962C8B-B14F-4D97-AF65-F5344CB8AC3E}">
        <p14:creationId xmlns:p14="http://schemas.microsoft.com/office/powerpoint/2010/main" val="4057456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25FD9-6782-4777-BD37-B8EEBEF1E497}" type="slidenum">
              <a:rPr lang="en-US" smtClean="0"/>
              <a:t>6</a:t>
            </a:fld>
            <a:endParaRPr lang="en-US" dirty="0"/>
          </a:p>
        </p:txBody>
      </p:sp>
    </p:spTree>
    <p:extLst>
      <p:ext uri="{BB962C8B-B14F-4D97-AF65-F5344CB8AC3E}">
        <p14:creationId xmlns:p14="http://schemas.microsoft.com/office/powerpoint/2010/main" val="1600647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25FD9-6782-4777-BD37-B8EEBEF1E497}" type="slidenum">
              <a:rPr lang="en-US" smtClean="0"/>
              <a:t>7</a:t>
            </a:fld>
            <a:endParaRPr lang="en-US" dirty="0"/>
          </a:p>
        </p:txBody>
      </p:sp>
    </p:spTree>
    <p:extLst>
      <p:ext uri="{BB962C8B-B14F-4D97-AF65-F5344CB8AC3E}">
        <p14:creationId xmlns:p14="http://schemas.microsoft.com/office/powerpoint/2010/main" val="3868626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25FD9-6782-4777-BD37-B8EEBEF1E497}" type="slidenum">
              <a:rPr lang="en-US" smtClean="0"/>
              <a:t>8</a:t>
            </a:fld>
            <a:endParaRPr lang="en-US" dirty="0"/>
          </a:p>
        </p:txBody>
      </p:sp>
    </p:spTree>
    <p:extLst>
      <p:ext uri="{BB962C8B-B14F-4D97-AF65-F5344CB8AC3E}">
        <p14:creationId xmlns:p14="http://schemas.microsoft.com/office/powerpoint/2010/main" val="30589461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25FD9-6782-4777-BD37-B8EEBEF1E497}" type="slidenum">
              <a:rPr lang="en-US" smtClean="0"/>
              <a:t>9</a:t>
            </a:fld>
            <a:endParaRPr lang="en-US" dirty="0"/>
          </a:p>
        </p:txBody>
      </p:sp>
    </p:spTree>
    <p:extLst>
      <p:ext uri="{BB962C8B-B14F-4D97-AF65-F5344CB8AC3E}">
        <p14:creationId xmlns:p14="http://schemas.microsoft.com/office/powerpoint/2010/main" val="17731828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25FD9-6782-4777-BD37-B8EEBEF1E497}" type="slidenum">
              <a:rPr lang="en-US" smtClean="0"/>
              <a:t>10</a:t>
            </a:fld>
            <a:endParaRPr lang="en-US" dirty="0"/>
          </a:p>
        </p:txBody>
      </p:sp>
    </p:spTree>
    <p:extLst>
      <p:ext uri="{BB962C8B-B14F-4D97-AF65-F5344CB8AC3E}">
        <p14:creationId xmlns:p14="http://schemas.microsoft.com/office/powerpoint/2010/main" val="1630058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11/16/2022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354660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11/16/2022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81794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2">
                    <a:lumMod val="7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11/16/2022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0662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smtClean="0"/>
              <a:pPr/>
              <a:t>11/16/2022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413777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11/16/2022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94660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11/16/2022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32046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smtClean="0"/>
              <a:pPr/>
              <a:t>11/16/2022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64920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906981" y="1852122"/>
            <a:ext cx="2458230" cy="2008678"/>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11/16/2022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
        <p:nvSpPr>
          <p:cNvPr id="11" name="Content Placeholder 2">
            <a:extLst>
              <a:ext uri="{FF2B5EF4-FFF2-40B4-BE49-F238E27FC236}">
                <a16:creationId xmlns:a16="http://schemas.microsoft.com/office/drawing/2014/main" id="{87B0DF2F-DAFD-4616-9E25-0C28D75BF306}"/>
              </a:ext>
            </a:extLst>
          </p:cNvPr>
          <p:cNvSpPr>
            <a:spLocks noGrp="1"/>
          </p:cNvSpPr>
          <p:nvPr>
            <p:ph idx="13"/>
          </p:nvPr>
        </p:nvSpPr>
        <p:spPr>
          <a:xfrm>
            <a:off x="6491805" y="1852122"/>
            <a:ext cx="2458230" cy="2008678"/>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2">
            <a:extLst>
              <a:ext uri="{FF2B5EF4-FFF2-40B4-BE49-F238E27FC236}">
                <a16:creationId xmlns:a16="http://schemas.microsoft.com/office/drawing/2014/main" id="{336DA0F9-D851-437C-A45B-EC125A3D3DB3}"/>
              </a:ext>
            </a:extLst>
          </p:cNvPr>
          <p:cNvSpPr>
            <a:spLocks noGrp="1"/>
          </p:cNvSpPr>
          <p:nvPr>
            <p:ph idx="14"/>
          </p:nvPr>
        </p:nvSpPr>
        <p:spPr>
          <a:xfrm>
            <a:off x="9076629" y="1852122"/>
            <a:ext cx="2458230" cy="2008678"/>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0FF0BA98-3AB4-4D88-B1C2-6279BCACFAD9}"/>
              </a:ext>
            </a:extLst>
          </p:cNvPr>
          <p:cNvSpPr>
            <a:spLocks noGrp="1"/>
          </p:cNvSpPr>
          <p:nvPr>
            <p:ph type="body" sz="quarter" idx="15"/>
          </p:nvPr>
        </p:nvSpPr>
        <p:spPr>
          <a:xfrm>
            <a:off x="3887792" y="3971924"/>
            <a:ext cx="2477419" cy="803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5">
            <a:extLst>
              <a:ext uri="{FF2B5EF4-FFF2-40B4-BE49-F238E27FC236}">
                <a16:creationId xmlns:a16="http://schemas.microsoft.com/office/drawing/2014/main" id="{D9DEF72B-B924-4A0D-8C83-3B370632C0D3}"/>
              </a:ext>
            </a:extLst>
          </p:cNvPr>
          <p:cNvSpPr>
            <a:spLocks noGrp="1"/>
          </p:cNvSpPr>
          <p:nvPr>
            <p:ph type="body" sz="quarter" idx="16"/>
          </p:nvPr>
        </p:nvSpPr>
        <p:spPr>
          <a:xfrm>
            <a:off x="6472616" y="3971925"/>
            <a:ext cx="2477419" cy="803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5">
            <a:extLst>
              <a:ext uri="{FF2B5EF4-FFF2-40B4-BE49-F238E27FC236}">
                <a16:creationId xmlns:a16="http://schemas.microsoft.com/office/drawing/2014/main" id="{E9D30C54-E9E8-4300-8DA4-352DB3A71A4F}"/>
              </a:ext>
            </a:extLst>
          </p:cNvPr>
          <p:cNvSpPr>
            <a:spLocks noGrp="1"/>
          </p:cNvSpPr>
          <p:nvPr>
            <p:ph type="body" sz="quarter" idx="17"/>
          </p:nvPr>
        </p:nvSpPr>
        <p:spPr>
          <a:xfrm>
            <a:off x="9070240" y="3971924"/>
            <a:ext cx="2458230" cy="803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75080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11/16/2022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59410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11/16/2022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3974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11/16/2022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97192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smtClean="0"/>
              <a:pPr/>
              <a:t>11/16/2022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35939692"/>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free-management-ebooks.com/faqpm/principles-08.htm"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0.jp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AC395AC0-F2D4-4966-D713-14D96548A820}"/>
              </a:ext>
            </a:extLst>
          </p:cNvPr>
          <p:cNvSpPr/>
          <p:nvPr/>
        </p:nvSpPr>
        <p:spPr>
          <a:xfrm>
            <a:off x="1296955" y="2108718"/>
            <a:ext cx="9793020" cy="259391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25" name="Rectangle 18">
            <a:extLst>
              <a:ext uri="{FF2B5EF4-FFF2-40B4-BE49-F238E27FC236}">
                <a16:creationId xmlns:a16="http://schemas.microsoft.com/office/drawing/2014/main" id="{D589E016-1EE1-484C-8423-012B4B780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sky, outdoor, sun, sunset&#10;&#10;Description automatically generated">
            <a:extLst>
              <a:ext uri="{FF2B5EF4-FFF2-40B4-BE49-F238E27FC236}">
                <a16:creationId xmlns:a16="http://schemas.microsoft.com/office/drawing/2014/main" id="{ABD4CEAE-A30A-F2D5-F5A8-D82337519AC3}"/>
              </a:ext>
            </a:extLst>
          </p:cNvPr>
          <p:cNvPicPr>
            <a:picLocks noChangeAspect="1"/>
          </p:cNvPicPr>
          <p:nvPr/>
        </p:nvPicPr>
        <p:blipFill rotWithShape="1">
          <a:blip r:embed="rId3">
            <a:alphaModFix amt="53000"/>
          </a:blip>
          <a:srcRect t="36064" r="-1" b="-1"/>
          <a:stretch/>
        </p:blipFill>
        <p:spPr>
          <a:xfrm>
            <a:off x="20" y="-2"/>
            <a:ext cx="12188932" cy="6858001"/>
          </a:xfrm>
          <a:prstGeom prst="rect">
            <a:avLst/>
          </a:prstGeom>
        </p:spPr>
      </p:pic>
      <p:sp>
        <p:nvSpPr>
          <p:cNvPr id="26" name="Rectangle 20">
            <a:extLst>
              <a:ext uri="{FF2B5EF4-FFF2-40B4-BE49-F238E27FC236}">
                <a16:creationId xmlns:a16="http://schemas.microsoft.com/office/drawing/2014/main" id="{46100866-3689-418C-84D9-07C7E2435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00114"/>
            <a:ext cx="4053525" cy="4257773"/>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a:extLst>
              <a:ext uri="{FF2B5EF4-FFF2-40B4-BE49-F238E27FC236}">
                <a16:creationId xmlns:a16="http://schemas.microsoft.com/office/drawing/2014/main" id="{71372CE7-BB4A-981B-066F-96392956AF46}"/>
              </a:ext>
            </a:extLst>
          </p:cNvPr>
          <p:cNvSpPr/>
          <p:nvPr/>
        </p:nvSpPr>
        <p:spPr>
          <a:xfrm>
            <a:off x="7464554" y="5336792"/>
            <a:ext cx="4539954" cy="964030"/>
          </a:xfrm>
          <a:prstGeom prst="rect">
            <a:avLst/>
          </a:prstGeom>
          <a:effectLst>
            <a:reflection blurRad="6350" stA="50000" endA="300" endPos="55500" dist="1016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2B5946A-18B2-ED57-591D-9E628F0E19BF}"/>
              </a:ext>
            </a:extLst>
          </p:cNvPr>
          <p:cNvSpPr txBox="1"/>
          <p:nvPr/>
        </p:nvSpPr>
        <p:spPr>
          <a:xfrm>
            <a:off x="7593350" y="5470379"/>
            <a:ext cx="4282362" cy="1044132"/>
          </a:xfrm>
          <a:prstGeom prst="rect">
            <a:avLst/>
          </a:prstGeom>
          <a:noFill/>
        </p:spPr>
        <p:txBody>
          <a:bodyPr wrap="square" rtlCol="0">
            <a:spAutoFit/>
          </a:bodyPr>
          <a:lstStyle/>
          <a:p>
            <a:pPr>
              <a:lnSpc>
                <a:spcPct val="107000"/>
              </a:lnSpc>
              <a:spcAft>
                <a:spcPts val="800"/>
              </a:spcAft>
            </a:pPr>
            <a:r>
              <a:rPr lang="en-GB"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LECTURER: SUJEEWA HERATH</a:t>
            </a:r>
            <a:endParaRPr lang="en-GB"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STUDENT: COSTEL ANDONE(2027240)</a:t>
            </a:r>
            <a:endParaRPr lang="en-GB" b="1"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p>
        </p:txBody>
      </p:sp>
      <p:sp>
        <p:nvSpPr>
          <p:cNvPr id="9" name="Rectangle 8">
            <a:extLst>
              <a:ext uri="{FF2B5EF4-FFF2-40B4-BE49-F238E27FC236}">
                <a16:creationId xmlns:a16="http://schemas.microsoft.com/office/drawing/2014/main" id="{8F83D2AB-6496-95F8-EE1D-95B55CBC6DA9}"/>
              </a:ext>
            </a:extLst>
          </p:cNvPr>
          <p:cNvSpPr/>
          <p:nvPr/>
        </p:nvSpPr>
        <p:spPr>
          <a:xfrm>
            <a:off x="203309" y="161831"/>
            <a:ext cx="3850217" cy="1403361"/>
          </a:xfrm>
          <a:prstGeom prst="rect">
            <a:avLst/>
          </a:prstGeom>
          <a:effectLst>
            <a:reflection blurRad="6350" stA="50000" endA="300" endPos="55500" dist="1016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A5653384-6777-20D7-CF9A-75B7882C4ED8}"/>
              </a:ext>
            </a:extLst>
          </p:cNvPr>
          <p:cNvSpPr txBox="1"/>
          <p:nvPr/>
        </p:nvSpPr>
        <p:spPr>
          <a:xfrm>
            <a:off x="290079" y="325867"/>
            <a:ext cx="4617823" cy="1463606"/>
          </a:xfrm>
          <a:prstGeom prst="rect">
            <a:avLst/>
          </a:prstGeom>
          <a:noFill/>
        </p:spPr>
        <p:txBody>
          <a:bodyPr wrap="square" rtlCol="0">
            <a:spAutoFit/>
          </a:bodyPr>
          <a:lstStyle/>
          <a:p>
            <a:pP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MANAGING PROJECTS IN THE WORKPLACE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MODULE CODE: BMSW5104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2" name="Title 1">
            <a:extLst>
              <a:ext uri="{FF2B5EF4-FFF2-40B4-BE49-F238E27FC236}">
                <a16:creationId xmlns:a16="http://schemas.microsoft.com/office/drawing/2014/main" id="{7D6CA50C-1A88-4B3F-A34F-FE199F4205A2}"/>
              </a:ext>
            </a:extLst>
          </p:cNvPr>
          <p:cNvSpPr>
            <a:spLocks noGrp="1"/>
          </p:cNvSpPr>
          <p:nvPr>
            <p:ph type="ctrTitle"/>
          </p:nvPr>
        </p:nvSpPr>
        <p:spPr>
          <a:xfrm>
            <a:off x="2026763" y="2015889"/>
            <a:ext cx="9063212" cy="3228074"/>
          </a:xfrm>
        </p:spPr>
        <p:txBody>
          <a:bodyPr>
            <a:normAutofit/>
          </a:bodyPr>
          <a:lstStyle/>
          <a:p>
            <a:pPr>
              <a:lnSpc>
                <a:spcPct val="107000"/>
              </a:lnSpc>
              <a:spcAft>
                <a:spcPts val="800"/>
              </a:spcAft>
            </a:pPr>
            <a:r>
              <a:rPr lang="en-GB" sz="6000" b="1" kern="1800" spc="25" dirty="0">
                <a:solidFill>
                  <a:srgbClr val="FFFF00"/>
                </a:solidFill>
                <a:effectLst/>
                <a:latin typeface="Arial" panose="020B0604020202020204" pitchFamily="34" charset="0"/>
                <a:ea typeface="Times New Roman" panose="02020603050405020304" pitchFamily="18" charset="0"/>
                <a:cs typeface="Times New Roman" panose="02020603050405020304" pitchFamily="18" charset="0"/>
              </a:rPr>
              <a:t>Solar Power Company</a:t>
            </a:r>
            <a:br>
              <a:rPr lang="en-GB" sz="60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br>
            <a:r>
              <a:rPr lang="en-GB" sz="6000" b="1" kern="1800" spc="25" dirty="0">
                <a:solidFill>
                  <a:srgbClr val="FFFF00"/>
                </a:solidFill>
                <a:effectLst/>
                <a:latin typeface="Arial" panose="020B0604020202020204" pitchFamily="34" charset="0"/>
                <a:ea typeface="Times New Roman" panose="02020603050405020304" pitchFamily="18" charset="0"/>
                <a:cs typeface="Times New Roman" panose="02020603050405020304" pitchFamily="18" charset="0"/>
              </a:rPr>
              <a:t>        Project Plan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US" sz="4400" dirty="0">
              <a:solidFill>
                <a:schemeClr val="tx1"/>
              </a:solidFill>
            </a:endParaRPr>
          </a:p>
        </p:txBody>
      </p:sp>
    </p:spTree>
    <p:extLst>
      <p:ext uri="{BB962C8B-B14F-4D97-AF65-F5344CB8AC3E}">
        <p14:creationId xmlns:p14="http://schemas.microsoft.com/office/powerpoint/2010/main" val="274582891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Rectangle 44">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47" name="Rectangle 46">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Content Placeholder 11" descr="A picture containing sky, outdoor, blue, outdoor object&#10;&#10;Description automatically generated">
            <a:extLst>
              <a:ext uri="{FF2B5EF4-FFF2-40B4-BE49-F238E27FC236}">
                <a16:creationId xmlns:a16="http://schemas.microsoft.com/office/drawing/2014/main" id="{68E12E5E-842F-7621-A5AF-E21C71689C8A}"/>
              </a:ext>
            </a:extLst>
          </p:cNvPr>
          <p:cNvPicPr>
            <a:picLocks noGrp="1" noChangeAspect="1"/>
          </p:cNvPicPr>
          <p:nvPr>
            <p:ph idx="1"/>
          </p:nvPr>
        </p:nvPicPr>
        <p:blipFill rotWithShape="1">
          <a:blip r:embed="rId3">
            <a:alphaModFix amt="35000"/>
          </a:blip>
          <a:srcRect t="8823" b="6591"/>
          <a:stretch/>
        </p:blipFill>
        <p:spPr>
          <a:xfrm>
            <a:off x="20" y="10"/>
            <a:ext cx="12191980" cy="6857990"/>
          </a:xfrm>
          <a:prstGeom prst="rect">
            <a:avLst/>
          </a:prstGeom>
        </p:spPr>
      </p:pic>
      <p:sp>
        <p:nvSpPr>
          <p:cNvPr id="49" name="Rectangle 48">
            <a:extLst>
              <a:ext uri="{FF2B5EF4-FFF2-40B4-BE49-F238E27FC236}">
                <a16:creationId xmlns:a16="http://schemas.microsoft.com/office/drawing/2014/main" id="{D4ABACDC-BD54-40F3-9047-8298C77C2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8492750-E12D-4995-ABCB-5BB846060890}"/>
              </a:ext>
            </a:extLst>
          </p:cNvPr>
          <p:cNvSpPr>
            <a:spLocks noGrp="1"/>
          </p:cNvSpPr>
          <p:nvPr>
            <p:ph type="title"/>
          </p:nvPr>
        </p:nvSpPr>
        <p:spPr>
          <a:xfrm>
            <a:off x="1849211" y="1085134"/>
            <a:ext cx="9153525" cy="8491538"/>
          </a:xfrm>
        </p:spPr>
        <p:txBody>
          <a:bodyPr vert="horz" lIns="91440" tIns="45720" rIns="91440" bIns="45720" rtlCol="0" anchor="b">
            <a:normAutofit fontScale="90000"/>
          </a:bodyPr>
          <a:lstStyle/>
          <a:p>
            <a:r>
              <a:rPr lang="en-US" sz="6000" spc="-100" dirty="0">
                <a:ln w="15875">
                  <a:solidFill>
                    <a:srgbClr val="FFFFFF"/>
                  </a:solidFill>
                </a:ln>
                <a:noFill/>
              </a:rPr>
              <a:t>                 INTRODUCTION</a:t>
            </a:r>
            <a:br>
              <a:rPr lang="en-US" sz="6000" spc="-100" dirty="0">
                <a:ln w="15875">
                  <a:solidFill>
                    <a:srgbClr val="FFFFFF"/>
                  </a:solidFill>
                </a:ln>
                <a:noFill/>
              </a:rPr>
            </a:br>
            <a:br>
              <a:rPr lang="en-US" sz="6000" spc="-100" dirty="0">
                <a:ln w="15875">
                  <a:solidFill>
                    <a:srgbClr val="FFFFFF"/>
                  </a:solidFill>
                </a:ln>
                <a:noFill/>
                <a:latin typeface="Arial" panose="020B0604020202020204" pitchFamily="34" charset="0"/>
                <a:cs typeface="Arial" panose="020B0604020202020204" pitchFamily="34" charset="0"/>
              </a:rPr>
            </a:br>
            <a:r>
              <a:rPr lang="en-GB" sz="2800" dirty="0">
                <a:effectLst/>
                <a:latin typeface="Arial" panose="020B0604020202020204" pitchFamily="34" charset="0"/>
                <a:ea typeface="Calibri" panose="020F0502020204030204" pitchFamily="34" charset="0"/>
                <a:cs typeface="Arial" panose="020B0604020202020204" pitchFamily="34" charset="0"/>
              </a:rPr>
              <a:t>This report is about the establishment of a Solar Energy Installations and Systems company.</a:t>
            </a:r>
            <a:br>
              <a:rPr lang="en-GB" sz="2800" dirty="0">
                <a:effectLst/>
                <a:latin typeface="Arial" panose="020B0604020202020204" pitchFamily="34" charset="0"/>
                <a:ea typeface="Calibri" panose="020F0502020204030204" pitchFamily="34" charset="0"/>
                <a:cs typeface="Arial" panose="020B0604020202020204" pitchFamily="34" charset="0"/>
              </a:rPr>
            </a:br>
            <a:r>
              <a:rPr lang="en-GB" sz="2800" dirty="0">
                <a:effectLst/>
                <a:latin typeface="Arial" panose="020B0604020202020204" pitchFamily="34" charset="0"/>
                <a:ea typeface="Calibri" panose="020F0502020204030204" pitchFamily="34" charset="0"/>
                <a:cs typeface="Arial" panose="020B0604020202020204" pitchFamily="34" charset="0"/>
              </a:rPr>
              <a:t>This Solar Power Company project (SPCP) is intended to be both technically and financially feasible, as well as advantageous for investors, Stakeholders, the general public, and the environment. </a:t>
            </a:r>
            <a:r>
              <a:rPr lang="en-GB" sz="2700" dirty="0">
                <a:effectLst/>
                <a:latin typeface="Arial" panose="020B0604020202020204" pitchFamily="34" charset="0"/>
                <a:ea typeface="Calibri" panose="020F0502020204030204" pitchFamily="34" charset="0"/>
                <a:cs typeface="Arial" panose="020B0604020202020204" pitchFamily="34" charset="0"/>
              </a:rPr>
              <a:t>The life cycle is the structure of the breakdown of the activity, the scope, the allocation of resources, the involvement of the interested parties as well as the results of the project</a:t>
            </a:r>
            <a:r>
              <a:rPr lang="en-GB" sz="2700" b="1" u="sng" dirty="0">
                <a:effectLst/>
                <a:latin typeface="Arial" panose="020B0604020202020204" pitchFamily="34" charset="0"/>
                <a:ea typeface="Calibri" panose="020F0502020204030204" pitchFamily="34" charset="0"/>
                <a:cs typeface="Arial" panose="020B0604020202020204" pitchFamily="34" charset="0"/>
              </a:rPr>
              <a:t>.</a:t>
            </a:r>
            <a:br>
              <a:rPr lang="en-GB" sz="2700" dirty="0">
                <a:effectLst/>
                <a:latin typeface="Arial" panose="020B0604020202020204" pitchFamily="34" charset="0"/>
                <a:ea typeface="Calibri" panose="020F0502020204030204" pitchFamily="34" charset="0"/>
                <a:cs typeface="Arial" panose="020B0604020202020204" pitchFamily="34"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US" sz="6000" spc="-100" dirty="0">
                <a:ln w="15875">
                  <a:solidFill>
                    <a:srgbClr val="FFFFFF"/>
                  </a:solidFill>
                </a:ln>
                <a:noFill/>
              </a:rPr>
            </a:br>
            <a:br>
              <a:rPr lang="en-US" sz="6000" spc="-100" dirty="0">
                <a:ln w="15875">
                  <a:solidFill>
                    <a:srgbClr val="FFFFFF"/>
                  </a:solidFill>
                </a:ln>
                <a:noFill/>
              </a:rPr>
            </a:br>
            <a:br>
              <a:rPr lang="en-US" sz="6000" spc="-100" dirty="0">
                <a:ln w="15875">
                  <a:solidFill>
                    <a:srgbClr val="FFFFFF"/>
                  </a:solidFill>
                </a:ln>
                <a:noFill/>
              </a:rPr>
            </a:br>
            <a:br>
              <a:rPr lang="en-US" sz="6000" spc="-100" dirty="0">
                <a:ln w="15875">
                  <a:solidFill>
                    <a:srgbClr val="FFFFFF"/>
                  </a:solidFill>
                </a:ln>
                <a:noFill/>
              </a:rPr>
            </a:br>
            <a:endParaRPr lang="en-US" sz="6000" spc="-100" dirty="0">
              <a:ln w="15875">
                <a:solidFill>
                  <a:srgbClr val="FFFFFF"/>
                </a:solidFill>
              </a:ln>
              <a:noFill/>
            </a:endParaRPr>
          </a:p>
        </p:txBody>
      </p:sp>
      <p:sp>
        <p:nvSpPr>
          <p:cNvPr id="51" name="Rectangle 50">
            <a:extLst>
              <a:ext uri="{FF2B5EF4-FFF2-40B4-BE49-F238E27FC236}">
                <a16:creationId xmlns:a16="http://schemas.microsoft.com/office/drawing/2014/main" id="{B76CB7CA-05C2-4EE8-A97F-B5F3A4F89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144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1591644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74A7FC5-56F0-4FE3-8383-04EE92963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E6BEBC3-6A99-4A53-9835-9875E0841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993299F-3E8A-4BF7-9C3D-B9F22CF94C4E}"/>
              </a:ext>
            </a:extLst>
          </p:cNvPr>
          <p:cNvSpPr>
            <a:spLocks noGrp="1"/>
          </p:cNvSpPr>
          <p:nvPr>
            <p:ph type="ctrTitle"/>
          </p:nvPr>
        </p:nvSpPr>
        <p:spPr>
          <a:xfrm>
            <a:off x="379383" y="318734"/>
            <a:ext cx="7315200" cy="2130552"/>
          </a:xfrm>
        </p:spPr>
        <p:txBody>
          <a:bodyPr>
            <a:normAutofit/>
          </a:bodyPr>
          <a:lstStyle/>
          <a:p>
            <a:r>
              <a:rPr lang="en-GB" sz="4000" dirty="0">
                <a:effectLst/>
                <a:latin typeface="Arial" panose="020B0604020202020204" pitchFamily="34" charset="0"/>
                <a:ea typeface="Calibri" panose="020F0502020204030204" pitchFamily="34" charset="0"/>
              </a:rPr>
              <a:t>Solar Market size ,2020 to 2030</a:t>
            </a:r>
            <a:br>
              <a:rPr lang="en-GB" sz="1800" b="1" dirty="0">
                <a:effectLst/>
                <a:latin typeface="Times New Roman" panose="02020603050405020304" pitchFamily="18" charset="0"/>
                <a:ea typeface="Times New Roman" panose="02020603050405020304" pitchFamily="18" charset="0"/>
              </a:rPr>
            </a:br>
            <a:endParaRPr lang="en-US" dirty="0"/>
          </a:p>
        </p:txBody>
      </p:sp>
      <p:sp>
        <p:nvSpPr>
          <p:cNvPr id="14" name="Rectangle 13">
            <a:extLst>
              <a:ext uri="{FF2B5EF4-FFF2-40B4-BE49-F238E27FC236}">
                <a16:creationId xmlns:a16="http://schemas.microsoft.com/office/drawing/2014/main" id="{D1006911-EDB8-4CDF-AEAA-A3FA060851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8" name="Picture 7" descr="A picture containing sky, outdoor, blue, outdoor object&#10;&#10;Description automatically generated">
            <a:extLst>
              <a:ext uri="{FF2B5EF4-FFF2-40B4-BE49-F238E27FC236}">
                <a16:creationId xmlns:a16="http://schemas.microsoft.com/office/drawing/2014/main" id="{E94777ED-D352-6DA2-B72B-19C71D1E3351}"/>
              </a:ext>
            </a:extLst>
          </p:cNvPr>
          <p:cNvPicPr>
            <a:picLocks noChangeAspect="1"/>
          </p:cNvPicPr>
          <p:nvPr/>
        </p:nvPicPr>
        <p:blipFill>
          <a:blip r:embed="rId3"/>
          <a:stretch>
            <a:fillRect/>
          </a:stretch>
        </p:blipFill>
        <p:spPr>
          <a:xfrm>
            <a:off x="0" y="0"/>
            <a:ext cx="12192000" cy="6858000"/>
          </a:xfrm>
          <a:prstGeom prst="rect">
            <a:avLst/>
          </a:prstGeom>
          <a:noFill/>
        </p:spPr>
      </p:pic>
      <p:pic>
        <p:nvPicPr>
          <p:cNvPr id="6" name="Picture 5" descr="Chart, bar chart&#10;&#10;Description automatically generated">
            <a:extLst>
              <a:ext uri="{FF2B5EF4-FFF2-40B4-BE49-F238E27FC236}">
                <a16:creationId xmlns:a16="http://schemas.microsoft.com/office/drawing/2014/main" id="{40A5485C-0DCD-056B-0405-F99DC158DD46}"/>
              </a:ext>
            </a:extLst>
          </p:cNvPr>
          <p:cNvPicPr>
            <a:picLocks noChangeAspect="1"/>
          </p:cNvPicPr>
          <p:nvPr/>
        </p:nvPicPr>
        <p:blipFill>
          <a:blip r:embed="rId4"/>
          <a:stretch>
            <a:fillRect/>
          </a:stretch>
        </p:blipFill>
        <p:spPr>
          <a:xfrm>
            <a:off x="3507305" y="369378"/>
            <a:ext cx="8374555" cy="5046345"/>
          </a:xfrm>
          <a:prstGeom prst="rect">
            <a:avLst/>
          </a:prstGeom>
        </p:spPr>
      </p:pic>
      <p:sp>
        <p:nvSpPr>
          <p:cNvPr id="11" name="Rectangle 10">
            <a:extLst>
              <a:ext uri="{FF2B5EF4-FFF2-40B4-BE49-F238E27FC236}">
                <a16:creationId xmlns:a16="http://schemas.microsoft.com/office/drawing/2014/main" id="{599155AB-709C-59F3-54B5-3E24AB6AFCD5}"/>
              </a:ext>
            </a:extLst>
          </p:cNvPr>
          <p:cNvSpPr/>
          <p:nvPr/>
        </p:nvSpPr>
        <p:spPr>
          <a:xfrm>
            <a:off x="250739" y="369378"/>
            <a:ext cx="2956478" cy="5439322"/>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F228CEF8-846B-492C-6002-AAFD4A91A1FC}"/>
              </a:ext>
            </a:extLst>
          </p:cNvPr>
          <p:cNvSpPr txBox="1"/>
          <p:nvPr/>
        </p:nvSpPr>
        <p:spPr>
          <a:xfrm>
            <a:off x="471399" y="457423"/>
            <a:ext cx="2725767" cy="5088573"/>
          </a:xfrm>
          <a:prstGeom prst="rect">
            <a:avLst/>
          </a:prstGeom>
          <a:noFill/>
        </p:spPr>
        <p:txBody>
          <a:bodyPr wrap="square" rtlCol="0">
            <a:spAutoFit/>
          </a:bodyPr>
          <a:lstStyle/>
          <a:p>
            <a:pPr>
              <a:lnSpc>
                <a:spcPct val="150000"/>
              </a:lnSpc>
              <a:spcBef>
                <a:spcPts val="200"/>
              </a:spcBef>
            </a:pPr>
            <a:r>
              <a:rPr lang="en-GB" sz="2400" b="1" i="0" u="sng" dirty="0">
                <a:solidFill>
                  <a:schemeClr val="bg1"/>
                </a:solidFill>
                <a:effectLst/>
                <a:latin typeface="Calibri Light" panose="020F0302020204030204" pitchFamily="34" charset="0"/>
                <a:ea typeface="Times New Roman" panose="02020603050405020304" pitchFamily="18" charset="0"/>
                <a:cs typeface="Times New Roman" panose="02020603050405020304" pitchFamily="18" charset="0"/>
              </a:rPr>
              <a:t>Solar Energy System</a:t>
            </a:r>
            <a:r>
              <a:rPr lang="en-GB" sz="1600" i="0" u="sng" dirty="0">
                <a:solidFill>
                  <a:schemeClr val="bg1"/>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lang="en-GB" sz="1600" i="1" u="sng" dirty="0">
              <a:solidFill>
                <a:schemeClr val="bg1"/>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50000"/>
              </a:lnSpc>
              <a:spcAft>
                <a:spcPts val="800"/>
              </a:spcAft>
            </a:pPr>
            <a:r>
              <a:rPr lang="en-GB" sz="16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The following graph illustrates the rapid growth of the global market for solar energy systems. The market for solar energy was valued at US$ 197.23 billion in 2021 and is anticipated to increase to US$ 368.63 billion by 2030, with a predicted CAGR of 7.2% during that period.</a:t>
            </a:r>
            <a:endPar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5816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13A95FF-1A75-49AA-86AE-EED61BD0E4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48A562D-425F-2EDF-0C38-4532EA431ABB}"/>
              </a:ext>
            </a:extLst>
          </p:cNvPr>
          <p:cNvSpPr>
            <a:spLocks noGrp="1"/>
          </p:cNvSpPr>
          <p:nvPr>
            <p:ph type="title"/>
          </p:nvPr>
        </p:nvSpPr>
        <p:spPr>
          <a:xfrm>
            <a:off x="177282" y="862580"/>
            <a:ext cx="4464947" cy="1255469"/>
          </a:xfrm>
        </p:spPr>
        <p:txBody>
          <a:bodyPr>
            <a:normAutofit fontScale="90000"/>
          </a:bodyPr>
          <a:lstStyle/>
          <a:p>
            <a:r>
              <a:rPr lang="en-GB" sz="6000" i="0" dirty="0">
                <a:solidFill>
                  <a:schemeClr val="bg1"/>
                </a:solidFill>
                <a:effectLst/>
                <a:latin typeface="Arial" panose="020B0604020202020204" pitchFamily="34" charset="0"/>
                <a:cs typeface="Arial" panose="020B0604020202020204" pitchFamily="34" charset="0"/>
              </a:rPr>
              <a:t>Stakeholders</a:t>
            </a:r>
            <a:br>
              <a:rPr lang="en-GB" b="1" i="0" dirty="0">
                <a:solidFill>
                  <a:srgbClr val="004663"/>
                </a:solidFill>
                <a:effectLst/>
                <a:latin typeface="Inter"/>
              </a:rPr>
            </a:br>
            <a:endParaRPr lang="en-GB" dirty="0"/>
          </a:p>
        </p:txBody>
      </p:sp>
      <p:sp>
        <p:nvSpPr>
          <p:cNvPr id="9" name="Content Placeholder 8">
            <a:extLst>
              <a:ext uri="{FF2B5EF4-FFF2-40B4-BE49-F238E27FC236}">
                <a16:creationId xmlns:a16="http://schemas.microsoft.com/office/drawing/2014/main" id="{EB001BA8-4AD4-9A01-6E1A-7CE95B4C005A}"/>
              </a:ext>
            </a:extLst>
          </p:cNvPr>
          <p:cNvSpPr>
            <a:spLocks noGrp="1"/>
          </p:cNvSpPr>
          <p:nvPr>
            <p:ph idx="1"/>
          </p:nvPr>
        </p:nvSpPr>
        <p:spPr>
          <a:xfrm>
            <a:off x="0" y="1651979"/>
            <a:ext cx="4016116" cy="3274586"/>
          </a:xfrm>
        </p:spPr>
        <p:txBody>
          <a:bodyPr anchor="t">
            <a:noAutofit/>
          </a:bodyPr>
          <a:lstStyle/>
          <a:p>
            <a:r>
              <a:rPr lang="en-GB" sz="2800" dirty="0">
                <a:solidFill>
                  <a:srgbClr val="002060"/>
                </a:solidFill>
                <a:latin typeface="Arial" panose="020B0604020202020204" pitchFamily="34" charset="0"/>
                <a:cs typeface="Arial" panose="020B0604020202020204" pitchFamily="34" charset="0"/>
              </a:rPr>
              <a:t>Stakeholders are crucial since their decisions can have a good or negative impact on the project. There are other important stakeholders whose backing is required for the project to proceed.</a:t>
            </a:r>
            <a:endParaRPr lang="en-US" sz="2800" dirty="0">
              <a:solidFill>
                <a:srgbClr val="002060"/>
              </a:solidFill>
              <a:latin typeface="Arial" panose="020B0604020202020204" pitchFamily="34" charset="0"/>
              <a:cs typeface="Arial" panose="020B0604020202020204" pitchFamily="34" charset="0"/>
            </a:endParaRPr>
          </a:p>
        </p:txBody>
      </p:sp>
      <p:pic>
        <p:nvPicPr>
          <p:cNvPr id="5" name="Content Placeholder 4" descr="A group of people having a discussion&#10;&#10;Description automatically generated with medium confidence">
            <a:extLst>
              <a:ext uri="{FF2B5EF4-FFF2-40B4-BE49-F238E27FC236}">
                <a16:creationId xmlns:a16="http://schemas.microsoft.com/office/drawing/2014/main" id="{69688FA6-2ECD-009E-C42A-858647E7C05E}"/>
              </a:ext>
            </a:extLst>
          </p:cNvPr>
          <p:cNvPicPr>
            <a:picLocks noChangeAspect="1"/>
          </p:cNvPicPr>
          <p:nvPr/>
        </p:nvPicPr>
        <p:blipFill rotWithShape="1">
          <a:blip r:embed="rId2"/>
          <a:srcRect l="17071" r="17572" b="1"/>
          <a:stretch/>
        </p:blipFill>
        <p:spPr>
          <a:xfrm>
            <a:off x="5137463" y="759599"/>
            <a:ext cx="6193767" cy="5330650"/>
          </a:xfrm>
          <a:prstGeom prst="rect">
            <a:avLst/>
          </a:prstGeom>
        </p:spPr>
      </p:pic>
    </p:spTree>
    <p:extLst>
      <p:ext uri="{BB962C8B-B14F-4D97-AF65-F5344CB8AC3E}">
        <p14:creationId xmlns:p14="http://schemas.microsoft.com/office/powerpoint/2010/main" val="8184970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34">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 name="Rectangle 36">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47" name="Rectangle 38">
            <a:extLst>
              <a:ext uri="{FF2B5EF4-FFF2-40B4-BE49-F238E27FC236}">
                <a16:creationId xmlns:a16="http://schemas.microsoft.com/office/drawing/2014/main" id="{9203ABB4-7E2A-4248-9FE7-4A419AFF2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0">
            <a:extLst>
              <a:ext uri="{FF2B5EF4-FFF2-40B4-BE49-F238E27FC236}">
                <a16:creationId xmlns:a16="http://schemas.microsoft.com/office/drawing/2014/main" id="{3126970D-C1E5-4FB1-84E8-86CB9CED1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5">
            <a:extLst>
              <a:ext uri="{FF2B5EF4-FFF2-40B4-BE49-F238E27FC236}">
                <a16:creationId xmlns:a16="http://schemas.microsoft.com/office/drawing/2014/main" id="{D73AEA6C-4938-33F0-F8C4-9B524DF7FCF8}"/>
              </a:ext>
            </a:extLst>
          </p:cNvPr>
          <p:cNvSpPr>
            <a:spLocks noGrp="1"/>
          </p:cNvSpPr>
          <p:nvPr>
            <p:ph type="title"/>
          </p:nvPr>
        </p:nvSpPr>
        <p:spPr>
          <a:xfrm>
            <a:off x="1069848" y="4590661"/>
            <a:ext cx="10210862" cy="1065690"/>
          </a:xfrm>
        </p:spPr>
        <p:txBody>
          <a:bodyPr vert="horz" lIns="91440" tIns="45720" rIns="91440" bIns="45720" rtlCol="0" anchor="b">
            <a:normAutofit/>
          </a:bodyPr>
          <a:lstStyle/>
          <a:p>
            <a:r>
              <a:rPr lang="en-US" sz="1900" spc="-100" dirty="0">
                <a:effectLst/>
                <a:latin typeface="Arial" panose="020B0604020202020204" pitchFamily="34" charset="0"/>
                <a:cs typeface="Arial" panose="020B0604020202020204" pitchFamily="34" charset="0"/>
              </a:rPr>
              <a:t>The life cycle of the project, the order of phases showing the steps that a project follows. These steps are as follows: initiation followed by planning, then execution and finally closure </a:t>
            </a:r>
            <a:endParaRPr lang="en-US" sz="1900" spc="-100" dirty="0">
              <a:latin typeface="Arial" panose="020B0604020202020204" pitchFamily="34" charset="0"/>
              <a:cs typeface="Arial" panose="020B0604020202020204" pitchFamily="34" charset="0"/>
            </a:endParaRPr>
          </a:p>
        </p:txBody>
      </p:sp>
      <p:pic>
        <p:nvPicPr>
          <p:cNvPr id="9" name="Picture 8" descr="A screenshot of a computer&#10;&#10;Description automatically generated with low confidence">
            <a:extLst>
              <a:ext uri="{FF2B5EF4-FFF2-40B4-BE49-F238E27FC236}">
                <a16:creationId xmlns:a16="http://schemas.microsoft.com/office/drawing/2014/main" id="{D19C6F0E-5039-0BB8-4C9A-F392C97E8B87}"/>
              </a:ext>
            </a:extLst>
          </p:cNvPr>
          <p:cNvPicPr>
            <a:picLocks noChangeAspect="1"/>
          </p:cNvPicPr>
          <p:nvPr/>
        </p:nvPicPr>
        <p:blipFill>
          <a:blip r:embed="rId3"/>
          <a:stretch>
            <a:fillRect/>
          </a:stretch>
        </p:blipFill>
        <p:spPr>
          <a:xfrm>
            <a:off x="3631433" y="484632"/>
            <a:ext cx="5514348" cy="3556755"/>
          </a:xfrm>
          <a:prstGeom prst="rect">
            <a:avLst/>
          </a:prstGeom>
        </p:spPr>
      </p:pic>
      <p:sp>
        <p:nvSpPr>
          <p:cNvPr id="10" name="TextBox 9">
            <a:extLst>
              <a:ext uri="{FF2B5EF4-FFF2-40B4-BE49-F238E27FC236}">
                <a16:creationId xmlns:a16="http://schemas.microsoft.com/office/drawing/2014/main" id="{CC769A90-EFD2-F43B-0CEE-CB3D3BF316CE}"/>
              </a:ext>
            </a:extLst>
          </p:cNvPr>
          <p:cNvSpPr txBox="1"/>
          <p:nvPr/>
        </p:nvSpPr>
        <p:spPr>
          <a:xfrm>
            <a:off x="2388637" y="6500335"/>
            <a:ext cx="9113457" cy="492443"/>
          </a:xfrm>
          <a:prstGeom prst="rect">
            <a:avLst/>
          </a:prstGeom>
          <a:noFill/>
        </p:spPr>
        <p:txBody>
          <a:bodyPr wrap="square" rtlCol="0">
            <a:spAutoFit/>
          </a:bodyPr>
          <a:lstStyle/>
          <a:p>
            <a:r>
              <a:rPr lang="fr-FR" sz="1800" dirty="0">
                <a:effectLst/>
                <a:latin typeface="Arial" panose="020B0604020202020204" pitchFamily="34" charset="0"/>
                <a:ea typeface="Calibri" panose="020F0502020204030204" pitchFamily="34" charset="0"/>
                <a:cs typeface="Times New Roman" panose="02020603050405020304" pitchFamily="18" charset="0"/>
              </a:rPr>
              <a:t>Source: </a:t>
            </a:r>
            <a:r>
              <a:rPr lang="fr-FR"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http://www.free-management-ebooks.com/faqpm/principles-08.htm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p>
        </p:txBody>
      </p:sp>
    </p:spTree>
    <p:extLst>
      <p:ext uri="{BB962C8B-B14F-4D97-AF65-F5344CB8AC3E}">
        <p14:creationId xmlns:p14="http://schemas.microsoft.com/office/powerpoint/2010/main" val="2552862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681577AD-DA5F-48B3-8FB9-5199BA9EE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5350"/>
            <a:ext cx="4642228" cy="5330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a:extLst>
              <a:ext uri="{FF2B5EF4-FFF2-40B4-BE49-F238E27FC236}">
                <a16:creationId xmlns:a16="http://schemas.microsoft.com/office/drawing/2014/main" id="{3B5F60BB-BAB9-6F93-22A8-20A736E8A8E4}"/>
              </a:ext>
            </a:extLst>
          </p:cNvPr>
          <p:cNvSpPr txBox="1"/>
          <p:nvPr/>
        </p:nvSpPr>
        <p:spPr>
          <a:xfrm>
            <a:off x="289249" y="890571"/>
            <a:ext cx="4016116" cy="1255469"/>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6000" b="0" spc="-60" dirty="0">
                <a:solidFill>
                  <a:srgbClr val="FFFFFF"/>
                </a:solidFill>
                <a:effectLst/>
                <a:latin typeface="Arial" panose="020B0604020202020204" pitchFamily="34" charset="0"/>
                <a:ea typeface="+mj-ea"/>
                <a:cs typeface="Arial" panose="020B0604020202020204" pitchFamily="34" charset="0"/>
              </a:rPr>
              <a:t>Gantt chart</a:t>
            </a:r>
            <a:endParaRPr lang="en-US" sz="6000" b="1" spc="-60" dirty="0">
              <a:solidFill>
                <a:srgbClr val="FFFFFF"/>
              </a:solidFill>
              <a:effectLst/>
              <a:latin typeface="Arial" panose="020B0604020202020204" pitchFamily="34" charset="0"/>
              <a:ea typeface="+mj-ea"/>
              <a:cs typeface="Arial" panose="020B0604020202020204" pitchFamily="34" charset="0"/>
            </a:endParaRPr>
          </a:p>
          <a:p>
            <a:pPr defTabSz="914400">
              <a:lnSpc>
                <a:spcPct val="90000"/>
              </a:lnSpc>
              <a:spcBef>
                <a:spcPct val="0"/>
              </a:spcBef>
              <a:spcAft>
                <a:spcPts val="600"/>
              </a:spcAft>
            </a:pPr>
            <a:endParaRPr lang="en-US" sz="3600" spc="-60" dirty="0">
              <a:solidFill>
                <a:srgbClr val="FFFFFF"/>
              </a:solidFill>
              <a:latin typeface="+mj-lt"/>
              <a:ea typeface="+mj-ea"/>
              <a:cs typeface="+mj-cs"/>
            </a:endParaRPr>
          </a:p>
        </p:txBody>
      </p:sp>
      <p:sp>
        <p:nvSpPr>
          <p:cNvPr id="11" name="TextBox 10">
            <a:extLst>
              <a:ext uri="{FF2B5EF4-FFF2-40B4-BE49-F238E27FC236}">
                <a16:creationId xmlns:a16="http://schemas.microsoft.com/office/drawing/2014/main" id="{A19866D9-FFD2-2396-3322-47D1AE1E43A4}"/>
              </a:ext>
            </a:extLst>
          </p:cNvPr>
          <p:cNvSpPr txBox="1"/>
          <p:nvPr/>
        </p:nvSpPr>
        <p:spPr>
          <a:xfrm>
            <a:off x="289249" y="2146040"/>
            <a:ext cx="4016116" cy="3274586"/>
          </a:xfrm>
          <a:prstGeom prst="rect">
            <a:avLst/>
          </a:prstGeom>
        </p:spPr>
        <p:txBody>
          <a:bodyPr vert="horz" lIns="91440" tIns="45720" rIns="91440" bIns="45720" rtlCol="0" anchor="t">
            <a:noAutofit/>
          </a:bodyPr>
          <a:lstStyle/>
          <a:p>
            <a:pPr indent="-182880" defTabSz="914400">
              <a:lnSpc>
                <a:spcPct val="90000"/>
              </a:lnSpc>
              <a:buClr>
                <a:schemeClr val="accent1"/>
              </a:buClr>
              <a:buFont typeface="Wingdings 2" pitchFamily="18" charset="2"/>
              <a:buChar char=""/>
            </a:pPr>
            <a:r>
              <a:rPr lang="en-GB" sz="2800" dirty="0">
                <a:solidFill>
                  <a:srgbClr val="FFFFFF"/>
                </a:solidFill>
                <a:latin typeface="Arial" panose="020B0604020202020204" pitchFamily="34" charset="0"/>
                <a:cs typeface="Arial" panose="020B0604020202020204" pitchFamily="34" charset="0"/>
              </a:rPr>
              <a:t>The representation of a project plan is done using a Gantt chart, a project management tool. It usually consists of two parts: a left-side task list and a right-side timeline with work-scheduling bars.</a:t>
            </a:r>
            <a:endParaRPr lang="en-US" sz="2800" dirty="0">
              <a:solidFill>
                <a:srgbClr val="FFFFFF"/>
              </a:solidFill>
              <a:latin typeface="Arial" panose="020B0604020202020204" pitchFamily="34" charset="0"/>
              <a:cs typeface="Arial" panose="020B0604020202020204" pitchFamily="34" charset="0"/>
            </a:endParaRPr>
          </a:p>
        </p:txBody>
      </p:sp>
      <p:pic>
        <p:nvPicPr>
          <p:cNvPr id="10" name="Picture 9" descr="Chart, waterfall chart&#10;&#10;Description automatically generated">
            <a:extLst>
              <a:ext uri="{FF2B5EF4-FFF2-40B4-BE49-F238E27FC236}">
                <a16:creationId xmlns:a16="http://schemas.microsoft.com/office/drawing/2014/main" id="{8C5DAA60-C9D4-F92C-1310-F3CA7C0AA452}"/>
              </a:ext>
            </a:extLst>
          </p:cNvPr>
          <p:cNvPicPr>
            <a:picLocks noChangeAspect="1"/>
          </p:cNvPicPr>
          <p:nvPr/>
        </p:nvPicPr>
        <p:blipFill>
          <a:blip r:embed="rId3"/>
          <a:stretch>
            <a:fillRect/>
          </a:stretch>
        </p:blipFill>
        <p:spPr>
          <a:xfrm>
            <a:off x="5137463" y="1280332"/>
            <a:ext cx="6193767" cy="4289183"/>
          </a:xfrm>
          <a:prstGeom prst="rect">
            <a:avLst/>
          </a:prstGeom>
        </p:spPr>
      </p:pic>
    </p:spTree>
    <p:extLst>
      <p:ext uri="{BB962C8B-B14F-4D97-AF65-F5344CB8AC3E}">
        <p14:creationId xmlns:p14="http://schemas.microsoft.com/office/powerpoint/2010/main" val="1396896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74A7FC5-56F0-4FE3-8383-04EE92963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Working">
            <a:extLst>
              <a:ext uri="{FF2B5EF4-FFF2-40B4-BE49-F238E27FC236}">
                <a16:creationId xmlns:a16="http://schemas.microsoft.com/office/drawing/2014/main" id="{BC829010-59E7-4B6E-AE76-EEE7D0ED0D8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1"/>
            <a:ext cx="12188932" cy="6858000"/>
          </a:xfrm>
          <a:prstGeom prst="rect">
            <a:avLst/>
          </a:prstGeom>
        </p:spPr>
      </p:pic>
      <p:sp>
        <p:nvSpPr>
          <p:cNvPr id="12" name="Rectangle 11">
            <a:extLst>
              <a:ext uri="{FF2B5EF4-FFF2-40B4-BE49-F238E27FC236}">
                <a16:creationId xmlns:a16="http://schemas.microsoft.com/office/drawing/2014/main" id="{DE6BEBC3-6A99-4A53-9835-9875E0841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993299F-3E8A-4BF7-9C3D-B9F22CF94C4E}"/>
              </a:ext>
            </a:extLst>
          </p:cNvPr>
          <p:cNvSpPr>
            <a:spLocks noGrp="1"/>
          </p:cNvSpPr>
          <p:nvPr>
            <p:ph type="ctrTitle"/>
          </p:nvPr>
        </p:nvSpPr>
        <p:spPr>
          <a:xfrm>
            <a:off x="1069848" y="1298448"/>
            <a:ext cx="7315200" cy="2130552"/>
          </a:xfrm>
        </p:spPr>
        <p:txBody>
          <a:bodyPr>
            <a:normAutofit/>
          </a:bodyPr>
          <a:lstStyle/>
          <a:p>
            <a:r>
              <a:rPr lang="en-GB" sz="6000" b="0" dirty="0">
                <a:effectLst/>
                <a:latin typeface="Arial" panose="020B0604020202020204" pitchFamily="34" charset="0"/>
                <a:ea typeface="Times New Roman" panose="02020603050405020304" pitchFamily="18" charset="0"/>
                <a:cs typeface="Arial" panose="020B0604020202020204" pitchFamily="34" charset="0"/>
              </a:rPr>
              <a:t>Initiation</a:t>
            </a:r>
            <a:br>
              <a:rPr lang="en-GB" sz="1800" b="1" dirty="0">
                <a:effectLst/>
                <a:latin typeface="Times New Roman" panose="02020603050405020304" pitchFamily="18" charset="0"/>
                <a:ea typeface="Times New Roman" panose="02020603050405020304" pitchFamily="18" charset="0"/>
              </a:rPr>
            </a:br>
            <a:endParaRPr lang="en-US" dirty="0"/>
          </a:p>
        </p:txBody>
      </p:sp>
      <p:sp>
        <p:nvSpPr>
          <p:cNvPr id="3" name="Subtitle 2">
            <a:extLst>
              <a:ext uri="{FF2B5EF4-FFF2-40B4-BE49-F238E27FC236}">
                <a16:creationId xmlns:a16="http://schemas.microsoft.com/office/drawing/2014/main" id="{EF6083A9-53C1-4358-80D7-727411C121D9}"/>
              </a:ext>
            </a:extLst>
          </p:cNvPr>
          <p:cNvSpPr>
            <a:spLocks noGrp="1"/>
          </p:cNvSpPr>
          <p:nvPr>
            <p:ph type="subTitle" idx="1"/>
          </p:nvPr>
        </p:nvSpPr>
        <p:spPr>
          <a:xfrm>
            <a:off x="1069848" y="3006224"/>
            <a:ext cx="7315200" cy="2130552"/>
          </a:xfrm>
        </p:spPr>
        <p:txBody>
          <a:bodyPr>
            <a:normAutofit lnSpcReduction="10000"/>
          </a:bodyPr>
          <a:lstStyle/>
          <a:p>
            <a:pPr marL="285750" indent="-285750">
              <a:buFont typeface="Arial" panose="020B0604020202020204" pitchFamily="34" charset="0"/>
              <a:buChar char="•"/>
            </a:pPr>
            <a:r>
              <a:rPr lang="en-GB" sz="32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-Vision</a:t>
            </a:r>
          </a:p>
          <a:p>
            <a:pPr marL="285750" indent="-285750">
              <a:buFont typeface="Arial" panose="020B0604020202020204" pitchFamily="34" charset="0"/>
              <a:buChar char="•"/>
            </a:pPr>
            <a:r>
              <a:rPr lang="en-GB" sz="32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-Future Scope</a:t>
            </a:r>
          </a:p>
          <a:p>
            <a:pPr marL="285750" indent="-285750">
              <a:buFont typeface="Arial" panose="020B0604020202020204" pitchFamily="34" charset="0"/>
              <a:buChar char="•"/>
            </a:pPr>
            <a:r>
              <a:rPr lang="en-GB" sz="3200" dirty="0">
                <a:solidFill>
                  <a:srgbClr val="002060"/>
                </a:solidFill>
                <a:effectLst/>
                <a:latin typeface="Arial" panose="020B0604020202020204" pitchFamily="34" charset="0"/>
                <a:ea typeface="Calibri" panose="020F0502020204030204" pitchFamily="34" charset="0"/>
                <a:cs typeface="Arial" panose="020B0604020202020204" pitchFamily="34" charset="0"/>
              </a:rPr>
              <a:t>-Strategy. </a:t>
            </a:r>
          </a:p>
          <a:p>
            <a:pPr marL="285750" indent="-285750">
              <a:buFont typeface="Arial" panose="020B0604020202020204" pitchFamily="34" charset="0"/>
              <a:buChar char="•"/>
            </a:pPr>
            <a:r>
              <a:rPr lang="en-GB" sz="3200" dirty="0">
                <a:solidFill>
                  <a:srgbClr val="002060"/>
                </a:solidFill>
                <a:effectLst/>
                <a:latin typeface="Arial" panose="020B0604020202020204" pitchFamily="34" charset="0"/>
                <a:ea typeface="Calibri" panose="020F0502020204030204" pitchFamily="34" charset="0"/>
                <a:cs typeface="Arial" panose="020B0604020202020204" pitchFamily="34" charset="0"/>
              </a:rPr>
              <a:t>-Organization and Management</a:t>
            </a:r>
            <a:endParaRPr lang="en-US" sz="3200" dirty="0">
              <a:solidFill>
                <a:srgbClr val="002060"/>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D1006911-EDB8-4CDF-AEAA-A3FA060851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771184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74A7FC5-56F0-4FE3-8383-04EE92963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BC829010-59E7-4B6E-AE76-EEE7D0ED0D81}"/>
              </a:ext>
            </a:extLst>
          </p:cNvPr>
          <p:cNvPicPr>
            <a:picLocks noChangeAspect="1"/>
          </p:cNvPicPr>
          <p:nvPr/>
        </p:nvPicPr>
        <p:blipFill>
          <a:blip r:embed="rId3"/>
          <a:srcRect/>
          <a:stretch/>
        </p:blipFill>
        <p:spPr>
          <a:xfrm>
            <a:off x="20" y="862"/>
            <a:ext cx="12188932" cy="6856274"/>
          </a:xfrm>
          <a:prstGeom prst="rect">
            <a:avLst/>
          </a:prstGeom>
        </p:spPr>
      </p:pic>
      <p:sp>
        <p:nvSpPr>
          <p:cNvPr id="12" name="Rectangle 11">
            <a:extLst>
              <a:ext uri="{FF2B5EF4-FFF2-40B4-BE49-F238E27FC236}">
                <a16:creationId xmlns:a16="http://schemas.microsoft.com/office/drawing/2014/main" id="{DE6BEBC3-6A99-4A53-9835-9875E0841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993299F-3E8A-4BF7-9C3D-B9F22CF94C4E}"/>
              </a:ext>
            </a:extLst>
          </p:cNvPr>
          <p:cNvSpPr>
            <a:spLocks noGrp="1"/>
          </p:cNvSpPr>
          <p:nvPr>
            <p:ph type="ctrTitle"/>
          </p:nvPr>
        </p:nvSpPr>
        <p:spPr>
          <a:xfrm>
            <a:off x="1069848" y="1298448"/>
            <a:ext cx="7315200" cy="2130552"/>
          </a:xfrm>
        </p:spPr>
        <p:txBody>
          <a:bodyPr>
            <a:normAutofit/>
          </a:bodyPr>
          <a:lstStyle/>
          <a:p>
            <a:r>
              <a:rPr lang="en-GB" sz="6000" b="0" dirty="0">
                <a:effectLst/>
                <a:latin typeface="Arial" panose="020B0604020202020204" pitchFamily="34" charset="0"/>
                <a:ea typeface="Times New Roman" panose="02020603050405020304" pitchFamily="18" charset="0"/>
                <a:cs typeface="Arial" panose="020B0604020202020204" pitchFamily="34" charset="0"/>
              </a:rPr>
              <a:t>  Planning</a:t>
            </a:r>
            <a:br>
              <a:rPr lang="en-GB" sz="1800" b="1" dirty="0">
                <a:effectLst/>
                <a:latin typeface="Times New Roman" panose="02020603050405020304" pitchFamily="18" charset="0"/>
                <a:ea typeface="Times New Roman" panose="02020603050405020304" pitchFamily="18" charset="0"/>
              </a:rPr>
            </a:br>
            <a:br>
              <a:rPr lang="en-GB" sz="1800" b="1" dirty="0">
                <a:effectLst/>
                <a:latin typeface="Times New Roman" panose="02020603050405020304" pitchFamily="18" charset="0"/>
                <a:ea typeface="Times New Roman" panose="02020603050405020304" pitchFamily="18" charset="0"/>
              </a:rPr>
            </a:br>
            <a:endParaRPr lang="en-US" dirty="0"/>
          </a:p>
        </p:txBody>
      </p:sp>
      <p:sp>
        <p:nvSpPr>
          <p:cNvPr id="3" name="Subtitle 2">
            <a:extLst>
              <a:ext uri="{FF2B5EF4-FFF2-40B4-BE49-F238E27FC236}">
                <a16:creationId xmlns:a16="http://schemas.microsoft.com/office/drawing/2014/main" id="{EF6083A9-53C1-4358-80D7-727411C121D9}"/>
              </a:ext>
            </a:extLst>
          </p:cNvPr>
          <p:cNvSpPr>
            <a:spLocks noGrp="1"/>
          </p:cNvSpPr>
          <p:nvPr>
            <p:ph type="subTitle" idx="1"/>
          </p:nvPr>
        </p:nvSpPr>
        <p:spPr>
          <a:xfrm>
            <a:off x="1069848" y="3006224"/>
            <a:ext cx="7315200" cy="2130552"/>
          </a:xfrm>
        </p:spPr>
        <p:txBody>
          <a:bodyPr>
            <a:normAutofit/>
          </a:bodyPr>
          <a:lstStyle/>
          <a:p>
            <a:pPr marL="285750" indent="-285750">
              <a:buFont typeface="Arial" panose="020B0604020202020204" pitchFamily="34" charset="0"/>
              <a:buChar char="•"/>
            </a:pPr>
            <a:r>
              <a:rPr lang="en-GB" sz="32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-Financing Plan and Profitability</a:t>
            </a:r>
          </a:p>
          <a:p>
            <a:pPr marL="285750" indent="-285750">
              <a:buFont typeface="Arial" panose="020B0604020202020204" pitchFamily="34" charset="0"/>
              <a:buChar char="•"/>
            </a:pPr>
            <a:r>
              <a:rPr lang="en-GB" sz="32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-Risk</a:t>
            </a:r>
          </a:p>
          <a:p>
            <a:pPr marL="285750" indent="-285750">
              <a:buFont typeface="Arial" panose="020B0604020202020204" pitchFamily="34" charset="0"/>
              <a:buChar char="•"/>
            </a:pPr>
            <a:r>
              <a:rPr lang="en-GB" sz="32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-The team of contractors</a:t>
            </a:r>
          </a:p>
          <a:p>
            <a:pPr marL="285750" indent="-285750">
              <a:buFont typeface="Arial" panose="020B0604020202020204" pitchFamily="34" charset="0"/>
              <a:buChar char="•"/>
            </a:pPr>
            <a:endParaRPr lang="en-US" sz="3200" dirty="0">
              <a:solidFill>
                <a:srgbClr val="002060"/>
              </a:solidFill>
            </a:endParaRPr>
          </a:p>
        </p:txBody>
      </p:sp>
      <p:sp>
        <p:nvSpPr>
          <p:cNvPr id="14" name="Rectangle 13">
            <a:extLst>
              <a:ext uri="{FF2B5EF4-FFF2-40B4-BE49-F238E27FC236}">
                <a16:creationId xmlns:a16="http://schemas.microsoft.com/office/drawing/2014/main" id="{D1006911-EDB8-4CDF-AEAA-A3FA060851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53039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36">
            <a:extLst>
              <a:ext uri="{FF2B5EF4-FFF2-40B4-BE49-F238E27FC236}">
                <a16:creationId xmlns:a16="http://schemas.microsoft.com/office/drawing/2014/main" id="{BD3A0BBF-3323-4691-834F-8AB5052EF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38">
            <a:extLst>
              <a:ext uri="{FF2B5EF4-FFF2-40B4-BE49-F238E27FC236}">
                <a16:creationId xmlns:a16="http://schemas.microsoft.com/office/drawing/2014/main" id="{A55BC1B9-2257-4E14-823B-9628FE5F7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609288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993299F-3E8A-4BF7-9C3D-B9F22CF94C4E}"/>
              </a:ext>
            </a:extLst>
          </p:cNvPr>
          <p:cNvSpPr>
            <a:spLocks noGrp="1"/>
          </p:cNvSpPr>
          <p:nvPr>
            <p:ph type="ctrTitle"/>
          </p:nvPr>
        </p:nvSpPr>
        <p:spPr>
          <a:xfrm>
            <a:off x="632168" y="1298448"/>
            <a:ext cx="5143482" cy="3255264"/>
          </a:xfrm>
        </p:spPr>
        <p:txBody>
          <a:bodyPr>
            <a:normAutofit/>
          </a:bodyPr>
          <a:lstStyle/>
          <a:p>
            <a:r>
              <a:rPr lang="en-GB" sz="6000" dirty="0">
                <a:ln w="15875">
                  <a:solidFill>
                    <a:srgbClr val="FFFFFF"/>
                  </a:solidFill>
                </a:ln>
                <a:effectLst/>
                <a:latin typeface="Arial" panose="020B0604020202020204" pitchFamily="34" charset="0"/>
                <a:ea typeface="Times New Roman" panose="02020603050405020304" pitchFamily="18" charset="0"/>
                <a:cs typeface="Arial" panose="020B0604020202020204" pitchFamily="34" charset="0"/>
              </a:rPr>
              <a:t>Executing</a:t>
            </a:r>
            <a:br>
              <a:rPr lang="en-GB" sz="5500" b="1" dirty="0">
                <a:ln w="15875">
                  <a:solidFill>
                    <a:srgbClr val="FFFFFF"/>
                  </a:solidFill>
                </a:ln>
                <a:effectLst/>
                <a:latin typeface="Times New Roman" panose="02020603050405020304" pitchFamily="18" charset="0"/>
                <a:ea typeface="Times New Roman" panose="02020603050405020304" pitchFamily="18" charset="0"/>
              </a:rPr>
            </a:br>
            <a:br>
              <a:rPr lang="en-GB" sz="5500" b="1" dirty="0">
                <a:ln w="15875">
                  <a:solidFill>
                    <a:srgbClr val="FFFFFF"/>
                  </a:solidFill>
                </a:ln>
                <a:effectLst/>
                <a:latin typeface="Times New Roman" panose="02020603050405020304" pitchFamily="18" charset="0"/>
                <a:ea typeface="Times New Roman" panose="02020603050405020304" pitchFamily="18" charset="0"/>
              </a:rPr>
            </a:br>
            <a:br>
              <a:rPr lang="en-GB" sz="5500" b="1" dirty="0">
                <a:ln w="15875">
                  <a:solidFill>
                    <a:srgbClr val="FFFFFF"/>
                  </a:solidFill>
                </a:ln>
                <a:effectLst/>
                <a:latin typeface="Times New Roman" panose="02020603050405020304" pitchFamily="18" charset="0"/>
                <a:ea typeface="Times New Roman" panose="02020603050405020304" pitchFamily="18" charset="0"/>
              </a:rPr>
            </a:br>
            <a:endParaRPr lang="en-US" sz="5500" dirty="0">
              <a:ln w="15875">
                <a:solidFill>
                  <a:srgbClr val="FFFFFF"/>
                </a:solidFill>
              </a:ln>
            </a:endParaRPr>
          </a:p>
        </p:txBody>
      </p:sp>
      <p:sp>
        <p:nvSpPr>
          <p:cNvPr id="3" name="Subtitle 2">
            <a:extLst>
              <a:ext uri="{FF2B5EF4-FFF2-40B4-BE49-F238E27FC236}">
                <a16:creationId xmlns:a16="http://schemas.microsoft.com/office/drawing/2014/main" id="{EF6083A9-53C1-4358-80D7-727411C121D9}"/>
              </a:ext>
            </a:extLst>
          </p:cNvPr>
          <p:cNvSpPr>
            <a:spLocks noGrp="1"/>
          </p:cNvSpPr>
          <p:nvPr>
            <p:ph type="subTitle" idx="1"/>
          </p:nvPr>
        </p:nvSpPr>
        <p:spPr>
          <a:xfrm>
            <a:off x="312129" y="2677209"/>
            <a:ext cx="5143482" cy="2907437"/>
          </a:xfrm>
        </p:spPr>
        <p:txBody>
          <a:bodyPr>
            <a:normAutofit/>
          </a:bodyPr>
          <a:lstStyle/>
          <a:p>
            <a:pPr marL="285750" indent="-285750">
              <a:buFont typeface="Arial" panose="020B0604020202020204" pitchFamily="34" charset="0"/>
              <a:buChar char="•"/>
            </a:pPr>
            <a:r>
              <a:rPr lang="en-GB" sz="32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-Product and service planning</a:t>
            </a:r>
          </a:p>
          <a:p>
            <a:pPr marL="285750" indent="-285750">
              <a:buFont typeface="Arial" panose="020B0604020202020204" pitchFamily="34" charset="0"/>
              <a:buChar char="•"/>
            </a:pPr>
            <a:r>
              <a:rPr lang="en-GB" sz="32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-Permits , legal requirements  and environmental issues</a:t>
            </a:r>
          </a:p>
          <a:p>
            <a:pPr marL="285750" indent="-285750">
              <a:buFont typeface="Arial" panose="020B0604020202020204" pitchFamily="34" charset="0"/>
              <a:buChar char="•"/>
            </a:pPr>
            <a:endParaRPr lang="en-US" sz="1500" dirty="0"/>
          </a:p>
        </p:txBody>
      </p:sp>
      <p:pic>
        <p:nvPicPr>
          <p:cNvPr id="6" name="Picture 5" descr="Map&#10;&#10;Description automatically generated">
            <a:extLst>
              <a:ext uri="{FF2B5EF4-FFF2-40B4-BE49-F238E27FC236}">
                <a16:creationId xmlns:a16="http://schemas.microsoft.com/office/drawing/2014/main" id="{1A5EFC9E-C540-F219-C3AB-DE6F11B8E8A8}"/>
              </a:ext>
            </a:extLst>
          </p:cNvPr>
          <p:cNvPicPr>
            <a:picLocks noChangeAspect="1"/>
          </p:cNvPicPr>
          <p:nvPr/>
        </p:nvPicPr>
        <p:blipFill rotWithShape="1">
          <a:blip r:embed="rId3"/>
          <a:srcRect r="-1" b="1069"/>
          <a:stretch/>
        </p:blipFill>
        <p:spPr>
          <a:xfrm>
            <a:off x="6586977" y="758952"/>
            <a:ext cx="4908848" cy="1918257"/>
          </a:xfrm>
          <a:prstGeom prst="rect">
            <a:avLst/>
          </a:prstGeom>
        </p:spPr>
      </p:pic>
      <p:pic>
        <p:nvPicPr>
          <p:cNvPr id="5" name="Picture 4">
            <a:extLst>
              <a:ext uri="{FF2B5EF4-FFF2-40B4-BE49-F238E27FC236}">
                <a16:creationId xmlns:a16="http://schemas.microsoft.com/office/drawing/2014/main" id="{BC829010-59E7-4B6E-AE76-EEE7D0ED0D81}"/>
              </a:ext>
            </a:extLst>
          </p:cNvPr>
          <p:cNvPicPr>
            <a:picLocks noChangeAspect="1"/>
          </p:cNvPicPr>
          <p:nvPr/>
        </p:nvPicPr>
        <p:blipFill rotWithShape="1">
          <a:blip r:embed="rId4"/>
          <a:srcRect t="10887" r="-1" b="-1"/>
          <a:stretch/>
        </p:blipFill>
        <p:spPr>
          <a:xfrm>
            <a:off x="6586977" y="2825904"/>
            <a:ext cx="4908848" cy="3263999"/>
          </a:xfrm>
          <a:prstGeom prst="rect">
            <a:avLst/>
          </a:prstGeom>
        </p:spPr>
      </p:pic>
      <p:sp>
        <p:nvSpPr>
          <p:cNvPr id="41" name="Rectangle 40">
            <a:extLst>
              <a:ext uri="{FF2B5EF4-FFF2-40B4-BE49-F238E27FC236}">
                <a16:creationId xmlns:a16="http://schemas.microsoft.com/office/drawing/2014/main" id="{3D28F979-6B06-4DCB-988D-9E6860E7F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80966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Rectangle 56">
            <a:extLst>
              <a:ext uri="{FF2B5EF4-FFF2-40B4-BE49-F238E27FC236}">
                <a16:creationId xmlns:a16="http://schemas.microsoft.com/office/drawing/2014/main" id="{B86EEAC6-011F-4499-ACFF-2FDC742DB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 name="Rectangle 58">
            <a:extLst>
              <a:ext uri="{FF2B5EF4-FFF2-40B4-BE49-F238E27FC236}">
                <a16:creationId xmlns:a16="http://schemas.microsoft.com/office/drawing/2014/main" id="{6970F14D-B6E6-40EA-96B4-4E18D0CF9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993299F-3E8A-4BF7-9C3D-B9F22CF94C4E}"/>
              </a:ext>
            </a:extLst>
          </p:cNvPr>
          <p:cNvSpPr>
            <a:spLocks noGrp="1"/>
          </p:cNvSpPr>
          <p:nvPr>
            <p:ph type="ctrTitle"/>
          </p:nvPr>
        </p:nvSpPr>
        <p:spPr>
          <a:xfrm>
            <a:off x="496109" y="1713523"/>
            <a:ext cx="2947482" cy="1283461"/>
          </a:xfrm>
        </p:spPr>
        <p:txBody>
          <a:bodyPr vert="horz" lIns="91440" tIns="45720" rIns="91440" bIns="45720" rtlCol="0" anchor="b">
            <a:normAutofit fontScale="90000"/>
          </a:bodyPr>
          <a:lstStyle/>
          <a:p>
            <a:r>
              <a:rPr lang="en-US" sz="6000" spc="-60" dirty="0">
                <a:latin typeface="Arial" panose="020B0604020202020204" pitchFamily="34" charset="0"/>
                <a:cs typeface="Arial" panose="020B0604020202020204" pitchFamily="34" charset="0"/>
              </a:rPr>
              <a:t>Closure</a:t>
            </a:r>
            <a:br>
              <a:rPr lang="en-US" sz="1700" b="1" spc="-60" dirty="0"/>
            </a:br>
            <a:br>
              <a:rPr lang="en-US" sz="1700" b="1" spc="-60" dirty="0">
                <a:ln w="15875">
                  <a:solidFill>
                    <a:srgbClr val="FFFFFF"/>
                  </a:solidFill>
                </a:ln>
                <a:effectLst/>
              </a:rPr>
            </a:br>
            <a:br>
              <a:rPr lang="en-US" sz="1700" b="1" spc="-60" dirty="0">
                <a:ln w="15875">
                  <a:solidFill>
                    <a:srgbClr val="FFFFFF"/>
                  </a:solidFill>
                </a:ln>
                <a:effectLst/>
              </a:rPr>
            </a:br>
            <a:br>
              <a:rPr lang="en-US" sz="1700" b="1" spc="-60" dirty="0">
                <a:ln w="15875">
                  <a:solidFill>
                    <a:srgbClr val="FFFFFF"/>
                  </a:solidFill>
                </a:ln>
                <a:effectLst/>
              </a:rPr>
            </a:br>
            <a:endParaRPr lang="en-US" sz="1700" spc="-60" dirty="0">
              <a:ln w="15875">
                <a:solidFill>
                  <a:srgbClr val="FFFFFF"/>
                </a:solidFill>
              </a:ln>
            </a:endParaRPr>
          </a:p>
        </p:txBody>
      </p:sp>
      <p:pic>
        <p:nvPicPr>
          <p:cNvPr id="7" name="Picture 6" descr="A picture containing person, sport&#10;&#10;Description automatically generated">
            <a:extLst>
              <a:ext uri="{FF2B5EF4-FFF2-40B4-BE49-F238E27FC236}">
                <a16:creationId xmlns:a16="http://schemas.microsoft.com/office/drawing/2014/main" id="{509F8062-2D7C-A977-EA1C-8B382F6363E6}"/>
              </a:ext>
            </a:extLst>
          </p:cNvPr>
          <p:cNvPicPr>
            <a:picLocks noChangeAspect="1"/>
          </p:cNvPicPr>
          <p:nvPr/>
        </p:nvPicPr>
        <p:blipFill rotWithShape="1">
          <a:blip r:embed="rId3"/>
          <a:srcRect l="3045" r="-1" b="-1"/>
          <a:stretch/>
        </p:blipFill>
        <p:spPr>
          <a:xfrm>
            <a:off x="3778897" y="758952"/>
            <a:ext cx="7772401" cy="5330952"/>
          </a:xfrm>
          <a:prstGeom prst="rect">
            <a:avLst/>
          </a:prstGeom>
        </p:spPr>
      </p:pic>
      <p:sp>
        <p:nvSpPr>
          <p:cNvPr id="11" name="Subtitle 2">
            <a:extLst>
              <a:ext uri="{FF2B5EF4-FFF2-40B4-BE49-F238E27FC236}">
                <a16:creationId xmlns:a16="http://schemas.microsoft.com/office/drawing/2014/main" id="{AEA7FCBF-370E-3491-F0B2-BE5A2686E29B}"/>
              </a:ext>
            </a:extLst>
          </p:cNvPr>
          <p:cNvSpPr>
            <a:spLocks noGrp="1"/>
          </p:cNvSpPr>
          <p:nvPr>
            <p:ph type="subTitle" idx="1"/>
          </p:nvPr>
        </p:nvSpPr>
        <p:spPr>
          <a:xfrm>
            <a:off x="39903" y="2996984"/>
            <a:ext cx="3535971" cy="2907437"/>
          </a:xfrm>
        </p:spPr>
        <p:txBody>
          <a:bodyPr>
            <a:normAutofit fontScale="92500"/>
          </a:bodyPr>
          <a:lstStyle/>
          <a:p>
            <a:pPr marL="285750" indent="-285750">
              <a:buFont typeface="Arial" panose="020B0604020202020204" pitchFamily="34" charset="0"/>
              <a:buChar char="•"/>
            </a:pPr>
            <a:r>
              <a:rPr lang="en-GB" sz="32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a:t>
            </a:r>
            <a:r>
              <a:rPr lang="en-GB" sz="3200" dirty="0">
                <a:solidFill>
                  <a:srgbClr val="002060"/>
                </a:solidFill>
                <a:latin typeface="Arial" panose="020B0604020202020204" pitchFamily="34" charset="0"/>
                <a:cs typeface="Arial" panose="020B0604020202020204" pitchFamily="34" charset="0"/>
              </a:rPr>
              <a:t>Projections  and Financial Analysis </a:t>
            </a:r>
            <a:endParaRPr lang="en-GB" sz="32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GB" sz="32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a:t>
            </a:r>
            <a:r>
              <a:rPr lang="en-GB" sz="3200" dirty="0">
                <a:solidFill>
                  <a:srgbClr val="002060"/>
                </a:solidFill>
                <a:latin typeface="Arial" panose="020B0604020202020204" pitchFamily="34" charset="0"/>
                <a:cs typeface="Arial" panose="020B0604020202020204" pitchFamily="34" charset="0"/>
              </a:rPr>
              <a:t>The investment as  a whole is the subject of the financial analysis</a:t>
            </a:r>
            <a:endParaRPr lang="en-US" sz="320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5850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11">
                                            <p:txEl>
                                              <p:pRg st="0" end="0"/>
                                            </p:txEl>
                                          </p:spTgt>
                                        </p:tgtEl>
                                        <p:attrNameLst>
                                          <p:attrName>style.visibility</p:attrName>
                                        </p:attrNameLst>
                                      </p:cBhvr>
                                      <p:to>
                                        <p:strVal val="visible"/>
                                      </p:to>
                                    </p:set>
                                    <p:animEffect transition="in" filter="fade">
                                      <p:cBhvr>
                                        <p:cTn id="10" dur="700"/>
                                        <p:tgtEl>
                                          <p:spTgt spid="11">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11">
                                            <p:txEl>
                                              <p:pRg st="1" end="1"/>
                                            </p:txEl>
                                          </p:spTgt>
                                        </p:tgtEl>
                                        <p:attrNameLst>
                                          <p:attrName>style.visibility</p:attrName>
                                        </p:attrNameLst>
                                      </p:cBhvr>
                                      <p:to>
                                        <p:strVal val="visible"/>
                                      </p:to>
                                    </p:set>
                                    <p:animEffect transition="in" filter="fade">
                                      <p:cBhvr>
                                        <p:cTn id="15" dur="7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 name="Rectangle 54">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57" name="Rectangle 56">
            <a:extLst>
              <a:ext uri="{FF2B5EF4-FFF2-40B4-BE49-F238E27FC236}">
                <a16:creationId xmlns:a16="http://schemas.microsoft.com/office/drawing/2014/main" id="{FE8A7A51-D656-47F0-BF06-7DEC0FA09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Solar panels on a roof">
            <a:extLst>
              <a:ext uri="{FF2B5EF4-FFF2-40B4-BE49-F238E27FC236}">
                <a16:creationId xmlns:a16="http://schemas.microsoft.com/office/drawing/2014/main" id="{4881B269-5608-0ADB-2F4A-B0F289D188A5}"/>
              </a:ext>
            </a:extLst>
          </p:cNvPr>
          <p:cNvPicPr>
            <a:picLocks noChangeAspect="1"/>
          </p:cNvPicPr>
          <p:nvPr/>
        </p:nvPicPr>
        <p:blipFill rotWithShape="1">
          <a:blip r:embed="rId2">
            <a:duotone>
              <a:prstClr val="black"/>
              <a:schemeClr val="tx2">
                <a:tint val="45000"/>
                <a:satMod val="400000"/>
              </a:schemeClr>
            </a:duotone>
          </a:blip>
          <a:srcRect t="27924" r="9092" b="3878"/>
          <a:stretch/>
        </p:blipFill>
        <p:spPr>
          <a:xfrm>
            <a:off x="20" y="-1"/>
            <a:ext cx="12188932" cy="6858000"/>
          </a:xfrm>
          <a:prstGeom prst="rect">
            <a:avLst/>
          </a:prstGeom>
        </p:spPr>
      </p:pic>
      <p:sp>
        <p:nvSpPr>
          <p:cNvPr id="59" name="Rectangle 58">
            <a:extLst>
              <a:ext uri="{FF2B5EF4-FFF2-40B4-BE49-F238E27FC236}">
                <a16:creationId xmlns:a16="http://schemas.microsoft.com/office/drawing/2014/main" id="{C0F7D017-358C-4536-980E-7C6B97AE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rgbClr val="454769">
              <a:alpha val="93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ACA6F5C-1BD0-EE8A-5301-C4B3F07C6B73}"/>
              </a:ext>
            </a:extLst>
          </p:cNvPr>
          <p:cNvSpPr>
            <a:spLocks noGrp="1"/>
          </p:cNvSpPr>
          <p:nvPr>
            <p:ph type="title"/>
          </p:nvPr>
        </p:nvSpPr>
        <p:spPr>
          <a:xfrm>
            <a:off x="310092" y="2679573"/>
            <a:ext cx="3685070" cy="3255264"/>
          </a:xfrm>
        </p:spPr>
        <p:txBody>
          <a:bodyPr vert="horz" lIns="91440" tIns="45720" rIns="91440" bIns="45720" rtlCol="0" anchor="b">
            <a:normAutofit fontScale="90000"/>
          </a:bodyPr>
          <a:lstStyle/>
          <a:p>
            <a:r>
              <a:rPr lang="en-US" sz="2400" spc="-100" dirty="0">
                <a:latin typeface="Arial" panose="020B0604020202020204" pitchFamily="34" charset="0"/>
                <a:cs typeface="Arial" panose="020B0604020202020204" pitchFamily="34" charset="0"/>
              </a:rPr>
              <a:t>Conclusion</a:t>
            </a:r>
            <a:br>
              <a:rPr lang="en-US" sz="2400" spc="-100" dirty="0">
                <a:latin typeface="Arial" panose="020B0604020202020204" pitchFamily="34" charset="0"/>
                <a:cs typeface="Arial" panose="020B0604020202020204" pitchFamily="34" charset="0"/>
              </a:rPr>
            </a:br>
            <a:br>
              <a:rPr lang="en-US" sz="2400" spc="-100" dirty="0">
                <a:latin typeface="Arial" panose="020B0604020202020204" pitchFamily="34" charset="0"/>
                <a:cs typeface="Arial" panose="020B0604020202020204" pitchFamily="34" charset="0"/>
              </a:rPr>
            </a:br>
            <a:r>
              <a:rPr lang="en-US" sz="2400" spc="-100" dirty="0">
                <a:effectLst/>
                <a:latin typeface="Arial" panose="020B0604020202020204" pitchFamily="34" charset="0"/>
                <a:cs typeface="Arial" panose="020B0604020202020204" pitchFamily="34" charset="0"/>
              </a:rPr>
              <a:t>The provision of electric energy for the fulfilment of rural and municipal lighting needs may have other beneficial effects, such as enhancing life quality and expanding revenue and employment opportunities.</a:t>
            </a:r>
            <a:br>
              <a:rPr lang="en-US" sz="2400" spc="-100" dirty="0">
                <a:effectLst/>
                <a:latin typeface="Arial" panose="020B0604020202020204" pitchFamily="34" charset="0"/>
                <a:cs typeface="Arial" panose="020B0604020202020204" pitchFamily="34" charset="0"/>
              </a:rPr>
            </a:br>
            <a:r>
              <a:rPr lang="en-US" sz="2400" spc="-100" dirty="0">
                <a:effectLst/>
                <a:latin typeface="Arial" panose="020B0604020202020204" pitchFamily="34" charset="0"/>
                <a:cs typeface="Arial" panose="020B0604020202020204" pitchFamily="34" charset="0"/>
              </a:rPr>
              <a:t>Solar energy system demonstrations were successful in generating interest among rural residents and were noted and requested from other locations.</a:t>
            </a:r>
            <a:br>
              <a:rPr lang="en-US" sz="1500" spc="-100" dirty="0">
                <a:effectLst/>
              </a:rPr>
            </a:br>
            <a:br>
              <a:rPr lang="en-US" sz="1500" spc="-100" dirty="0">
                <a:effectLst/>
              </a:rPr>
            </a:br>
            <a:endParaRPr lang="en-US" sz="1500" spc="-100" dirty="0"/>
          </a:p>
        </p:txBody>
      </p:sp>
      <p:sp>
        <p:nvSpPr>
          <p:cNvPr id="61" name="Rectangle 60">
            <a:extLst>
              <a:ext uri="{FF2B5EF4-FFF2-40B4-BE49-F238E27FC236}">
                <a16:creationId xmlns:a16="http://schemas.microsoft.com/office/drawing/2014/main" id="{03D524A5-0026-48B3-A857-8AE02CEC0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444891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9203ABB4-7E2A-4248-9FE7-4A419AFF2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26970D-C1E5-4FB1-84E8-86CB9CED1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8FA8D3D-3378-4662-6AAE-D9723CC18296}"/>
              </a:ext>
            </a:extLst>
          </p:cNvPr>
          <p:cNvSpPr>
            <a:spLocks noGrp="1"/>
          </p:cNvSpPr>
          <p:nvPr>
            <p:ph type="title"/>
          </p:nvPr>
        </p:nvSpPr>
        <p:spPr>
          <a:xfrm>
            <a:off x="1069848" y="4590661"/>
            <a:ext cx="10210862" cy="1065690"/>
          </a:xfrm>
        </p:spPr>
        <p:txBody>
          <a:bodyPr vert="horz" lIns="91440" tIns="45720" rIns="91440" bIns="45720" rtlCol="0" anchor="b">
            <a:normAutofit/>
          </a:bodyPr>
          <a:lstStyle/>
          <a:p>
            <a:r>
              <a:rPr lang="en-US" sz="5900" spc="-100"/>
              <a:t>Thank you very much!</a:t>
            </a:r>
          </a:p>
        </p:txBody>
      </p:sp>
      <p:pic>
        <p:nvPicPr>
          <p:cNvPr id="5" name="Picture 4" descr="Solar panels in a field&#10;&#10;Description automatically generated">
            <a:extLst>
              <a:ext uri="{FF2B5EF4-FFF2-40B4-BE49-F238E27FC236}">
                <a16:creationId xmlns:a16="http://schemas.microsoft.com/office/drawing/2014/main" id="{267702F0-456A-E965-561F-EE9F1F801278}"/>
              </a:ext>
            </a:extLst>
          </p:cNvPr>
          <p:cNvPicPr>
            <a:picLocks noChangeAspect="1"/>
          </p:cNvPicPr>
          <p:nvPr/>
        </p:nvPicPr>
        <p:blipFill>
          <a:blip r:embed="rId2"/>
          <a:stretch>
            <a:fillRect/>
          </a:stretch>
        </p:blipFill>
        <p:spPr>
          <a:xfrm>
            <a:off x="2129020" y="484632"/>
            <a:ext cx="8519173" cy="355675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8395152"/>
      </p:ext>
    </p:extLst>
  </p:cSld>
  <p:clrMapOvr>
    <a:masterClrMapping/>
  </p:clrMapOvr>
</p:sld>
</file>

<file path=ppt/theme/theme1.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668657-C50E-4365-A5FD-AC07593EBE57}">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EA82F57F-EFCE-45E0-9F75-822371CB5F7C}">
  <ds:schemaRefs>
    <ds:schemaRef ds:uri="http://schemas.microsoft.com/sharepoint/v3/contenttype/forms"/>
  </ds:schemaRefs>
</ds:datastoreItem>
</file>

<file path=customXml/itemProps3.xml><?xml version="1.0" encoding="utf-8"?>
<ds:datastoreItem xmlns:ds="http://schemas.openxmlformats.org/officeDocument/2006/customXml" ds:itemID="{1179D151-6AED-4C4E-9A23-4BEC5BA436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Architecture design</Template>
  <TotalTime>0</TotalTime>
  <Words>456</Words>
  <Application>Microsoft Office PowerPoint</Application>
  <PresentationFormat>Widescreen</PresentationFormat>
  <Paragraphs>41</Paragraphs>
  <Slides>12</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Calibri Light</vt:lpstr>
      <vt:lpstr>Corbel</vt:lpstr>
      <vt:lpstr>Inter</vt:lpstr>
      <vt:lpstr>Times New Roman</vt:lpstr>
      <vt:lpstr>Wingdings 2</vt:lpstr>
      <vt:lpstr>Frame</vt:lpstr>
      <vt:lpstr>Solar Power Company         Project Plan </vt:lpstr>
      <vt:lpstr>                 INTRODUCTION  This report is about the establishment of a Solar Energy Installations and Systems company. This Solar Power Company project (SPCP) is intended to be both technically and financially feasible, as well as advantageous for investors, Stakeholders, the general public, and the environment. The life cycle is the structure of the breakdown of the activity, the scope, the allocation of resources, the involvement of the interested parties as well as the results of the project.      </vt:lpstr>
      <vt:lpstr>Solar Market size ,2020 to 2030 </vt:lpstr>
      <vt:lpstr>Stakeholders </vt:lpstr>
      <vt:lpstr>The life cycle of the project, the order of phases showing the steps that a project follows. These steps are as follows: initiation followed by planning, then execution and finally closure </vt:lpstr>
      <vt:lpstr>PowerPoint Presentation</vt:lpstr>
      <vt:lpstr>Initiation </vt:lpstr>
      <vt:lpstr>  Planning  </vt:lpstr>
      <vt:lpstr>Executing   </vt:lpstr>
      <vt:lpstr>Closure    </vt:lpstr>
      <vt:lpstr>Conclusion  The provision of electric energy for the fulfilment of rural and municipal lighting needs may have other beneficial effects, such as enhancing life quality and expanding revenue and employment opportunities. Solar energy system demonstrations were successful in generating interest among rural residents and were noted and requested from other locations.  </vt:lpstr>
      <vt:lpstr>Thank you very much!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Solar Power Company         Project Plan</dc:title>
  <dc:creator>Costel</dc:creator>
  <cp:lastModifiedBy>Costel</cp:lastModifiedBy>
  <cp:revision>4</cp:revision>
  <dcterms:created xsi:type="dcterms:W3CDTF">2022-11-16T12:36:51Z</dcterms:created>
  <dcterms:modified xsi:type="dcterms:W3CDTF">2022-11-16T16:33:10Z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