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87" r:id="rId6"/>
    <p:sldId id="332" r:id="rId7"/>
    <p:sldId id="333" r:id="rId8"/>
    <p:sldId id="290" r:id="rId9"/>
    <p:sldId id="422" r:id="rId10"/>
    <p:sldId id="424" r:id="rId11"/>
    <p:sldId id="437" r:id="rId12"/>
    <p:sldId id="438" r:id="rId13"/>
    <p:sldId id="440" r:id="rId14"/>
    <p:sldId id="425" r:id="rId15"/>
    <p:sldId id="427" r:id="rId16"/>
    <p:sldId id="435" r:id="rId17"/>
    <p:sldId id="441"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18/02/2019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18/02/2019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721135960"/>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to study religion (anthropologically)? </a:t>
            </a:r>
          </a:p>
        </p:txBody>
      </p:sp>
      <p:sp>
        <p:nvSpPr>
          <p:cNvPr id="3" name="Content Placeholder 2"/>
          <p:cNvSpPr>
            <a:spLocks noGrp="1"/>
          </p:cNvSpPr>
          <p:nvPr>
            <p:ph idx="1"/>
          </p:nvPr>
        </p:nvSpPr>
        <p:spPr/>
        <p:txBody>
          <a:bodyPr/>
          <a:lstStyle/>
          <a:p>
            <a:r>
              <a:rPr lang="en-GB" dirty="0"/>
              <a:t>Anthropologists focus on ethnographic research, in particular participants observation</a:t>
            </a:r>
          </a:p>
          <a:p>
            <a:pPr lvl="1"/>
            <a:r>
              <a:rPr lang="en-GB" dirty="0"/>
              <a:t>&gt; living for a certain amount of time in the village and participating at all daily practices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Bronislaw</a:t>
            </a:r>
            <a:r>
              <a:rPr lang="en-GB" dirty="0"/>
              <a:t> Malinowski (1884-1942)</a:t>
            </a:r>
          </a:p>
        </p:txBody>
      </p:sp>
      <p:sp>
        <p:nvSpPr>
          <p:cNvPr id="4" name="Content Placeholder 3"/>
          <p:cNvSpPr>
            <a:spLocks noGrp="1"/>
          </p:cNvSpPr>
          <p:nvPr>
            <p:ph sz="half" idx="1"/>
          </p:nvPr>
        </p:nvSpPr>
        <p:spPr/>
        <p:txBody>
          <a:bodyPr/>
          <a:lstStyle/>
          <a:p>
            <a:r>
              <a:rPr lang="en-GB" dirty="0"/>
              <a:t>Professor of anthropology at the London School of Economics </a:t>
            </a:r>
          </a:p>
          <a:p>
            <a:r>
              <a:rPr lang="en-GB" dirty="0"/>
              <a:t>Fieldwork in the Trobriand island </a:t>
            </a:r>
          </a:p>
          <a:p>
            <a:r>
              <a:rPr lang="en-GB" dirty="0"/>
              <a:t>-&gt; Empirical research  </a:t>
            </a:r>
          </a:p>
        </p:txBody>
      </p:sp>
      <p:pic>
        <p:nvPicPr>
          <p:cNvPr id="6" name="Content Placeholder 5" descr="220px-Bronislawmalinowski.jpg"/>
          <p:cNvPicPr>
            <a:picLocks noGrp="1" noChangeAspect="1"/>
          </p:cNvPicPr>
          <p:nvPr>
            <p:ph sz="half" idx="2"/>
          </p:nvPr>
        </p:nvPicPr>
        <p:blipFill>
          <a:blip r:embed="rId2" cstate="print"/>
          <a:stretch>
            <a:fillRect/>
          </a:stretch>
        </p:blipFill>
        <p:spPr>
          <a:xfrm>
            <a:off x="5156200" y="2178050"/>
            <a:ext cx="2794000" cy="37211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GB" dirty="0"/>
          </a:p>
        </p:txBody>
      </p:sp>
      <p:pic>
        <p:nvPicPr>
          <p:cNvPr id="4" name="Content Placeholder 3" descr="gary-larson-1984-far-side-anthropologists.jpg"/>
          <p:cNvPicPr>
            <a:picLocks noGrp="1" noChangeAspect="1"/>
          </p:cNvPicPr>
          <p:nvPr>
            <p:ph sz="half" idx="1"/>
          </p:nvPr>
        </p:nvPicPr>
        <p:blipFill>
          <a:blip r:embed="rId2" cstate="print"/>
          <a:stretch>
            <a:fillRect/>
          </a:stretch>
        </p:blipFill>
        <p:spPr>
          <a:xfrm>
            <a:off x="1214414" y="1000108"/>
            <a:ext cx="3438168" cy="4572032"/>
          </a:xfrm>
        </p:spPr>
      </p:pic>
      <p:sp>
        <p:nvSpPr>
          <p:cNvPr id="11" name="Content Placeholder 10"/>
          <p:cNvSpPr>
            <a:spLocks noGrp="1"/>
          </p:cNvSpPr>
          <p:nvPr>
            <p:ph sz="half" idx="2"/>
          </p:nvPr>
        </p:nvSpPr>
        <p:spPr/>
        <p:txBody>
          <a:bodyPr/>
          <a:lstStyle/>
          <a:p>
            <a:r>
              <a:rPr lang="en-GB" dirty="0"/>
              <a:t>The (stereotypical) image of a anthropologist </a:t>
            </a:r>
          </a:p>
          <a:p>
            <a:pPr>
              <a:buNone/>
            </a:pPr>
            <a:r>
              <a:rPr lang="en-GB" dirty="0"/>
              <a:t>	but ...(next slide)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Anthropology Today </a:t>
            </a:r>
          </a:p>
        </p:txBody>
      </p:sp>
      <p:sp>
        <p:nvSpPr>
          <p:cNvPr id="10" name="Text Placeholder 9"/>
          <p:cNvSpPr>
            <a:spLocks noGrp="1"/>
          </p:cNvSpPr>
          <p:nvPr>
            <p:ph type="body" idx="1"/>
          </p:nvPr>
        </p:nvSpPr>
        <p:spPr/>
        <p:txBody>
          <a:bodyPr/>
          <a:lstStyle/>
          <a:p>
            <a:r>
              <a:rPr lang="en-GB" dirty="0"/>
              <a:t>Maori house in London </a:t>
            </a:r>
          </a:p>
        </p:txBody>
      </p:sp>
      <p:pic>
        <p:nvPicPr>
          <p:cNvPr id="9" name="Content Placeholder 8" descr="Maori house in London.jpg"/>
          <p:cNvPicPr>
            <a:picLocks noGrp="1" noChangeAspect="1"/>
          </p:cNvPicPr>
          <p:nvPr>
            <p:ph sz="half" idx="2"/>
          </p:nvPr>
        </p:nvPicPr>
        <p:blipFill>
          <a:blip r:embed="rId2" cstate="print"/>
          <a:stretch>
            <a:fillRect/>
          </a:stretch>
        </p:blipFill>
        <p:spPr>
          <a:xfrm>
            <a:off x="457200" y="2897638"/>
            <a:ext cx="4040188" cy="2505761"/>
          </a:xfrm>
        </p:spPr>
      </p:pic>
      <p:sp>
        <p:nvSpPr>
          <p:cNvPr id="11" name="Text Placeholder 10"/>
          <p:cNvSpPr>
            <a:spLocks noGrp="1"/>
          </p:cNvSpPr>
          <p:nvPr>
            <p:ph type="body" sz="quarter" idx="3"/>
          </p:nvPr>
        </p:nvSpPr>
        <p:spPr/>
        <p:txBody>
          <a:bodyPr/>
          <a:lstStyle/>
          <a:p>
            <a:r>
              <a:rPr lang="en-GB" dirty="0"/>
              <a:t>Hindu wedding in the UK </a:t>
            </a:r>
          </a:p>
        </p:txBody>
      </p:sp>
      <p:pic>
        <p:nvPicPr>
          <p:cNvPr id="13" name="Content Placeholder 12" descr="Shaunaka.jpg"/>
          <p:cNvPicPr>
            <a:picLocks noGrp="1" noChangeAspect="1"/>
          </p:cNvPicPr>
          <p:nvPr>
            <p:ph sz="quarter" idx="4"/>
          </p:nvPr>
        </p:nvPicPr>
        <p:blipFill>
          <a:blip r:embed="rId3" cstate="print"/>
          <a:stretch>
            <a:fillRect/>
          </a:stretch>
        </p:blipFill>
        <p:spPr>
          <a:xfrm>
            <a:off x="4645025" y="2647484"/>
            <a:ext cx="4041775" cy="300607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72C9F-9475-4067-9147-C83CFE7B2804}"/>
              </a:ext>
            </a:extLst>
          </p:cNvPr>
          <p:cNvSpPr>
            <a:spLocks noGrp="1"/>
          </p:cNvSpPr>
          <p:nvPr>
            <p:ph type="title"/>
          </p:nvPr>
        </p:nvSpPr>
        <p:spPr/>
        <p:txBody>
          <a:bodyPr>
            <a:normAutofit fontScale="90000"/>
          </a:bodyPr>
          <a:lstStyle/>
          <a:p>
            <a:r>
              <a:rPr lang="en-GB" dirty="0" smtClean="0"/>
              <a:t>Consequences to study in urban settings? </a:t>
            </a:r>
            <a:endParaRPr lang="en-GB" dirty="0"/>
          </a:p>
        </p:txBody>
      </p:sp>
      <p:sp>
        <p:nvSpPr>
          <p:cNvPr id="3" name="Content Placeholder 2">
            <a:extLst>
              <a:ext uri="{FF2B5EF4-FFF2-40B4-BE49-F238E27FC236}">
                <a16:creationId xmlns:a16="http://schemas.microsoft.com/office/drawing/2014/main" id="{002904FE-62D8-4552-895D-64DDC27F798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5268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ethnographic Research? </a:t>
            </a:r>
            <a:endParaRPr lang="en-GB" dirty="0"/>
          </a:p>
        </p:txBody>
      </p:sp>
      <p:sp>
        <p:nvSpPr>
          <p:cNvPr id="3" name="Content Placeholder 2"/>
          <p:cNvSpPr>
            <a:spLocks noGrp="1"/>
          </p:cNvSpPr>
          <p:nvPr>
            <p:ph idx="1"/>
          </p:nvPr>
        </p:nvSpPr>
        <p:spPr/>
        <p:txBody>
          <a:bodyPr/>
          <a:lstStyle/>
          <a:p>
            <a:r>
              <a:rPr lang="en-GB" dirty="0" smtClean="0"/>
              <a:t>“</a:t>
            </a:r>
            <a:r>
              <a:rPr lang="en-GB" sz="2400" dirty="0" smtClean="0"/>
              <a:t>the study of people in naturally occurring settings or ‘fields’ by methods of data collection which capture their social meanings and ordinary activities, involving the researcher participating directly in the setting, if not also the activities, in order to collect data in a systematic manner but without meaning being imposed on them externally.”  (Brewer 2006: 6, quoted from Bell  2010: 14) </a:t>
            </a:r>
            <a:endParaRPr lang="en-GB" sz="2400" dirty="0"/>
          </a:p>
        </p:txBody>
      </p:sp>
    </p:spTree>
    <p:extLst>
      <p:ext uri="{BB962C8B-B14F-4D97-AF65-F5344CB8AC3E}">
        <p14:creationId xmlns:p14="http://schemas.microsoft.com/office/powerpoint/2010/main" val="2945559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de-DE" sz="4000" smtClean="0">
                <a:ea typeface="ＭＳ Ｐゴシック" pitchFamily="34" charset="-128"/>
              </a:rPr>
              <a:t>„You can’t take the subway to the field!“</a:t>
            </a:r>
            <a:r>
              <a:rPr lang="en-GB" sz="4000" smtClean="0">
                <a:ea typeface="ＭＳ Ｐゴシック" pitchFamily="34" charset="-128"/>
              </a:rPr>
              <a:t> (</a:t>
            </a:r>
            <a:r>
              <a:rPr lang="de-DE" sz="4000" smtClean="0">
                <a:ea typeface="ＭＳ Ｐゴシック" pitchFamily="34" charset="-128"/>
              </a:rPr>
              <a:t>Joanne Passaro)</a:t>
            </a:r>
            <a:endParaRPr lang="en-GB" sz="4000" smtClean="0">
              <a:ea typeface="ＭＳ Ｐゴシック" pitchFamily="34" charset="-128"/>
            </a:endParaRPr>
          </a:p>
        </p:txBody>
      </p:sp>
      <p:sp>
        <p:nvSpPr>
          <p:cNvPr id="13315" name="Rectangle 3"/>
          <p:cNvSpPr>
            <a:spLocks noGrp="1" noChangeArrowheads="1"/>
          </p:cNvSpPr>
          <p:nvPr>
            <p:ph type="body" idx="1"/>
          </p:nvPr>
        </p:nvSpPr>
        <p:spPr/>
        <p:txBody>
          <a:bodyPr/>
          <a:lstStyle/>
          <a:p>
            <a:pPr eaLnBrk="1" hangingPunct="1"/>
            <a:r>
              <a:rPr lang="en-GB" sz="2800" smtClean="0">
                <a:ea typeface="ＭＳ Ｐゴシック" pitchFamily="34" charset="-128"/>
              </a:rPr>
              <a:t>Traditionally ethnographic research was restricted to small communities </a:t>
            </a:r>
            <a:endParaRPr lang="en-GB" sz="2800" dirty="0" smtClean="0">
              <a:ea typeface="ＭＳ Ｐゴシック" pitchFamily="34" charset="-128"/>
            </a:endParaRPr>
          </a:p>
          <a:p>
            <a:pPr eaLnBrk="1" hangingPunct="1"/>
            <a:r>
              <a:rPr lang="en-GB" sz="2800" dirty="0" smtClean="0">
                <a:ea typeface="ＭＳ Ｐゴシック" pitchFamily="34" charset="-128"/>
              </a:rPr>
              <a:t>Anthropologists who wanted to do research in urban environments had problems (e.g. getting funding) </a:t>
            </a:r>
          </a:p>
          <a:p>
            <a:pPr eaLnBrk="1" hangingPunct="1"/>
            <a:r>
              <a:rPr lang="en-GB" sz="2800" dirty="0" smtClean="0">
                <a:ea typeface="ＭＳ Ｐゴシック" pitchFamily="34" charset="-128"/>
              </a:rPr>
              <a:t>Urban studies research requires special methods </a:t>
            </a:r>
          </a:p>
        </p:txBody>
      </p:sp>
    </p:spTree>
    <p:extLst>
      <p:ext uri="{BB962C8B-B14F-4D97-AF65-F5344CB8AC3E}">
        <p14:creationId xmlns:p14="http://schemas.microsoft.com/office/powerpoint/2010/main" val="912573351"/>
      </p:ext>
    </p:extLst>
  </p:cSld>
  <p:clrMapOvr>
    <a:masterClrMapping/>
  </p:clrMapOvr>
  <p:transition advClick="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eaLnBrk="1" hangingPunct="1"/>
            <a:r>
              <a:rPr lang="en-GB" sz="4000" smtClean="0">
                <a:ea typeface="ＭＳ Ｐゴシック" pitchFamily="34" charset="-128"/>
              </a:rPr>
              <a:t>Ethnographic research ….. in a big city</a:t>
            </a:r>
          </a:p>
        </p:txBody>
      </p:sp>
      <p:sp>
        <p:nvSpPr>
          <p:cNvPr id="14339" name="Rectangle 3"/>
          <p:cNvSpPr>
            <a:spLocks noGrp="1" noChangeArrowheads="1"/>
          </p:cNvSpPr>
          <p:nvPr>
            <p:ph type="body" sz="half" idx="1"/>
          </p:nvPr>
        </p:nvSpPr>
        <p:spPr/>
        <p:txBody>
          <a:bodyPr/>
          <a:lstStyle/>
          <a:p>
            <a:pPr eaLnBrk="1" hangingPunct="1"/>
            <a:r>
              <a:rPr lang="en-GB" sz="2400" smtClean="0">
                <a:ea typeface="ＭＳ Ｐゴシック" pitchFamily="34" charset="-128"/>
              </a:rPr>
              <a:t>Ethnographic approach</a:t>
            </a:r>
          </a:p>
          <a:p>
            <a:pPr lvl="1" eaLnBrk="1" hangingPunct="1"/>
            <a:r>
              <a:rPr lang="en-GB" sz="2000" smtClean="0">
                <a:ea typeface="ＭＳ Ｐゴシック" pitchFamily="34" charset="-128"/>
              </a:rPr>
              <a:t>usually in a small environment </a:t>
            </a:r>
          </a:p>
          <a:p>
            <a:pPr eaLnBrk="1" hangingPunct="1"/>
            <a:r>
              <a:rPr lang="en-GB" sz="2400" smtClean="0">
                <a:ea typeface="ＭＳ Ｐゴシック" pitchFamily="34" charset="-128"/>
              </a:rPr>
              <a:t>Living together with the community for a certain amount of time </a:t>
            </a:r>
          </a:p>
          <a:p>
            <a:pPr lvl="1" eaLnBrk="1" hangingPunct="1"/>
            <a:r>
              <a:rPr lang="en-GB" sz="2000" smtClean="0">
                <a:ea typeface="ＭＳ Ｐゴシック" pitchFamily="34" charset="-128"/>
              </a:rPr>
              <a:t>-&gt; sharing daily work with them </a:t>
            </a:r>
          </a:p>
        </p:txBody>
      </p:sp>
      <p:sp>
        <p:nvSpPr>
          <p:cNvPr id="14340" name="Rectangle 4"/>
          <p:cNvSpPr>
            <a:spLocks noGrp="1" noChangeArrowheads="1"/>
          </p:cNvSpPr>
          <p:nvPr>
            <p:ph type="body" sz="half" idx="2"/>
          </p:nvPr>
        </p:nvSpPr>
        <p:spPr/>
        <p:txBody>
          <a:bodyPr/>
          <a:lstStyle/>
          <a:p>
            <a:pPr eaLnBrk="1" hangingPunct="1"/>
            <a:r>
              <a:rPr lang="en-GB" sz="2400" smtClean="0">
                <a:ea typeface="ＭＳ Ｐゴシック" pitchFamily="34" charset="-128"/>
              </a:rPr>
              <a:t>New York City </a:t>
            </a:r>
          </a:p>
          <a:p>
            <a:pPr eaLnBrk="1" hangingPunct="1"/>
            <a:r>
              <a:rPr lang="en-GB" sz="2400" smtClean="0">
                <a:ea typeface="ＭＳ Ｐゴシック" pitchFamily="34" charset="-128"/>
              </a:rPr>
              <a:t>One of the largest metropolis </a:t>
            </a:r>
          </a:p>
          <a:p>
            <a:pPr lvl="1" eaLnBrk="1" hangingPunct="1"/>
            <a:r>
              <a:rPr lang="en-GB" sz="2000" smtClean="0">
                <a:ea typeface="ＭＳ Ｐゴシック" pitchFamily="34" charset="-128"/>
              </a:rPr>
              <a:t>Brooklyn alone is bigger than most cities in the UK  </a:t>
            </a:r>
          </a:p>
          <a:p>
            <a:pPr eaLnBrk="1" hangingPunct="1"/>
            <a:r>
              <a:rPr lang="en-GB" sz="2400" smtClean="0">
                <a:ea typeface="ＭＳ Ｐゴシック" pitchFamily="34" charset="-128"/>
              </a:rPr>
              <a:t>Members of the communities are spread around the city -&gt; impossible to share daily life with them </a:t>
            </a:r>
          </a:p>
        </p:txBody>
      </p:sp>
    </p:spTree>
    <p:extLst>
      <p:ext uri="{BB962C8B-B14F-4D97-AF65-F5344CB8AC3E}">
        <p14:creationId xmlns:p14="http://schemas.microsoft.com/office/powerpoint/2010/main" val="2674992697"/>
      </p:ext>
    </p:extLst>
  </p:cSld>
  <p:clrMapOvr>
    <a:masterClrMapping/>
  </p:clrMapOvr>
  <p:transition advClick="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ea typeface="ＭＳ Ｐゴシック" pitchFamily="34" charset="-128"/>
              </a:rPr>
              <a:t>Multi-sited approach </a:t>
            </a:r>
          </a:p>
        </p:txBody>
      </p:sp>
      <p:sp>
        <p:nvSpPr>
          <p:cNvPr id="16387" name="Rectangle 3"/>
          <p:cNvSpPr>
            <a:spLocks noGrp="1" noChangeArrowheads="1"/>
          </p:cNvSpPr>
          <p:nvPr>
            <p:ph type="body" sz="half" idx="1"/>
          </p:nvPr>
        </p:nvSpPr>
        <p:spPr/>
        <p:txBody>
          <a:bodyPr/>
          <a:lstStyle/>
          <a:p>
            <a:pPr eaLnBrk="1" hangingPunct="1"/>
            <a:r>
              <a:rPr lang="de-DE" sz="2800" i="1" smtClean="0">
                <a:ea typeface="ＭＳ Ｐゴシック" pitchFamily="34" charset="-128"/>
              </a:rPr>
              <a:t>multiply located</a:t>
            </a:r>
            <a:r>
              <a:rPr lang="en-GB" sz="2800" smtClean="0">
                <a:ea typeface="ＭＳ Ｐゴシック" pitchFamily="34" charset="-128"/>
              </a:rPr>
              <a:t> (</a:t>
            </a:r>
            <a:r>
              <a:rPr lang="de-DE" sz="2800" smtClean="0">
                <a:ea typeface="ＭＳ Ｐゴシック" pitchFamily="34" charset="-128"/>
              </a:rPr>
              <a:t>James Clifford)</a:t>
            </a:r>
          </a:p>
          <a:p>
            <a:pPr eaLnBrk="1" hangingPunct="1"/>
            <a:r>
              <a:rPr lang="de-DE" sz="2800" smtClean="0">
                <a:ea typeface="ＭＳ Ｐゴシック" pitchFamily="34" charset="-128"/>
              </a:rPr>
              <a:t>Example: Karen McCarthy Brown‘s study about Mama Lola </a:t>
            </a:r>
          </a:p>
          <a:p>
            <a:pPr eaLnBrk="1" hangingPunct="1"/>
            <a:endParaRPr lang="en-GB" sz="2800" smtClean="0">
              <a:ea typeface="ＭＳ Ｐゴシック" pitchFamily="34" charset="-128"/>
            </a:endParaRPr>
          </a:p>
        </p:txBody>
      </p:sp>
      <p:pic>
        <p:nvPicPr>
          <p:cNvPr id="16388" name="Picture 4" descr="Mama lola book"/>
          <p:cNvPicPr>
            <a:picLocks noGrp="1" noChangeAspect="1" noChangeArrowheads="1"/>
          </p:cNvPicPr>
          <p:nvPr>
            <p:ph sz="quarter" idx="2"/>
          </p:nvPr>
        </p:nvPicPr>
        <p:blipFill>
          <a:blip r:embed="rId2" cstate="print"/>
          <a:srcRect/>
          <a:stretch>
            <a:fillRect/>
          </a:stretch>
        </p:blipFill>
        <p:spPr>
          <a:xfrm>
            <a:off x="4643438" y="3141663"/>
            <a:ext cx="1530350" cy="2303462"/>
          </a:xfrm>
        </p:spPr>
      </p:pic>
      <p:pic>
        <p:nvPicPr>
          <p:cNvPr id="16389" name="Picture 6" descr="Mama LOla"/>
          <p:cNvPicPr>
            <a:picLocks noGrp="1" noChangeAspect="1" noChangeArrowheads="1"/>
          </p:cNvPicPr>
          <p:nvPr>
            <p:ph sz="quarter" idx="3"/>
          </p:nvPr>
        </p:nvPicPr>
        <p:blipFill>
          <a:blip r:embed="rId3" cstate="print"/>
          <a:srcRect/>
          <a:stretch>
            <a:fillRect/>
          </a:stretch>
        </p:blipFill>
        <p:spPr>
          <a:xfrm>
            <a:off x="6877050" y="2133600"/>
            <a:ext cx="1539875" cy="1871663"/>
          </a:xfrm>
        </p:spPr>
      </p:pic>
    </p:spTree>
    <p:extLst>
      <p:ext uri="{BB962C8B-B14F-4D97-AF65-F5344CB8AC3E}">
        <p14:creationId xmlns:p14="http://schemas.microsoft.com/office/powerpoint/2010/main" val="2477598225"/>
      </p:ext>
    </p:extLst>
  </p:cSld>
  <p:clrMapOvr>
    <a:masterClrMapping/>
  </p:clrMapOvr>
  <p:transition advClick="0"/>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Ethnographical methods is... </a:t>
            </a:r>
            <a:endParaRPr lang="en-GB" dirty="0"/>
          </a:p>
        </p:txBody>
      </p:sp>
      <p:sp>
        <p:nvSpPr>
          <p:cNvPr id="3" name="Content Placeholder 2"/>
          <p:cNvSpPr>
            <a:spLocks noGrp="1"/>
          </p:cNvSpPr>
          <p:nvPr>
            <p:ph idx="1"/>
          </p:nvPr>
        </p:nvSpPr>
        <p:spPr/>
        <p:txBody>
          <a:bodyPr/>
          <a:lstStyle/>
          <a:p>
            <a:r>
              <a:rPr lang="en-GB" sz="2400" dirty="0" smtClean="0"/>
              <a:t>“Participant observation, interview, mapping and charting, interaction analysis, study of historical records and current public documents, the use of demographic data, etc. But ethnography </a:t>
            </a:r>
            <a:r>
              <a:rPr lang="en-GB" sz="2400" dirty="0" err="1" smtClean="0"/>
              <a:t>centers</a:t>
            </a:r>
            <a:r>
              <a:rPr lang="en-GB" sz="2400" dirty="0" smtClean="0"/>
              <a:t> on the participant observation of a society or culture through a complete cycle of events that regularly occur as that society interacts with its environment.” (Lutz 1986: 108, quoted from Bell 2010: 14-15)</a:t>
            </a:r>
            <a:endParaRPr lang="en-GB" sz="2400" dirty="0"/>
          </a:p>
        </p:txBody>
      </p:sp>
    </p:spTree>
    <p:extLst>
      <p:ext uri="{BB962C8B-B14F-4D97-AF65-F5344CB8AC3E}">
        <p14:creationId xmlns:p14="http://schemas.microsoft.com/office/powerpoint/2010/main" val="1533559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Critique against the method </a:t>
            </a:r>
            <a:endParaRPr lang="en-GB" dirty="0"/>
          </a:p>
        </p:txBody>
      </p:sp>
      <p:sp>
        <p:nvSpPr>
          <p:cNvPr id="3" name="Content Placeholder 2"/>
          <p:cNvSpPr>
            <a:spLocks noGrp="1"/>
          </p:cNvSpPr>
          <p:nvPr>
            <p:ph idx="1"/>
          </p:nvPr>
        </p:nvSpPr>
        <p:spPr>
          <a:xfrm>
            <a:off x="685800" y="1700808"/>
            <a:ext cx="7772400" cy="4395192"/>
          </a:xfrm>
        </p:spPr>
        <p:txBody>
          <a:bodyPr/>
          <a:lstStyle/>
          <a:p>
            <a:r>
              <a:rPr lang="en-GB" dirty="0" smtClean="0"/>
              <a:t>“</a:t>
            </a:r>
            <a:r>
              <a:rPr lang="en-GB" sz="2000" dirty="0" smtClean="0"/>
              <a:t>The accounts that typically emerge from participant observations echo the criticism of qualitative data ... Being described as subjective, biased, impressionistic, idiosyncratic and lacking in the precise quantifiable measures that are the hallmark of survey research and experimentation. While it is probably true that nothing can give better insight into the life of a gang of juvenile delinquents than going to live with them for an extended period of time, critics of participant observation will point to the dangers of ‘going native’ as a result of playing a role within such a group.” (Cohen et al. 2000: 313-314, quoted from Bell 2005: 194)</a:t>
            </a:r>
            <a:endParaRPr lang="en-GB" sz="2000" dirty="0"/>
          </a:p>
        </p:txBody>
      </p:sp>
    </p:spTree>
    <p:extLst>
      <p:ext uri="{BB962C8B-B14F-4D97-AF65-F5344CB8AC3E}">
        <p14:creationId xmlns:p14="http://schemas.microsoft.com/office/powerpoint/2010/main" val="3843453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pPr eaLnBrk="1" hangingPunct="1"/>
            <a:r>
              <a:rPr lang="en-GB" altLang="en-US" sz="4000" dirty="0" smtClean="0"/>
              <a:t>Challenges </a:t>
            </a:r>
            <a:endParaRPr lang="en-US" altLang="en-US" sz="4000" dirty="0" smtClean="0"/>
          </a:p>
        </p:txBody>
      </p:sp>
      <p:sp>
        <p:nvSpPr>
          <p:cNvPr id="12291" name="Rectangle 3"/>
          <p:cNvSpPr>
            <a:spLocks noGrp="1" noChangeArrowheads="1"/>
          </p:cNvSpPr>
          <p:nvPr>
            <p:ph type="body" idx="1"/>
          </p:nvPr>
        </p:nvSpPr>
        <p:spPr/>
        <p:txBody>
          <a:bodyPr>
            <a:normAutofit lnSpcReduction="10000"/>
          </a:bodyPr>
          <a:lstStyle/>
          <a:p>
            <a:pPr eaLnBrk="1" hangingPunct="1"/>
            <a:r>
              <a:rPr lang="en-GB" altLang="en-US" sz="2800" dirty="0" smtClean="0"/>
              <a:t>Limitations</a:t>
            </a:r>
          </a:p>
          <a:p>
            <a:pPr lvl="2" eaLnBrk="1" hangingPunct="1"/>
            <a:r>
              <a:rPr lang="en-GB" altLang="en-US" sz="2000" dirty="0" smtClean="0"/>
              <a:t>Not conducive to the formulation of generalised conclusions?</a:t>
            </a:r>
          </a:p>
          <a:p>
            <a:pPr lvl="4" eaLnBrk="1" hangingPunct="1"/>
            <a:r>
              <a:rPr lang="en-GB" altLang="en-US" sz="1800" dirty="0" smtClean="0"/>
              <a:t>(The merits of comparative analysis)</a:t>
            </a:r>
          </a:p>
          <a:p>
            <a:pPr lvl="2" eaLnBrk="1" hangingPunct="1"/>
            <a:r>
              <a:rPr lang="en-GB" altLang="en-US" sz="2000" dirty="0" smtClean="0"/>
              <a:t>Overly subjective? </a:t>
            </a:r>
          </a:p>
          <a:p>
            <a:pPr lvl="4" eaLnBrk="1" hangingPunct="1"/>
            <a:r>
              <a:rPr lang="en-GB" altLang="en-US" sz="1800" dirty="0" smtClean="0"/>
              <a:t>(The merits of reflexivity and context-sensitivity)</a:t>
            </a:r>
          </a:p>
          <a:p>
            <a:pPr lvl="4" eaLnBrk="1" hangingPunct="1">
              <a:buFontTx/>
              <a:buNone/>
            </a:pPr>
            <a:endParaRPr lang="en-GB" altLang="en-US" sz="1800" dirty="0" smtClean="0"/>
          </a:p>
          <a:p>
            <a:pPr eaLnBrk="1" hangingPunct="1"/>
            <a:r>
              <a:rPr lang="en-GB" altLang="en-US" sz="2800" dirty="0" smtClean="0"/>
              <a:t>Strengths</a:t>
            </a:r>
          </a:p>
          <a:p>
            <a:pPr lvl="2" eaLnBrk="1" hangingPunct="1"/>
            <a:r>
              <a:rPr lang="en-GB" altLang="en-US" sz="2000" dirty="0" smtClean="0"/>
              <a:t>Provides rich, in-depth and personalised research</a:t>
            </a:r>
          </a:p>
          <a:p>
            <a:pPr lvl="2" eaLnBrk="1" hangingPunct="1"/>
            <a:r>
              <a:rPr lang="en-GB" altLang="en-US" sz="2000" dirty="0" smtClean="0"/>
              <a:t>Allows flexibility</a:t>
            </a:r>
          </a:p>
          <a:p>
            <a:pPr lvl="2" eaLnBrk="1" hangingPunct="1"/>
            <a:r>
              <a:rPr lang="en-GB" altLang="en-US" sz="2000" dirty="0" smtClean="0"/>
              <a:t>Enables the researcher to provide an empathetic and sensitive account of the lives of those being studied</a:t>
            </a:r>
          </a:p>
          <a:p>
            <a:pPr lvl="2" eaLnBrk="1" hangingPunct="1">
              <a:buFontTx/>
              <a:buNone/>
            </a:pPr>
            <a:endParaRPr lang="en-GB" altLang="en-US" sz="2000" dirty="0" smtClean="0"/>
          </a:p>
          <a:p>
            <a:pPr lvl="2" eaLnBrk="1" hangingPunct="1"/>
            <a:endParaRPr lang="en-GB" altLang="en-US" sz="2000" dirty="0" smtClean="0"/>
          </a:p>
          <a:p>
            <a:pPr eaLnBrk="1" hangingPunct="1"/>
            <a:endParaRPr lang="en-GB" altLang="en-US" sz="2800" dirty="0" smtClean="0"/>
          </a:p>
          <a:p>
            <a:pPr lvl="2" eaLnBrk="1" hangingPunct="1"/>
            <a:endParaRPr lang="en-GB" altLang="en-US" sz="2000" dirty="0" smtClean="0"/>
          </a:p>
          <a:p>
            <a:pPr lvl="2" eaLnBrk="1" hangingPunct="1"/>
            <a:endParaRPr lang="en-US" altLang="en-US" sz="2000" dirty="0" smtClean="0"/>
          </a:p>
        </p:txBody>
      </p:sp>
    </p:spTree>
    <p:extLst>
      <p:ext uri="{BB962C8B-B14F-4D97-AF65-F5344CB8AC3E}">
        <p14:creationId xmlns:p14="http://schemas.microsoft.com/office/powerpoint/2010/main" val="38196075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Marae</a:t>
            </a:r>
            <a:r>
              <a:rPr lang="en-GB" dirty="0" smtClean="0"/>
              <a:t> Protocols </a:t>
            </a:r>
            <a:endParaRPr lang="en-GB" dirty="0"/>
          </a:p>
        </p:txBody>
      </p:sp>
      <p:sp>
        <p:nvSpPr>
          <p:cNvPr id="3" name="Content Placeholder 2"/>
          <p:cNvSpPr>
            <a:spLocks noGrp="1"/>
          </p:cNvSpPr>
          <p:nvPr>
            <p:ph idx="1"/>
          </p:nvPr>
        </p:nvSpPr>
        <p:spPr/>
        <p:txBody>
          <a:bodyPr/>
          <a:lstStyle/>
          <a:p>
            <a:r>
              <a:rPr lang="en-GB" dirty="0" smtClean="0"/>
              <a:t>Article by Graham Harvey, ‘</a:t>
            </a:r>
            <a:r>
              <a:rPr lang="en-GB" dirty="0" err="1" smtClean="0"/>
              <a:t>Guesthood</a:t>
            </a:r>
            <a:r>
              <a:rPr lang="en-GB" dirty="0" smtClean="0"/>
              <a:t> as Ethical Decolonising Research Method’, </a:t>
            </a:r>
            <a:r>
              <a:rPr lang="en-GB" i="1" dirty="0" smtClean="0"/>
              <a:t>Numen</a:t>
            </a:r>
            <a:r>
              <a:rPr lang="en-GB" dirty="0" smtClean="0"/>
              <a:t> Vol. 50 (2), pp. </a:t>
            </a:r>
            <a:r>
              <a:rPr lang="en-GB" smtClean="0"/>
              <a:t>125-146.</a:t>
            </a:r>
            <a:endParaRPr lang="en-GB" dirty="0"/>
          </a:p>
        </p:txBody>
      </p:sp>
    </p:spTree>
    <p:extLst>
      <p:ext uri="{BB962C8B-B14F-4D97-AF65-F5344CB8AC3E}">
        <p14:creationId xmlns:p14="http://schemas.microsoft.com/office/powerpoint/2010/main" val="37150225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572</TotalTime>
  <Words>577</Words>
  <Application>Microsoft Office PowerPoint</Application>
  <PresentationFormat>On-screen Show (4:3)</PresentationFormat>
  <Paragraphs>54</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Myriad Pro</vt:lpstr>
      <vt:lpstr>20140311PresentationUWTSDTemplate</vt:lpstr>
      <vt:lpstr>Anthropology of Religion  </vt:lpstr>
      <vt:lpstr>How to study religion (anthropologically)? </vt:lpstr>
      <vt:lpstr>Bronislaw Malinowski (1884-1942)</vt:lpstr>
      <vt:lpstr>PowerPoint Presentation</vt:lpstr>
      <vt:lpstr>Anthropology Today </vt:lpstr>
      <vt:lpstr>Consequences to study in urban settings? </vt:lpstr>
      <vt:lpstr>What is ethnographic Research? </vt:lpstr>
      <vt:lpstr>„You can’t take the subway to the field!“ (Joanne Passaro)</vt:lpstr>
      <vt:lpstr>Ethnographic research ….. in a big city</vt:lpstr>
      <vt:lpstr>Multi-sited approach </vt:lpstr>
      <vt:lpstr>Ethnographical methods is... </vt:lpstr>
      <vt:lpstr>Critique against the method </vt:lpstr>
      <vt:lpstr>Challenges </vt:lpstr>
      <vt:lpstr>Marae Protocols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81</cp:revision>
  <cp:lastPrinted>2017-03-06T16:11:16Z</cp:lastPrinted>
  <dcterms:created xsi:type="dcterms:W3CDTF">2015-04-14T15:21:28Z</dcterms:created>
  <dcterms:modified xsi:type="dcterms:W3CDTF">2019-02-18T16:58:27Z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