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97" r:id="rId1"/>
  </p:sldMasterIdLst>
  <p:notesMasterIdLst>
    <p:notesMasterId r:id="rId37"/>
  </p:notesMasterIdLst>
  <p:sldIdLst>
    <p:sldId id="256" r:id="rId2"/>
    <p:sldId id="291" r:id="rId3"/>
    <p:sldId id="292" r:id="rId4"/>
    <p:sldId id="293" r:id="rId5"/>
    <p:sldId id="294" r:id="rId6"/>
    <p:sldId id="295" r:id="rId7"/>
    <p:sldId id="297" r:id="rId8"/>
    <p:sldId id="298" r:id="rId9"/>
    <p:sldId id="296" r:id="rId10"/>
    <p:sldId id="299" r:id="rId11"/>
    <p:sldId id="300" r:id="rId12"/>
    <p:sldId id="301" r:id="rId13"/>
    <p:sldId id="302" r:id="rId14"/>
    <p:sldId id="303" r:id="rId15"/>
    <p:sldId id="304" r:id="rId16"/>
    <p:sldId id="305" r:id="rId17"/>
    <p:sldId id="323" r:id="rId18"/>
    <p:sldId id="307" r:id="rId19"/>
    <p:sldId id="308" r:id="rId20"/>
    <p:sldId id="309" r:id="rId21"/>
    <p:sldId id="310" r:id="rId22"/>
    <p:sldId id="311" r:id="rId23"/>
    <p:sldId id="312" r:id="rId24"/>
    <p:sldId id="313" r:id="rId25"/>
    <p:sldId id="314" r:id="rId26"/>
    <p:sldId id="315" r:id="rId27"/>
    <p:sldId id="324" r:id="rId28"/>
    <p:sldId id="316" r:id="rId29"/>
    <p:sldId id="317" r:id="rId30"/>
    <p:sldId id="318" r:id="rId31"/>
    <p:sldId id="319" r:id="rId32"/>
    <p:sldId id="320" r:id="rId33"/>
    <p:sldId id="321" r:id="rId34"/>
    <p:sldId id="322" r:id="rId35"/>
    <p:sldId id="290" r:id="rId36"/>
  </p:sldIdLst>
  <p:sldSz cx="9144000" cy="6858000" type="screen4x3"/>
  <p:notesSz cx="6858000" cy="9144000"/>
  <p:embeddedFontLst>
    <p:embeddedFont>
      <p:font typeface="Calibri" panose="020F0502020204030204" pitchFamily="34" charset="0"/>
      <p:regular r:id="rId38"/>
      <p:bold r:id="rId39"/>
      <p:italic r:id="rId40"/>
      <p:boldItalic r:id="rId41"/>
    </p:embeddedFont>
    <p:embeddedFont>
      <p:font typeface="Calibri Light" panose="020F0302020204030204" pitchFamily="34" charset="0"/>
      <p:regular r:id="rId42"/>
      <p:italic r:id="rId43"/>
    </p:embeddedFont>
    <p:embeddedFont>
      <p:font typeface="Wingdings 2" panose="05020102010507070707" pitchFamily="18" charset="2"/>
      <p:regular r:id="rId4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79" d="100"/>
          <a:sy n="79" d="100"/>
        </p:scale>
        <p:origin x="45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5.fntdata"/><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1.fntdata"/><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font" Target="fonts/font3.fntdata"/><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6.fntdata"/><Relationship Id="rId48"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C0BBC1-B78E-4CF3-9DFE-BE77C367E71C}" type="datetimeFigureOut">
              <a:rPr lang="en-GB" smtClean="0"/>
              <a:t>06/10/2020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55CD4B-BA48-428B-8C86-6C0487F40C05}" type="slidenum">
              <a:rPr lang="en-GB" smtClean="0"/>
              <a:t>‹#›</a:t>
            </a:fld>
            <a:endParaRPr lang="en-GB"/>
          </a:p>
        </p:txBody>
      </p:sp>
    </p:spTree>
    <p:extLst>
      <p:ext uri="{BB962C8B-B14F-4D97-AF65-F5344CB8AC3E}">
        <p14:creationId xmlns:p14="http://schemas.microsoft.com/office/powerpoint/2010/main" val="34523005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31DE873-AC59-4E2C-8384-417715C8DDD9}" type="slidenum">
              <a:rPr lang="en-GB"/>
              <a:pPr/>
              <a:t>2</a:t>
            </a:fld>
            <a:endParaRPr lang="en-GB"/>
          </a:p>
        </p:txBody>
      </p:sp>
      <p:sp>
        <p:nvSpPr>
          <p:cNvPr id="226306" name="Rectangle 2"/>
          <p:cNvSpPr>
            <a:spLocks noGrp="1" noRot="1" noChangeAspect="1" noChangeArrowheads="1" noTextEdit="1"/>
          </p:cNvSpPr>
          <p:nvPr>
            <p:ph type="sldImg"/>
          </p:nvPr>
        </p:nvSpPr>
        <p:spPr>
          <a:ln/>
        </p:spPr>
      </p:sp>
      <p:sp>
        <p:nvSpPr>
          <p:cNvPr id="22630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2111027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654A616-8AE2-41DB-87B3-5EA2E9F958EC}" type="slidenum">
              <a:rPr lang="en-GB"/>
              <a:pPr/>
              <a:t>10</a:t>
            </a:fld>
            <a:endParaRPr lang="en-GB"/>
          </a:p>
        </p:txBody>
      </p:sp>
      <p:sp>
        <p:nvSpPr>
          <p:cNvPr id="227330" name="Rectangle 2"/>
          <p:cNvSpPr>
            <a:spLocks noGrp="1" noRot="1" noChangeAspect="1" noChangeArrowheads="1" noTextEdit="1"/>
          </p:cNvSpPr>
          <p:nvPr>
            <p:ph type="sldImg"/>
          </p:nvPr>
        </p:nvSpPr>
        <p:spPr>
          <a:ln/>
        </p:spPr>
      </p:sp>
      <p:sp>
        <p:nvSpPr>
          <p:cNvPr id="22733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6099210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39F0E61-E7E8-4D5E-8EB2-51467656D73D}" type="slidenum">
              <a:rPr lang="en-GB"/>
              <a:pPr/>
              <a:t>11</a:t>
            </a:fld>
            <a:endParaRPr lang="en-GB"/>
          </a:p>
        </p:txBody>
      </p:sp>
      <p:sp>
        <p:nvSpPr>
          <p:cNvPr id="228354" name="Rectangle 2"/>
          <p:cNvSpPr>
            <a:spLocks noGrp="1" noRot="1" noChangeAspect="1" noChangeArrowheads="1" noTextEdit="1"/>
          </p:cNvSpPr>
          <p:nvPr>
            <p:ph type="sldImg"/>
          </p:nvPr>
        </p:nvSpPr>
        <p:spPr>
          <a:ln/>
        </p:spPr>
      </p:sp>
      <p:sp>
        <p:nvSpPr>
          <p:cNvPr id="22835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3692055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93C8559-5997-4466-A33A-D26D1AC44B0D}" type="slidenum">
              <a:rPr lang="en-GB"/>
              <a:pPr/>
              <a:t>12</a:t>
            </a:fld>
            <a:endParaRPr lang="en-GB"/>
          </a:p>
        </p:txBody>
      </p:sp>
      <p:sp>
        <p:nvSpPr>
          <p:cNvPr id="229378" name="Rectangle 2"/>
          <p:cNvSpPr>
            <a:spLocks noGrp="1" noRot="1" noChangeAspect="1" noChangeArrowheads="1" noTextEdit="1"/>
          </p:cNvSpPr>
          <p:nvPr>
            <p:ph type="sldImg"/>
          </p:nvPr>
        </p:nvSpPr>
        <p:spPr>
          <a:ln/>
        </p:spPr>
      </p:sp>
      <p:sp>
        <p:nvSpPr>
          <p:cNvPr id="22937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6884009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205E525-4283-49CD-A317-BF55A64937AB}" type="slidenum">
              <a:rPr lang="en-GB"/>
              <a:pPr/>
              <a:t>13</a:t>
            </a:fld>
            <a:endParaRPr lang="en-GB"/>
          </a:p>
        </p:txBody>
      </p:sp>
      <p:sp>
        <p:nvSpPr>
          <p:cNvPr id="230402" name="Rectangle 2"/>
          <p:cNvSpPr>
            <a:spLocks noGrp="1" noRot="1" noChangeAspect="1" noChangeArrowheads="1" noTextEdit="1"/>
          </p:cNvSpPr>
          <p:nvPr>
            <p:ph type="sldImg"/>
          </p:nvPr>
        </p:nvSpPr>
        <p:spPr>
          <a:ln/>
        </p:spPr>
      </p:sp>
      <p:sp>
        <p:nvSpPr>
          <p:cNvPr id="23040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795269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DCC6B6F-E40A-4FC3-AFD3-25489EBA0F3A}" type="slidenum">
              <a:rPr lang="en-GB"/>
              <a:pPr/>
              <a:t>14</a:t>
            </a:fld>
            <a:endParaRPr lang="en-GB"/>
          </a:p>
        </p:txBody>
      </p:sp>
      <p:sp>
        <p:nvSpPr>
          <p:cNvPr id="231426" name="Rectangle 2"/>
          <p:cNvSpPr>
            <a:spLocks noGrp="1" noRot="1" noChangeAspect="1" noChangeArrowheads="1" noTextEdit="1"/>
          </p:cNvSpPr>
          <p:nvPr>
            <p:ph type="sldImg"/>
          </p:nvPr>
        </p:nvSpPr>
        <p:spPr>
          <a:ln/>
        </p:spPr>
      </p:sp>
      <p:sp>
        <p:nvSpPr>
          <p:cNvPr id="23142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1279545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264D5E1-CDC6-4984-BB33-3BC5078C8C05}" type="slidenum">
              <a:rPr lang="en-GB"/>
              <a:pPr/>
              <a:t>15</a:t>
            </a:fld>
            <a:endParaRPr lang="en-GB"/>
          </a:p>
        </p:txBody>
      </p:sp>
      <p:sp>
        <p:nvSpPr>
          <p:cNvPr id="232450" name="Rectangle 2"/>
          <p:cNvSpPr>
            <a:spLocks noGrp="1" noRot="1" noChangeAspect="1" noChangeArrowheads="1" noTextEdit="1"/>
          </p:cNvSpPr>
          <p:nvPr>
            <p:ph type="sldImg"/>
          </p:nvPr>
        </p:nvSpPr>
        <p:spPr>
          <a:ln/>
        </p:spPr>
      </p:sp>
      <p:sp>
        <p:nvSpPr>
          <p:cNvPr id="23245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857686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D465D50-1B00-46D1-9CC6-7A2B9E331902}" type="slidenum">
              <a:rPr lang="en-GB"/>
              <a:pPr/>
              <a:t>16</a:t>
            </a:fld>
            <a:endParaRPr lang="en-GB"/>
          </a:p>
        </p:txBody>
      </p:sp>
      <p:sp>
        <p:nvSpPr>
          <p:cNvPr id="233474" name="Rectangle 2"/>
          <p:cNvSpPr>
            <a:spLocks noGrp="1" noRot="1" noChangeAspect="1" noChangeArrowheads="1" noTextEdit="1"/>
          </p:cNvSpPr>
          <p:nvPr>
            <p:ph type="sldImg"/>
          </p:nvPr>
        </p:nvSpPr>
        <p:spPr>
          <a:ln/>
        </p:spPr>
      </p:sp>
      <p:sp>
        <p:nvSpPr>
          <p:cNvPr id="23347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5609443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F6F642C-9CB7-4FFD-947F-7C259ABFAADB}" type="slidenum">
              <a:rPr lang="en-GB"/>
              <a:pPr/>
              <a:t>18</a:t>
            </a:fld>
            <a:endParaRPr lang="en-GB"/>
          </a:p>
        </p:txBody>
      </p:sp>
      <p:sp>
        <p:nvSpPr>
          <p:cNvPr id="243714" name="Rectangle 2"/>
          <p:cNvSpPr>
            <a:spLocks noGrp="1" noRot="1" noChangeAspect="1" noChangeArrowheads="1" noTextEdit="1"/>
          </p:cNvSpPr>
          <p:nvPr>
            <p:ph type="sldImg"/>
          </p:nvPr>
        </p:nvSpPr>
        <p:spPr>
          <a:ln/>
        </p:spPr>
      </p:sp>
      <p:sp>
        <p:nvSpPr>
          <p:cNvPr id="24371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9210427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B7A8D9E-76CC-4068-A620-2C7793E33B14}" type="slidenum">
              <a:rPr lang="en-GB"/>
              <a:pPr/>
              <a:t>19</a:t>
            </a:fld>
            <a:endParaRPr lang="en-GB"/>
          </a:p>
        </p:txBody>
      </p:sp>
      <p:sp>
        <p:nvSpPr>
          <p:cNvPr id="244738" name="Rectangle 2"/>
          <p:cNvSpPr>
            <a:spLocks noGrp="1" noRot="1" noChangeAspect="1" noChangeArrowheads="1" noTextEdit="1"/>
          </p:cNvSpPr>
          <p:nvPr>
            <p:ph type="sldImg"/>
          </p:nvPr>
        </p:nvSpPr>
        <p:spPr>
          <a:ln/>
        </p:spPr>
      </p:sp>
      <p:sp>
        <p:nvSpPr>
          <p:cNvPr id="24473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0620985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E2ED7EB-A56C-474A-91E0-68C5B6022C1A}" type="slidenum">
              <a:rPr lang="en-GB"/>
              <a:pPr/>
              <a:t>20</a:t>
            </a:fld>
            <a:endParaRPr lang="en-GB"/>
          </a:p>
        </p:txBody>
      </p:sp>
      <p:sp>
        <p:nvSpPr>
          <p:cNvPr id="245762" name="Rectangle 2"/>
          <p:cNvSpPr>
            <a:spLocks noGrp="1" noRot="1" noChangeAspect="1" noChangeArrowheads="1" noTextEdit="1"/>
          </p:cNvSpPr>
          <p:nvPr>
            <p:ph type="sldImg"/>
          </p:nvPr>
        </p:nvSpPr>
        <p:spPr>
          <a:ln/>
        </p:spPr>
      </p:sp>
      <p:sp>
        <p:nvSpPr>
          <p:cNvPr id="24576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567379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018C970-92CE-46B9-BDA1-5817253DCBBE}" type="slidenum">
              <a:rPr lang="en-GB"/>
              <a:pPr/>
              <a:t>21</a:t>
            </a:fld>
            <a:endParaRPr lang="en-GB"/>
          </a:p>
        </p:txBody>
      </p:sp>
      <p:sp>
        <p:nvSpPr>
          <p:cNvPr id="246786" name="Rectangle 2"/>
          <p:cNvSpPr>
            <a:spLocks noGrp="1" noRot="1" noChangeAspect="1" noChangeArrowheads="1" noTextEdit="1"/>
          </p:cNvSpPr>
          <p:nvPr>
            <p:ph type="sldImg"/>
          </p:nvPr>
        </p:nvSpPr>
        <p:spPr>
          <a:ln/>
        </p:spPr>
      </p:sp>
      <p:sp>
        <p:nvSpPr>
          <p:cNvPr id="24678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7125305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16C650F-1C25-4CE9-BFAC-1889CEC10DF5}" type="slidenum">
              <a:rPr lang="en-GB"/>
              <a:pPr/>
              <a:t>22</a:t>
            </a:fld>
            <a:endParaRPr lang="en-GB"/>
          </a:p>
        </p:txBody>
      </p:sp>
      <p:sp>
        <p:nvSpPr>
          <p:cNvPr id="247810" name="Rectangle 2"/>
          <p:cNvSpPr>
            <a:spLocks noGrp="1" noRot="1" noChangeAspect="1" noChangeArrowheads="1" noTextEdit="1"/>
          </p:cNvSpPr>
          <p:nvPr>
            <p:ph type="sldImg"/>
          </p:nvPr>
        </p:nvSpPr>
        <p:spPr>
          <a:ln/>
        </p:spPr>
      </p:sp>
      <p:sp>
        <p:nvSpPr>
          <p:cNvPr id="24781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0899358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F044893-D2BD-48CC-87CA-D22EB43A7F06}" type="slidenum">
              <a:rPr lang="en-GB"/>
              <a:pPr/>
              <a:t>23</a:t>
            </a:fld>
            <a:endParaRPr lang="en-GB"/>
          </a:p>
        </p:txBody>
      </p:sp>
      <p:sp>
        <p:nvSpPr>
          <p:cNvPr id="249858" name="Rectangle 2"/>
          <p:cNvSpPr>
            <a:spLocks noGrp="1" noRot="1" noChangeAspect="1" noChangeArrowheads="1" noTextEdit="1"/>
          </p:cNvSpPr>
          <p:nvPr>
            <p:ph type="sldImg"/>
          </p:nvPr>
        </p:nvSpPr>
        <p:spPr>
          <a:ln/>
        </p:spPr>
      </p:sp>
      <p:sp>
        <p:nvSpPr>
          <p:cNvPr id="24985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1367981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AE0D5A1-226B-4DFC-8262-5E958D902619}" type="slidenum">
              <a:rPr lang="en-GB"/>
              <a:pPr/>
              <a:t>24</a:t>
            </a:fld>
            <a:endParaRPr lang="en-GB"/>
          </a:p>
        </p:txBody>
      </p:sp>
      <p:sp>
        <p:nvSpPr>
          <p:cNvPr id="250882" name="Rectangle 2"/>
          <p:cNvSpPr>
            <a:spLocks noGrp="1" noRot="1" noChangeAspect="1" noChangeArrowheads="1" noTextEdit="1"/>
          </p:cNvSpPr>
          <p:nvPr>
            <p:ph type="sldImg"/>
          </p:nvPr>
        </p:nvSpPr>
        <p:spPr>
          <a:ln/>
        </p:spPr>
      </p:sp>
      <p:sp>
        <p:nvSpPr>
          <p:cNvPr id="25088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7757557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71054E4-755C-475C-8058-E0E297D8E0E1}" type="slidenum">
              <a:rPr lang="en-GB"/>
              <a:pPr/>
              <a:t>25</a:t>
            </a:fld>
            <a:endParaRPr lang="en-GB"/>
          </a:p>
        </p:txBody>
      </p:sp>
      <p:sp>
        <p:nvSpPr>
          <p:cNvPr id="251906" name="Rectangle 2"/>
          <p:cNvSpPr>
            <a:spLocks noGrp="1" noRot="1" noChangeAspect="1" noChangeArrowheads="1" noTextEdit="1"/>
          </p:cNvSpPr>
          <p:nvPr>
            <p:ph type="sldImg"/>
          </p:nvPr>
        </p:nvSpPr>
        <p:spPr>
          <a:ln/>
        </p:spPr>
      </p:sp>
      <p:sp>
        <p:nvSpPr>
          <p:cNvPr id="25190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1349588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CA96BF3-119D-4701-81FA-B8C3B7762DE7}" type="slidenum">
              <a:rPr lang="en-GB"/>
              <a:pPr/>
              <a:t>26</a:t>
            </a:fld>
            <a:endParaRPr lang="en-GB"/>
          </a:p>
        </p:txBody>
      </p:sp>
      <p:sp>
        <p:nvSpPr>
          <p:cNvPr id="252930" name="Rectangle 2"/>
          <p:cNvSpPr>
            <a:spLocks noGrp="1" noRot="1" noChangeAspect="1" noChangeArrowheads="1" noTextEdit="1"/>
          </p:cNvSpPr>
          <p:nvPr>
            <p:ph type="sldImg"/>
          </p:nvPr>
        </p:nvSpPr>
        <p:spPr>
          <a:ln/>
        </p:spPr>
      </p:sp>
      <p:sp>
        <p:nvSpPr>
          <p:cNvPr id="25293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974671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FB6572F-A3EC-43AD-BABD-09BC5D20370B}" type="slidenum">
              <a:rPr lang="en-GB"/>
              <a:pPr/>
              <a:t>28</a:t>
            </a:fld>
            <a:endParaRPr lang="en-GB"/>
          </a:p>
        </p:txBody>
      </p:sp>
      <p:sp>
        <p:nvSpPr>
          <p:cNvPr id="253954" name="Rectangle 2"/>
          <p:cNvSpPr>
            <a:spLocks noGrp="1" noRot="1" noChangeAspect="1" noChangeArrowheads="1" noTextEdit="1"/>
          </p:cNvSpPr>
          <p:nvPr>
            <p:ph type="sldImg"/>
          </p:nvPr>
        </p:nvSpPr>
        <p:spPr>
          <a:ln/>
        </p:spPr>
      </p:sp>
      <p:sp>
        <p:nvSpPr>
          <p:cNvPr id="25395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7598405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C0B2E4B-996D-452D-9C7D-B7D258E4EB3F}" type="slidenum">
              <a:rPr lang="en-GB"/>
              <a:pPr/>
              <a:t>29</a:t>
            </a:fld>
            <a:endParaRPr lang="en-GB"/>
          </a:p>
        </p:txBody>
      </p:sp>
      <p:sp>
        <p:nvSpPr>
          <p:cNvPr id="254978" name="Rectangle 2"/>
          <p:cNvSpPr>
            <a:spLocks noGrp="1" noRot="1" noChangeAspect="1" noChangeArrowheads="1" noTextEdit="1"/>
          </p:cNvSpPr>
          <p:nvPr>
            <p:ph type="sldImg"/>
          </p:nvPr>
        </p:nvSpPr>
        <p:spPr>
          <a:ln/>
        </p:spPr>
      </p:sp>
      <p:sp>
        <p:nvSpPr>
          <p:cNvPr id="25497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1513983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100A52D-7742-4CE1-A6BA-3112ADEA45B2}" type="slidenum">
              <a:rPr lang="en-GB"/>
              <a:pPr/>
              <a:t>30</a:t>
            </a:fld>
            <a:endParaRPr lang="en-GB"/>
          </a:p>
        </p:txBody>
      </p:sp>
      <p:sp>
        <p:nvSpPr>
          <p:cNvPr id="256002" name="Rectangle 2"/>
          <p:cNvSpPr>
            <a:spLocks noGrp="1" noRot="1" noChangeAspect="1" noChangeArrowheads="1" noTextEdit="1"/>
          </p:cNvSpPr>
          <p:nvPr>
            <p:ph type="sldImg"/>
          </p:nvPr>
        </p:nvSpPr>
        <p:spPr>
          <a:ln/>
        </p:spPr>
      </p:sp>
      <p:sp>
        <p:nvSpPr>
          <p:cNvPr id="25600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31969459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CCC2EBE-B002-4825-B2EC-A15A3F4FB8D9}" type="slidenum">
              <a:rPr lang="en-GB"/>
              <a:pPr/>
              <a:t>31</a:t>
            </a:fld>
            <a:endParaRPr lang="en-GB"/>
          </a:p>
        </p:txBody>
      </p:sp>
      <p:sp>
        <p:nvSpPr>
          <p:cNvPr id="257026" name="Rectangle 2"/>
          <p:cNvSpPr>
            <a:spLocks noGrp="1" noRot="1" noChangeAspect="1" noChangeArrowheads="1" noTextEdit="1"/>
          </p:cNvSpPr>
          <p:nvPr>
            <p:ph type="sldImg"/>
          </p:nvPr>
        </p:nvSpPr>
        <p:spPr>
          <a:ln/>
        </p:spPr>
      </p:sp>
      <p:sp>
        <p:nvSpPr>
          <p:cNvPr id="25702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53537227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E907D34-9FB0-4C14-AA0E-187C86D761F2}" type="slidenum">
              <a:rPr lang="en-GB"/>
              <a:pPr/>
              <a:t>32</a:t>
            </a:fld>
            <a:endParaRPr lang="en-GB"/>
          </a:p>
        </p:txBody>
      </p:sp>
      <p:sp>
        <p:nvSpPr>
          <p:cNvPr id="258050" name="Rectangle 2"/>
          <p:cNvSpPr>
            <a:spLocks noGrp="1" noRot="1" noChangeAspect="1" noChangeArrowheads="1" noTextEdit="1"/>
          </p:cNvSpPr>
          <p:nvPr>
            <p:ph type="sldImg"/>
          </p:nvPr>
        </p:nvSpPr>
        <p:spPr>
          <a:ln/>
        </p:spPr>
      </p:sp>
      <p:sp>
        <p:nvSpPr>
          <p:cNvPr id="25805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17873537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0FC520A-14AA-4AB9-97FA-DA04C74E955C}" type="slidenum">
              <a:rPr lang="en-GB"/>
              <a:pPr/>
              <a:t>33</a:t>
            </a:fld>
            <a:endParaRPr lang="en-GB"/>
          </a:p>
        </p:txBody>
      </p:sp>
      <p:sp>
        <p:nvSpPr>
          <p:cNvPr id="259074" name="Rectangle 2"/>
          <p:cNvSpPr>
            <a:spLocks noGrp="1" noRot="1" noChangeAspect="1" noChangeArrowheads="1" noTextEdit="1"/>
          </p:cNvSpPr>
          <p:nvPr>
            <p:ph type="sldImg"/>
          </p:nvPr>
        </p:nvSpPr>
        <p:spPr>
          <a:ln/>
        </p:spPr>
      </p:sp>
      <p:sp>
        <p:nvSpPr>
          <p:cNvPr id="25907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9207717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1676494-F86E-4483-A3C7-BAC83D7350FA}" type="slidenum">
              <a:rPr lang="en-GB"/>
              <a:pPr/>
              <a:t>34</a:t>
            </a:fld>
            <a:endParaRPr lang="en-GB"/>
          </a:p>
        </p:txBody>
      </p:sp>
      <p:sp>
        <p:nvSpPr>
          <p:cNvPr id="268290" name="Rectangle 2"/>
          <p:cNvSpPr>
            <a:spLocks noGrp="1" noRot="1" noChangeAspect="1" noChangeArrowheads="1" noTextEdit="1"/>
          </p:cNvSpPr>
          <p:nvPr>
            <p:ph type="sldImg"/>
          </p:nvPr>
        </p:nvSpPr>
        <p:spPr>
          <a:ln/>
        </p:spPr>
      </p:sp>
      <p:sp>
        <p:nvSpPr>
          <p:cNvPr id="26829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6366953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905A7C0-EFCD-4C72-9C76-B746EE1ADA98}" type="datetimeFigureOut">
              <a:rPr lang="en-GB" smtClean="0"/>
              <a:t>06/10/2020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8829017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905A7C0-EFCD-4C72-9C76-B746EE1ADA98}" type="datetimeFigureOut">
              <a:rPr lang="en-GB" smtClean="0"/>
              <a:t>06/10/2020</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22289798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905A7C0-EFCD-4C72-9C76-B746EE1ADA98}" type="datetimeFigureOut">
              <a:rPr lang="en-GB" smtClean="0"/>
              <a:t>06/10/2020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8021944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905A7C0-EFCD-4C72-9C76-B746EE1ADA98}" type="datetimeFigureOut">
              <a:rPr lang="en-GB" smtClean="0"/>
              <a:pPr/>
              <a:t>06/10/2020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62D411D-366C-445C-883F-4824971BE5F6}" type="slidenum">
              <a:rPr lang="en-GB" smtClean="0"/>
              <a:pPr/>
              <a:t>‹#›</a:t>
            </a:fld>
            <a:endParaRPr lang="en-GB" dirty="0"/>
          </a:p>
        </p:txBody>
      </p:sp>
    </p:spTree>
    <p:extLst>
      <p:ext uri="{BB962C8B-B14F-4D97-AF65-F5344CB8AC3E}">
        <p14:creationId xmlns:p14="http://schemas.microsoft.com/office/powerpoint/2010/main" val="20519511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905A7C0-EFCD-4C72-9C76-B746EE1ADA98}" type="datetimeFigureOut">
              <a:rPr lang="en-GB" smtClean="0"/>
              <a:t>06/10/2020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5522515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905A7C0-EFCD-4C72-9C76-B746EE1ADA98}" type="datetimeFigureOut">
              <a:rPr lang="en-GB" smtClean="0"/>
              <a:t>06/10/2020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6227680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905A7C0-EFCD-4C72-9C76-B746EE1ADA98}" type="datetimeFigureOut">
              <a:rPr lang="en-GB" smtClean="0"/>
              <a:t>06/10/2020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9514632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A905A7C0-EFCD-4C72-9C76-B746EE1ADA98}" type="datetimeFigureOut">
              <a:rPr lang="en-GB" smtClean="0"/>
              <a:t>06/10/2020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9869845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A905A7C0-EFCD-4C72-9C76-B746EE1ADA98}" type="datetimeFigureOut">
              <a:rPr lang="en-GB" smtClean="0"/>
              <a:pPr/>
              <a:t>06/10/2020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62D411D-366C-445C-883F-4824971BE5F6}" type="slidenum">
              <a:rPr lang="en-GB" smtClean="0"/>
              <a:pPr/>
              <a:t>‹#›</a:t>
            </a:fld>
            <a:endParaRPr lang="en-GB" dirty="0"/>
          </a:p>
        </p:txBody>
      </p:sp>
    </p:spTree>
    <p:extLst>
      <p:ext uri="{BB962C8B-B14F-4D97-AF65-F5344CB8AC3E}">
        <p14:creationId xmlns:p14="http://schemas.microsoft.com/office/powerpoint/2010/main" val="3392427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905A7C0-EFCD-4C72-9C76-B746EE1ADA98}" type="datetimeFigureOut">
              <a:rPr lang="en-GB" smtClean="0"/>
              <a:t>06/10/2020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3903853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905A7C0-EFCD-4C72-9C76-B746EE1ADA98}" type="datetimeFigureOut">
              <a:rPr lang="en-GB" smtClean="0"/>
              <a:t>06/10/2020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41233631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endParaRPr lang="en-US" dirty="0"/>
          </a:p>
        </p:txBody>
      </p:sp>
      <p:sp>
        <p:nvSpPr>
          <p:cNvPr id="11" name="Content Placeholder 3"/>
          <p:cNvSpPr>
            <a:spLocks noGrp="1"/>
          </p:cNvSpPr>
          <p:nvPr>
            <p:ph sz="half" idx="13"/>
          </p:nvPr>
        </p:nvSpPr>
        <p:spPr>
          <a:xfrm>
            <a:off x="533400" y="533400"/>
            <a:ext cx="3949967" cy="3767667"/>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Content Placeholder 5"/>
          <p:cNvSpPr>
            <a:spLocks noGrp="1"/>
          </p:cNvSpPr>
          <p:nvPr>
            <p:ph sz="quarter" idx="4"/>
          </p:nvPr>
        </p:nvSpPr>
        <p:spPr>
          <a:xfrm>
            <a:off x="4662362" y="533400"/>
            <a:ext cx="3948238" cy="37592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905A7C0-EFCD-4C72-9C76-B746EE1ADA98}" type="datetimeFigureOut">
              <a:rPr lang="en-GB" smtClean="0"/>
              <a:t>06/10/2020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1456649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7813"/>
            <a:ext cx="8229600" cy="5853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p:cNvSpPr>
            <a:spLocks noGrp="1"/>
          </p:cNvSpPr>
          <p:nvPr>
            <p:ph type="dt" sz="half" idx="10"/>
          </p:nvPr>
        </p:nvSpPr>
        <p:spPr>
          <a:xfrm>
            <a:off x="457200" y="6243638"/>
            <a:ext cx="2133600" cy="457200"/>
          </a:xfrm>
          <a:prstGeom prst="rect">
            <a:avLst/>
          </a:prstGeom>
        </p:spPr>
        <p:txBody>
          <a:bodyPr/>
          <a:lstStyle>
            <a:lvl1pPr>
              <a:defRPr/>
            </a:lvl1pPr>
          </a:lstStyle>
          <a:p>
            <a:r>
              <a:rPr lang="en-US"/>
              <a:t>Dr Nik Whitehead</a:t>
            </a:r>
            <a:endParaRPr lang="en-GB"/>
          </a:p>
        </p:txBody>
      </p:sp>
      <p:sp>
        <p:nvSpPr>
          <p:cNvPr id="4" name="Footer Placeholder 3"/>
          <p:cNvSpPr>
            <a:spLocks noGrp="1"/>
          </p:cNvSpPr>
          <p:nvPr>
            <p:ph type="ftr" sz="quarter" idx="11"/>
          </p:nvPr>
        </p:nvSpPr>
        <p:spPr>
          <a:xfrm>
            <a:off x="3124200" y="6248400"/>
            <a:ext cx="2895600" cy="457200"/>
          </a:xfrm>
          <a:prstGeom prst="rect">
            <a:avLst/>
          </a:prstGeom>
        </p:spPr>
        <p:txBody>
          <a:bodyPr/>
          <a:lstStyle>
            <a:lvl1pPr>
              <a:defRPr/>
            </a:lvl1pPr>
          </a:lstStyle>
          <a:p>
            <a:endParaRPr lang="en-GB"/>
          </a:p>
        </p:txBody>
      </p:sp>
      <p:sp>
        <p:nvSpPr>
          <p:cNvPr id="5" name="Slide Number Placeholder 4"/>
          <p:cNvSpPr>
            <a:spLocks noGrp="1"/>
          </p:cNvSpPr>
          <p:nvPr>
            <p:ph type="sldNum" sz="quarter" idx="12"/>
          </p:nvPr>
        </p:nvSpPr>
        <p:spPr>
          <a:xfrm>
            <a:off x="6553200" y="6243638"/>
            <a:ext cx="2133600" cy="457200"/>
          </a:xfrm>
        </p:spPr>
        <p:txBody>
          <a:bodyPr/>
          <a:lstStyle>
            <a:lvl1pPr>
              <a:defRPr/>
            </a:lvl1pPr>
          </a:lstStyle>
          <a:p>
            <a:fld id="{5C717FB3-986B-4769-A71E-FCA15B1321D7}" type="slidenum">
              <a:rPr lang="en-GB"/>
              <a:pPr/>
              <a:t>‹#›</a:t>
            </a:fld>
            <a:endParaRPr lang="en-GB"/>
          </a:p>
        </p:txBody>
      </p:sp>
    </p:spTree>
    <p:extLst>
      <p:ext uri="{BB962C8B-B14F-4D97-AF65-F5344CB8AC3E}">
        <p14:creationId xmlns:p14="http://schemas.microsoft.com/office/powerpoint/2010/main" val="22186158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581547"/>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628650" y="1032734"/>
            <a:ext cx="7886700" cy="5144229"/>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905A7C0-EFCD-4C72-9C76-B746EE1ADA98}" type="datetimeFigureOut">
              <a:rPr lang="en-GB" smtClean="0"/>
              <a:pPr/>
              <a:t>06/10/2020</a:t>
            </a:fld>
            <a:endParaRPr lang="en-GB"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2D411D-366C-445C-883F-4824971BE5F6}" type="slidenum">
              <a:rPr lang="en-GB" smtClean="0"/>
              <a:pPr/>
              <a:t>‹#›</a:t>
            </a:fld>
            <a:endParaRPr lang="en-GB" dirty="0"/>
          </a:p>
        </p:txBody>
      </p:sp>
    </p:spTree>
    <p:extLst>
      <p:ext uri="{BB962C8B-B14F-4D97-AF65-F5344CB8AC3E}">
        <p14:creationId xmlns:p14="http://schemas.microsoft.com/office/powerpoint/2010/main" val="3363695696"/>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 id="2147483709" r:id="rId12"/>
    <p:sldLayoutId id="2147483710"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rsc.org/periodic-table" TargetMode="Externa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www.meta-synthesis.com/webbook/35_pt/pt.htm" TargetMode="Externa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Data Analysis </a:t>
            </a:r>
            <a:br>
              <a:rPr lang="en-GB" dirty="0"/>
            </a:br>
            <a:r>
              <a:rPr lang="en-GB"/>
              <a:t>and Visualisation</a:t>
            </a:r>
            <a:endParaRPr lang="en-GB" dirty="0"/>
          </a:p>
        </p:txBody>
      </p:sp>
      <p:sp>
        <p:nvSpPr>
          <p:cNvPr id="3" name="Subtitle 2"/>
          <p:cNvSpPr>
            <a:spLocks noGrp="1"/>
          </p:cNvSpPr>
          <p:nvPr>
            <p:ph type="subTitle" idx="1"/>
          </p:nvPr>
        </p:nvSpPr>
        <p:spPr/>
        <p:txBody>
          <a:bodyPr/>
          <a:lstStyle/>
          <a:p>
            <a:r>
              <a:rPr lang="en-GB" dirty="0"/>
              <a:t>Lecture 7</a:t>
            </a:r>
          </a:p>
          <a:p>
            <a:r>
              <a:rPr lang="en-GB" dirty="0"/>
              <a:t>Data rearrangement</a:t>
            </a:r>
          </a:p>
        </p:txBody>
      </p:sp>
    </p:spTree>
    <p:extLst>
      <p:ext uri="{BB962C8B-B14F-4D97-AF65-F5344CB8AC3E}">
        <p14:creationId xmlns:p14="http://schemas.microsoft.com/office/powerpoint/2010/main" val="18082014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2"/>
          <p:cNvSpPr>
            <a:spLocks noGrp="1" noChangeArrowheads="1"/>
          </p:cNvSpPr>
          <p:nvPr>
            <p:ph type="title"/>
          </p:nvPr>
        </p:nvSpPr>
        <p:spPr/>
        <p:txBody>
          <a:bodyPr>
            <a:normAutofit/>
          </a:bodyPr>
          <a:lstStyle/>
          <a:p>
            <a:r>
              <a:rPr lang="en-GB"/>
              <a:t>Rearrangement</a:t>
            </a:r>
            <a:endParaRPr lang="en-US"/>
          </a:p>
        </p:txBody>
      </p:sp>
      <p:sp>
        <p:nvSpPr>
          <p:cNvPr id="177155" name="Rectangle 3"/>
          <p:cNvSpPr>
            <a:spLocks noGrp="1" noChangeArrowheads="1"/>
          </p:cNvSpPr>
          <p:nvPr>
            <p:ph idx="1"/>
          </p:nvPr>
        </p:nvSpPr>
        <p:spPr/>
        <p:txBody>
          <a:bodyPr>
            <a:normAutofit/>
          </a:bodyPr>
          <a:lstStyle/>
          <a:p>
            <a:r>
              <a:rPr lang="en-GB" dirty="0"/>
              <a:t>Simply rearranging data can lead to an increase in insight into the data</a:t>
            </a:r>
          </a:p>
          <a:p>
            <a:endParaRPr lang="en-GB" dirty="0"/>
          </a:p>
          <a:p>
            <a:r>
              <a:rPr lang="en-GB" dirty="0"/>
              <a:t>If the rearrangement is done using a computer, so that it is rapid and easy to undo, rearrangement alone becomes a very powerful visualisation tool</a:t>
            </a:r>
          </a:p>
          <a:p>
            <a:endParaRPr lang="en-GB" dirty="0"/>
          </a:p>
          <a:p>
            <a:r>
              <a:rPr lang="en-GB" dirty="0"/>
              <a:t>Rearrangement does not, however, need a computer</a:t>
            </a:r>
          </a:p>
          <a:p>
            <a:endParaRPr lang="en-GB" dirty="0"/>
          </a:p>
          <a:p>
            <a:r>
              <a:rPr lang="en-GB" dirty="0"/>
              <a:t>One of the most famous rearrangements was done entirely by hand…</a:t>
            </a:r>
            <a:endParaRPr lang="en-US" dirty="0"/>
          </a:p>
        </p:txBody>
      </p:sp>
      <p:sp>
        <p:nvSpPr>
          <p:cNvPr id="6" name="Slide Number Placeholder 5"/>
          <p:cNvSpPr>
            <a:spLocks noGrp="1"/>
          </p:cNvSpPr>
          <p:nvPr>
            <p:ph type="sldNum" sz="quarter" idx="12"/>
          </p:nvPr>
        </p:nvSpPr>
        <p:spPr/>
        <p:txBody>
          <a:bodyPr/>
          <a:lstStyle/>
          <a:p>
            <a:fld id="{0F79A9FD-BBC6-4FBB-8DE0-CD96F953A09F}" type="slidenum">
              <a:rPr lang="en-GB"/>
              <a:pPr/>
              <a:t>2</a:t>
            </a:fld>
            <a:endParaRPr lang="en-GB"/>
          </a:p>
        </p:txBody>
      </p:sp>
    </p:spTree>
    <p:extLst>
      <p:ext uri="{BB962C8B-B14F-4D97-AF65-F5344CB8AC3E}">
        <p14:creationId xmlns:p14="http://schemas.microsoft.com/office/powerpoint/2010/main" val="26654342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a:t>The Alchemical Chart of Affinities, 1778</a:t>
            </a:r>
          </a:p>
        </p:txBody>
      </p:sp>
      <p:sp>
        <p:nvSpPr>
          <p:cNvPr id="3" name="Content Placeholder 2"/>
          <p:cNvSpPr>
            <a:spLocks noGrp="1"/>
          </p:cNvSpPr>
          <p:nvPr>
            <p:ph idx="1"/>
          </p:nvPr>
        </p:nvSpPr>
        <p:spPr>
          <a:xfrm>
            <a:off x="457200" y="1142984"/>
            <a:ext cx="3186106" cy="4983179"/>
          </a:xfrm>
        </p:spPr>
        <p:txBody>
          <a:bodyPr>
            <a:normAutofit/>
          </a:bodyPr>
          <a:lstStyle/>
          <a:p>
            <a:r>
              <a:rPr lang="en-GB" dirty="0"/>
              <a:t>Alchemy was the origin of modern chemistry</a:t>
            </a:r>
          </a:p>
          <a:p>
            <a:r>
              <a:rPr lang="en-GB" dirty="0"/>
              <a:t>This table charts the ‘affinities’ or interactions between chemical elements such as </a:t>
            </a:r>
            <a:r>
              <a:rPr lang="en-GB" dirty="0">
                <a:sym typeface="Wingdings 2"/>
              </a:rPr>
              <a:t> (gold)  (silver) and ♂ (iron) </a:t>
            </a:r>
            <a:endParaRPr lang="en-GB" dirty="0"/>
          </a:p>
        </p:txBody>
      </p:sp>
      <p:sp>
        <p:nvSpPr>
          <p:cNvPr id="5" name="Slide Number Placeholder 4"/>
          <p:cNvSpPr>
            <a:spLocks noGrp="1"/>
          </p:cNvSpPr>
          <p:nvPr>
            <p:ph type="sldNum" sz="quarter" idx="12"/>
          </p:nvPr>
        </p:nvSpPr>
        <p:spPr/>
        <p:txBody>
          <a:bodyPr/>
          <a:lstStyle/>
          <a:p>
            <a:fld id="{C57436EC-0288-44E7-B23D-A7F970FEFD6B}" type="slidenum">
              <a:rPr lang="en-GB" smtClean="0"/>
              <a:pPr/>
              <a:t>3</a:t>
            </a:fld>
            <a:endParaRPr lang="en-GB"/>
          </a:p>
        </p:txBody>
      </p:sp>
      <p:pic>
        <p:nvPicPr>
          <p:cNvPr id="272388" name="Picture 4" descr="http://www.meta-synthesis.com/webbook/24_complexity/dissolve.jpg"/>
          <p:cNvPicPr>
            <a:picLocks noChangeAspect="1" noChangeArrowheads="1"/>
          </p:cNvPicPr>
          <p:nvPr/>
        </p:nvPicPr>
        <p:blipFill>
          <a:blip r:embed="rId2" cstate="print"/>
          <a:srcRect/>
          <a:stretch>
            <a:fillRect/>
          </a:stretch>
        </p:blipFill>
        <p:spPr bwMode="auto">
          <a:xfrm>
            <a:off x="3714744" y="1285860"/>
            <a:ext cx="5133975" cy="4895850"/>
          </a:xfrm>
          <a:prstGeom prst="rect">
            <a:avLst/>
          </a:prstGeom>
          <a:noFill/>
        </p:spPr>
      </p:pic>
    </p:spTree>
    <p:extLst>
      <p:ext uri="{BB962C8B-B14F-4D97-AF65-F5344CB8AC3E}">
        <p14:creationId xmlns:p14="http://schemas.microsoft.com/office/powerpoint/2010/main" val="36123941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Telluric Helix, 1832</a:t>
            </a:r>
          </a:p>
        </p:txBody>
      </p:sp>
      <p:sp>
        <p:nvSpPr>
          <p:cNvPr id="3" name="Content Placeholder 2"/>
          <p:cNvSpPr>
            <a:spLocks noGrp="1"/>
          </p:cNvSpPr>
          <p:nvPr>
            <p:ph idx="1"/>
          </p:nvPr>
        </p:nvSpPr>
        <p:spPr>
          <a:xfrm>
            <a:off x="457200" y="1142984"/>
            <a:ext cx="2828916" cy="5214974"/>
          </a:xfrm>
        </p:spPr>
        <p:txBody>
          <a:bodyPr>
            <a:normAutofit/>
          </a:bodyPr>
          <a:lstStyle/>
          <a:p>
            <a:r>
              <a:rPr lang="en-GB" dirty="0"/>
              <a:t>The first time that atomic weight was used to classify elements</a:t>
            </a:r>
          </a:p>
          <a:p>
            <a:r>
              <a:rPr lang="en-GB" dirty="0"/>
              <a:t>Oxygen had weight 16; all other elements related to that</a:t>
            </a:r>
          </a:p>
          <a:p>
            <a:r>
              <a:rPr lang="en-GB" dirty="0"/>
              <a:t>The first table to introduce the idea of periodicity</a:t>
            </a:r>
          </a:p>
        </p:txBody>
      </p:sp>
      <p:sp>
        <p:nvSpPr>
          <p:cNvPr id="5" name="Slide Number Placeholder 4"/>
          <p:cNvSpPr>
            <a:spLocks noGrp="1"/>
          </p:cNvSpPr>
          <p:nvPr>
            <p:ph type="sldNum" sz="quarter" idx="12"/>
          </p:nvPr>
        </p:nvSpPr>
        <p:spPr/>
        <p:txBody>
          <a:bodyPr/>
          <a:lstStyle/>
          <a:p>
            <a:fld id="{C57436EC-0288-44E7-B23D-A7F970FEFD6B}" type="slidenum">
              <a:rPr lang="en-GB" smtClean="0"/>
              <a:pPr/>
              <a:t>4</a:t>
            </a:fld>
            <a:endParaRPr lang="en-GB"/>
          </a:p>
        </p:txBody>
      </p:sp>
      <p:pic>
        <p:nvPicPr>
          <p:cNvPr id="286722" name="Picture 2" descr="http://www.meta-synthesis.com/webbook/35_pt/telluric.jpg"/>
          <p:cNvPicPr>
            <a:picLocks noChangeAspect="1" noChangeArrowheads="1"/>
          </p:cNvPicPr>
          <p:nvPr/>
        </p:nvPicPr>
        <p:blipFill>
          <a:blip r:embed="rId2" cstate="print"/>
          <a:srcRect/>
          <a:stretch>
            <a:fillRect/>
          </a:stretch>
        </p:blipFill>
        <p:spPr bwMode="auto">
          <a:xfrm>
            <a:off x="3428992" y="1285860"/>
            <a:ext cx="5429288" cy="4698264"/>
          </a:xfrm>
          <a:prstGeom prst="rect">
            <a:avLst/>
          </a:prstGeom>
          <a:noFill/>
        </p:spPr>
      </p:pic>
    </p:spTree>
    <p:extLst>
      <p:ext uri="{BB962C8B-B14F-4D97-AF65-F5344CB8AC3E}">
        <p14:creationId xmlns:p14="http://schemas.microsoft.com/office/powerpoint/2010/main" val="16956458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457200" y="274638"/>
            <a:ext cx="7467600" cy="796908"/>
          </a:xfrm>
        </p:spPr>
        <p:txBody>
          <a:bodyPr>
            <a:normAutofit/>
          </a:bodyPr>
          <a:lstStyle/>
          <a:p>
            <a:r>
              <a:rPr lang="en-GB" sz="3600" dirty="0"/>
              <a:t>Newland’s Octaves, 1864</a:t>
            </a:r>
          </a:p>
        </p:txBody>
      </p:sp>
      <p:sp>
        <p:nvSpPr>
          <p:cNvPr id="9" name="Content Placeholder 8"/>
          <p:cNvSpPr>
            <a:spLocks noGrp="1"/>
          </p:cNvSpPr>
          <p:nvPr>
            <p:ph sz="half" idx="13"/>
          </p:nvPr>
        </p:nvSpPr>
        <p:spPr>
          <a:xfrm>
            <a:off x="428596" y="3786190"/>
            <a:ext cx="8358246" cy="2339973"/>
          </a:xfrm>
          <a:prstGeom prst="rect">
            <a:avLst/>
          </a:prstGeom>
        </p:spPr>
        <p:txBody>
          <a:bodyPr/>
          <a:lstStyle/>
          <a:p>
            <a:r>
              <a:rPr lang="en-GB" dirty="0"/>
              <a:t>The elements are organised by atomic mass</a:t>
            </a:r>
          </a:p>
          <a:p>
            <a:r>
              <a:rPr lang="en-GB" dirty="0"/>
              <a:t>Each row shows a set of elements, each of which has similar chemical properties</a:t>
            </a:r>
          </a:p>
        </p:txBody>
      </p:sp>
      <p:graphicFrame>
        <p:nvGraphicFramePr>
          <p:cNvPr id="6" name="Content Placeholder 5"/>
          <p:cNvGraphicFramePr>
            <a:graphicFrameLocks noGrp="1"/>
          </p:cNvGraphicFramePr>
          <p:nvPr>
            <p:ph sz="quarter" idx="4"/>
          </p:nvPr>
        </p:nvGraphicFramePr>
        <p:xfrm>
          <a:off x="428596" y="1071546"/>
          <a:ext cx="8258200" cy="2595880"/>
        </p:xfrm>
        <a:graphic>
          <a:graphicData uri="http://schemas.openxmlformats.org/drawingml/2006/table">
            <a:tbl>
              <a:tblPr firstRow="1" bandRow="1">
                <a:tableStyleId>{5DA37D80-6434-44D0-A028-1B22A696006F}</a:tableStyleId>
              </a:tblPr>
              <a:tblGrid>
                <a:gridCol w="1032275">
                  <a:extLst>
                    <a:ext uri="{9D8B030D-6E8A-4147-A177-3AD203B41FA5}">
                      <a16:colId xmlns:a16="http://schemas.microsoft.com/office/drawing/2014/main" val="20000"/>
                    </a:ext>
                  </a:extLst>
                </a:gridCol>
                <a:gridCol w="1032275">
                  <a:extLst>
                    <a:ext uri="{9D8B030D-6E8A-4147-A177-3AD203B41FA5}">
                      <a16:colId xmlns:a16="http://schemas.microsoft.com/office/drawing/2014/main" val="20001"/>
                    </a:ext>
                  </a:extLst>
                </a:gridCol>
                <a:gridCol w="1032275">
                  <a:extLst>
                    <a:ext uri="{9D8B030D-6E8A-4147-A177-3AD203B41FA5}">
                      <a16:colId xmlns:a16="http://schemas.microsoft.com/office/drawing/2014/main" val="20002"/>
                    </a:ext>
                  </a:extLst>
                </a:gridCol>
                <a:gridCol w="1032275">
                  <a:extLst>
                    <a:ext uri="{9D8B030D-6E8A-4147-A177-3AD203B41FA5}">
                      <a16:colId xmlns:a16="http://schemas.microsoft.com/office/drawing/2014/main" val="20003"/>
                    </a:ext>
                  </a:extLst>
                </a:gridCol>
                <a:gridCol w="1032275">
                  <a:extLst>
                    <a:ext uri="{9D8B030D-6E8A-4147-A177-3AD203B41FA5}">
                      <a16:colId xmlns:a16="http://schemas.microsoft.com/office/drawing/2014/main" val="20004"/>
                    </a:ext>
                  </a:extLst>
                </a:gridCol>
                <a:gridCol w="1032275">
                  <a:extLst>
                    <a:ext uri="{9D8B030D-6E8A-4147-A177-3AD203B41FA5}">
                      <a16:colId xmlns:a16="http://schemas.microsoft.com/office/drawing/2014/main" val="20005"/>
                    </a:ext>
                  </a:extLst>
                </a:gridCol>
                <a:gridCol w="1032275">
                  <a:extLst>
                    <a:ext uri="{9D8B030D-6E8A-4147-A177-3AD203B41FA5}">
                      <a16:colId xmlns:a16="http://schemas.microsoft.com/office/drawing/2014/main" val="20006"/>
                    </a:ext>
                  </a:extLst>
                </a:gridCol>
                <a:gridCol w="1032275">
                  <a:extLst>
                    <a:ext uri="{9D8B030D-6E8A-4147-A177-3AD203B41FA5}">
                      <a16:colId xmlns:a16="http://schemas.microsoft.com/office/drawing/2014/main" val="20007"/>
                    </a:ext>
                  </a:extLst>
                </a:gridCol>
              </a:tblGrid>
              <a:tr h="370840">
                <a:tc>
                  <a:txBody>
                    <a:bodyPr/>
                    <a:lstStyle/>
                    <a:p>
                      <a:pPr fontAlgn="t">
                        <a:spcBef>
                          <a:spcPts val="300"/>
                        </a:spcBef>
                        <a:spcAft>
                          <a:spcPts val="300"/>
                        </a:spcAft>
                      </a:pPr>
                      <a:r>
                        <a:rPr lang="en-GB" sz="1600" dirty="0">
                          <a:latin typeface="Arial"/>
                        </a:rPr>
                        <a:t>H 1</a:t>
                      </a:r>
                    </a:p>
                  </a:txBody>
                  <a:tcPr marL="0" marR="0" marT="0" marB="0"/>
                </a:tc>
                <a:tc>
                  <a:txBody>
                    <a:bodyPr/>
                    <a:lstStyle/>
                    <a:p>
                      <a:pPr fontAlgn="t">
                        <a:spcBef>
                          <a:spcPts val="300"/>
                        </a:spcBef>
                        <a:spcAft>
                          <a:spcPts val="300"/>
                        </a:spcAft>
                      </a:pPr>
                      <a:r>
                        <a:rPr lang="en-GB" sz="1600">
                          <a:latin typeface="Arial"/>
                        </a:rPr>
                        <a:t>F 8</a:t>
                      </a:r>
                    </a:p>
                  </a:txBody>
                  <a:tcPr marL="0" marR="0" marT="0" marB="0"/>
                </a:tc>
                <a:tc>
                  <a:txBody>
                    <a:bodyPr/>
                    <a:lstStyle/>
                    <a:p>
                      <a:pPr fontAlgn="t">
                        <a:spcBef>
                          <a:spcPts val="300"/>
                        </a:spcBef>
                        <a:spcAft>
                          <a:spcPts val="300"/>
                        </a:spcAft>
                      </a:pPr>
                      <a:r>
                        <a:rPr lang="en-GB" sz="1600">
                          <a:latin typeface="Arial"/>
                        </a:rPr>
                        <a:t>Cl 15</a:t>
                      </a:r>
                    </a:p>
                  </a:txBody>
                  <a:tcPr marL="0" marR="0" marT="0" marB="0"/>
                </a:tc>
                <a:tc>
                  <a:txBody>
                    <a:bodyPr/>
                    <a:lstStyle/>
                    <a:p>
                      <a:pPr fontAlgn="t">
                        <a:spcBef>
                          <a:spcPts val="300"/>
                        </a:spcBef>
                        <a:spcAft>
                          <a:spcPts val="300"/>
                        </a:spcAft>
                      </a:pPr>
                      <a:r>
                        <a:rPr lang="en-GB" sz="1600">
                          <a:latin typeface="Arial"/>
                        </a:rPr>
                        <a:t>Co/Ni 22</a:t>
                      </a:r>
                    </a:p>
                  </a:txBody>
                  <a:tcPr marL="0" marR="0" marT="0" marB="0"/>
                </a:tc>
                <a:tc>
                  <a:txBody>
                    <a:bodyPr/>
                    <a:lstStyle/>
                    <a:p>
                      <a:pPr fontAlgn="t">
                        <a:spcBef>
                          <a:spcPts val="300"/>
                        </a:spcBef>
                        <a:spcAft>
                          <a:spcPts val="300"/>
                        </a:spcAft>
                      </a:pPr>
                      <a:r>
                        <a:rPr lang="en-GB" sz="1600">
                          <a:latin typeface="Arial"/>
                        </a:rPr>
                        <a:t>Br 29</a:t>
                      </a:r>
                    </a:p>
                  </a:txBody>
                  <a:tcPr marL="0" marR="0" marT="0" marB="0"/>
                </a:tc>
                <a:tc>
                  <a:txBody>
                    <a:bodyPr/>
                    <a:lstStyle/>
                    <a:p>
                      <a:pPr fontAlgn="t">
                        <a:spcBef>
                          <a:spcPts val="300"/>
                        </a:spcBef>
                        <a:spcAft>
                          <a:spcPts val="300"/>
                        </a:spcAft>
                      </a:pPr>
                      <a:r>
                        <a:rPr lang="en-GB" sz="1600">
                          <a:latin typeface="Arial"/>
                        </a:rPr>
                        <a:t>Pd 36</a:t>
                      </a:r>
                    </a:p>
                  </a:txBody>
                  <a:tcPr marL="0" marR="0" marT="0" marB="0"/>
                </a:tc>
                <a:tc>
                  <a:txBody>
                    <a:bodyPr/>
                    <a:lstStyle/>
                    <a:p>
                      <a:pPr fontAlgn="t">
                        <a:spcBef>
                          <a:spcPts val="300"/>
                        </a:spcBef>
                        <a:spcAft>
                          <a:spcPts val="300"/>
                        </a:spcAft>
                      </a:pPr>
                      <a:r>
                        <a:rPr lang="en-GB" sz="1600">
                          <a:latin typeface="Arial"/>
                        </a:rPr>
                        <a:t>I  42</a:t>
                      </a:r>
                    </a:p>
                  </a:txBody>
                  <a:tcPr marL="0" marR="0" marT="0" marB="0"/>
                </a:tc>
                <a:tc>
                  <a:txBody>
                    <a:bodyPr/>
                    <a:lstStyle/>
                    <a:p>
                      <a:pPr fontAlgn="t">
                        <a:spcBef>
                          <a:spcPts val="300"/>
                        </a:spcBef>
                        <a:spcAft>
                          <a:spcPts val="300"/>
                        </a:spcAft>
                      </a:pPr>
                      <a:r>
                        <a:rPr lang="en-GB" sz="1600">
                          <a:latin typeface="Arial"/>
                        </a:rPr>
                        <a:t>Pt/Ir 50</a:t>
                      </a:r>
                    </a:p>
                  </a:txBody>
                  <a:tcPr marL="0" marR="0" marT="0" marB="0"/>
                </a:tc>
                <a:extLst>
                  <a:ext uri="{0D108BD9-81ED-4DB2-BD59-A6C34878D82A}">
                    <a16:rowId xmlns:a16="http://schemas.microsoft.com/office/drawing/2014/main" val="10000"/>
                  </a:ext>
                </a:extLst>
              </a:tr>
              <a:tr h="370840">
                <a:tc>
                  <a:txBody>
                    <a:bodyPr/>
                    <a:lstStyle/>
                    <a:p>
                      <a:pPr fontAlgn="t">
                        <a:spcBef>
                          <a:spcPts val="300"/>
                        </a:spcBef>
                        <a:spcAft>
                          <a:spcPts val="300"/>
                        </a:spcAft>
                      </a:pPr>
                      <a:r>
                        <a:rPr lang="en-GB" sz="1600">
                          <a:latin typeface="Arial"/>
                        </a:rPr>
                        <a:t>Li 2</a:t>
                      </a:r>
                    </a:p>
                  </a:txBody>
                  <a:tcPr marL="0" marR="0" marT="0" marB="0"/>
                </a:tc>
                <a:tc>
                  <a:txBody>
                    <a:bodyPr/>
                    <a:lstStyle/>
                    <a:p>
                      <a:pPr fontAlgn="t">
                        <a:spcBef>
                          <a:spcPts val="300"/>
                        </a:spcBef>
                        <a:spcAft>
                          <a:spcPts val="300"/>
                        </a:spcAft>
                      </a:pPr>
                      <a:r>
                        <a:rPr lang="en-GB" sz="1600" dirty="0">
                          <a:latin typeface="Arial"/>
                        </a:rPr>
                        <a:t>Na 9</a:t>
                      </a:r>
                    </a:p>
                  </a:txBody>
                  <a:tcPr marL="0" marR="0" marT="0" marB="0"/>
                </a:tc>
                <a:tc>
                  <a:txBody>
                    <a:bodyPr/>
                    <a:lstStyle/>
                    <a:p>
                      <a:pPr fontAlgn="t">
                        <a:spcBef>
                          <a:spcPts val="300"/>
                        </a:spcBef>
                        <a:spcAft>
                          <a:spcPts val="300"/>
                        </a:spcAft>
                      </a:pPr>
                      <a:r>
                        <a:rPr lang="en-GB" sz="1600" dirty="0">
                          <a:latin typeface="Arial"/>
                        </a:rPr>
                        <a:t>K 16</a:t>
                      </a:r>
                    </a:p>
                  </a:txBody>
                  <a:tcPr marL="0" marR="0" marT="0" marB="0"/>
                </a:tc>
                <a:tc>
                  <a:txBody>
                    <a:bodyPr/>
                    <a:lstStyle/>
                    <a:p>
                      <a:pPr fontAlgn="t">
                        <a:spcBef>
                          <a:spcPts val="300"/>
                        </a:spcBef>
                        <a:spcAft>
                          <a:spcPts val="300"/>
                        </a:spcAft>
                      </a:pPr>
                      <a:r>
                        <a:rPr lang="en-GB" sz="1600">
                          <a:latin typeface="Arial"/>
                        </a:rPr>
                        <a:t>Cu 23</a:t>
                      </a:r>
                    </a:p>
                  </a:txBody>
                  <a:tcPr marL="0" marR="0" marT="0" marB="0"/>
                </a:tc>
                <a:tc>
                  <a:txBody>
                    <a:bodyPr/>
                    <a:lstStyle/>
                    <a:p>
                      <a:pPr fontAlgn="t">
                        <a:spcBef>
                          <a:spcPts val="300"/>
                        </a:spcBef>
                        <a:spcAft>
                          <a:spcPts val="300"/>
                        </a:spcAft>
                      </a:pPr>
                      <a:r>
                        <a:rPr lang="en-GB" sz="1600">
                          <a:latin typeface="Arial"/>
                        </a:rPr>
                        <a:t>Rb 30</a:t>
                      </a:r>
                    </a:p>
                  </a:txBody>
                  <a:tcPr marL="0" marR="0" marT="0" marB="0"/>
                </a:tc>
                <a:tc>
                  <a:txBody>
                    <a:bodyPr/>
                    <a:lstStyle/>
                    <a:p>
                      <a:pPr fontAlgn="t">
                        <a:spcBef>
                          <a:spcPts val="300"/>
                        </a:spcBef>
                        <a:spcAft>
                          <a:spcPts val="300"/>
                        </a:spcAft>
                      </a:pPr>
                      <a:r>
                        <a:rPr lang="en-GB" sz="1600">
                          <a:latin typeface="Arial"/>
                        </a:rPr>
                        <a:t>Ag 37</a:t>
                      </a:r>
                    </a:p>
                  </a:txBody>
                  <a:tcPr marL="0" marR="0" marT="0" marB="0"/>
                </a:tc>
                <a:tc>
                  <a:txBody>
                    <a:bodyPr/>
                    <a:lstStyle/>
                    <a:p>
                      <a:pPr fontAlgn="t">
                        <a:spcBef>
                          <a:spcPts val="300"/>
                        </a:spcBef>
                        <a:spcAft>
                          <a:spcPts val="300"/>
                        </a:spcAft>
                      </a:pPr>
                      <a:r>
                        <a:rPr lang="en-GB" sz="1600">
                          <a:latin typeface="Arial"/>
                        </a:rPr>
                        <a:t>Cs 44</a:t>
                      </a:r>
                    </a:p>
                  </a:txBody>
                  <a:tcPr marL="0" marR="0" marT="0" marB="0"/>
                </a:tc>
                <a:tc>
                  <a:txBody>
                    <a:bodyPr/>
                    <a:lstStyle/>
                    <a:p>
                      <a:pPr fontAlgn="t">
                        <a:spcBef>
                          <a:spcPts val="300"/>
                        </a:spcBef>
                        <a:spcAft>
                          <a:spcPts val="300"/>
                        </a:spcAft>
                      </a:pPr>
                      <a:r>
                        <a:rPr lang="en-GB" sz="1600">
                          <a:latin typeface="Arial"/>
                        </a:rPr>
                        <a:t>Tl 53</a:t>
                      </a:r>
                    </a:p>
                  </a:txBody>
                  <a:tcPr marL="0" marR="0" marT="0" marB="0"/>
                </a:tc>
                <a:extLst>
                  <a:ext uri="{0D108BD9-81ED-4DB2-BD59-A6C34878D82A}">
                    <a16:rowId xmlns:a16="http://schemas.microsoft.com/office/drawing/2014/main" val="10001"/>
                  </a:ext>
                </a:extLst>
              </a:tr>
              <a:tr h="370840">
                <a:tc>
                  <a:txBody>
                    <a:bodyPr/>
                    <a:lstStyle/>
                    <a:p>
                      <a:pPr fontAlgn="t">
                        <a:spcBef>
                          <a:spcPts val="300"/>
                        </a:spcBef>
                        <a:spcAft>
                          <a:spcPts val="300"/>
                        </a:spcAft>
                      </a:pPr>
                      <a:r>
                        <a:rPr lang="en-GB" sz="1600">
                          <a:latin typeface="Arial"/>
                        </a:rPr>
                        <a:t>Gl 3</a:t>
                      </a:r>
                    </a:p>
                  </a:txBody>
                  <a:tcPr marL="0" marR="0" marT="0" marB="0"/>
                </a:tc>
                <a:tc>
                  <a:txBody>
                    <a:bodyPr/>
                    <a:lstStyle/>
                    <a:p>
                      <a:pPr fontAlgn="t">
                        <a:spcBef>
                          <a:spcPts val="300"/>
                        </a:spcBef>
                        <a:spcAft>
                          <a:spcPts val="300"/>
                        </a:spcAft>
                      </a:pPr>
                      <a:r>
                        <a:rPr lang="en-GB" sz="1600">
                          <a:latin typeface="Arial"/>
                        </a:rPr>
                        <a:t>Mg 10</a:t>
                      </a:r>
                    </a:p>
                  </a:txBody>
                  <a:tcPr marL="0" marR="0" marT="0" marB="0"/>
                </a:tc>
                <a:tc>
                  <a:txBody>
                    <a:bodyPr/>
                    <a:lstStyle/>
                    <a:p>
                      <a:pPr fontAlgn="t">
                        <a:spcBef>
                          <a:spcPts val="300"/>
                        </a:spcBef>
                        <a:spcAft>
                          <a:spcPts val="300"/>
                        </a:spcAft>
                      </a:pPr>
                      <a:r>
                        <a:rPr lang="en-GB" sz="1600" dirty="0">
                          <a:latin typeface="Arial"/>
                        </a:rPr>
                        <a:t>Ca 17</a:t>
                      </a:r>
                    </a:p>
                  </a:txBody>
                  <a:tcPr marL="0" marR="0" marT="0" marB="0"/>
                </a:tc>
                <a:tc>
                  <a:txBody>
                    <a:bodyPr/>
                    <a:lstStyle/>
                    <a:p>
                      <a:pPr fontAlgn="t">
                        <a:spcBef>
                          <a:spcPts val="300"/>
                        </a:spcBef>
                        <a:spcAft>
                          <a:spcPts val="300"/>
                        </a:spcAft>
                      </a:pPr>
                      <a:r>
                        <a:rPr lang="en-GB" sz="1600" dirty="0">
                          <a:latin typeface="Arial"/>
                        </a:rPr>
                        <a:t>Zn 25</a:t>
                      </a:r>
                    </a:p>
                  </a:txBody>
                  <a:tcPr marL="0" marR="0" marT="0" marB="0"/>
                </a:tc>
                <a:tc>
                  <a:txBody>
                    <a:bodyPr/>
                    <a:lstStyle/>
                    <a:p>
                      <a:pPr fontAlgn="t">
                        <a:spcBef>
                          <a:spcPts val="300"/>
                        </a:spcBef>
                        <a:spcAft>
                          <a:spcPts val="300"/>
                        </a:spcAft>
                      </a:pPr>
                      <a:r>
                        <a:rPr lang="en-GB" sz="1600">
                          <a:latin typeface="Arial"/>
                        </a:rPr>
                        <a:t>Sr 31</a:t>
                      </a:r>
                    </a:p>
                  </a:txBody>
                  <a:tcPr marL="0" marR="0" marT="0" marB="0"/>
                </a:tc>
                <a:tc>
                  <a:txBody>
                    <a:bodyPr/>
                    <a:lstStyle/>
                    <a:p>
                      <a:pPr fontAlgn="t">
                        <a:spcBef>
                          <a:spcPts val="300"/>
                        </a:spcBef>
                        <a:spcAft>
                          <a:spcPts val="300"/>
                        </a:spcAft>
                      </a:pPr>
                      <a:r>
                        <a:rPr lang="en-GB" sz="1600">
                          <a:latin typeface="Arial"/>
                        </a:rPr>
                        <a:t>Cd 34</a:t>
                      </a:r>
                    </a:p>
                  </a:txBody>
                  <a:tcPr marL="0" marR="0" marT="0" marB="0"/>
                </a:tc>
                <a:tc>
                  <a:txBody>
                    <a:bodyPr/>
                    <a:lstStyle/>
                    <a:p>
                      <a:pPr fontAlgn="t">
                        <a:spcBef>
                          <a:spcPts val="300"/>
                        </a:spcBef>
                        <a:spcAft>
                          <a:spcPts val="300"/>
                        </a:spcAft>
                      </a:pPr>
                      <a:r>
                        <a:rPr lang="en-GB" sz="1600">
                          <a:latin typeface="Arial"/>
                        </a:rPr>
                        <a:t>Ba/V 45</a:t>
                      </a:r>
                    </a:p>
                  </a:txBody>
                  <a:tcPr marL="0" marR="0" marT="0" marB="0"/>
                </a:tc>
                <a:tc>
                  <a:txBody>
                    <a:bodyPr/>
                    <a:lstStyle/>
                    <a:p>
                      <a:pPr fontAlgn="t">
                        <a:spcBef>
                          <a:spcPts val="300"/>
                        </a:spcBef>
                        <a:spcAft>
                          <a:spcPts val="300"/>
                        </a:spcAft>
                      </a:pPr>
                      <a:r>
                        <a:rPr lang="en-GB" sz="1600">
                          <a:latin typeface="Arial"/>
                        </a:rPr>
                        <a:t>Pb 54</a:t>
                      </a:r>
                    </a:p>
                  </a:txBody>
                  <a:tcPr marL="0" marR="0" marT="0" marB="0"/>
                </a:tc>
                <a:extLst>
                  <a:ext uri="{0D108BD9-81ED-4DB2-BD59-A6C34878D82A}">
                    <a16:rowId xmlns:a16="http://schemas.microsoft.com/office/drawing/2014/main" val="10002"/>
                  </a:ext>
                </a:extLst>
              </a:tr>
              <a:tr h="370840">
                <a:tc>
                  <a:txBody>
                    <a:bodyPr/>
                    <a:lstStyle/>
                    <a:p>
                      <a:pPr fontAlgn="t">
                        <a:spcBef>
                          <a:spcPts val="300"/>
                        </a:spcBef>
                        <a:spcAft>
                          <a:spcPts val="300"/>
                        </a:spcAft>
                      </a:pPr>
                      <a:r>
                        <a:rPr lang="en-GB" sz="1600">
                          <a:latin typeface="Arial"/>
                        </a:rPr>
                        <a:t>Bo 4</a:t>
                      </a:r>
                    </a:p>
                  </a:txBody>
                  <a:tcPr marL="0" marR="0" marT="0" marB="0"/>
                </a:tc>
                <a:tc>
                  <a:txBody>
                    <a:bodyPr/>
                    <a:lstStyle/>
                    <a:p>
                      <a:pPr fontAlgn="t">
                        <a:spcBef>
                          <a:spcPts val="300"/>
                        </a:spcBef>
                        <a:spcAft>
                          <a:spcPts val="300"/>
                        </a:spcAft>
                      </a:pPr>
                      <a:r>
                        <a:rPr lang="en-GB" sz="1600">
                          <a:latin typeface="Arial"/>
                        </a:rPr>
                        <a:t>Al 11</a:t>
                      </a:r>
                    </a:p>
                  </a:txBody>
                  <a:tcPr marL="0" marR="0" marT="0" marB="0"/>
                </a:tc>
                <a:tc>
                  <a:txBody>
                    <a:bodyPr/>
                    <a:lstStyle/>
                    <a:p>
                      <a:pPr fontAlgn="t">
                        <a:spcBef>
                          <a:spcPts val="300"/>
                        </a:spcBef>
                        <a:spcAft>
                          <a:spcPts val="300"/>
                        </a:spcAft>
                      </a:pPr>
                      <a:r>
                        <a:rPr lang="en-GB" sz="1600">
                          <a:latin typeface="Arial"/>
                        </a:rPr>
                        <a:t>Cr 18</a:t>
                      </a:r>
                    </a:p>
                  </a:txBody>
                  <a:tcPr marL="0" marR="0" marT="0" marB="0"/>
                </a:tc>
                <a:tc>
                  <a:txBody>
                    <a:bodyPr/>
                    <a:lstStyle/>
                    <a:p>
                      <a:pPr fontAlgn="t">
                        <a:spcBef>
                          <a:spcPts val="300"/>
                        </a:spcBef>
                        <a:spcAft>
                          <a:spcPts val="300"/>
                        </a:spcAft>
                      </a:pPr>
                      <a:r>
                        <a:rPr lang="en-GB" sz="1600" dirty="0">
                          <a:latin typeface="Arial"/>
                        </a:rPr>
                        <a:t>Y 24</a:t>
                      </a:r>
                    </a:p>
                  </a:txBody>
                  <a:tcPr marL="0" marR="0" marT="0" marB="0"/>
                </a:tc>
                <a:tc>
                  <a:txBody>
                    <a:bodyPr/>
                    <a:lstStyle/>
                    <a:p>
                      <a:pPr fontAlgn="t">
                        <a:spcBef>
                          <a:spcPts val="300"/>
                        </a:spcBef>
                        <a:spcAft>
                          <a:spcPts val="300"/>
                        </a:spcAft>
                      </a:pPr>
                      <a:r>
                        <a:rPr lang="en-GB" sz="1600" dirty="0" err="1">
                          <a:latin typeface="Arial"/>
                        </a:rPr>
                        <a:t>Ce</a:t>
                      </a:r>
                      <a:r>
                        <a:rPr lang="en-GB" sz="1600" dirty="0">
                          <a:latin typeface="Arial"/>
                        </a:rPr>
                        <a:t>/La 33</a:t>
                      </a:r>
                    </a:p>
                  </a:txBody>
                  <a:tcPr marL="0" marR="0" marT="0" marB="0"/>
                </a:tc>
                <a:tc>
                  <a:txBody>
                    <a:bodyPr/>
                    <a:lstStyle/>
                    <a:p>
                      <a:pPr fontAlgn="t">
                        <a:spcBef>
                          <a:spcPts val="300"/>
                        </a:spcBef>
                        <a:spcAft>
                          <a:spcPts val="300"/>
                        </a:spcAft>
                      </a:pPr>
                      <a:r>
                        <a:rPr lang="en-GB" sz="1600" dirty="0">
                          <a:latin typeface="Arial"/>
                        </a:rPr>
                        <a:t>U 40</a:t>
                      </a:r>
                    </a:p>
                  </a:txBody>
                  <a:tcPr marL="0" marR="0" marT="0" marB="0"/>
                </a:tc>
                <a:tc>
                  <a:txBody>
                    <a:bodyPr/>
                    <a:lstStyle/>
                    <a:p>
                      <a:pPr fontAlgn="t">
                        <a:spcBef>
                          <a:spcPts val="300"/>
                        </a:spcBef>
                        <a:spcAft>
                          <a:spcPts val="300"/>
                        </a:spcAft>
                      </a:pPr>
                      <a:r>
                        <a:rPr lang="en-GB" sz="1600">
                          <a:latin typeface="Arial"/>
                        </a:rPr>
                        <a:t>Ta 46</a:t>
                      </a:r>
                    </a:p>
                  </a:txBody>
                  <a:tcPr marL="0" marR="0" marT="0" marB="0"/>
                </a:tc>
                <a:tc>
                  <a:txBody>
                    <a:bodyPr/>
                    <a:lstStyle/>
                    <a:p>
                      <a:pPr fontAlgn="t">
                        <a:spcBef>
                          <a:spcPts val="300"/>
                        </a:spcBef>
                        <a:spcAft>
                          <a:spcPts val="300"/>
                        </a:spcAft>
                      </a:pPr>
                      <a:r>
                        <a:rPr lang="en-GB" sz="1600">
                          <a:latin typeface="Arial"/>
                        </a:rPr>
                        <a:t>Th 56</a:t>
                      </a:r>
                    </a:p>
                  </a:txBody>
                  <a:tcPr marL="0" marR="0" marT="0" marB="0"/>
                </a:tc>
                <a:extLst>
                  <a:ext uri="{0D108BD9-81ED-4DB2-BD59-A6C34878D82A}">
                    <a16:rowId xmlns:a16="http://schemas.microsoft.com/office/drawing/2014/main" val="10003"/>
                  </a:ext>
                </a:extLst>
              </a:tr>
              <a:tr h="370840">
                <a:tc>
                  <a:txBody>
                    <a:bodyPr/>
                    <a:lstStyle/>
                    <a:p>
                      <a:pPr fontAlgn="t">
                        <a:spcBef>
                          <a:spcPts val="300"/>
                        </a:spcBef>
                        <a:spcAft>
                          <a:spcPts val="300"/>
                        </a:spcAft>
                      </a:pPr>
                      <a:r>
                        <a:rPr lang="en-GB" sz="1600">
                          <a:latin typeface="Arial"/>
                        </a:rPr>
                        <a:t>C 5</a:t>
                      </a:r>
                    </a:p>
                  </a:txBody>
                  <a:tcPr marL="0" marR="0" marT="0" marB="0"/>
                </a:tc>
                <a:tc>
                  <a:txBody>
                    <a:bodyPr/>
                    <a:lstStyle/>
                    <a:p>
                      <a:pPr fontAlgn="t">
                        <a:spcBef>
                          <a:spcPts val="300"/>
                        </a:spcBef>
                        <a:spcAft>
                          <a:spcPts val="300"/>
                        </a:spcAft>
                      </a:pPr>
                      <a:r>
                        <a:rPr lang="en-GB" sz="1600">
                          <a:latin typeface="Arial"/>
                        </a:rPr>
                        <a:t>Si 12</a:t>
                      </a:r>
                    </a:p>
                  </a:txBody>
                  <a:tcPr marL="0" marR="0" marT="0" marB="0"/>
                </a:tc>
                <a:tc>
                  <a:txBody>
                    <a:bodyPr/>
                    <a:lstStyle/>
                    <a:p>
                      <a:pPr fontAlgn="t">
                        <a:spcBef>
                          <a:spcPts val="300"/>
                        </a:spcBef>
                        <a:spcAft>
                          <a:spcPts val="300"/>
                        </a:spcAft>
                      </a:pPr>
                      <a:r>
                        <a:rPr lang="en-GB" sz="1600">
                          <a:latin typeface="Arial"/>
                        </a:rPr>
                        <a:t>Ti 19</a:t>
                      </a:r>
                    </a:p>
                  </a:txBody>
                  <a:tcPr marL="0" marR="0" marT="0" marB="0"/>
                </a:tc>
                <a:tc>
                  <a:txBody>
                    <a:bodyPr/>
                    <a:lstStyle/>
                    <a:p>
                      <a:pPr fontAlgn="t">
                        <a:spcBef>
                          <a:spcPts val="300"/>
                        </a:spcBef>
                        <a:spcAft>
                          <a:spcPts val="300"/>
                        </a:spcAft>
                      </a:pPr>
                      <a:r>
                        <a:rPr lang="en-GB" sz="1600">
                          <a:latin typeface="Arial"/>
                        </a:rPr>
                        <a:t>In 26</a:t>
                      </a:r>
                    </a:p>
                  </a:txBody>
                  <a:tcPr marL="0" marR="0" marT="0" marB="0"/>
                </a:tc>
                <a:tc>
                  <a:txBody>
                    <a:bodyPr/>
                    <a:lstStyle/>
                    <a:p>
                      <a:pPr fontAlgn="t">
                        <a:spcBef>
                          <a:spcPts val="300"/>
                        </a:spcBef>
                        <a:spcAft>
                          <a:spcPts val="300"/>
                        </a:spcAft>
                      </a:pPr>
                      <a:r>
                        <a:rPr lang="en-GB" sz="1600">
                          <a:latin typeface="Arial"/>
                        </a:rPr>
                        <a:t>Zr 32</a:t>
                      </a:r>
                    </a:p>
                  </a:txBody>
                  <a:tcPr marL="0" marR="0" marT="0" marB="0"/>
                </a:tc>
                <a:tc>
                  <a:txBody>
                    <a:bodyPr/>
                    <a:lstStyle/>
                    <a:p>
                      <a:pPr fontAlgn="t">
                        <a:spcBef>
                          <a:spcPts val="300"/>
                        </a:spcBef>
                        <a:spcAft>
                          <a:spcPts val="300"/>
                        </a:spcAft>
                      </a:pPr>
                      <a:r>
                        <a:rPr lang="en-GB" sz="1600" dirty="0" err="1">
                          <a:latin typeface="Arial"/>
                        </a:rPr>
                        <a:t>Sn</a:t>
                      </a:r>
                      <a:r>
                        <a:rPr lang="en-GB" sz="1600" dirty="0">
                          <a:latin typeface="Arial"/>
                        </a:rPr>
                        <a:t> 39</a:t>
                      </a:r>
                    </a:p>
                  </a:txBody>
                  <a:tcPr marL="0" marR="0" marT="0" marB="0"/>
                </a:tc>
                <a:tc>
                  <a:txBody>
                    <a:bodyPr/>
                    <a:lstStyle/>
                    <a:p>
                      <a:pPr fontAlgn="t">
                        <a:spcBef>
                          <a:spcPts val="300"/>
                        </a:spcBef>
                        <a:spcAft>
                          <a:spcPts val="300"/>
                        </a:spcAft>
                      </a:pPr>
                      <a:r>
                        <a:rPr lang="en-GB" sz="1600">
                          <a:latin typeface="Arial"/>
                        </a:rPr>
                        <a:t>W 47</a:t>
                      </a:r>
                    </a:p>
                  </a:txBody>
                  <a:tcPr marL="0" marR="0" marT="0" marB="0"/>
                </a:tc>
                <a:tc>
                  <a:txBody>
                    <a:bodyPr/>
                    <a:lstStyle/>
                    <a:p>
                      <a:pPr fontAlgn="t">
                        <a:spcBef>
                          <a:spcPts val="300"/>
                        </a:spcBef>
                        <a:spcAft>
                          <a:spcPts val="300"/>
                        </a:spcAft>
                      </a:pPr>
                      <a:r>
                        <a:rPr lang="en-GB" sz="1600">
                          <a:latin typeface="Arial"/>
                        </a:rPr>
                        <a:t>Hg 52</a:t>
                      </a:r>
                    </a:p>
                  </a:txBody>
                  <a:tcPr marL="0" marR="0" marT="0" marB="0"/>
                </a:tc>
                <a:extLst>
                  <a:ext uri="{0D108BD9-81ED-4DB2-BD59-A6C34878D82A}">
                    <a16:rowId xmlns:a16="http://schemas.microsoft.com/office/drawing/2014/main" val="10004"/>
                  </a:ext>
                </a:extLst>
              </a:tr>
              <a:tr h="370840">
                <a:tc>
                  <a:txBody>
                    <a:bodyPr/>
                    <a:lstStyle/>
                    <a:p>
                      <a:pPr fontAlgn="t">
                        <a:spcBef>
                          <a:spcPts val="300"/>
                        </a:spcBef>
                        <a:spcAft>
                          <a:spcPts val="300"/>
                        </a:spcAft>
                      </a:pPr>
                      <a:r>
                        <a:rPr lang="en-GB" sz="1600">
                          <a:latin typeface="Arial"/>
                        </a:rPr>
                        <a:t>N 6</a:t>
                      </a:r>
                    </a:p>
                  </a:txBody>
                  <a:tcPr marL="0" marR="0" marT="0" marB="0"/>
                </a:tc>
                <a:tc>
                  <a:txBody>
                    <a:bodyPr/>
                    <a:lstStyle/>
                    <a:p>
                      <a:pPr fontAlgn="t">
                        <a:spcBef>
                          <a:spcPts val="300"/>
                        </a:spcBef>
                        <a:spcAft>
                          <a:spcPts val="300"/>
                        </a:spcAft>
                      </a:pPr>
                      <a:r>
                        <a:rPr lang="en-GB" sz="1600">
                          <a:latin typeface="Arial"/>
                        </a:rPr>
                        <a:t>P 13</a:t>
                      </a:r>
                    </a:p>
                  </a:txBody>
                  <a:tcPr marL="0" marR="0" marT="0" marB="0"/>
                </a:tc>
                <a:tc>
                  <a:txBody>
                    <a:bodyPr/>
                    <a:lstStyle/>
                    <a:p>
                      <a:pPr fontAlgn="t">
                        <a:spcBef>
                          <a:spcPts val="300"/>
                        </a:spcBef>
                        <a:spcAft>
                          <a:spcPts val="300"/>
                        </a:spcAft>
                      </a:pPr>
                      <a:r>
                        <a:rPr lang="en-GB" sz="1600">
                          <a:latin typeface="Arial"/>
                        </a:rPr>
                        <a:t>Mn 20</a:t>
                      </a:r>
                    </a:p>
                  </a:txBody>
                  <a:tcPr marL="0" marR="0" marT="0" marB="0"/>
                </a:tc>
                <a:tc>
                  <a:txBody>
                    <a:bodyPr/>
                    <a:lstStyle/>
                    <a:p>
                      <a:pPr fontAlgn="t">
                        <a:spcBef>
                          <a:spcPts val="300"/>
                        </a:spcBef>
                        <a:spcAft>
                          <a:spcPts val="300"/>
                        </a:spcAft>
                      </a:pPr>
                      <a:r>
                        <a:rPr lang="en-GB" sz="1600">
                          <a:latin typeface="Arial"/>
                        </a:rPr>
                        <a:t>As 27</a:t>
                      </a:r>
                    </a:p>
                  </a:txBody>
                  <a:tcPr marL="0" marR="0" marT="0" marB="0"/>
                </a:tc>
                <a:tc>
                  <a:txBody>
                    <a:bodyPr/>
                    <a:lstStyle/>
                    <a:p>
                      <a:pPr fontAlgn="t">
                        <a:spcBef>
                          <a:spcPts val="300"/>
                        </a:spcBef>
                        <a:spcAft>
                          <a:spcPts val="300"/>
                        </a:spcAft>
                      </a:pPr>
                      <a:r>
                        <a:rPr lang="en-GB" sz="1600">
                          <a:latin typeface="Arial"/>
                        </a:rPr>
                        <a:t>Di/Mo 34</a:t>
                      </a:r>
                    </a:p>
                  </a:txBody>
                  <a:tcPr marL="0" marR="0" marT="0" marB="0"/>
                </a:tc>
                <a:tc>
                  <a:txBody>
                    <a:bodyPr/>
                    <a:lstStyle/>
                    <a:p>
                      <a:pPr fontAlgn="t">
                        <a:spcBef>
                          <a:spcPts val="300"/>
                        </a:spcBef>
                        <a:spcAft>
                          <a:spcPts val="300"/>
                        </a:spcAft>
                      </a:pPr>
                      <a:r>
                        <a:rPr lang="en-GB" sz="1600">
                          <a:latin typeface="Arial"/>
                        </a:rPr>
                        <a:t>Sb 41</a:t>
                      </a:r>
                    </a:p>
                  </a:txBody>
                  <a:tcPr marL="0" marR="0" marT="0" marB="0"/>
                </a:tc>
                <a:tc>
                  <a:txBody>
                    <a:bodyPr/>
                    <a:lstStyle/>
                    <a:p>
                      <a:pPr fontAlgn="t">
                        <a:spcBef>
                          <a:spcPts val="300"/>
                        </a:spcBef>
                        <a:spcAft>
                          <a:spcPts val="300"/>
                        </a:spcAft>
                      </a:pPr>
                      <a:r>
                        <a:rPr lang="en-GB" sz="1600">
                          <a:latin typeface="Arial"/>
                        </a:rPr>
                        <a:t>Nb 48</a:t>
                      </a:r>
                    </a:p>
                  </a:txBody>
                  <a:tcPr marL="0" marR="0" marT="0" marB="0"/>
                </a:tc>
                <a:tc>
                  <a:txBody>
                    <a:bodyPr/>
                    <a:lstStyle/>
                    <a:p>
                      <a:pPr fontAlgn="t">
                        <a:spcBef>
                          <a:spcPts val="300"/>
                        </a:spcBef>
                        <a:spcAft>
                          <a:spcPts val="300"/>
                        </a:spcAft>
                      </a:pPr>
                      <a:r>
                        <a:rPr lang="en-GB" sz="1600">
                          <a:latin typeface="Arial"/>
                        </a:rPr>
                        <a:t>Bi 55</a:t>
                      </a:r>
                    </a:p>
                  </a:txBody>
                  <a:tcPr marL="0" marR="0" marT="0" marB="0"/>
                </a:tc>
                <a:extLst>
                  <a:ext uri="{0D108BD9-81ED-4DB2-BD59-A6C34878D82A}">
                    <a16:rowId xmlns:a16="http://schemas.microsoft.com/office/drawing/2014/main" val="10005"/>
                  </a:ext>
                </a:extLst>
              </a:tr>
              <a:tr h="370840">
                <a:tc>
                  <a:txBody>
                    <a:bodyPr/>
                    <a:lstStyle/>
                    <a:p>
                      <a:pPr fontAlgn="t">
                        <a:spcBef>
                          <a:spcPts val="300"/>
                        </a:spcBef>
                        <a:spcAft>
                          <a:spcPts val="300"/>
                        </a:spcAft>
                      </a:pPr>
                      <a:r>
                        <a:rPr lang="en-GB" sz="1600">
                          <a:latin typeface="Arial"/>
                        </a:rPr>
                        <a:t>O 7</a:t>
                      </a:r>
                    </a:p>
                  </a:txBody>
                  <a:tcPr marL="0" marR="0" marT="0" marB="0"/>
                </a:tc>
                <a:tc>
                  <a:txBody>
                    <a:bodyPr/>
                    <a:lstStyle/>
                    <a:p>
                      <a:pPr fontAlgn="t">
                        <a:spcBef>
                          <a:spcPts val="300"/>
                        </a:spcBef>
                        <a:spcAft>
                          <a:spcPts val="300"/>
                        </a:spcAft>
                      </a:pPr>
                      <a:r>
                        <a:rPr lang="en-GB" sz="1600">
                          <a:latin typeface="Arial"/>
                        </a:rPr>
                        <a:t>S 14</a:t>
                      </a:r>
                    </a:p>
                  </a:txBody>
                  <a:tcPr marL="0" marR="0" marT="0" marB="0"/>
                </a:tc>
                <a:tc>
                  <a:txBody>
                    <a:bodyPr/>
                    <a:lstStyle/>
                    <a:p>
                      <a:pPr fontAlgn="t">
                        <a:spcBef>
                          <a:spcPts val="300"/>
                        </a:spcBef>
                        <a:spcAft>
                          <a:spcPts val="300"/>
                        </a:spcAft>
                      </a:pPr>
                      <a:r>
                        <a:rPr lang="en-GB" sz="1600">
                          <a:latin typeface="Arial"/>
                        </a:rPr>
                        <a:t>Fe 21</a:t>
                      </a:r>
                    </a:p>
                  </a:txBody>
                  <a:tcPr marL="0" marR="0" marT="0" marB="0"/>
                </a:tc>
                <a:tc>
                  <a:txBody>
                    <a:bodyPr/>
                    <a:lstStyle/>
                    <a:p>
                      <a:pPr fontAlgn="t">
                        <a:spcBef>
                          <a:spcPts val="300"/>
                        </a:spcBef>
                        <a:spcAft>
                          <a:spcPts val="300"/>
                        </a:spcAft>
                      </a:pPr>
                      <a:r>
                        <a:rPr lang="en-GB" sz="1600">
                          <a:latin typeface="Arial"/>
                        </a:rPr>
                        <a:t>Se 28</a:t>
                      </a:r>
                    </a:p>
                  </a:txBody>
                  <a:tcPr marL="0" marR="0" marT="0" marB="0"/>
                </a:tc>
                <a:tc>
                  <a:txBody>
                    <a:bodyPr/>
                    <a:lstStyle/>
                    <a:p>
                      <a:pPr fontAlgn="t">
                        <a:spcBef>
                          <a:spcPts val="300"/>
                        </a:spcBef>
                        <a:spcAft>
                          <a:spcPts val="300"/>
                        </a:spcAft>
                      </a:pPr>
                      <a:r>
                        <a:rPr lang="en-GB" sz="1600">
                          <a:latin typeface="Arial"/>
                        </a:rPr>
                        <a:t>Ro/Ru 35</a:t>
                      </a:r>
                    </a:p>
                  </a:txBody>
                  <a:tcPr marL="0" marR="0" marT="0" marB="0"/>
                </a:tc>
                <a:tc>
                  <a:txBody>
                    <a:bodyPr/>
                    <a:lstStyle/>
                    <a:p>
                      <a:pPr fontAlgn="t">
                        <a:spcBef>
                          <a:spcPts val="300"/>
                        </a:spcBef>
                        <a:spcAft>
                          <a:spcPts val="300"/>
                        </a:spcAft>
                      </a:pPr>
                      <a:r>
                        <a:rPr lang="en-GB" sz="1600">
                          <a:latin typeface="Arial"/>
                        </a:rPr>
                        <a:t>Te 43</a:t>
                      </a:r>
                    </a:p>
                  </a:txBody>
                  <a:tcPr marL="0" marR="0" marT="0" marB="0"/>
                </a:tc>
                <a:tc>
                  <a:txBody>
                    <a:bodyPr/>
                    <a:lstStyle/>
                    <a:p>
                      <a:pPr fontAlgn="t">
                        <a:spcBef>
                          <a:spcPts val="300"/>
                        </a:spcBef>
                        <a:spcAft>
                          <a:spcPts val="300"/>
                        </a:spcAft>
                      </a:pPr>
                      <a:r>
                        <a:rPr lang="en-GB" sz="1600" dirty="0">
                          <a:latin typeface="Arial"/>
                        </a:rPr>
                        <a:t>Au 49</a:t>
                      </a:r>
                    </a:p>
                  </a:txBody>
                  <a:tcPr marL="0" marR="0" marT="0" marB="0"/>
                </a:tc>
                <a:tc>
                  <a:txBody>
                    <a:bodyPr/>
                    <a:lstStyle/>
                    <a:p>
                      <a:pPr fontAlgn="t">
                        <a:spcBef>
                          <a:spcPts val="300"/>
                        </a:spcBef>
                        <a:spcAft>
                          <a:spcPts val="300"/>
                        </a:spcAft>
                      </a:pPr>
                      <a:r>
                        <a:rPr lang="en-GB" sz="1600" dirty="0">
                          <a:latin typeface="Arial"/>
                        </a:rPr>
                        <a:t>Os 51</a:t>
                      </a:r>
                    </a:p>
                  </a:txBody>
                  <a:tcPr marL="0" marR="0" marT="0" marB="0"/>
                </a:tc>
                <a:extLst>
                  <a:ext uri="{0D108BD9-81ED-4DB2-BD59-A6C34878D82A}">
                    <a16:rowId xmlns:a16="http://schemas.microsoft.com/office/drawing/2014/main" val="10006"/>
                  </a:ext>
                </a:extLst>
              </a:tr>
            </a:tbl>
          </a:graphicData>
        </a:graphic>
      </p:graphicFrame>
      <p:sp>
        <p:nvSpPr>
          <p:cNvPr id="5" name="Slide Number Placeholder 4"/>
          <p:cNvSpPr>
            <a:spLocks noGrp="1"/>
          </p:cNvSpPr>
          <p:nvPr>
            <p:ph type="sldNum" sz="quarter" idx="12"/>
          </p:nvPr>
        </p:nvSpPr>
        <p:spPr/>
        <p:txBody>
          <a:bodyPr/>
          <a:lstStyle/>
          <a:p>
            <a:fld id="{C57436EC-0288-44E7-B23D-A7F970FEFD6B}" type="slidenum">
              <a:rPr lang="en-GB" smtClean="0"/>
              <a:pPr/>
              <a:t>5</a:t>
            </a:fld>
            <a:endParaRPr lang="en-GB" dirty="0"/>
          </a:p>
        </p:txBody>
      </p:sp>
    </p:spTree>
    <p:extLst>
      <p:ext uri="{BB962C8B-B14F-4D97-AF65-F5344CB8AC3E}">
        <p14:creationId xmlns:p14="http://schemas.microsoft.com/office/powerpoint/2010/main" val="41252469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796908"/>
          </a:xfrm>
        </p:spPr>
        <p:txBody>
          <a:bodyPr/>
          <a:lstStyle/>
          <a:p>
            <a:r>
              <a:rPr lang="en-GB" dirty="0" err="1"/>
              <a:t>Mendeléev</a:t>
            </a:r>
            <a:r>
              <a:rPr lang="en-GB" dirty="0"/>
              <a:t>, 1869</a:t>
            </a:r>
          </a:p>
        </p:txBody>
      </p:sp>
      <p:sp>
        <p:nvSpPr>
          <p:cNvPr id="3" name="Content Placeholder 2"/>
          <p:cNvSpPr>
            <a:spLocks noGrp="1"/>
          </p:cNvSpPr>
          <p:nvPr>
            <p:ph sz="quarter" idx="4"/>
          </p:nvPr>
        </p:nvSpPr>
        <p:spPr>
          <a:xfrm>
            <a:off x="457200" y="980728"/>
            <a:ext cx="8167686" cy="1265515"/>
          </a:xfrm>
          <a:prstGeom prst="rect">
            <a:avLst/>
          </a:prstGeom>
        </p:spPr>
        <p:txBody>
          <a:bodyPr/>
          <a:lstStyle/>
          <a:p>
            <a:r>
              <a:rPr lang="en-GB" dirty="0" err="1"/>
              <a:t>Mendeléev’s</a:t>
            </a:r>
            <a:r>
              <a:rPr lang="en-GB" dirty="0"/>
              <a:t> big idea was to  leave gaps in the table where no element existed</a:t>
            </a:r>
          </a:p>
          <a:p>
            <a:r>
              <a:rPr lang="en-GB" dirty="0"/>
              <a:t>These predicted elements were later discovered</a:t>
            </a:r>
          </a:p>
        </p:txBody>
      </p:sp>
      <p:sp>
        <p:nvSpPr>
          <p:cNvPr id="6" name="Slide Number Placeholder 5"/>
          <p:cNvSpPr>
            <a:spLocks noGrp="1"/>
          </p:cNvSpPr>
          <p:nvPr>
            <p:ph type="sldNum" sz="quarter" idx="12"/>
          </p:nvPr>
        </p:nvSpPr>
        <p:spPr/>
        <p:txBody>
          <a:bodyPr/>
          <a:lstStyle/>
          <a:p>
            <a:fld id="{90AA9E48-9EE6-40A8-AC5E-A3AAE21BCE6F}" type="slidenum">
              <a:rPr lang="en-GB" smtClean="0"/>
              <a:pPr/>
              <a:t>6</a:t>
            </a:fld>
            <a:endParaRPr lang="en-GB"/>
          </a:p>
        </p:txBody>
      </p:sp>
      <p:pic>
        <p:nvPicPr>
          <p:cNvPr id="287746" name="Picture 2" descr="http://www.meta-synthesis.com/webbook/35_pt/pt02a.jpg"/>
          <p:cNvPicPr>
            <a:picLocks noChangeAspect="1" noChangeArrowheads="1"/>
          </p:cNvPicPr>
          <p:nvPr/>
        </p:nvPicPr>
        <p:blipFill>
          <a:blip r:embed="rId2" cstate="print"/>
          <a:srcRect/>
          <a:stretch>
            <a:fillRect/>
          </a:stretch>
        </p:blipFill>
        <p:spPr bwMode="auto">
          <a:xfrm>
            <a:off x="1417540" y="2140531"/>
            <a:ext cx="6069110" cy="4321533"/>
          </a:xfrm>
          <a:prstGeom prst="rect">
            <a:avLst/>
          </a:prstGeom>
          <a:noFill/>
        </p:spPr>
      </p:pic>
    </p:spTree>
    <p:extLst>
      <p:ext uri="{BB962C8B-B14F-4D97-AF65-F5344CB8AC3E}">
        <p14:creationId xmlns:p14="http://schemas.microsoft.com/office/powerpoint/2010/main" val="6546781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868346"/>
          </a:xfrm>
        </p:spPr>
        <p:txBody>
          <a:bodyPr/>
          <a:lstStyle/>
          <a:p>
            <a:r>
              <a:rPr lang="en-GB" dirty="0"/>
              <a:t>‘Standard’ Periodic Table</a:t>
            </a:r>
          </a:p>
        </p:txBody>
      </p:sp>
      <p:sp>
        <p:nvSpPr>
          <p:cNvPr id="3" name="Content Placeholder 2"/>
          <p:cNvSpPr>
            <a:spLocks noGrp="1"/>
          </p:cNvSpPr>
          <p:nvPr>
            <p:ph sz="quarter" idx="4"/>
          </p:nvPr>
        </p:nvSpPr>
        <p:spPr>
          <a:xfrm>
            <a:off x="457200" y="5681472"/>
            <a:ext cx="7758138" cy="674879"/>
          </a:xfrm>
          <a:prstGeom prst="rect">
            <a:avLst/>
          </a:prstGeom>
        </p:spPr>
        <p:txBody>
          <a:bodyPr>
            <a:normAutofit fontScale="92500" lnSpcReduction="10000"/>
          </a:bodyPr>
          <a:lstStyle/>
          <a:p>
            <a:r>
              <a:rPr lang="en-GB" dirty="0"/>
              <a:t>Ordered by atomic number</a:t>
            </a:r>
          </a:p>
          <a:p>
            <a:r>
              <a:rPr lang="en-GB" dirty="0">
                <a:hlinkClick r:id="rId2"/>
              </a:rPr>
              <a:t>https://www.rsc.org/periodic-table</a:t>
            </a:r>
            <a:endParaRPr lang="en-GB" dirty="0"/>
          </a:p>
        </p:txBody>
      </p:sp>
      <p:sp>
        <p:nvSpPr>
          <p:cNvPr id="6" name="Slide Number Placeholder 5"/>
          <p:cNvSpPr>
            <a:spLocks noGrp="1"/>
          </p:cNvSpPr>
          <p:nvPr>
            <p:ph type="sldNum" sz="quarter" idx="12"/>
          </p:nvPr>
        </p:nvSpPr>
        <p:spPr/>
        <p:txBody>
          <a:bodyPr/>
          <a:lstStyle/>
          <a:p>
            <a:fld id="{90AA9E48-9EE6-40A8-AC5E-A3AAE21BCE6F}" type="slidenum">
              <a:rPr lang="en-GB" smtClean="0"/>
              <a:pPr/>
              <a:t>7</a:t>
            </a:fld>
            <a:endParaRPr lang="en-GB"/>
          </a:p>
        </p:txBody>
      </p:sp>
      <p:pic>
        <p:nvPicPr>
          <p:cNvPr id="289794" name="Picture 2" descr="http://www.meta-synthesis.com/webbook/35_pt/pt04a.jpg"/>
          <p:cNvPicPr>
            <a:picLocks noChangeAspect="1" noChangeArrowheads="1"/>
          </p:cNvPicPr>
          <p:nvPr/>
        </p:nvPicPr>
        <p:blipFill>
          <a:blip r:embed="rId3" cstate="print"/>
          <a:srcRect/>
          <a:stretch>
            <a:fillRect/>
          </a:stretch>
        </p:blipFill>
        <p:spPr bwMode="auto">
          <a:xfrm>
            <a:off x="561975" y="935530"/>
            <a:ext cx="7548588" cy="4565975"/>
          </a:xfrm>
          <a:prstGeom prst="rect">
            <a:avLst/>
          </a:prstGeom>
          <a:noFill/>
        </p:spPr>
      </p:pic>
    </p:spTree>
    <p:extLst>
      <p:ext uri="{BB962C8B-B14F-4D97-AF65-F5344CB8AC3E}">
        <p14:creationId xmlns:p14="http://schemas.microsoft.com/office/powerpoint/2010/main" val="22143352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868346"/>
          </a:xfrm>
        </p:spPr>
        <p:txBody>
          <a:bodyPr/>
          <a:lstStyle/>
          <a:p>
            <a:r>
              <a:rPr lang="en-GB" dirty="0"/>
              <a:t>Other possibilities</a:t>
            </a:r>
          </a:p>
        </p:txBody>
      </p:sp>
      <p:sp>
        <p:nvSpPr>
          <p:cNvPr id="3" name="Content Placeholder 2"/>
          <p:cNvSpPr>
            <a:spLocks noGrp="1"/>
          </p:cNvSpPr>
          <p:nvPr>
            <p:ph sz="quarter" idx="4"/>
          </p:nvPr>
        </p:nvSpPr>
        <p:spPr>
          <a:xfrm>
            <a:off x="642910" y="6072206"/>
            <a:ext cx="8115328" cy="428628"/>
          </a:xfrm>
          <a:prstGeom prst="rect">
            <a:avLst/>
          </a:prstGeom>
        </p:spPr>
        <p:txBody>
          <a:bodyPr>
            <a:normAutofit/>
          </a:bodyPr>
          <a:lstStyle/>
          <a:p>
            <a:r>
              <a:rPr lang="en-GB" sz="2000" dirty="0"/>
              <a:t>See </a:t>
            </a:r>
            <a:r>
              <a:rPr lang="en-GB" sz="2000" dirty="0">
                <a:hlinkClick r:id="rId2"/>
              </a:rPr>
              <a:t>http://www.meta-synthesis.com/webbook/35_pt/pt.htm</a:t>
            </a:r>
            <a:endParaRPr lang="en-GB" sz="2000" dirty="0"/>
          </a:p>
        </p:txBody>
      </p:sp>
      <p:sp>
        <p:nvSpPr>
          <p:cNvPr id="6" name="Slide Number Placeholder 5"/>
          <p:cNvSpPr>
            <a:spLocks noGrp="1"/>
          </p:cNvSpPr>
          <p:nvPr>
            <p:ph type="sldNum" sz="quarter" idx="12"/>
          </p:nvPr>
        </p:nvSpPr>
        <p:spPr/>
        <p:txBody>
          <a:bodyPr/>
          <a:lstStyle/>
          <a:p>
            <a:fld id="{90AA9E48-9EE6-40A8-AC5E-A3AAE21BCE6F}" type="slidenum">
              <a:rPr lang="en-GB" smtClean="0"/>
              <a:pPr/>
              <a:t>8</a:t>
            </a:fld>
            <a:endParaRPr lang="en-GB"/>
          </a:p>
        </p:txBody>
      </p:sp>
      <p:pic>
        <p:nvPicPr>
          <p:cNvPr id="1026" name="Picture 2" descr="http://upload.wikimedia.org/wikipedia/en/5/54/ChemicalGalaxy_Longman_1951.jpg"/>
          <p:cNvPicPr>
            <a:picLocks noChangeAspect="1" noChangeArrowheads="1"/>
          </p:cNvPicPr>
          <p:nvPr/>
        </p:nvPicPr>
        <p:blipFill>
          <a:blip r:embed="rId3" cstate="print">
            <a:lum bright="10000" contrast="10000"/>
          </a:blip>
          <a:srcRect/>
          <a:stretch>
            <a:fillRect/>
          </a:stretch>
        </p:blipFill>
        <p:spPr bwMode="auto">
          <a:xfrm>
            <a:off x="1071538" y="1128253"/>
            <a:ext cx="7000924" cy="4943953"/>
          </a:xfrm>
          <a:prstGeom prst="rect">
            <a:avLst/>
          </a:prstGeom>
          <a:noFill/>
        </p:spPr>
      </p:pic>
    </p:spTree>
    <p:extLst>
      <p:ext uri="{BB962C8B-B14F-4D97-AF65-F5344CB8AC3E}">
        <p14:creationId xmlns:p14="http://schemas.microsoft.com/office/powerpoint/2010/main" val="3028975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796908"/>
          </a:xfrm>
        </p:spPr>
        <p:txBody>
          <a:bodyPr>
            <a:normAutofit/>
          </a:bodyPr>
          <a:lstStyle/>
          <a:p>
            <a:r>
              <a:rPr lang="en-GB" dirty="0"/>
              <a:t>Ordering on electron shell filling</a:t>
            </a:r>
          </a:p>
        </p:txBody>
      </p:sp>
      <p:sp>
        <p:nvSpPr>
          <p:cNvPr id="3" name="Content Placeholder 2"/>
          <p:cNvSpPr>
            <a:spLocks noGrp="1"/>
          </p:cNvSpPr>
          <p:nvPr>
            <p:ph sz="quarter" idx="4"/>
          </p:nvPr>
        </p:nvSpPr>
        <p:spPr>
          <a:xfrm>
            <a:off x="457200" y="5357826"/>
            <a:ext cx="8043890" cy="1071570"/>
          </a:xfrm>
          <a:prstGeom prst="rect">
            <a:avLst/>
          </a:prstGeom>
        </p:spPr>
        <p:txBody>
          <a:bodyPr/>
          <a:lstStyle/>
          <a:p>
            <a:r>
              <a:rPr lang="en-GB" dirty="0"/>
              <a:t>Makes sense if you’re interested in electrons</a:t>
            </a:r>
          </a:p>
          <a:p>
            <a:r>
              <a:rPr lang="en-GB" dirty="0"/>
              <a:t>Non-sequential atomic numbers</a:t>
            </a:r>
          </a:p>
        </p:txBody>
      </p:sp>
      <p:sp>
        <p:nvSpPr>
          <p:cNvPr id="6" name="Slide Number Placeholder 5"/>
          <p:cNvSpPr>
            <a:spLocks noGrp="1"/>
          </p:cNvSpPr>
          <p:nvPr>
            <p:ph type="sldNum" sz="quarter" idx="12"/>
          </p:nvPr>
        </p:nvSpPr>
        <p:spPr/>
        <p:txBody>
          <a:bodyPr/>
          <a:lstStyle/>
          <a:p>
            <a:fld id="{90AA9E48-9EE6-40A8-AC5E-A3AAE21BCE6F}" type="slidenum">
              <a:rPr lang="en-GB" smtClean="0"/>
              <a:pPr/>
              <a:t>9</a:t>
            </a:fld>
            <a:endParaRPr lang="en-GB"/>
          </a:p>
        </p:txBody>
      </p:sp>
      <p:pic>
        <p:nvPicPr>
          <p:cNvPr id="290818" name="Picture 2" descr="http://www.meta-synthesis.com/webbook/35_pt/ptqm1.jpg"/>
          <p:cNvPicPr>
            <a:picLocks noChangeAspect="1" noChangeArrowheads="1"/>
          </p:cNvPicPr>
          <p:nvPr/>
        </p:nvPicPr>
        <p:blipFill>
          <a:blip r:embed="rId2" cstate="print"/>
          <a:srcRect/>
          <a:stretch>
            <a:fillRect/>
          </a:stretch>
        </p:blipFill>
        <p:spPr bwMode="auto">
          <a:xfrm>
            <a:off x="785786" y="1214422"/>
            <a:ext cx="6743700" cy="4057650"/>
          </a:xfrm>
          <a:prstGeom prst="rect">
            <a:avLst/>
          </a:prstGeom>
          <a:noFill/>
        </p:spPr>
      </p:pic>
    </p:spTree>
    <p:extLst>
      <p:ext uri="{BB962C8B-B14F-4D97-AF65-F5344CB8AC3E}">
        <p14:creationId xmlns:p14="http://schemas.microsoft.com/office/powerpoint/2010/main" val="18684096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8" name="Rectangle 2"/>
          <p:cNvSpPr>
            <a:spLocks noGrp="1" noChangeArrowheads="1"/>
          </p:cNvSpPr>
          <p:nvPr>
            <p:ph type="title"/>
          </p:nvPr>
        </p:nvSpPr>
        <p:spPr/>
        <p:txBody>
          <a:bodyPr>
            <a:normAutofit/>
          </a:bodyPr>
          <a:lstStyle/>
          <a:p>
            <a:r>
              <a:rPr lang="en-GB" dirty="0"/>
              <a:t>Rearrangement</a:t>
            </a:r>
            <a:endParaRPr lang="en-US" dirty="0"/>
          </a:p>
        </p:txBody>
      </p:sp>
      <p:sp>
        <p:nvSpPr>
          <p:cNvPr id="178179" name="Rectangle 3"/>
          <p:cNvSpPr>
            <a:spLocks noGrp="1" noChangeArrowheads="1"/>
          </p:cNvSpPr>
          <p:nvPr>
            <p:ph idx="1"/>
          </p:nvPr>
        </p:nvSpPr>
        <p:spPr/>
        <p:txBody>
          <a:bodyPr/>
          <a:lstStyle/>
          <a:p>
            <a:r>
              <a:rPr lang="en-GB" dirty="0"/>
              <a:t>Suppose we have a sample of ten crops (rice, wheat, beans etc) which have been treated with seven different treatments (fertilisers etc)</a:t>
            </a:r>
          </a:p>
          <a:p>
            <a:r>
              <a:rPr lang="en-GB" dirty="0"/>
              <a:t>Each field has any change noted as white (an improvement) or blue (a degradation)</a:t>
            </a:r>
          </a:p>
          <a:p>
            <a:r>
              <a:rPr lang="en-GB" dirty="0"/>
              <a:t>The crops are numbered 1-10 and the treatments A-G</a:t>
            </a:r>
            <a:endParaRPr lang="en-US" dirty="0"/>
          </a:p>
        </p:txBody>
      </p:sp>
      <p:sp>
        <p:nvSpPr>
          <p:cNvPr id="6" name="Slide Number Placeholder 5"/>
          <p:cNvSpPr>
            <a:spLocks noGrp="1"/>
          </p:cNvSpPr>
          <p:nvPr>
            <p:ph type="sldNum" sz="quarter" idx="12"/>
          </p:nvPr>
        </p:nvSpPr>
        <p:spPr/>
        <p:txBody>
          <a:bodyPr/>
          <a:lstStyle/>
          <a:p>
            <a:fld id="{532D2333-881A-43ED-B954-7700B16F488F}" type="slidenum">
              <a:rPr lang="en-GB"/>
              <a:pPr/>
              <a:t>10</a:t>
            </a:fld>
            <a:endParaRPr lang="en-GB"/>
          </a:p>
        </p:txBody>
      </p:sp>
    </p:spTree>
    <p:extLst>
      <p:ext uri="{BB962C8B-B14F-4D97-AF65-F5344CB8AC3E}">
        <p14:creationId xmlns:p14="http://schemas.microsoft.com/office/powerpoint/2010/main" val="4973041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79464" name="Group 264"/>
          <p:cNvGraphicFramePr>
            <a:graphicFrameLocks noGrp="1"/>
          </p:cNvGraphicFramePr>
          <p:nvPr>
            <p:ph/>
          </p:nvPr>
        </p:nvGraphicFramePr>
        <p:xfrm>
          <a:off x="457200" y="277813"/>
          <a:ext cx="8229600" cy="5853116"/>
        </p:xfrm>
        <a:graphic>
          <a:graphicData uri="http://schemas.openxmlformats.org/drawingml/2006/table">
            <a:tbl>
              <a:tblPr/>
              <a:tblGrid>
                <a:gridCol w="747713">
                  <a:extLst>
                    <a:ext uri="{9D8B030D-6E8A-4147-A177-3AD203B41FA5}">
                      <a16:colId xmlns:a16="http://schemas.microsoft.com/office/drawing/2014/main" val="20000"/>
                    </a:ext>
                  </a:extLst>
                </a:gridCol>
                <a:gridCol w="749300">
                  <a:extLst>
                    <a:ext uri="{9D8B030D-6E8A-4147-A177-3AD203B41FA5}">
                      <a16:colId xmlns:a16="http://schemas.microsoft.com/office/drawing/2014/main" val="20001"/>
                    </a:ext>
                  </a:extLst>
                </a:gridCol>
                <a:gridCol w="747712">
                  <a:extLst>
                    <a:ext uri="{9D8B030D-6E8A-4147-A177-3AD203B41FA5}">
                      <a16:colId xmlns:a16="http://schemas.microsoft.com/office/drawing/2014/main" val="20002"/>
                    </a:ext>
                  </a:extLst>
                </a:gridCol>
                <a:gridCol w="747713">
                  <a:extLst>
                    <a:ext uri="{9D8B030D-6E8A-4147-A177-3AD203B41FA5}">
                      <a16:colId xmlns:a16="http://schemas.microsoft.com/office/drawing/2014/main" val="20003"/>
                    </a:ext>
                  </a:extLst>
                </a:gridCol>
                <a:gridCol w="747712">
                  <a:extLst>
                    <a:ext uri="{9D8B030D-6E8A-4147-A177-3AD203B41FA5}">
                      <a16:colId xmlns:a16="http://schemas.microsoft.com/office/drawing/2014/main" val="20004"/>
                    </a:ext>
                  </a:extLst>
                </a:gridCol>
                <a:gridCol w="749300">
                  <a:extLst>
                    <a:ext uri="{9D8B030D-6E8A-4147-A177-3AD203B41FA5}">
                      <a16:colId xmlns:a16="http://schemas.microsoft.com/office/drawing/2014/main" val="20005"/>
                    </a:ext>
                  </a:extLst>
                </a:gridCol>
                <a:gridCol w="747713">
                  <a:extLst>
                    <a:ext uri="{9D8B030D-6E8A-4147-A177-3AD203B41FA5}">
                      <a16:colId xmlns:a16="http://schemas.microsoft.com/office/drawing/2014/main" val="20006"/>
                    </a:ext>
                  </a:extLst>
                </a:gridCol>
                <a:gridCol w="747712">
                  <a:extLst>
                    <a:ext uri="{9D8B030D-6E8A-4147-A177-3AD203B41FA5}">
                      <a16:colId xmlns:a16="http://schemas.microsoft.com/office/drawing/2014/main" val="20007"/>
                    </a:ext>
                  </a:extLst>
                </a:gridCol>
                <a:gridCol w="747713">
                  <a:extLst>
                    <a:ext uri="{9D8B030D-6E8A-4147-A177-3AD203B41FA5}">
                      <a16:colId xmlns:a16="http://schemas.microsoft.com/office/drawing/2014/main" val="20008"/>
                    </a:ext>
                  </a:extLst>
                </a:gridCol>
                <a:gridCol w="749300">
                  <a:extLst>
                    <a:ext uri="{9D8B030D-6E8A-4147-A177-3AD203B41FA5}">
                      <a16:colId xmlns:a16="http://schemas.microsoft.com/office/drawing/2014/main" val="20009"/>
                    </a:ext>
                  </a:extLst>
                </a:gridCol>
                <a:gridCol w="747712">
                  <a:extLst>
                    <a:ext uri="{9D8B030D-6E8A-4147-A177-3AD203B41FA5}">
                      <a16:colId xmlns:a16="http://schemas.microsoft.com/office/drawing/2014/main" val="20010"/>
                    </a:ext>
                  </a:extLst>
                </a:gridCol>
              </a:tblGrid>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cap="flat">
                      <a:noFill/>
                    </a:lnL>
                    <a:lnR>
                      <a:noFill/>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1</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2</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3</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4</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5</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6</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7</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8</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9</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10</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a:noFill/>
                    </a:lnL>
                    <a:lnR cap="flat">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A</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extLst>
                  <a:ext uri="{0D108BD9-81ED-4DB2-BD59-A6C34878D82A}">
                    <a16:rowId xmlns:a16="http://schemas.microsoft.com/office/drawing/2014/main" val="10001"/>
                  </a:ext>
                </a:extLst>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B</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2"/>
                  </a:ext>
                </a:extLst>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C</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3"/>
                  </a:ext>
                </a:extLst>
              </a:tr>
              <a:tr h="730250">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D</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extLst>
                  <a:ext uri="{0D108BD9-81ED-4DB2-BD59-A6C34878D82A}">
                    <a16:rowId xmlns:a16="http://schemas.microsoft.com/office/drawing/2014/main" val="10004"/>
                  </a:ext>
                </a:extLst>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E</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5"/>
                  </a:ext>
                </a:extLst>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F</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extLst>
                  <a:ext uri="{0D108BD9-81ED-4DB2-BD59-A6C34878D82A}">
                    <a16:rowId xmlns:a16="http://schemas.microsoft.com/office/drawing/2014/main" val="10006"/>
                  </a:ext>
                </a:extLst>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G</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7"/>
                  </a:ext>
                </a:extLst>
              </a:tr>
            </a:tbl>
          </a:graphicData>
        </a:graphic>
      </p:graphicFrame>
      <p:sp>
        <p:nvSpPr>
          <p:cNvPr id="133" name="Slide Number Placeholder 4"/>
          <p:cNvSpPr>
            <a:spLocks noGrp="1"/>
          </p:cNvSpPr>
          <p:nvPr>
            <p:ph type="sldNum" sz="quarter" idx="12"/>
          </p:nvPr>
        </p:nvSpPr>
        <p:spPr/>
        <p:txBody>
          <a:bodyPr/>
          <a:lstStyle/>
          <a:p>
            <a:fld id="{EF1DBD34-3647-440C-A480-AAC96B13EEEA}" type="slidenum">
              <a:rPr lang="en-GB"/>
              <a:pPr/>
              <a:t>11</a:t>
            </a:fld>
            <a:endParaRPr lang="en-GB"/>
          </a:p>
        </p:txBody>
      </p:sp>
    </p:spTree>
    <p:extLst>
      <p:ext uri="{BB962C8B-B14F-4D97-AF65-F5344CB8AC3E}">
        <p14:creationId xmlns:p14="http://schemas.microsoft.com/office/powerpoint/2010/main" val="7637461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250" name="Rectangle 2"/>
          <p:cNvSpPr>
            <a:spLocks noGrp="1" noChangeArrowheads="1"/>
          </p:cNvSpPr>
          <p:nvPr>
            <p:ph type="title"/>
          </p:nvPr>
        </p:nvSpPr>
        <p:spPr/>
        <p:txBody>
          <a:bodyPr>
            <a:normAutofit/>
          </a:bodyPr>
          <a:lstStyle/>
          <a:p>
            <a:r>
              <a:rPr lang="en-GB"/>
              <a:t>Rearrangement</a:t>
            </a:r>
            <a:endParaRPr lang="en-US"/>
          </a:p>
        </p:txBody>
      </p:sp>
      <p:sp>
        <p:nvSpPr>
          <p:cNvPr id="181251" name="Rectangle 3"/>
          <p:cNvSpPr>
            <a:spLocks noGrp="1" noChangeArrowheads="1"/>
          </p:cNvSpPr>
          <p:nvPr>
            <p:ph idx="1"/>
          </p:nvPr>
        </p:nvSpPr>
        <p:spPr/>
        <p:txBody>
          <a:bodyPr/>
          <a:lstStyle/>
          <a:p>
            <a:r>
              <a:rPr lang="en-GB" dirty="0"/>
              <a:t>In this arrangement it is very difficult to see if there are any relationships in the data</a:t>
            </a:r>
          </a:p>
          <a:p>
            <a:endParaRPr lang="en-GB" dirty="0"/>
          </a:p>
          <a:p>
            <a:r>
              <a:rPr lang="en-GB" dirty="0"/>
              <a:t>Suppose we cut the diagram into columns and rearrange the order of those columns such that the clear squares are placed as far left as possible, first in row A, then row B etc…</a:t>
            </a:r>
            <a:endParaRPr lang="en-US" dirty="0"/>
          </a:p>
        </p:txBody>
      </p:sp>
      <p:sp>
        <p:nvSpPr>
          <p:cNvPr id="6" name="Slide Number Placeholder 5"/>
          <p:cNvSpPr>
            <a:spLocks noGrp="1"/>
          </p:cNvSpPr>
          <p:nvPr>
            <p:ph type="sldNum" sz="quarter" idx="12"/>
          </p:nvPr>
        </p:nvSpPr>
        <p:spPr/>
        <p:txBody>
          <a:bodyPr/>
          <a:lstStyle/>
          <a:p>
            <a:fld id="{D2E07B1C-142A-4EBE-A66F-9352778998A9}" type="slidenum">
              <a:rPr lang="en-GB"/>
              <a:pPr/>
              <a:t>12</a:t>
            </a:fld>
            <a:endParaRPr lang="en-GB"/>
          </a:p>
        </p:txBody>
      </p:sp>
    </p:spTree>
    <p:extLst>
      <p:ext uri="{BB962C8B-B14F-4D97-AF65-F5344CB8AC3E}">
        <p14:creationId xmlns:p14="http://schemas.microsoft.com/office/powerpoint/2010/main" val="11202673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82413" name="Group 141"/>
          <p:cNvGraphicFramePr>
            <a:graphicFrameLocks noGrp="1"/>
          </p:cNvGraphicFramePr>
          <p:nvPr>
            <p:ph/>
          </p:nvPr>
        </p:nvGraphicFramePr>
        <p:xfrm>
          <a:off x="457200" y="277813"/>
          <a:ext cx="8229600" cy="5853116"/>
        </p:xfrm>
        <a:graphic>
          <a:graphicData uri="http://schemas.openxmlformats.org/drawingml/2006/table">
            <a:tbl>
              <a:tblPr/>
              <a:tblGrid>
                <a:gridCol w="747713">
                  <a:extLst>
                    <a:ext uri="{9D8B030D-6E8A-4147-A177-3AD203B41FA5}">
                      <a16:colId xmlns:a16="http://schemas.microsoft.com/office/drawing/2014/main" val="20000"/>
                    </a:ext>
                  </a:extLst>
                </a:gridCol>
                <a:gridCol w="749300">
                  <a:extLst>
                    <a:ext uri="{9D8B030D-6E8A-4147-A177-3AD203B41FA5}">
                      <a16:colId xmlns:a16="http://schemas.microsoft.com/office/drawing/2014/main" val="20001"/>
                    </a:ext>
                  </a:extLst>
                </a:gridCol>
                <a:gridCol w="747712">
                  <a:extLst>
                    <a:ext uri="{9D8B030D-6E8A-4147-A177-3AD203B41FA5}">
                      <a16:colId xmlns:a16="http://schemas.microsoft.com/office/drawing/2014/main" val="20002"/>
                    </a:ext>
                  </a:extLst>
                </a:gridCol>
                <a:gridCol w="747713">
                  <a:extLst>
                    <a:ext uri="{9D8B030D-6E8A-4147-A177-3AD203B41FA5}">
                      <a16:colId xmlns:a16="http://schemas.microsoft.com/office/drawing/2014/main" val="20003"/>
                    </a:ext>
                  </a:extLst>
                </a:gridCol>
                <a:gridCol w="747712">
                  <a:extLst>
                    <a:ext uri="{9D8B030D-6E8A-4147-A177-3AD203B41FA5}">
                      <a16:colId xmlns:a16="http://schemas.microsoft.com/office/drawing/2014/main" val="20004"/>
                    </a:ext>
                  </a:extLst>
                </a:gridCol>
                <a:gridCol w="749300">
                  <a:extLst>
                    <a:ext uri="{9D8B030D-6E8A-4147-A177-3AD203B41FA5}">
                      <a16:colId xmlns:a16="http://schemas.microsoft.com/office/drawing/2014/main" val="20005"/>
                    </a:ext>
                  </a:extLst>
                </a:gridCol>
                <a:gridCol w="747713">
                  <a:extLst>
                    <a:ext uri="{9D8B030D-6E8A-4147-A177-3AD203B41FA5}">
                      <a16:colId xmlns:a16="http://schemas.microsoft.com/office/drawing/2014/main" val="20006"/>
                    </a:ext>
                  </a:extLst>
                </a:gridCol>
                <a:gridCol w="747712">
                  <a:extLst>
                    <a:ext uri="{9D8B030D-6E8A-4147-A177-3AD203B41FA5}">
                      <a16:colId xmlns:a16="http://schemas.microsoft.com/office/drawing/2014/main" val="20007"/>
                    </a:ext>
                  </a:extLst>
                </a:gridCol>
                <a:gridCol w="747713">
                  <a:extLst>
                    <a:ext uri="{9D8B030D-6E8A-4147-A177-3AD203B41FA5}">
                      <a16:colId xmlns:a16="http://schemas.microsoft.com/office/drawing/2014/main" val="20008"/>
                    </a:ext>
                  </a:extLst>
                </a:gridCol>
                <a:gridCol w="749300">
                  <a:extLst>
                    <a:ext uri="{9D8B030D-6E8A-4147-A177-3AD203B41FA5}">
                      <a16:colId xmlns:a16="http://schemas.microsoft.com/office/drawing/2014/main" val="20009"/>
                    </a:ext>
                  </a:extLst>
                </a:gridCol>
                <a:gridCol w="747712">
                  <a:extLst>
                    <a:ext uri="{9D8B030D-6E8A-4147-A177-3AD203B41FA5}">
                      <a16:colId xmlns:a16="http://schemas.microsoft.com/office/drawing/2014/main" val="20010"/>
                    </a:ext>
                  </a:extLst>
                </a:gridCol>
              </a:tblGrid>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cap="flat">
                      <a:noFill/>
                    </a:lnL>
                    <a:lnR>
                      <a:noFill/>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1</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3</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8</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2</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6</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10</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4</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7</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9</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5</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a:noFill/>
                    </a:lnL>
                    <a:lnR cap="flat">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A</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extLst>
                  <a:ext uri="{0D108BD9-81ED-4DB2-BD59-A6C34878D82A}">
                    <a16:rowId xmlns:a16="http://schemas.microsoft.com/office/drawing/2014/main" val="10001"/>
                  </a:ext>
                </a:extLst>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B</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extLst>
                  <a:ext uri="{0D108BD9-81ED-4DB2-BD59-A6C34878D82A}">
                    <a16:rowId xmlns:a16="http://schemas.microsoft.com/office/drawing/2014/main" val="10002"/>
                  </a:ext>
                </a:extLst>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C</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extLst>
                  <a:ext uri="{0D108BD9-81ED-4DB2-BD59-A6C34878D82A}">
                    <a16:rowId xmlns:a16="http://schemas.microsoft.com/office/drawing/2014/main" val="10003"/>
                  </a:ext>
                </a:extLst>
              </a:tr>
              <a:tr h="730250">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D</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extLst>
                  <a:ext uri="{0D108BD9-81ED-4DB2-BD59-A6C34878D82A}">
                    <a16:rowId xmlns:a16="http://schemas.microsoft.com/office/drawing/2014/main" val="10004"/>
                  </a:ext>
                </a:extLst>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E</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extLst>
                  <a:ext uri="{0D108BD9-81ED-4DB2-BD59-A6C34878D82A}">
                    <a16:rowId xmlns:a16="http://schemas.microsoft.com/office/drawing/2014/main" val="10005"/>
                  </a:ext>
                </a:extLst>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F</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6"/>
                  </a:ext>
                </a:extLst>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G</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extLst>
                  <a:ext uri="{0D108BD9-81ED-4DB2-BD59-A6C34878D82A}">
                    <a16:rowId xmlns:a16="http://schemas.microsoft.com/office/drawing/2014/main" val="10007"/>
                  </a:ext>
                </a:extLst>
              </a:tr>
            </a:tbl>
          </a:graphicData>
        </a:graphic>
      </p:graphicFrame>
      <p:sp>
        <p:nvSpPr>
          <p:cNvPr id="133" name="Slide Number Placeholder 4"/>
          <p:cNvSpPr>
            <a:spLocks noGrp="1"/>
          </p:cNvSpPr>
          <p:nvPr>
            <p:ph type="sldNum" sz="quarter" idx="12"/>
          </p:nvPr>
        </p:nvSpPr>
        <p:spPr/>
        <p:txBody>
          <a:bodyPr/>
          <a:lstStyle/>
          <a:p>
            <a:fld id="{9724FDCF-AF3D-43C8-B7D1-893723A0C9DA}" type="slidenum">
              <a:rPr lang="en-GB"/>
              <a:pPr/>
              <a:t>13</a:t>
            </a:fld>
            <a:endParaRPr lang="en-GB"/>
          </a:p>
        </p:txBody>
      </p:sp>
    </p:spTree>
    <p:extLst>
      <p:ext uri="{BB962C8B-B14F-4D97-AF65-F5344CB8AC3E}">
        <p14:creationId xmlns:p14="http://schemas.microsoft.com/office/powerpoint/2010/main" val="29897717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8" name="Rectangle 2"/>
          <p:cNvSpPr>
            <a:spLocks noGrp="1" noChangeArrowheads="1"/>
          </p:cNvSpPr>
          <p:nvPr>
            <p:ph type="title"/>
          </p:nvPr>
        </p:nvSpPr>
        <p:spPr/>
        <p:txBody>
          <a:bodyPr>
            <a:normAutofit/>
          </a:bodyPr>
          <a:lstStyle/>
          <a:p>
            <a:r>
              <a:rPr lang="en-GB"/>
              <a:t>Rearrangement</a:t>
            </a:r>
            <a:endParaRPr lang="en-US"/>
          </a:p>
        </p:txBody>
      </p:sp>
      <p:sp>
        <p:nvSpPr>
          <p:cNvPr id="183299" name="Rectangle 3"/>
          <p:cNvSpPr>
            <a:spLocks noGrp="1" noChangeArrowheads="1"/>
          </p:cNvSpPr>
          <p:nvPr>
            <p:ph idx="1"/>
          </p:nvPr>
        </p:nvSpPr>
        <p:spPr/>
        <p:txBody>
          <a:bodyPr/>
          <a:lstStyle/>
          <a:p>
            <a:r>
              <a:rPr lang="en-GB"/>
              <a:t>We can now see some sort of pattern emerging</a:t>
            </a:r>
          </a:p>
          <a:p>
            <a:endParaRPr lang="en-GB"/>
          </a:p>
          <a:p>
            <a:r>
              <a:rPr lang="en-GB"/>
              <a:t>Suppose we also cut the diagram into rows and rearrange the order of those</a:t>
            </a:r>
          </a:p>
          <a:p>
            <a:endParaRPr lang="en-GB"/>
          </a:p>
          <a:p>
            <a:r>
              <a:rPr lang="en-GB"/>
              <a:t>We still have the same data but the presentation has changed</a:t>
            </a:r>
            <a:endParaRPr lang="en-US"/>
          </a:p>
        </p:txBody>
      </p:sp>
      <p:sp>
        <p:nvSpPr>
          <p:cNvPr id="6" name="Slide Number Placeholder 5"/>
          <p:cNvSpPr>
            <a:spLocks noGrp="1"/>
          </p:cNvSpPr>
          <p:nvPr>
            <p:ph type="sldNum" sz="quarter" idx="12"/>
          </p:nvPr>
        </p:nvSpPr>
        <p:spPr/>
        <p:txBody>
          <a:bodyPr/>
          <a:lstStyle/>
          <a:p>
            <a:fld id="{5D981D87-CAED-4CAA-84B6-721BD0AA3C58}" type="slidenum">
              <a:rPr lang="en-GB"/>
              <a:pPr/>
              <a:t>14</a:t>
            </a:fld>
            <a:endParaRPr lang="en-GB"/>
          </a:p>
        </p:txBody>
      </p:sp>
    </p:spTree>
    <p:extLst>
      <p:ext uri="{BB962C8B-B14F-4D97-AF65-F5344CB8AC3E}">
        <p14:creationId xmlns:p14="http://schemas.microsoft.com/office/powerpoint/2010/main" val="35014933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84456" name="Group 136"/>
          <p:cNvGraphicFramePr>
            <a:graphicFrameLocks noGrp="1"/>
          </p:cNvGraphicFramePr>
          <p:nvPr>
            <p:ph/>
          </p:nvPr>
        </p:nvGraphicFramePr>
        <p:xfrm>
          <a:off x="457200" y="277813"/>
          <a:ext cx="8229600" cy="5853116"/>
        </p:xfrm>
        <a:graphic>
          <a:graphicData uri="http://schemas.openxmlformats.org/drawingml/2006/table">
            <a:tbl>
              <a:tblPr/>
              <a:tblGrid>
                <a:gridCol w="747713">
                  <a:extLst>
                    <a:ext uri="{9D8B030D-6E8A-4147-A177-3AD203B41FA5}">
                      <a16:colId xmlns:a16="http://schemas.microsoft.com/office/drawing/2014/main" val="20000"/>
                    </a:ext>
                  </a:extLst>
                </a:gridCol>
                <a:gridCol w="749300">
                  <a:extLst>
                    <a:ext uri="{9D8B030D-6E8A-4147-A177-3AD203B41FA5}">
                      <a16:colId xmlns:a16="http://schemas.microsoft.com/office/drawing/2014/main" val="20001"/>
                    </a:ext>
                  </a:extLst>
                </a:gridCol>
                <a:gridCol w="747712">
                  <a:extLst>
                    <a:ext uri="{9D8B030D-6E8A-4147-A177-3AD203B41FA5}">
                      <a16:colId xmlns:a16="http://schemas.microsoft.com/office/drawing/2014/main" val="20002"/>
                    </a:ext>
                  </a:extLst>
                </a:gridCol>
                <a:gridCol w="747713">
                  <a:extLst>
                    <a:ext uri="{9D8B030D-6E8A-4147-A177-3AD203B41FA5}">
                      <a16:colId xmlns:a16="http://schemas.microsoft.com/office/drawing/2014/main" val="20003"/>
                    </a:ext>
                  </a:extLst>
                </a:gridCol>
                <a:gridCol w="747712">
                  <a:extLst>
                    <a:ext uri="{9D8B030D-6E8A-4147-A177-3AD203B41FA5}">
                      <a16:colId xmlns:a16="http://schemas.microsoft.com/office/drawing/2014/main" val="20004"/>
                    </a:ext>
                  </a:extLst>
                </a:gridCol>
                <a:gridCol w="749300">
                  <a:extLst>
                    <a:ext uri="{9D8B030D-6E8A-4147-A177-3AD203B41FA5}">
                      <a16:colId xmlns:a16="http://schemas.microsoft.com/office/drawing/2014/main" val="20005"/>
                    </a:ext>
                  </a:extLst>
                </a:gridCol>
                <a:gridCol w="747713">
                  <a:extLst>
                    <a:ext uri="{9D8B030D-6E8A-4147-A177-3AD203B41FA5}">
                      <a16:colId xmlns:a16="http://schemas.microsoft.com/office/drawing/2014/main" val="20006"/>
                    </a:ext>
                  </a:extLst>
                </a:gridCol>
                <a:gridCol w="747712">
                  <a:extLst>
                    <a:ext uri="{9D8B030D-6E8A-4147-A177-3AD203B41FA5}">
                      <a16:colId xmlns:a16="http://schemas.microsoft.com/office/drawing/2014/main" val="20007"/>
                    </a:ext>
                  </a:extLst>
                </a:gridCol>
                <a:gridCol w="747713">
                  <a:extLst>
                    <a:ext uri="{9D8B030D-6E8A-4147-A177-3AD203B41FA5}">
                      <a16:colId xmlns:a16="http://schemas.microsoft.com/office/drawing/2014/main" val="20008"/>
                    </a:ext>
                  </a:extLst>
                </a:gridCol>
                <a:gridCol w="749300">
                  <a:extLst>
                    <a:ext uri="{9D8B030D-6E8A-4147-A177-3AD203B41FA5}">
                      <a16:colId xmlns:a16="http://schemas.microsoft.com/office/drawing/2014/main" val="20009"/>
                    </a:ext>
                  </a:extLst>
                </a:gridCol>
                <a:gridCol w="747712">
                  <a:extLst>
                    <a:ext uri="{9D8B030D-6E8A-4147-A177-3AD203B41FA5}">
                      <a16:colId xmlns:a16="http://schemas.microsoft.com/office/drawing/2014/main" val="20010"/>
                    </a:ext>
                  </a:extLst>
                </a:gridCol>
              </a:tblGrid>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cap="flat">
                      <a:noFill/>
                    </a:lnL>
                    <a:lnR>
                      <a:noFill/>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1</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3</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8</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2</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6</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10</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4</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7</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9</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5</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a:noFill/>
                    </a:lnL>
                    <a:lnR cap="flat">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A</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extLst>
                  <a:ext uri="{0D108BD9-81ED-4DB2-BD59-A6C34878D82A}">
                    <a16:rowId xmlns:a16="http://schemas.microsoft.com/office/drawing/2014/main" val="10001"/>
                  </a:ext>
                </a:extLst>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D</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extLst>
                  <a:ext uri="{0D108BD9-81ED-4DB2-BD59-A6C34878D82A}">
                    <a16:rowId xmlns:a16="http://schemas.microsoft.com/office/drawing/2014/main" val="10002"/>
                  </a:ext>
                </a:extLst>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C</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extLst>
                  <a:ext uri="{0D108BD9-81ED-4DB2-BD59-A6C34878D82A}">
                    <a16:rowId xmlns:a16="http://schemas.microsoft.com/office/drawing/2014/main" val="10003"/>
                  </a:ext>
                </a:extLst>
              </a:tr>
              <a:tr h="730250">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E</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extLst>
                  <a:ext uri="{0D108BD9-81ED-4DB2-BD59-A6C34878D82A}">
                    <a16:rowId xmlns:a16="http://schemas.microsoft.com/office/drawing/2014/main" val="10004"/>
                  </a:ext>
                </a:extLst>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G</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extLst>
                  <a:ext uri="{0D108BD9-81ED-4DB2-BD59-A6C34878D82A}">
                    <a16:rowId xmlns:a16="http://schemas.microsoft.com/office/drawing/2014/main" val="10005"/>
                  </a:ext>
                </a:extLst>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B</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extLst>
                  <a:ext uri="{0D108BD9-81ED-4DB2-BD59-A6C34878D82A}">
                    <a16:rowId xmlns:a16="http://schemas.microsoft.com/office/drawing/2014/main" val="10006"/>
                  </a:ext>
                </a:extLst>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rPr>
                        <a:t>F</a:t>
                      </a: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7"/>
                  </a:ext>
                </a:extLst>
              </a:tr>
            </a:tbl>
          </a:graphicData>
        </a:graphic>
      </p:graphicFrame>
      <p:sp>
        <p:nvSpPr>
          <p:cNvPr id="133" name="Slide Number Placeholder 4"/>
          <p:cNvSpPr>
            <a:spLocks noGrp="1"/>
          </p:cNvSpPr>
          <p:nvPr>
            <p:ph type="sldNum" sz="quarter" idx="12"/>
          </p:nvPr>
        </p:nvSpPr>
        <p:spPr/>
        <p:txBody>
          <a:bodyPr/>
          <a:lstStyle/>
          <a:p>
            <a:fld id="{EE4AABC5-72C9-4BD2-8495-49B10C913B6A}" type="slidenum">
              <a:rPr lang="en-GB"/>
              <a:pPr/>
              <a:t>15</a:t>
            </a:fld>
            <a:endParaRPr lang="en-GB"/>
          </a:p>
        </p:txBody>
      </p:sp>
    </p:spTree>
    <p:extLst>
      <p:ext uri="{BB962C8B-B14F-4D97-AF65-F5344CB8AC3E}">
        <p14:creationId xmlns:p14="http://schemas.microsoft.com/office/powerpoint/2010/main" val="13078227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2"/>
          <p:cNvSpPr>
            <a:spLocks noGrp="1" noChangeArrowheads="1"/>
          </p:cNvSpPr>
          <p:nvPr>
            <p:ph type="title"/>
          </p:nvPr>
        </p:nvSpPr>
        <p:spPr/>
        <p:txBody>
          <a:bodyPr>
            <a:normAutofit/>
          </a:bodyPr>
          <a:lstStyle/>
          <a:p>
            <a:r>
              <a:rPr lang="en-GB"/>
              <a:t>Rearrangement</a:t>
            </a:r>
            <a:endParaRPr lang="en-US"/>
          </a:p>
        </p:txBody>
      </p:sp>
      <p:sp>
        <p:nvSpPr>
          <p:cNvPr id="185347" name="Rectangle 3"/>
          <p:cNvSpPr>
            <a:spLocks noGrp="1" noChangeArrowheads="1"/>
          </p:cNvSpPr>
          <p:nvPr>
            <p:ph idx="1"/>
          </p:nvPr>
        </p:nvSpPr>
        <p:spPr/>
        <p:txBody>
          <a:bodyPr/>
          <a:lstStyle/>
          <a:p>
            <a:r>
              <a:rPr lang="en-GB"/>
              <a:t>It is clear now that there are certain groups of treatments that are useful to certain crops</a:t>
            </a:r>
          </a:p>
          <a:p>
            <a:r>
              <a:rPr lang="en-GB"/>
              <a:t>This information might influence future planting or treatment patterns</a:t>
            </a:r>
          </a:p>
          <a:p>
            <a:r>
              <a:rPr lang="en-GB"/>
              <a:t>This is just one reconstruction; reconstructing things in different ways leads to different insights into the data</a:t>
            </a:r>
            <a:endParaRPr lang="en-US"/>
          </a:p>
        </p:txBody>
      </p:sp>
      <p:sp>
        <p:nvSpPr>
          <p:cNvPr id="6" name="Slide Number Placeholder 5"/>
          <p:cNvSpPr>
            <a:spLocks noGrp="1"/>
          </p:cNvSpPr>
          <p:nvPr>
            <p:ph type="sldNum" sz="quarter" idx="12"/>
          </p:nvPr>
        </p:nvSpPr>
        <p:spPr/>
        <p:txBody>
          <a:bodyPr/>
          <a:lstStyle/>
          <a:p>
            <a:fld id="{BC433D32-65E0-41D8-88F2-DA6DDC4D87AB}" type="slidenum">
              <a:rPr lang="en-GB"/>
              <a:pPr/>
              <a:t>16</a:t>
            </a:fld>
            <a:endParaRPr lang="en-GB"/>
          </a:p>
        </p:txBody>
      </p:sp>
    </p:spTree>
    <p:extLst>
      <p:ext uri="{BB962C8B-B14F-4D97-AF65-F5344CB8AC3E}">
        <p14:creationId xmlns:p14="http://schemas.microsoft.com/office/powerpoint/2010/main" val="32369324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p:txBody>
          <a:bodyPr/>
          <a:lstStyle/>
          <a:p>
            <a:r>
              <a:rPr lang="en-GB" dirty="0"/>
              <a:t>The following data shows the dose required for each of twelve antibiotics (A1-A12) to kill off 50% of samples of each of seven strains of bacteria (B1-B7). The lab conducting the tests wants to minimise the number of antibiotics required and identify which antibiotics should be used with which bacterial strains.</a:t>
            </a:r>
          </a:p>
          <a:p>
            <a:endParaRPr lang="en-GB" dirty="0"/>
          </a:p>
          <a:p>
            <a:r>
              <a:rPr lang="en-GB" dirty="0"/>
              <a:t>Hint: For each bacterial strain, identify the six most effective antibiotics. Effective means a low dose is required.</a:t>
            </a:r>
          </a:p>
          <a:p>
            <a:endParaRPr lang="en-GB" dirty="0"/>
          </a:p>
          <a:p>
            <a:endParaRPr lang="en-GB" dirty="0"/>
          </a:p>
        </p:txBody>
      </p:sp>
      <p:graphicFrame>
        <p:nvGraphicFramePr>
          <p:cNvPr id="6" name="Table 5"/>
          <p:cNvGraphicFramePr>
            <a:graphicFrameLocks noGrp="1"/>
          </p:cNvGraphicFramePr>
          <p:nvPr>
            <p:extLst>
              <p:ext uri="{D42A27DB-BD31-4B8C-83A1-F6EECF244321}">
                <p14:modId xmlns:p14="http://schemas.microsoft.com/office/powerpoint/2010/main" val="1361723462"/>
              </p:ext>
            </p:extLst>
          </p:nvPr>
        </p:nvGraphicFramePr>
        <p:xfrm>
          <a:off x="778068" y="3747994"/>
          <a:ext cx="7587863" cy="2840888"/>
        </p:xfrm>
        <a:graphic>
          <a:graphicData uri="http://schemas.openxmlformats.org/drawingml/2006/table">
            <a:tbl>
              <a:tblPr firstRow="1" firstCol="1" lastRow="1" lastCol="1" bandRow="1" bandCol="1">
                <a:tableStyleId>{2D5ABB26-0587-4C30-8999-92F81FD0307C}</a:tableStyleId>
              </a:tblPr>
              <a:tblGrid>
                <a:gridCol w="583271">
                  <a:extLst>
                    <a:ext uri="{9D8B030D-6E8A-4147-A177-3AD203B41FA5}">
                      <a16:colId xmlns:a16="http://schemas.microsoft.com/office/drawing/2014/main" val="20000"/>
                    </a:ext>
                  </a:extLst>
                </a:gridCol>
                <a:gridCol w="583271">
                  <a:extLst>
                    <a:ext uri="{9D8B030D-6E8A-4147-A177-3AD203B41FA5}">
                      <a16:colId xmlns:a16="http://schemas.microsoft.com/office/drawing/2014/main" val="20001"/>
                    </a:ext>
                  </a:extLst>
                </a:gridCol>
                <a:gridCol w="583271">
                  <a:extLst>
                    <a:ext uri="{9D8B030D-6E8A-4147-A177-3AD203B41FA5}">
                      <a16:colId xmlns:a16="http://schemas.microsoft.com/office/drawing/2014/main" val="20002"/>
                    </a:ext>
                  </a:extLst>
                </a:gridCol>
                <a:gridCol w="583271">
                  <a:extLst>
                    <a:ext uri="{9D8B030D-6E8A-4147-A177-3AD203B41FA5}">
                      <a16:colId xmlns:a16="http://schemas.microsoft.com/office/drawing/2014/main" val="20003"/>
                    </a:ext>
                  </a:extLst>
                </a:gridCol>
                <a:gridCol w="583271">
                  <a:extLst>
                    <a:ext uri="{9D8B030D-6E8A-4147-A177-3AD203B41FA5}">
                      <a16:colId xmlns:a16="http://schemas.microsoft.com/office/drawing/2014/main" val="20004"/>
                    </a:ext>
                  </a:extLst>
                </a:gridCol>
                <a:gridCol w="583271">
                  <a:extLst>
                    <a:ext uri="{9D8B030D-6E8A-4147-A177-3AD203B41FA5}">
                      <a16:colId xmlns:a16="http://schemas.microsoft.com/office/drawing/2014/main" val="20005"/>
                    </a:ext>
                  </a:extLst>
                </a:gridCol>
                <a:gridCol w="583271">
                  <a:extLst>
                    <a:ext uri="{9D8B030D-6E8A-4147-A177-3AD203B41FA5}">
                      <a16:colId xmlns:a16="http://schemas.microsoft.com/office/drawing/2014/main" val="20006"/>
                    </a:ext>
                  </a:extLst>
                </a:gridCol>
                <a:gridCol w="584161">
                  <a:extLst>
                    <a:ext uri="{9D8B030D-6E8A-4147-A177-3AD203B41FA5}">
                      <a16:colId xmlns:a16="http://schemas.microsoft.com/office/drawing/2014/main" val="20007"/>
                    </a:ext>
                  </a:extLst>
                </a:gridCol>
                <a:gridCol w="584161">
                  <a:extLst>
                    <a:ext uri="{9D8B030D-6E8A-4147-A177-3AD203B41FA5}">
                      <a16:colId xmlns:a16="http://schemas.microsoft.com/office/drawing/2014/main" val="20008"/>
                    </a:ext>
                  </a:extLst>
                </a:gridCol>
                <a:gridCol w="584161">
                  <a:extLst>
                    <a:ext uri="{9D8B030D-6E8A-4147-A177-3AD203B41FA5}">
                      <a16:colId xmlns:a16="http://schemas.microsoft.com/office/drawing/2014/main" val="20009"/>
                    </a:ext>
                  </a:extLst>
                </a:gridCol>
                <a:gridCol w="584161">
                  <a:extLst>
                    <a:ext uri="{9D8B030D-6E8A-4147-A177-3AD203B41FA5}">
                      <a16:colId xmlns:a16="http://schemas.microsoft.com/office/drawing/2014/main" val="20010"/>
                    </a:ext>
                  </a:extLst>
                </a:gridCol>
                <a:gridCol w="584161">
                  <a:extLst>
                    <a:ext uri="{9D8B030D-6E8A-4147-A177-3AD203B41FA5}">
                      <a16:colId xmlns:a16="http://schemas.microsoft.com/office/drawing/2014/main" val="20011"/>
                    </a:ext>
                  </a:extLst>
                </a:gridCol>
                <a:gridCol w="584161">
                  <a:extLst>
                    <a:ext uri="{9D8B030D-6E8A-4147-A177-3AD203B41FA5}">
                      <a16:colId xmlns:a16="http://schemas.microsoft.com/office/drawing/2014/main" val="20012"/>
                    </a:ext>
                  </a:extLst>
                </a:gridCol>
              </a:tblGrid>
              <a:tr h="343110">
                <a:tc>
                  <a:txBody>
                    <a:bodyPr/>
                    <a:lstStyle/>
                    <a:p>
                      <a:pPr algn="ctr">
                        <a:lnSpc>
                          <a:spcPct val="107000"/>
                        </a:lnSpc>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nchor="ct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A1</a:t>
                      </a:r>
                    </a:p>
                  </a:txBody>
                  <a:tcPr marL="68580" marR="68580" marT="0" marB="0" anchor="ctr">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A2</a:t>
                      </a:r>
                    </a:p>
                  </a:txBody>
                  <a:tcPr marL="68580" marR="68580" marT="0" marB="0" anchor="ctr">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A3</a:t>
                      </a:r>
                    </a:p>
                  </a:txBody>
                  <a:tcPr marL="68580" marR="68580" marT="0" marB="0" anchor="ctr">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A4</a:t>
                      </a:r>
                    </a:p>
                  </a:txBody>
                  <a:tcPr marL="68580" marR="68580" marT="0" marB="0" anchor="ctr">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A5</a:t>
                      </a:r>
                    </a:p>
                  </a:txBody>
                  <a:tcPr marL="68580" marR="68580" marT="0" marB="0" anchor="ctr">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A6</a:t>
                      </a:r>
                    </a:p>
                  </a:txBody>
                  <a:tcPr marL="68580" marR="68580" marT="0" marB="0" anchor="ctr">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A7</a:t>
                      </a:r>
                    </a:p>
                  </a:txBody>
                  <a:tcPr marL="68580" marR="68580" marT="0" marB="0" anchor="ctr">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A8</a:t>
                      </a:r>
                    </a:p>
                  </a:txBody>
                  <a:tcPr marL="68580" marR="68580" marT="0" marB="0" anchor="ctr">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A9</a:t>
                      </a:r>
                    </a:p>
                  </a:txBody>
                  <a:tcPr marL="68580" marR="68580" marT="0" marB="0" anchor="ctr">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A10</a:t>
                      </a:r>
                    </a:p>
                  </a:txBody>
                  <a:tcPr marL="68580" marR="68580" marT="0" marB="0" anchor="ctr">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A11</a:t>
                      </a:r>
                    </a:p>
                  </a:txBody>
                  <a:tcPr marL="68580" marR="68580" marT="0" marB="0" anchor="ctr">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A12</a:t>
                      </a:r>
                    </a:p>
                  </a:txBody>
                  <a:tcPr marL="68580" marR="68580" marT="0" marB="0" anchor="ct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43110">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B1</a:t>
                      </a:r>
                    </a:p>
                  </a:txBody>
                  <a:tcPr marL="68580" marR="68580" marT="0" marB="0" anchor="ctr">
                    <a:lnR w="12700" cap="flat" cmpd="sng" algn="ctr">
                      <a:solidFill>
                        <a:schemeClr val="tx1"/>
                      </a:solidFill>
                      <a:prstDash val="solid"/>
                      <a:round/>
                      <a:headEnd type="none" w="med" len="med"/>
                      <a:tailEnd type="none" w="med" len="med"/>
                    </a:lnR>
                  </a:tcPr>
                </a:tc>
                <a:tc>
                  <a:txBody>
                    <a:bodyPr/>
                    <a:lstStyle/>
                    <a:p>
                      <a:pPr algn="ctr">
                        <a:lnSpc>
                          <a:spcPct val="107000"/>
                        </a:lnSpc>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21</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22</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31</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30</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19</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27</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24</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22</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24</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28</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29</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28</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343110">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B2</a:t>
                      </a:r>
                    </a:p>
                  </a:txBody>
                  <a:tcPr marL="68580" marR="68580" marT="0" marB="0" anchor="ctr">
                    <a:lnR w="12700" cap="flat" cmpd="sng" algn="ctr">
                      <a:solidFill>
                        <a:schemeClr val="tx1"/>
                      </a:solidFill>
                      <a:prstDash val="solid"/>
                      <a:round/>
                      <a:headEnd type="none" w="med" len="med"/>
                      <a:tailEnd type="none" w="med" len="med"/>
                    </a:lnR>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22</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10</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13</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18</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24</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12</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12</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14</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15</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19</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11</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21</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343110">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B3</a:t>
                      </a:r>
                    </a:p>
                  </a:txBody>
                  <a:tcPr marL="68580" marR="68580" marT="0" marB="0" anchor="ctr">
                    <a:lnR w="12700" cap="flat" cmpd="sng" algn="ctr">
                      <a:solidFill>
                        <a:schemeClr val="tx1"/>
                      </a:solidFill>
                      <a:prstDash val="solid"/>
                      <a:round/>
                      <a:headEnd type="none" w="med" len="med"/>
                      <a:tailEnd type="none" w="med" len="med"/>
                    </a:lnR>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24</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13</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15</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22</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15</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13</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11</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11</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19</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17</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10</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20</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439118">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B4</a:t>
                      </a:r>
                    </a:p>
                  </a:txBody>
                  <a:tcPr marL="68580" marR="68580" marT="0" marB="0" anchor="ctr">
                    <a:lnR w="12700" cap="flat" cmpd="sng" algn="ctr">
                      <a:solidFill>
                        <a:schemeClr val="tx1"/>
                      </a:solidFill>
                      <a:prstDash val="solid"/>
                      <a:round/>
                      <a:headEnd type="none" w="med" len="med"/>
                      <a:tailEnd type="none" w="med" len="med"/>
                    </a:lnR>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32</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27</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30</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30</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22</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25</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23</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26</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25</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29</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31</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24</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343110">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B5</a:t>
                      </a:r>
                    </a:p>
                  </a:txBody>
                  <a:tcPr marL="68580" marR="68580" marT="0" marB="0" anchor="ctr">
                    <a:lnR w="12700" cap="flat" cmpd="sng" algn="ctr">
                      <a:solidFill>
                        <a:schemeClr val="tx1"/>
                      </a:solidFill>
                      <a:prstDash val="solid"/>
                      <a:round/>
                      <a:headEnd type="none" w="med" len="med"/>
                      <a:tailEnd type="none" w="med" len="med"/>
                    </a:lnR>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14</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8</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9</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10</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12</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9</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8</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9</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15</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16</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10</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16</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r h="343110">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B6</a:t>
                      </a:r>
                    </a:p>
                  </a:txBody>
                  <a:tcPr marL="68580" marR="68580" marT="0" marB="0" anchor="ctr">
                    <a:lnR w="12700" cap="flat" cmpd="sng" algn="ctr">
                      <a:solidFill>
                        <a:schemeClr val="tx1"/>
                      </a:solidFill>
                      <a:prstDash val="solid"/>
                      <a:round/>
                      <a:headEnd type="none" w="med" len="med"/>
                      <a:tailEnd type="none" w="med" len="med"/>
                    </a:lnR>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21</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25</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28</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24</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26</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21</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19</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22</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23</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20</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20</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19</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6"/>
                  </a:ext>
                </a:extLst>
              </a:tr>
              <a:tr h="343110">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B7</a:t>
                      </a:r>
                    </a:p>
                  </a:txBody>
                  <a:tcPr marL="68580" marR="68580" marT="0" marB="0" anchor="ctr">
                    <a:lnR w="12700" cap="flat" cmpd="sng" algn="ctr">
                      <a:solidFill>
                        <a:schemeClr val="tx1"/>
                      </a:solidFill>
                      <a:prstDash val="solid"/>
                      <a:round/>
                      <a:headEnd type="none" w="med" len="med"/>
                      <a:tailEnd type="none" w="med" len="med"/>
                    </a:lnR>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11</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9</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7</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11</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11</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10</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8</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6</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10</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10</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8</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11</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29879091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2" name="Rectangle 2"/>
          <p:cNvSpPr>
            <a:spLocks noGrp="1" noChangeArrowheads="1"/>
          </p:cNvSpPr>
          <p:nvPr>
            <p:ph type="title"/>
          </p:nvPr>
        </p:nvSpPr>
        <p:spPr/>
        <p:txBody>
          <a:bodyPr>
            <a:normAutofit/>
          </a:bodyPr>
          <a:lstStyle/>
          <a:p>
            <a:r>
              <a:rPr lang="en-GB"/>
              <a:t>The Mosaic Display</a:t>
            </a:r>
            <a:endParaRPr lang="en-US"/>
          </a:p>
        </p:txBody>
      </p:sp>
      <p:sp>
        <p:nvSpPr>
          <p:cNvPr id="194563" name="Rectangle 3"/>
          <p:cNvSpPr>
            <a:spLocks noGrp="1" noChangeArrowheads="1"/>
          </p:cNvSpPr>
          <p:nvPr>
            <p:ph idx="1"/>
          </p:nvPr>
        </p:nvSpPr>
        <p:spPr/>
        <p:txBody>
          <a:bodyPr/>
          <a:lstStyle/>
          <a:p>
            <a:r>
              <a:rPr lang="en-GB"/>
              <a:t>The previous two rearrangements were very simple</a:t>
            </a:r>
          </a:p>
          <a:p>
            <a:r>
              <a:rPr lang="en-GB"/>
              <a:t>A further rearrangement technique is to use a </a:t>
            </a:r>
            <a:r>
              <a:rPr lang="en-GB" i="1"/>
              <a:t>Mosaic Display</a:t>
            </a:r>
          </a:p>
          <a:p>
            <a:endParaRPr lang="en-GB" i="1"/>
          </a:p>
          <a:p>
            <a:r>
              <a:rPr lang="en-GB"/>
              <a:t>Once upon a time there was a lecturer who recorded the eye and hair colours for each of his 592 students…</a:t>
            </a:r>
            <a:endParaRPr lang="en-US"/>
          </a:p>
        </p:txBody>
      </p:sp>
      <p:sp>
        <p:nvSpPr>
          <p:cNvPr id="6" name="Slide Number Placeholder 5"/>
          <p:cNvSpPr>
            <a:spLocks noGrp="1"/>
          </p:cNvSpPr>
          <p:nvPr>
            <p:ph type="sldNum" sz="quarter" idx="12"/>
          </p:nvPr>
        </p:nvSpPr>
        <p:spPr/>
        <p:txBody>
          <a:bodyPr/>
          <a:lstStyle/>
          <a:p>
            <a:fld id="{70D9D2C7-E8C2-4111-A509-303CF246E7CA}" type="slidenum">
              <a:rPr lang="en-GB"/>
              <a:pPr/>
              <a:t>18</a:t>
            </a:fld>
            <a:endParaRPr lang="en-GB"/>
          </a:p>
        </p:txBody>
      </p:sp>
    </p:spTree>
    <p:extLst>
      <p:ext uri="{BB962C8B-B14F-4D97-AF65-F5344CB8AC3E}">
        <p14:creationId xmlns:p14="http://schemas.microsoft.com/office/powerpoint/2010/main" val="11611218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95814" name="Group 230"/>
          <p:cNvGraphicFramePr>
            <a:graphicFrameLocks noGrp="1"/>
          </p:cNvGraphicFramePr>
          <p:nvPr>
            <p:ph/>
            <p:extLst>
              <p:ext uri="{D42A27DB-BD31-4B8C-83A1-F6EECF244321}">
                <p14:modId xmlns:p14="http://schemas.microsoft.com/office/powerpoint/2010/main" val="2832738148"/>
              </p:ext>
            </p:extLst>
          </p:nvPr>
        </p:nvGraphicFramePr>
        <p:xfrm>
          <a:off x="457200" y="277813"/>
          <a:ext cx="8229600" cy="6100766"/>
        </p:xfrm>
        <a:graphic>
          <a:graphicData uri="http://schemas.openxmlformats.org/drawingml/2006/table">
            <a:tbl>
              <a:tblPr/>
              <a:tblGrid>
                <a:gridCol w="1371600">
                  <a:extLst>
                    <a:ext uri="{9D8B030D-6E8A-4147-A177-3AD203B41FA5}">
                      <a16:colId xmlns:a16="http://schemas.microsoft.com/office/drawing/2014/main" val="20000"/>
                    </a:ext>
                  </a:extLst>
                </a:gridCol>
                <a:gridCol w="1371600">
                  <a:extLst>
                    <a:ext uri="{9D8B030D-6E8A-4147-A177-3AD203B41FA5}">
                      <a16:colId xmlns:a16="http://schemas.microsoft.com/office/drawing/2014/main" val="20001"/>
                    </a:ext>
                  </a:extLst>
                </a:gridCol>
                <a:gridCol w="1371600">
                  <a:extLst>
                    <a:ext uri="{9D8B030D-6E8A-4147-A177-3AD203B41FA5}">
                      <a16:colId xmlns:a16="http://schemas.microsoft.com/office/drawing/2014/main" val="20002"/>
                    </a:ext>
                  </a:extLst>
                </a:gridCol>
                <a:gridCol w="1371600">
                  <a:extLst>
                    <a:ext uri="{9D8B030D-6E8A-4147-A177-3AD203B41FA5}">
                      <a16:colId xmlns:a16="http://schemas.microsoft.com/office/drawing/2014/main" val="20003"/>
                    </a:ext>
                  </a:extLst>
                </a:gridCol>
                <a:gridCol w="1371600">
                  <a:extLst>
                    <a:ext uri="{9D8B030D-6E8A-4147-A177-3AD203B41FA5}">
                      <a16:colId xmlns:a16="http://schemas.microsoft.com/office/drawing/2014/main" val="20004"/>
                    </a:ext>
                  </a:extLst>
                </a:gridCol>
                <a:gridCol w="1371600">
                  <a:extLst>
                    <a:ext uri="{9D8B030D-6E8A-4147-A177-3AD203B41FA5}">
                      <a16:colId xmlns:a16="http://schemas.microsoft.com/office/drawing/2014/main" val="20005"/>
                    </a:ext>
                  </a:extLst>
                </a:gridCol>
              </a:tblGrid>
              <a:tr h="731838">
                <a:tc gridSpan="6">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Hair Colour</a:t>
                      </a:r>
                      <a:endParaRPr kumimoji="0" lang="en-US" sz="2800" b="0" i="0" u="none" strike="noStrike" cap="none" normalizeH="0" baseline="0" dirty="0">
                        <a:ln>
                          <a:noFill/>
                        </a:ln>
                        <a:solidFill>
                          <a:schemeClr val="tx1"/>
                        </a:solidFill>
                        <a:effectLst/>
                        <a:latin typeface="Arial" charset="0"/>
                      </a:endParaRPr>
                    </a:p>
                  </a:txBody>
                  <a:tcPr horzOverflow="overflow">
                    <a:lnL cap="flat">
                      <a:noFill/>
                    </a:lnL>
                    <a:lnR cap="flat">
                      <a:noFill/>
                    </a:lnR>
                    <a:lnT cap="flat">
                      <a:noFill/>
                    </a:lnT>
                    <a:lnB>
                      <a:noFill/>
                    </a:lnB>
                    <a:lnTlToBr>
                      <a:noFill/>
                    </a:lnTlToBr>
                    <a:lnBlToTr>
                      <a:noFill/>
                    </a:lnBlToTr>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97948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Eye Colour</a:t>
                      </a:r>
                      <a:endParaRPr kumimoji="0" lang="en-US" sz="2800" b="0" i="0" u="none" strike="noStrike" cap="none" normalizeH="0" baseline="0">
                        <a:ln>
                          <a:noFill/>
                        </a:ln>
                        <a:solidFill>
                          <a:schemeClr val="tx1"/>
                        </a:solidFill>
                        <a:effectLst/>
                        <a:latin typeface="Arial" charset="0"/>
                      </a:endParaRPr>
                    </a:p>
                  </a:txBody>
                  <a:tcPr horzOverflow="overflow">
                    <a:lnL cap="flat">
                      <a:noFill/>
                    </a:lnL>
                    <a:lnR>
                      <a:noFill/>
                    </a:lnR>
                    <a:lnT>
                      <a:noFill/>
                    </a:lnT>
                    <a:lnB>
                      <a:noFill/>
                    </a:lnB>
                    <a:lnTlToBr>
                      <a:noFill/>
                    </a:lnTlToBr>
                    <a:lnBlToTr>
                      <a:noFill/>
                    </a:lnBlToTr>
                    <a:noFill/>
                  </a:tcPr>
                </a:tc>
                <a:tc gridSpan="4">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latin typeface="Arial" charset="0"/>
                      </a:endParaRPr>
                    </a:p>
                  </a:txBody>
                  <a:tcPr horzOverflow="overflow">
                    <a:lnL>
                      <a:noFill/>
                    </a:lnL>
                    <a:lnR>
                      <a:noFill/>
                    </a:lnR>
                    <a:lnT>
                      <a:noFill/>
                    </a:lnT>
                    <a:lnB>
                      <a:noFill/>
                    </a:lnB>
                    <a:lnTlToBr>
                      <a:noFill/>
                    </a:lnTlToBr>
                    <a:lnBlToTr>
                      <a:noFill/>
                    </a:lnBlToTr>
                    <a:noFill/>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1" u="none" strike="noStrike" cap="none" normalizeH="0" baseline="0">
                          <a:ln>
                            <a:noFill/>
                          </a:ln>
                          <a:solidFill>
                            <a:schemeClr val="tx1"/>
                          </a:solidFill>
                          <a:effectLst/>
                          <a:latin typeface="Arial" charset="0"/>
                        </a:rPr>
                        <a:t>Total</a:t>
                      </a:r>
                      <a:endParaRPr kumimoji="0" lang="en-US" sz="2800" b="0" i="1" u="none" strike="noStrike" cap="none" normalizeH="0" baseline="0">
                        <a:ln>
                          <a:noFill/>
                        </a:ln>
                        <a:solidFill>
                          <a:schemeClr val="tx1"/>
                        </a:solidFill>
                        <a:effectLst/>
                        <a:latin typeface="Arial" charset="0"/>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Black</a:t>
                      </a:r>
                      <a:endParaRPr kumimoji="0" lang="en-US" sz="2800" b="0" i="0" u="none" strike="noStrike" cap="none" normalizeH="0" baseline="0">
                        <a:ln>
                          <a:noFill/>
                        </a:ln>
                        <a:solidFill>
                          <a:schemeClr val="tx1"/>
                        </a:solidFill>
                        <a:effectLst/>
                        <a:latin typeface="Arial" charset="0"/>
                      </a:endParaRPr>
                    </a:p>
                  </a:txBody>
                  <a:tcPr horzOverflow="overflow">
                    <a:lnL>
                      <a:noFill/>
                    </a:lnL>
                    <a:lnR>
                      <a:noFill/>
                    </a:lnR>
                    <a:ln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Brown</a:t>
                      </a:r>
                      <a:endParaRPr kumimoji="0" lang="en-US" sz="2800" b="0" i="0" u="none" strike="noStrike" cap="none" normalizeH="0" baseline="0">
                        <a:ln>
                          <a:noFill/>
                        </a:ln>
                        <a:solidFill>
                          <a:schemeClr val="tx1"/>
                        </a:solidFill>
                        <a:effectLst/>
                        <a:latin typeface="Arial" charset="0"/>
                      </a:endParaRPr>
                    </a:p>
                  </a:txBody>
                  <a:tcPr horzOverflow="overflow">
                    <a:lnL>
                      <a:noFill/>
                    </a:lnL>
                    <a:lnR>
                      <a:noFill/>
                    </a:lnR>
                    <a:ln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Red</a:t>
                      </a:r>
                      <a:endParaRPr kumimoji="0" lang="en-US" sz="2800" b="0" i="0" u="none" strike="noStrike" cap="none" normalizeH="0" baseline="0">
                        <a:ln>
                          <a:noFill/>
                        </a:ln>
                        <a:solidFill>
                          <a:schemeClr val="tx1"/>
                        </a:solidFill>
                        <a:effectLst/>
                        <a:latin typeface="Arial" charset="0"/>
                      </a:endParaRPr>
                    </a:p>
                  </a:txBody>
                  <a:tcPr horzOverflow="overflow">
                    <a:lnL>
                      <a:noFill/>
                    </a:lnL>
                    <a:lnR>
                      <a:noFill/>
                    </a:lnR>
                    <a:ln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Blond</a:t>
                      </a:r>
                      <a:endParaRPr kumimoji="0" lang="en-US" sz="2800" b="0" i="0" u="none" strike="noStrike" cap="none" normalizeH="0" baseline="0">
                        <a:ln>
                          <a:noFill/>
                        </a:ln>
                        <a:solidFill>
                          <a:schemeClr val="tx1"/>
                        </a:solidFill>
                        <a:effectLst/>
                        <a:latin typeface="Arial" charset="0"/>
                      </a:endParaRPr>
                    </a:p>
                  </a:txBody>
                  <a:tcPr horzOverflow="overflow">
                    <a:lnL>
                      <a:noFill/>
                    </a:lnL>
                    <a:lnR>
                      <a:noFill/>
                    </a:lnR>
                    <a:ln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latin typeface="Arial" charset="0"/>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Brown</a:t>
                      </a:r>
                      <a:endParaRPr kumimoji="0" lang="en-US" sz="2800" b="0" i="0" u="none" strike="noStrike" cap="none" normalizeH="0" baseline="0">
                        <a:ln>
                          <a:noFill/>
                        </a:ln>
                        <a:solidFill>
                          <a:schemeClr val="tx1"/>
                        </a:solidFill>
                        <a:effectLst/>
                        <a:latin typeface="Arial" charset="0"/>
                      </a:endParaRPr>
                    </a:p>
                  </a:txBody>
                  <a:tcP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68</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119</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26</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7</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220</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cap="flat">
                      <a:noFill/>
                    </a:lnR>
                    <a:lnT>
                      <a:noFill/>
                    </a:lnT>
                    <a:lnB>
                      <a:noFill/>
                    </a:lnB>
                    <a:lnTlToBr>
                      <a:noFill/>
                    </a:lnTlToBr>
                    <a:lnBlToTr>
                      <a:noFill/>
                    </a:lnBlToTr>
                    <a:noFill/>
                  </a:tcPr>
                </a:tc>
                <a:extLst>
                  <a:ext uri="{0D108BD9-81ED-4DB2-BD59-A6C34878D82A}">
                    <a16:rowId xmlns:a16="http://schemas.microsoft.com/office/drawing/2014/main" val="10003"/>
                  </a:ext>
                </a:extLst>
              </a:tr>
              <a:tr h="730250">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Blue</a:t>
                      </a:r>
                      <a:endParaRPr kumimoji="0" lang="en-US" sz="2800" b="0" i="0" u="none" strike="noStrike" cap="none" normalizeH="0" baseline="0">
                        <a:ln>
                          <a:noFill/>
                        </a:ln>
                        <a:solidFill>
                          <a:schemeClr val="tx1"/>
                        </a:solidFill>
                        <a:effectLst/>
                        <a:latin typeface="Arial" charset="0"/>
                      </a:endParaRPr>
                    </a:p>
                  </a:txBody>
                  <a:tcP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20</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84</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17</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94</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215</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cap="flat">
                      <a:noFill/>
                    </a:lnR>
                    <a:lnT>
                      <a:noFill/>
                    </a:lnT>
                    <a:lnB>
                      <a:noFill/>
                    </a:lnB>
                    <a:lnTlToBr>
                      <a:noFill/>
                    </a:lnTlToBr>
                    <a:lnBlToTr>
                      <a:noFill/>
                    </a:lnBlToTr>
                    <a:noFill/>
                  </a:tcPr>
                </a:tc>
                <a:extLst>
                  <a:ext uri="{0D108BD9-81ED-4DB2-BD59-A6C34878D82A}">
                    <a16:rowId xmlns:a16="http://schemas.microsoft.com/office/drawing/2014/main" val="10004"/>
                  </a:ext>
                </a:extLst>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Hazel</a:t>
                      </a:r>
                      <a:endParaRPr kumimoji="0" lang="en-US" sz="2800" b="0" i="0" u="none" strike="noStrike" cap="none" normalizeH="0" baseline="0">
                        <a:ln>
                          <a:noFill/>
                        </a:ln>
                        <a:solidFill>
                          <a:schemeClr val="tx1"/>
                        </a:solidFill>
                        <a:effectLst/>
                        <a:latin typeface="Arial" charset="0"/>
                      </a:endParaRPr>
                    </a:p>
                  </a:txBody>
                  <a:tcP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15</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54</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14</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10</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93</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cap="flat">
                      <a:noFill/>
                    </a:lnR>
                    <a:lnT>
                      <a:noFill/>
                    </a:lnT>
                    <a:lnB>
                      <a:noFill/>
                    </a:lnB>
                    <a:lnTlToBr>
                      <a:noFill/>
                    </a:lnTlToBr>
                    <a:lnBlToTr>
                      <a:noFill/>
                    </a:lnBlToTr>
                    <a:noFill/>
                  </a:tcPr>
                </a:tc>
                <a:extLst>
                  <a:ext uri="{0D108BD9-81ED-4DB2-BD59-A6C34878D82A}">
                    <a16:rowId xmlns:a16="http://schemas.microsoft.com/office/drawing/2014/main" val="10005"/>
                  </a:ext>
                </a:extLst>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Green</a:t>
                      </a:r>
                      <a:endParaRPr kumimoji="0" lang="en-US" sz="2800" b="0" i="0" u="none" strike="noStrike" cap="none" normalizeH="0" baseline="0">
                        <a:ln>
                          <a:noFill/>
                        </a:ln>
                        <a:solidFill>
                          <a:schemeClr val="tx1"/>
                        </a:solidFill>
                        <a:effectLst/>
                        <a:latin typeface="Arial" charset="0"/>
                      </a:endParaRPr>
                    </a:p>
                  </a:txBody>
                  <a:tcP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5</a:t>
                      </a:r>
                      <a:endParaRPr kumimoji="0" lang="en-US" sz="2800" b="0" i="0" u="none" strike="noStrike" cap="none" normalizeH="0" baseline="0" dirty="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29</a:t>
                      </a:r>
                      <a:endParaRPr kumimoji="0" lang="en-US" sz="2800" b="0" i="0" u="none" strike="noStrike" cap="none" normalizeH="0" baseline="0" dirty="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14</a:t>
                      </a:r>
                      <a:endParaRPr kumimoji="0" lang="en-US" sz="2800" b="0" i="0" u="none" strike="noStrike" cap="none" normalizeH="0" baseline="0" dirty="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16</a:t>
                      </a:r>
                      <a:endParaRPr kumimoji="0" lang="en-US" sz="2800" b="0" i="0" u="none" strike="noStrike" cap="none" normalizeH="0" baseline="0" dirty="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64</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cap="flat">
                      <a:noFill/>
                    </a:lnR>
                    <a:lnT>
                      <a:noFill/>
                    </a:lnT>
                    <a:lnB>
                      <a:noFill/>
                    </a:lnB>
                    <a:lnTlToBr>
                      <a:noFill/>
                    </a:lnTlToBr>
                    <a:lnBlToTr>
                      <a:noFill/>
                    </a:lnBlToTr>
                    <a:noFill/>
                  </a:tcPr>
                </a:tc>
                <a:extLst>
                  <a:ext uri="{0D108BD9-81ED-4DB2-BD59-A6C34878D82A}">
                    <a16:rowId xmlns:a16="http://schemas.microsoft.com/office/drawing/2014/main" val="10006"/>
                  </a:ext>
                </a:extLst>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1" u="none" strike="noStrike" cap="none" normalizeH="0" baseline="0">
                          <a:ln>
                            <a:noFill/>
                          </a:ln>
                          <a:solidFill>
                            <a:schemeClr val="tx1"/>
                          </a:solidFill>
                          <a:effectLst/>
                          <a:latin typeface="Arial" charset="0"/>
                        </a:rPr>
                        <a:t>Total</a:t>
                      </a:r>
                      <a:endParaRPr kumimoji="0" lang="en-US" sz="2800" b="0" i="1" u="none" strike="noStrike" cap="none" normalizeH="0" baseline="0">
                        <a:ln>
                          <a:noFill/>
                        </a:ln>
                        <a:solidFill>
                          <a:schemeClr val="tx1"/>
                        </a:solidFill>
                        <a:effectLst/>
                        <a:latin typeface="Arial" charset="0"/>
                      </a:endParaRPr>
                    </a:p>
                  </a:txBody>
                  <a:tcPr horzOverflow="overflow">
                    <a:lnL cap="flat">
                      <a:noFill/>
                    </a:lnL>
                    <a:lnR w="12700" cap="flat" cmpd="sng" algn="ctr">
                      <a:noFill/>
                      <a:prstDash val="solid"/>
                      <a:round/>
                      <a:headEnd type="none" w="med" len="med"/>
                      <a:tailEnd type="none" w="med" len="med"/>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108</a:t>
                      </a:r>
                      <a:endParaRPr kumimoji="0" lang="en-US" sz="2800" b="0" i="0" u="none" strike="noStrike" cap="none" normalizeH="0" baseline="0" dirty="0">
                        <a:ln>
                          <a:noFill/>
                        </a:ln>
                        <a:solidFill>
                          <a:schemeClr val="tx1"/>
                        </a:solidFill>
                        <a:effectLst/>
                        <a:latin typeface="Arial" charset="0"/>
                      </a:endParaRPr>
                    </a:p>
                  </a:txBody>
                  <a:tcP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286</a:t>
                      </a:r>
                      <a:endParaRPr kumimoji="0" lang="en-US" sz="2800" b="0" i="0" u="none" strike="noStrike" cap="none" normalizeH="0" baseline="0" dirty="0">
                        <a:ln>
                          <a:noFill/>
                        </a:ln>
                        <a:solidFill>
                          <a:schemeClr val="tx1"/>
                        </a:solidFill>
                        <a:effectLst/>
                        <a:latin typeface="Arial" charset="0"/>
                      </a:endParaRPr>
                    </a:p>
                  </a:txBody>
                  <a:tcP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71</a:t>
                      </a:r>
                      <a:endParaRPr kumimoji="0" lang="en-US" sz="2800" b="0" i="0" u="none" strike="noStrike" cap="none" normalizeH="0" baseline="0" dirty="0">
                        <a:ln>
                          <a:noFill/>
                        </a:ln>
                        <a:solidFill>
                          <a:schemeClr val="tx1"/>
                        </a:solidFill>
                        <a:effectLst/>
                        <a:latin typeface="Arial" charset="0"/>
                      </a:endParaRPr>
                    </a:p>
                  </a:txBody>
                  <a:tcP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127</a:t>
                      </a:r>
                      <a:endParaRPr kumimoji="0" lang="en-US" sz="2800" b="0" i="0" u="none" strike="noStrike" cap="none" normalizeH="0" baseline="0" dirty="0">
                        <a:ln>
                          <a:noFill/>
                        </a:ln>
                        <a:solidFill>
                          <a:schemeClr val="tx1"/>
                        </a:solidFill>
                        <a:effectLst/>
                        <a:latin typeface="Arial" charset="0"/>
                      </a:endParaRPr>
                    </a:p>
                  </a:txBody>
                  <a:tcP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592</a:t>
                      </a:r>
                      <a:endParaRPr kumimoji="0" lang="en-US" sz="2800" b="0" i="0" u="none" strike="noStrike" cap="none" normalizeH="0" baseline="0" dirty="0">
                        <a:ln>
                          <a:noFill/>
                        </a:ln>
                        <a:solidFill>
                          <a:schemeClr val="tx1"/>
                        </a:solidFill>
                        <a:effectLst/>
                        <a:latin typeface="Arial" charset="0"/>
                      </a:endParaRPr>
                    </a:p>
                  </a:txBody>
                  <a:tcPr horzOverflow="overflow">
                    <a:lnL w="12700" cap="flat" cmpd="sng" algn="ctr">
                      <a:noFill/>
                      <a:prstDash val="solid"/>
                      <a:round/>
                      <a:headEnd type="none" w="med" len="med"/>
                      <a:tailEnd type="none" w="med" len="med"/>
                    </a:lnL>
                    <a:lnR cap="flat">
                      <a:noFill/>
                    </a:lnR>
                    <a:lnT>
                      <a:noFill/>
                    </a:lnT>
                    <a:lnB cap="flat">
                      <a:noFill/>
                    </a:lnB>
                    <a:lnTlToBr>
                      <a:noFill/>
                    </a:lnTlToBr>
                    <a:lnBlToTr>
                      <a:noFill/>
                    </a:lnBlToTr>
                    <a:noFill/>
                  </a:tcPr>
                </a:tc>
                <a:extLst>
                  <a:ext uri="{0D108BD9-81ED-4DB2-BD59-A6C34878D82A}">
                    <a16:rowId xmlns:a16="http://schemas.microsoft.com/office/drawing/2014/main" val="10007"/>
                  </a:ext>
                </a:extLst>
              </a:tr>
            </a:tbl>
          </a:graphicData>
        </a:graphic>
      </p:graphicFrame>
      <p:sp>
        <p:nvSpPr>
          <p:cNvPr id="75" name="Slide Number Placeholder 4"/>
          <p:cNvSpPr>
            <a:spLocks noGrp="1"/>
          </p:cNvSpPr>
          <p:nvPr>
            <p:ph type="sldNum" sz="quarter" idx="12"/>
          </p:nvPr>
        </p:nvSpPr>
        <p:spPr/>
        <p:txBody>
          <a:bodyPr/>
          <a:lstStyle/>
          <a:p>
            <a:fld id="{D0232428-1F19-4C92-90B5-EA6DC7F1275E}" type="slidenum">
              <a:rPr lang="en-GB"/>
              <a:pPr/>
              <a:t>19</a:t>
            </a:fld>
            <a:endParaRPr lang="en-GB"/>
          </a:p>
        </p:txBody>
      </p:sp>
    </p:spTree>
    <p:extLst>
      <p:ext uri="{BB962C8B-B14F-4D97-AF65-F5344CB8AC3E}">
        <p14:creationId xmlns:p14="http://schemas.microsoft.com/office/powerpoint/2010/main" val="19921401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4" name="Rectangle 2"/>
          <p:cNvSpPr>
            <a:spLocks noGrp="1" noChangeArrowheads="1"/>
          </p:cNvSpPr>
          <p:nvPr>
            <p:ph type="title"/>
          </p:nvPr>
        </p:nvSpPr>
        <p:spPr/>
        <p:txBody>
          <a:bodyPr>
            <a:normAutofit/>
          </a:bodyPr>
          <a:lstStyle/>
          <a:p>
            <a:r>
              <a:rPr lang="en-GB"/>
              <a:t>Mosaic Display</a:t>
            </a:r>
            <a:endParaRPr lang="en-US"/>
          </a:p>
        </p:txBody>
      </p:sp>
      <p:sp>
        <p:nvSpPr>
          <p:cNvPr id="197635" name="Rectangle 3"/>
          <p:cNvSpPr>
            <a:spLocks noGrp="1" noChangeArrowheads="1"/>
          </p:cNvSpPr>
          <p:nvPr>
            <p:ph idx="1"/>
          </p:nvPr>
        </p:nvSpPr>
        <p:spPr/>
        <p:txBody>
          <a:bodyPr/>
          <a:lstStyle/>
          <a:p>
            <a:r>
              <a:rPr lang="en-GB" dirty="0"/>
              <a:t>It is not immediately clear if there are any relationships within the data</a:t>
            </a:r>
          </a:p>
          <a:p>
            <a:endParaRPr lang="en-GB" dirty="0"/>
          </a:p>
          <a:p>
            <a:r>
              <a:rPr lang="en-GB" dirty="0"/>
              <a:t>Instead, we create a diagram of that each rectangle has a height proportional to the number of students with a particular eye colour and a width proportional to the number of students with a particular hair colour</a:t>
            </a:r>
            <a:endParaRPr lang="en-US" dirty="0"/>
          </a:p>
        </p:txBody>
      </p:sp>
      <p:sp>
        <p:nvSpPr>
          <p:cNvPr id="6" name="Slide Number Placeholder 5"/>
          <p:cNvSpPr>
            <a:spLocks noGrp="1"/>
          </p:cNvSpPr>
          <p:nvPr>
            <p:ph type="sldNum" sz="quarter" idx="12"/>
          </p:nvPr>
        </p:nvSpPr>
        <p:spPr/>
        <p:txBody>
          <a:bodyPr/>
          <a:lstStyle/>
          <a:p>
            <a:fld id="{CA21D7AB-177E-40AA-BF8C-C16ECE9EF55E}" type="slidenum">
              <a:rPr lang="en-GB"/>
              <a:pPr/>
              <a:t>20</a:t>
            </a:fld>
            <a:endParaRPr lang="en-GB"/>
          </a:p>
        </p:txBody>
      </p:sp>
    </p:spTree>
    <p:extLst>
      <p:ext uri="{BB962C8B-B14F-4D97-AF65-F5344CB8AC3E}">
        <p14:creationId xmlns:p14="http://schemas.microsoft.com/office/powerpoint/2010/main" val="19561802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98764" name="Group 108"/>
          <p:cNvGraphicFramePr>
            <a:graphicFrameLocks noGrp="1"/>
          </p:cNvGraphicFramePr>
          <p:nvPr>
            <p:ph/>
            <p:extLst>
              <p:ext uri="{D42A27DB-BD31-4B8C-83A1-F6EECF244321}">
                <p14:modId xmlns:p14="http://schemas.microsoft.com/office/powerpoint/2010/main" val="1133490515"/>
              </p:ext>
            </p:extLst>
          </p:nvPr>
        </p:nvGraphicFramePr>
        <p:xfrm>
          <a:off x="179388" y="277813"/>
          <a:ext cx="8850312" cy="5888039"/>
        </p:xfrm>
        <a:graphic>
          <a:graphicData uri="http://schemas.openxmlformats.org/drawingml/2006/table">
            <a:tbl>
              <a:tblPr/>
              <a:tblGrid>
                <a:gridCol w="1223962">
                  <a:extLst>
                    <a:ext uri="{9D8B030D-6E8A-4147-A177-3AD203B41FA5}">
                      <a16:colId xmlns:a16="http://schemas.microsoft.com/office/drawing/2014/main" val="20000"/>
                    </a:ext>
                  </a:extLst>
                </a:gridCol>
                <a:gridCol w="1906588">
                  <a:extLst>
                    <a:ext uri="{9D8B030D-6E8A-4147-A177-3AD203B41FA5}">
                      <a16:colId xmlns:a16="http://schemas.microsoft.com/office/drawing/2014/main" val="20001"/>
                    </a:ext>
                  </a:extLst>
                </a:gridCol>
                <a:gridCol w="1906587">
                  <a:extLst>
                    <a:ext uri="{9D8B030D-6E8A-4147-A177-3AD203B41FA5}">
                      <a16:colId xmlns:a16="http://schemas.microsoft.com/office/drawing/2014/main" val="20002"/>
                    </a:ext>
                  </a:extLst>
                </a:gridCol>
                <a:gridCol w="1906588">
                  <a:extLst>
                    <a:ext uri="{9D8B030D-6E8A-4147-A177-3AD203B41FA5}">
                      <a16:colId xmlns:a16="http://schemas.microsoft.com/office/drawing/2014/main" val="20003"/>
                    </a:ext>
                  </a:extLst>
                </a:gridCol>
                <a:gridCol w="1906587">
                  <a:extLst>
                    <a:ext uri="{9D8B030D-6E8A-4147-A177-3AD203B41FA5}">
                      <a16:colId xmlns:a16="http://schemas.microsoft.com/office/drawing/2014/main" val="20004"/>
                    </a:ext>
                  </a:extLst>
                </a:gridCol>
              </a:tblGrid>
              <a:tr h="63658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Green</a:t>
                      </a:r>
                      <a:endParaRPr kumimoji="0" lang="en-US" sz="2800" b="0" i="0" u="none" strike="noStrike" cap="none" normalizeH="0" baseline="0" dirty="0">
                        <a:ln>
                          <a:noFill/>
                        </a:ln>
                        <a:solidFill>
                          <a:schemeClr val="tx1"/>
                        </a:solidFill>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5 </a:t>
                      </a:r>
                      <a:endParaRPr kumimoji="0" lang="en-US" sz="2400" b="0" i="0" u="none" strike="noStrike" cap="none" normalizeH="0" baseline="0" dirty="0">
                        <a:ln>
                          <a:noFill/>
                        </a:ln>
                        <a:solidFill>
                          <a:schemeClr val="tx1"/>
                        </a:solidFill>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29</a:t>
                      </a:r>
                      <a:endParaRPr kumimoji="0" lang="en-US" sz="2400" b="0" i="0" u="none" strike="noStrike" cap="none" normalizeH="0" baseline="0" dirty="0">
                        <a:ln>
                          <a:noFill/>
                        </a:ln>
                        <a:solidFill>
                          <a:schemeClr val="tx1"/>
                        </a:solidFill>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14</a:t>
                      </a:r>
                      <a:endParaRPr kumimoji="0" lang="en-US" sz="2400" b="0" i="0" u="none" strike="noStrike" cap="none" normalizeH="0" baseline="0" dirty="0">
                        <a:ln>
                          <a:noFill/>
                        </a:ln>
                        <a:solidFill>
                          <a:schemeClr val="tx1"/>
                        </a:solidFill>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16</a:t>
                      </a:r>
                      <a:endParaRPr kumimoji="0" lang="en-US" sz="2400" b="0" i="0" u="none" strike="noStrike" cap="none" normalizeH="0" baseline="0" dirty="0">
                        <a:ln>
                          <a:noFill/>
                        </a:ln>
                        <a:solidFill>
                          <a:schemeClr val="tx1"/>
                        </a:solidFill>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80168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Hazel</a:t>
                      </a:r>
                      <a:endParaRPr kumimoji="0" lang="en-US" sz="2800" b="0" i="0" u="none" strike="noStrike" cap="none" normalizeH="0" baseline="0">
                        <a:ln>
                          <a:noFill/>
                        </a:ln>
                        <a:solidFill>
                          <a:schemeClr val="tx1"/>
                        </a:solidFill>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15</a:t>
                      </a:r>
                      <a:endParaRPr kumimoji="0" lang="en-US" sz="2400" b="0" i="0" u="none" strike="noStrike" cap="none" normalizeH="0" baseline="0" dirty="0">
                        <a:ln>
                          <a:noFill/>
                        </a:ln>
                        <a:solidFill>
                          <a:schemeClr val="tx1"/>
                        </a:solidFill>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54</a:t>
                      </a:r>
                      <a:endParaRPr kumimoji="0" lang="en-US" sz="2400" b="0" i="0" u="none" strike="noStrike" cap="none" normalizeH="0" baseline="0" dirty="0">
                        <a:ln>
                          <a:noFill/>
                        </a:ln>
                        <a:solidFill>
                          <a:schemeClr val="tx1"/>
                        </a:solidFill>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14 </a:t>
                      </a:r>
                      <a:endParaRPr kumimoji="0" lang="en-US" sz="2400" b="0" i="0" u="none" strike="noStrike" cap="none" normalizeH="0" baseline="0" dirty="0">
                        <a:ln>
                          <a:noFill/>
                        </a:ln>
                        <a:solidFill>
                          <a:schemeClr val="tx1"/>
                        </a:solidFill>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10</a:t>
                      </a:r>
                      <a:endParaRPr kumimoji="0" lang="en-US" sz="2400" b="0" i="0" u="none" strike="noStrike" cap="none" normalizeH="0" baseline="0" dirty="0">
                        <a:ln>
                          <a:noFill/>
                        </a:ln>
                        <a:solidFill>
                          <a:schemeClr val="tx1"/>
                        </a:solidFill>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965325">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Blue</a:t>
                      </a:r>
                      <a:endParaRPr kumimoji="0" lang="en-US" sz="2800" b="0" i="0" u="none" strike="noStrike" cap="none" normalizeH="0" baseline="0">
                        <a:ln>
                          <a:noFill/>
                        </a:ln>
                        <a:solidFill>
                          <a:schemeClr val="tx1"/>
                        </a:solidFill>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20</a:t>
                      </a:r>
                      <a:endParaRPr kumimoji="0" lang="en-US" sz="2400" b="0" i="0" u="none" strike="noStrike" cap="none" normalizeH="0" baseline="0" dirty="0">
                        <a:ln>
                          <a:noFill/>
                        </a:ln>
                        <a:solidFill>
                          <a:schemeClr val="tx1"/>
                        </a:solidFill>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84</a:t>
                      </a:r>
                      <a:endParaRPr kumimoji="0" lang="en-US" sz="2400" b="0" i="0" u="none" strike="noStrike" cap="none" normalizeH="0" baseline="0" dirty="0">
                        <a:ln>
                          <a:noFill/>
                        </a:ln>
                        <a:solidFill>
                          <a:schemeClr val="tx1"/>
                        </a:solidFill>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17</a:t>
                      </a:r>
                      <a:endParaRPr kumimoji="0" lang="en-US" sz="2400" b="0" i="0" u="none" strike="noStrike" cap="none" normalizeH="0" baseline="0" dirty="0">
                        <a:ln>
                          <a:noFill/>
                        </a:ln>
                        <a:solidFill>
                          <a:schemeClr val="tx1"/>
                        </a:solidFill>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94</a:t>
                      </a:r>
                      <a:endParaRPr kumimoji="0" lang="en-US" sz="2400" b="0" i="0" u="none" strike="noStrike" cap="none" normalizeH="0" baseline="0" dirty="0">
                        <a:ln>
                          <a:noFill/>
                        </a:ln>
                        <a:solidFill>
                          <a:schemeClr val="tx1"/>
                        </a:solidFill>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1892300">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Brown</a:t>
                      </a:r>
                      <a:endParaRPr kumimoji="0" lang="en-US" sz="2800" b="0" i="0" u="none" strike="noStrike" cap="none" normalizeH="0" baseline="0">
                        <a:ln>
                          <a:noFill/>
                        </a:ln>
                        <a:solidFill>
                          <a:schemeClr val="tx1"/>
                        </a:solidFill>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68</a:t>
                      </a:r>
                      <a:endParaRPr kumimoji="0" lang="en-US" sz="2400" b="0" i="0" u="none" strike="noStrike" cap="none" normalizeH="0" baseline="0" dirty="0">
                        <a:ln>
                          <a:noFill/>
                        </a:ln>
                        <a:solidFill>
                          <a:schemeClr val="tx1"/>
                        </a:solidFill>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119</a:t>
                      </a:r>
                      <a:endParaRPr kumimoji="0" lang="en-US" sz="2400" b="0" i="0" u="none" strike="noStrike" cap="none" normalizeH="0" baseline="0" dirty="0">
                        <a:ln>
                          <a:noFill/>
                        </a:ln>
                        <a:solidFill>
                          <a:schemeClr val="tx1"/>
                        </a:solidFill>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26</a:t>
                      </a:r>
                      <a:endParaRPr kumimoji="0" lang="en-US" sz="2400" b="0" i="0" u="none" strike="noStrike" cap="none" normalizeH="0" baseline="0" dirty="0">
                        <a:ln>
                          <a:noFill/>
                        </a:ln>
                        <a:solidFill>
                          <a:schemeClr val="tx1"/>
                        </a:solidFill>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7</a:t>
                      </a:r>
                      <a:endParaRPr kumimoji="0" lang="en-US" sz="2400" b="0" i="0" u="none" strike="noStrike" cap="none" normalizeH="0" baseline="0" dirty="0">
                        <a:ln>
                          <a:noFill/>
                        </a:ln>
                        <a:solidFill>
                          <a:schemeClr val="tx1"/>
                        </a:solidFill>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921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latin typeface="Arial" charset="0"/>
                      </a:endParaRPr>
                    </a:p>
                  </a:txBody>
                  <a:tcPr horzOverflow="overflow">
                    <a:lnL cap="flat">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Black</a:t>
                      </a:r>
                      <a:endParaRPr kumimoji="0" lang="en-US" sz="2800" b="0" i="0" u="none" strike="noStrike" cap="none" normalizeH="0" baseline="0">
                        <a:ln>
                          <a:noFill/>
                        </a:ln>
                        <a:solidFill>
                          <a:schemeClr val="tx1"/>
                        </a:solidFill>
                        <a:effectLst/>
                        <a:latin typeface="Arial" charset="0"/>
                      </a:endParaRPr>
                    </a:p>
                  </a:txBody>
                  <a:tcPr anchor="ctr" horzOverflow="overflow">
                    <a:lnL>
                      <a:noFill/>
                    </a:lnL>
                    <a:lnR>
                      <a:noFill/>
                    </a:lnR>
                    <a:lnT w="12700" cap="flat" cmpd="sng" algn="ctr">
                      <a:solidFill>
                        <a:schemeClr val="tx1"/>
                      </a:solidFill>
                      <a:prstDash val="solid"/>
                      <a:round/>
                      <a:headEnd type="none" w="med" len="med"/>
                      <a:tailEnd type="none" w="med" len="med"/>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Brown</a:t>
                      </a:r>
                      <a:endParaRPr kumimoji="0" lang="en-US" sz="2800" b="0" i="0" u="none" strike="noStrike" cap="none" normalizeH="0" baseline="0">
                        <a:ln>
                          <a:noFill/>
                        </a:ln>
                        <a:solidFill>
                          <a:schemeClr val="tx1"/>
                        </a:solidFill>
                        <a:effectLst/>
                        <a:latin typeface="Arial" charset="0"/>
                      </a:endParaRPr>
                    </a:p>
                  </a:txBody>
                  <a:tcPr anchor="ctr" horzOverflow="overflow">
                    <a:lnL>
                      <a:noFill/>
                    </a:lnL>
                    <a:lnR>
                      <a:noFill/>
                    </a:lnR>
                    <a:lnT w="12700" cap="flat" cmpd="sng" algn="ctr">
                      <a:solidFill>
                        <a:schemeClr val="tx1"/>
                      </a:solidFill>
                      <a:prstDash val="solid"/>
                      <a:round/>
                      <a:headEnd type="none" w="med" len="med"/>
                      <a:tailEnd type="none" w="med" len="med"/>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Red</a:t>
                      </a:r>
                      <a:endParaRPr kumimoji="0" lang="en-US" sz="2800" b="0" i="0" u="none" strike="noStrike" cap="none" normalizeH="0" baseline="0">
                        <a:ln>
                          <a:noFill/>
                        </a:ln>
                        <a:solidFill>
                          <a:schemeClr val="tx1"/>
                        </a:solidFill>
                        <a:effectLst/>
                        <a:latin typeface="Arial" charset="0"/>
                      </a:endParaRPr>
                    </a:p>
                  </a:txBody>
                  <a:tcPr anchor="ctr" horzOverflow="overflow">
                    <a:lnL>
                      <a:noFill/>
                    </a:lnL>
                    <a:lnR>
                      <a:noFill/>
                    </a:lnR>
                    <a:lnT w="12700" cap="flat" cmpd="sng" algn="ctr">
                      <a:solidFill>
                        <a:schemeClr val="tx1"/>
                      </a:solidFill>
                      <a:prstDash val="solid"/>
                      <a:round/>
                      <a:headEnd type="none" w="med" len="med"/>
                      <a:tailEnd type="none" w="med" len="med"/>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Blond</a:t>
                      </a:r>
                      <a:endParaRPr kumimoji="0" lang="en-US" sz="2800" b="0" i="0" u="none" strike="noStrike" cap="none" normalizeH="0" baseline="0" dirty="0">
                        <a:ln>
                          <a:noFill/>
                        </a:ln>
                        <a:solidFill>
                          <a:schemeClr val="tx1"/>
                        </a:solidFill>
                        <a:effectLst/>
                        <a:latin typeface="Arial" charset="0"/>
                      </a:endParaRPr>
                    </a:p>
                  </a:txBody>
                  <a:tcPr anchor="ctr" horzOverflow="overflow">
                    <a:lnL>
                      <a:noFill/>
                    </a:lnL>
                    <a:lnR cap="flat">
                      <a:noFill/>
                    </a:lnR>
                    <a:lnT w="12700" cap="flat" cmpd="sng" algn="ctr">
                      <a:solidFill>
                        <a:schemeClr val="tx1"/>
                      </a:solidFill>
                      <a:prstDash val="solid"/>
                      <a:round/>
                      <a:headEnd type="none" w="med" len="med"/>
                      <a:tailEnd type="none" w="med" len="med"/>
                    </a:lnT>
                    <a:lnB cap="flat">
                      <a:noFill/>
                    </a:lnB>
                    <a:lnTlToBr>
                      <a:noFill/>
                    </a:lnTlToBr>
                    <a:lnBlToTr>
                      <a:noFill/>
                    </a:lnBlToTr>
                    <a:noFill/>
                  </a:tcPr>
                </a:tc>
                <a:extLst>
                  <a:ext uri="{0D108BD9-81ED-4DB2-BD59-A6C34878D82A}">
                    <a16:rowId xmlns:a16="http://schemas.microsoft.com/office/drawing/2014/main" val="10004"/>
                  </a:ext>
                </a:extLst>
              </a:tr>
            </a:tbl>
          </a:graphicData>
        </a:graphic>
      </p:graphicFrame>
      <p:sp>
        <p:nvSpPr>
          <p:cNvPr id="52" name="Slide Number Placeholder 4"/>
          <p:cNvSpPr>
            <a:spLocks noGrp="1"/>
          </p:cNvSpPr>
          <p:nvPr>
            <p:ph type="sldNum" sz="quarter" idx="12"/>
          </p:nvPr>
        </p:nvSpPr>
        <p:spPr/>
        <p:txBody>
          <a:bodyPr/>
          <a:lstStyle/>
          <a:p>
            <a:fld id="{629C786B-80D3-4E4F-9533-9F3EF6CD1D5C}" type="slidenum">
              <a:rPr lang="en-GB"/>
              <a:pPr/>
              <a:t>21</a:t>
            </a:fld>
            <a:endParaRPr lang="en-GB"/>
          </a:p>
        </p:txBody>
      </p:sp>
    </p:spTree>
    <p:extLst>
      <p:ext uri="{BB962C8B-B14F-4D97-AF65-F5344CB8AC3E}">
        <p14:creationId xmlns:p14="http://schemas.microsoft.com/office/powerpoint/2010/main" val="42463093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6" name="Rectangle 2"/>
          <p:cNvSpPr>
            <a:spLocks noGrp="1" noChangeArrowheads="1"/>
          </p:cNvSpPr>
          <p:nvPr>
            <p:ph type="title"/>
          </p:nvPr>
        </p:nvSpPr>
        <p:spPr/>
        <p:txBody>
          <a:bodyPr>
            <a:normAutofit/>
          </a:bodyPr>
          <a:lstStyle/>
          <a:p>
            <a:r>
              <a:rPr lang="en-GB"/>
              <a:t>Mosaic Displays</a:t>
            </a:r>
            <a:endParaRPr lang="en-US"/>
          </a:p>
        </p:txBody>
      </p:sp>
      <p:sp>
        <p:nvSpPr>
          <p:cNvPr id="200707" name="Rectangle 3"/>
          <p:cNvSpPr>
            <a:spLocks noGrp="1" noChangeArrowheads="1"/>
          </p:cNvSpPr>
          <p:nvPr>
            <p:ph idx="1"/>
          </p:nvPr>
        </p:nvSpPr>
        <p:spPr/>
        <p:txBody>
          <a:bodyPr/>
          <a:lstStyle/>
          <a:p>
            <a:r>
              <a:rPr lang="en-GB" sz="2400" dirty="0"/>
              <a:t>If eye colour is independent of hair colour then the area of each rectangle would be proportional to the probability of the occurrence of any combination of hair and eye colour</a:t>
            </a:r>
          </a:p>
          <a:p>
            <a:pPr>
              <a:lnSpc>
                <a:spcPct val="90000"/>
              </a:lnSpc>
            </a:pPr>
            <a:endParaRPr lang="en-GB" sz="2400" dirty="0"/>
          </a:p>
          <a:p>
            <a:pPr>
              <a:lnSpc>
                <a:spcPct val="90000"/>
              </a:lnSpc>
            </a:pPr>
            <a:r>
              <a:rPr lang="en-GB" sz="2400" dirty="0"/>
              <a:t>We will change the diagram so the width is still the relative occurrence of hair colour but the height is now governed by the actual number of students with an eye colour</a:t>
            </a:r>
          </a:p>
          <a:p>
            <a:pPr>
              <a:buNone/>
            </a:pPr>
            <a:endParaRPr lang="en-US" dirty="0"/>
          </a:p>
        </p:txBody>
      </p:sp>
      <p:sp>
        <p:nvSpPr>
          <p:cNvPr id="6" name="Slide Number Placeholder 5"/>
          <p:cNvSpPr>
            <a:spLocks noGrp="1"/>
          </p:cNvSpPr>
          <p:nvPr>
            <p:ph type="sldNum" sz="quarter" idx="12"/>
          </p:nvPr>
        </p:nvSpPr>
        <p:spPr/>
        <p:txBody>
          <a:bodyPr/>
          <a:lstStyle/>
          <a:p>
            <a:fld id="{F3CD3E66-BF8F-4A4D-99C2-967698A2BA7F}" type="slidenum">
              <a:rPr lang="en-GB"/>
              <a:pPr/>
              <a:t>22</a:t>
            </a:fld>
            <a:endParaRPr lang="en-GB"/>
          </a:p>
        </p:txBody>
      </p:sp>
    </p:spTree>
    <p:extLst>
      <p:ext uri="{BB962C8B-B14F-4D97-AF65-F5344CB8AC3E}">
        <p14:creationId xmlns:p14="http://schemas.microsoft.com/office/powerpoint/2010/main" val="36219469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02861" name="Group 109"/>
          <p:cNvGraphicFramePr>
            <a:graphicFrameLocks noGrp="1"/>
          </p:cNvGraphicFramePr>
          <p:nvPr>
            <p:ph/>
            <p:extLst>
              <p:ext uri="{D42A27DB-BD31-4B8C-83A1-F6EECF244321}">
                <p14:modId xmlns:p14="http://schemas.microsoft.com/office/powerpoint/2010/main" val="3899992382"/>
              </p:ext>
            </p:extLst>
          </p:nvPr>
        </p:nvGraphicFramePr>
        <p:xfrm>
          <a:off x="179388" y="277813"/>
          <a:ext cx="8850312" cy="5881689"/>
        </p:xfrm>
        <a:graphic>
          <a:graphicData uri="http://schemas.openxmlformats.org/drawingml/2006/table">
            <a:tbl>
              <a:tblPr/>
              <a:tblGrid>
                <a:gridCol w="1296987">
                  <a:extLst>
                    <a:ext uri="{9D8B030D-6E8A-4147-A177-3AD203B41FA5}">
                      <a16:colId xmlns:a16="http://schemas.microsoft.com/office/drawing/2014/main" val="20000"/>
                    </a:ext>
                  </a:extLst>
                </a:gridCol>
                <a:gridCol w="1079500">
                  <a:extLst>
                    <a:ext uri="{9D8B030D-6E8A-4147-A177-3AD203B41FA5}">
                      <a16:colId xmlns:a16="http://schemas.microsoft.com/office/drawing/2014/main" val="20001"/>
                    </a:ext>
                  </a:extLst>
                </a:gridCol>
                <a:gridCol w="3744913">
                  <a:extLst>
                    <a:ext uri="{9D8B030D-6E8A-4147-A177-3AD203B41FA5}">
                      <a16:colId xmlns:a16="http://schemas.microsoft.com/office/drawing/2014/main" val="20002"/>
                    </a:ext>
                  </a:extLst>
                </a:gridCol>
                <a:gridCol w="863600">
                  <a:extLst>
                    <a:ext uri="{9D8B030D-6E8A-4147-A177-3AD203B41FA5}">
                      <a16:colId xmlns:a16="http://schemas.microsoft.com/office/drawing/2014/main" val="20003"/>
                    </a:ext>
                  </a:extLst>
                </a:gridCol>
                <a:gridCol w="1865312">
                  <a:extLst>
                    <a:ext uri="{9D8B030D-6E8A-4147-A177-3AD203B41FA5}">
                      <a16:colId xmlns:a16="http://schemas.microsoft.com/office/drawing/2014/main" val="20004"/>
                    </a:ext>
                  </a:extLst>
                </a:gridCol>
              </a:tblGrid>
              <a:tr h="6302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Green</a:t>
                      </a:r>
                      <a:endParaRPr kumimoji="0" lang="en-US" sz="2800" b="0" i="0" u="none" strike="noStrike" cap="none" normalizeH="0" baseline="0">
                        <a:ln>
                          <a:noFill/>
                        </a:ln>
                        <a:solidFill>
                          <a:schemeClr val="tx1"/>
                        </a:solidFill>
                        <a:effectLst/>
                        <a:latin typeface="Arial" charset="0"/>
                      </a:endParaRPr>
                    </a:p>
                  </a:txBody>
                  <a:tcPr anchor="ctr" horzOverflow="overflow">
                    <a:lnL cap="flat">
                      <a:noFill/>
                    </a:lnL>
                    <a:lnR>
                      <a:noFill/>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a:ln>
                          <a:noFill/>
                        </a:ln>
                        <a:solidFill>
                          <a:schemeClr val="tx1"/>
                        </a:solidFill>
                        <a:effectLst/>
                        <a:latin typeface="Arial" charset="0"/>
                      </a:endParaRPr>
                    </a:p>
                  </a:txBody>
                  <a:tcPr anchor="ctr"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a:ln>
                          <a:noFill/>
                        </a:ln>
                        <a:solidFill>
                          <a:schemeClr val="tx1"/>
                        </a:solidFill>
                        <a:effectLst/>
                        <a:latin typeface="Arial" charset="0"/>
                      </a:endParaRPr>
                    </a:p>
                  </a:txBody>
                  <a:tcPr anchor="ctr"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a:ln>
                          <a:noFill/>
                        </a:ln>
                        <a:solidFill>
                          <a:schemeClr val="tx1"/>
                        </a:solidFill>
                        <a:effectLst/>
                        <a:latin typeface="Arial" charset="0"/>
                      </a:endParaRPr>
                    </a:p>
                  </a:txBody>
                  <a:tcPr anchor="ctr"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a:ln>
                          <a:noFill/>
                        </a:ln>
                        <a:solidFill>
                          <a:schemeClr val="tx1"/>
                        </a:solidFill>
                        <a:effectLst/>
                        <a:latin typeface="Arial" charset="0"/>
                      </a:endParaRPr>
                    </a:p>
                  </a:txBody>
                  <a:tcPr anchor="ctr"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0000"/>
                  </a:ext>
                </a:extLst>
              </a:tr>
              <a:tr h="80168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Hazel</a:t>
                      </a:r>
                      <a:endParaRPr kumimoji="0" lang="en-US" sz="2800" b="0" i="0" u="none" strike="noStrike" cap="none" normalizeH="0" baseline="0">
                        <a:ln>
                          <a:noFill/>
                        </a:ln>
                        <a:solidFill>
                          <a:schemeClr val="tx1"/>
                        </a:solidFill>
                        <a:effectLst/>
                        <a:latin typeface="Arial" charset="0"/>
                      </a:endParaRPr>
                    </a:p>
                  </a:txBody>
                  <a:tcPr anchor="ct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a:ln>
                          <a:noFill/>
                        </a:ln>
                        <a:solidFill>
                          <a:schemeClr val="tx1"/>
                        </a:solidFill>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a:ln>
                          <a:noFill/>
                        </a:ln>
                        <a:solidFill>
                          <a:schemeClr val="tx1"/>
                        </a:solidFill>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a:ln>
                          <a:noFill/>
                        </a:ln>
                        <a:solidFill>
                          <a:schemeClr val="tx1"/>
                        </a:solidFill>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a:ln>
                          <a:noFill/>
                        </a:ln>
                        <a:solidFill>
                          <a:schemeClr val="tx1"/>
                        </a:solidFill>
                        <a:effectLst/>
                        <a:latin typeface="Arial" charset="0"/>
                      </a:endParaRPr>
                    </a:p>
                  </a:txBody>
                  <a:tcPr anchor="ct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1965325">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Blue</a:t>
                      </a:r>
                      <a:endParaRPr kumimoji="0" lang="en-US" sz="2800" b="0" i="0" u="none" strike="noStrike" cap="none" normalizeH="0" baseline="0">
                        <a:ln>
                          <a:noFill/>
                        </a:ln>
                        <a:solidFill>
                          <a:schemeClr val="tx1"/>
                        </a:solidFill>
                        <a:effectLst/>
                        <a:latin typeface="Arial" charset="0"/>
                      </a:endParaRPr>
                    </a:p>
                  </a:txBody>
                  <a:tcPr anchor="ct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a:ln>
                          <a:noFill/>
                        </a:ln>
                        <a:solidFill>
                          <a:schemeClr val="tx1"/>
                        </a:solidFill>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a:ln>
                          <a:noFill/>
                        </a:ln>
                        <a:solidFill>
                          <a:schemeClr val="tx1"/>
                        </a:solidFill>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a:ln>
                          <a:noFill/>
                        </a:ln>
                        <a:solidFill>
                          <a:schemeClr val="tx1"/>
                        </a:solidFill>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a:ln>
                          <a:noFill/>
                        </a:ln>
                        <a:solidFill>
                          <a:schemeClr val="tx1"/>
                        </a:solidFill>
                        <a:effectLst/>
                        <a:latin typeface="Arial" charset="0"/>
                      </a:endParaRPr>
                    </a:p>
                  </a:txBody>
                  <a:tcPr anchor="ct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1892300">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Brown</a:t>
                      </a:r>
                      <a:endParaRPr kumimoji="0" lang="en-US" sz="2800" b="0" i="0" u="none" strike="noStrike" cap="none" normalizeH="0" baseline="0">
                        <a:ln>
                          <a:noFill/>
                        </a:ln>
                        <a:solidFill>
                          <a:schemeClr val="tx1"/>
                        </a:solidFill>
                        <a:effectLst/>
                        <a:latin typeface="Arial" charset="0"/>
                      </a:endParaRPr>
                    </a:p>
                  </a:txBody>
                  <a:tcPr anchor="ct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a:ln>
                          <a:noFill/>
                        </a:ln>
                        <a:solidFill>
                          <a:schemeClr val="tx1"/>
                        </a:solidFill>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a:ln>
                          <a:noFill/>
                        </a:ln>
                        <a:solidFill>
                          <a:schemeClr val="tx1"/>
                        </a:solidFill>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a:ln>
                          <a:noFill/>
                        </a:ln>
                        <a:solidFill>
                          <a:schemeClr val="tx1"/>
                        </a:solidFill>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a:ln>
                          <a:noFill/>
                        </a:ln>
                        <a:solidFill>
                          <a:schemeClr val="tx1"/>
                        </a:solidFill>
                        <a:effectLst/>
                        <a:latin typeface="Arial" charset="0"/>
                      </a:endParaRPr>
                    </a:p>
                  </a:txBody>
                  <a:tcPr anchor="ct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3"/>
                  </a:ext>
                </a:extLst>
              </a:tr>
              <a:tr h="5921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latin typeface="Arial" charset="0"/>
                      </a:endParaRPr>
                    </a:p>
                  </a:txBody>
                  <a:tcPr horzOverflow="overflow">
                    <a:lnL cap="flat">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Black</a:t>
                      </a:r>
                      <a:endParaRPr kumimoji="0" lang="en-US" sz="2800" b="0" i="0" u="none" strike="noStrike" cap="none" normalizeH="0" baseline="0">
                        <a:ln>
                          <a:noFill/>
                        </a:ln>
                        <a:solidFill>
                          <a:schemeClr val="tx1"/>
                        </a:solidFill>
                        <a:effectLst/>
                        <a:latin typeface="Arial" charset="0"/>
                      </a:endParaRPr>
                    </a:p>
                  </a:txBody>
                  <a:tcPr anchor="ctr" horzOverflow="overflow">
                    <a:lnL>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Brown</a:t>
                      </a:r>
                      <a:endParaRPr kumimoji="0" lang="en-US" sz="2800" b="0" i="0" u="none" strike="noStrike" cap="none" normalizeH="0" baseline="0">
                        <a:ln>
                          <a:noFill/>
                        </a:ln>
                        <a:solidFill>
                          <a:schemeClr val="tx1"/>
                        </a:solidFill>
                        <a:effectLst/>
                        <a:latin typeface="Arial" charset="0"/>
                      </a:endParaRPr>
                    </a:p>
                  </a:txBody>
                  <a:tcPr anchor="ctr" horzOverflow="overflow">
                    <a:lnL>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Red</a:t>
                      </a:r>
                      <a:endParaRPr kumimoji="0" lang="en-US" sz="2800" b="0" i="0" u="none" strike="noStrike" cap="none" normalizeH="0" baseline="0">
                        <a:ln>
                          <a:noFill/>
                        </a:ln>
                        <a:solidFill>
                          <a:schemeClr val="tx1"/>
                        </a:solidFill>
                        <a:effectLst/>
                        <a:latin typeface="Arial" charset="0"/>
                      </a:endParaRPr>
                    </a:p>
                  </a:txBody>
                  <a:tcPr anchor="ctr" horzOverflow="overflow">
                    <a:lnL>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Blond</a:t>
                      </a:r>
                      <a:endParaRPr kumimoji="0" lang="en-US" sz="2800" b="0" i="0" u="none" strike="noStrike" cap="none" normalizeH="0" baseline="0" dirty="0">
                        <a:ln>
                          <a:noFill/>
                        </a:ln>
                        <a:solidFill>
                          <a:schemeClr val="tx1"/>
                        </a:solidFill>
                        <a:effectLst/>
                        <a:latin typeface="Arial" charset="0"/>
                      </a:endParaRPr>
                    </a:p>
                  </a:txBody>
                  <a:tcPr anchor="ctr"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0004"/>
                  </a:ext>
                </a:extLst>
              </a:tr>
            </a:tbl>
          </a:graphicData>
        </a:graphic>
      </p:graphicFrame>
      <p:sp>
        <p:nvSpPr>
          <p:cNvPr id="66" name="Slide Number Placeholder 4"/>
          <p:cNvSpPr>
            <a:spLocks noGrp="1"/>
          </p:cNvSpPr>
          <p:nvPr>
            <p:ph type="sldNum" sz="quarter" idx="12"/>
          </p:nvPr>
        </p:nvSpPr>
        <p:spPr/>
        <p:txBody>
          <a:bodyPr/>
          <a:lstStyle/>
          <a:p>
            <a:fld id="{484137E1-B75A-48A1-80A5-BB27420B6737}" type="slidenum">
              <a:rPr lang="en-GB"/>
              <a:pPr/>
              <a:t>23</a:t>
            </a:fld>
            <a:endParaRPr lang="en-GB"/>
          </a:p>
        </p:txBody>
      </p:sp>
      <p:sp>
        <p:nvSpPr>
          <p:cNvPr id="202812" name="Rectangle 60"/>
          <p:cNvSpPr>
            <a:spLocks noChangeArrowheads="1"/>
          </p:cNvSpPr>
          <p:nvPr/>
        </p:nvSpPr>
        <p:spPr bwMode="auto">
          <a:xfrm>
            <a:off x="1476375" y="260350"/>
            <a:ext cx="1079500" cy="360363"/>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
        <p:nvSpPr>
          <p:cNvPr id="202813" name="Rectangle 61"/>
          <p:cNvSpPr>
            <a:spLocks noChangeArrowheads="1"/>
          </p:cNvSpPr>
          <p:nvPr/>
        </p:nvSpPr>
        <p:spPr bwMode="auto">
          <a:xfrm>
            <a:off x="1476375" y="620713"/>
            <a:ext cx="1079500" cy="1079500"/>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
        <p:nvSpPr>
          <p:cNvPr id="202814" name="Rectangle 62"/>
          <p:cNvSpPr>
            <a:spLocks noChangeArrowheads="1"/>
          </p:cNvSpPr>
          <p:nvPr/>
        </p:nvSpPr>
        <p:spPr bwMode="auto">
          <a:xfrm>
            <a:off x="1476375" y="1700213"/>
            <a:ext cx="1079500" cy="936625"/>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
        <p:nvSpPr>
          <p:cNvPr id="202815" name="Rectangle 63"/>
          <p:cNvSpPr>
            <a:spLocks noChangeArrowheads="1"/>
          </p:cNvSpPr>
          <p:nvPr/>
        </p:nvSpPr>
        <p:spPr bwMode="auto">
          <a:xfrm>
            <a:off x="1476375" y="2636838"/>
            <a:ext cx="1079500" cy="2952750"/>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
        <p:nvSpPr>
          <p:cNvPr id="202816" name="Rectangle 64"/>
          <p:cNvSpPr>
            <a:spLocks noChangeArrowheads="1"/>
          </p:cNvSpPr>
          <p:nvPr/>
        </p:nvSpPr>
        <p:spPr bwMode="auto">
          <a:xfrm>
            <a:off x="2555875" y="260350"/>
            <a:ext cx="3744913" cy="792163"/>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
        <p:nvSpPr>
          <p:cNvPr id="202817" name="Rectangle 65"/>
          <p:cNvSpPr>
            <a:spLocks noChangeArrowheads="1"/>
          </p:cNvSpPr>
          <p:nvPr/>
        </p:nvSpPr>
        <p:spPr bwMode="auto">
          <a:xfrm>
            <a:off x="2555875" y="1052513"/>
            <a:ext cx="3744913" cy="936625"/>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
        <p:nvSpPr>
          <p:cNvPr id="202818" name="Rectangle 66"/>
          <p:cNvSpPr>
            <a:spLocks noChangeArrowheads="1"/>
          </p:cNvSpPr>
          <p:nvPr/>
        </p:nvSpPr>
        <p:spPr bwMode="auto">
          <a:xfrm>
            <a:off x="2555875" y="1989138"/>
            <a:ext cx="3744913" cy="1368425"/>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
        <p:nvSpPr>
          <p:cNvPr id="202819" name="Rectangle 67"/>
          <p:cNvSpPr>
            <a:spLocks noChangeArrowheads="1"/>
          </p:cNvSpPr>
          <p:nvPr/>
        </p:nvSpPr>
        <p:spPr bwMode="auto">
          <a:xfrm>
            <a:off x="2555875" y="3357563"/>
            <a:ext cx="3744913" cy="2232025"/>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
        <p:nvSpPr>
          <p:cNvPr id="202820" name="Rectangle 68"/>
          <p:cNvSpPr>
            <a:spLocks noChangeArrowheads="1"/>
          </p:cNvSpPr>
          <p:nvPr/>
        </p:nvSpPr>
        <p:spPr bwMode="auto">
          <a:xfrm>
            <a:off x="6300788" y="260350"/>
            <a:ext cx="792162" cy="1152525"/>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
        <p:nvSpPr>
          <p:cNvPr id="202821" name="Rectangle 69"/>
          <p:cNvSpPr>
            <a:spLocks noChangeArrowheads="1"/>
          </p:cNvSpPr>
          <p:nvPr/>
        </p:nvSpPr>
        <p:spPr bwMode="auto">
          <a:xfrm>
            <a:off x="6300788" y="1412875"/>
            <a:ext cx="792162" cy="1008063"/>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
        <p:nvSpPr>
          <p:cNvPr id="202822" name="Rectangle 70"/>
          <p:cNvSpPr>
            <a:spLocks noChangeArrowheads="1"/>
          </p:cNvSpPr>
          <p:nvPr/>
        </p:nvSpPr>
        <p:spPr bwMode="auto">
          <a:xfrm>
            <a:off x="6300788" y="2420938"/>
            <a:ext cx="792162" cy="1223962"/>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
        <p:nvSpPr>
          <p:cNvPr id="202823" name="Rectangle 71"/>
          <p:cNvSpPr>
            <a:spLocks noChangeArrowheads="1"/>
          </p:cNvSpPr>
          <p:nvPr/>
        </p:nvSpPr>
        <p:spPr bwMode="auto">
          <a:xfrm>
            <a:off x="6300788" y="3644900"/>
            <a:ext cx="792162" cy="1944688"/>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
        <p:nvSpPr>
          <p:cNvPr id="202824" name="Rectangle 72"/>
          <p:cNvSpPr>
            <a:spLocks noChangeArrowheads="1"/>
          </p:cNvSpPr>
          <p:nvPr/>
        </p:nvSpPr>
        <p:spPr bwMode="auto">
          <a:xfrm>
            <a:off x="7092950" y="260350"/>
            <a:ext cx="1871663" cy="865188"/>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
        <p:nvSpPr>
          <p:cNvPr id="202829" name="Rectangle 77"/>
          <p:cNvSpPr>
            <a:spLocks noChangeArrowheads="1"/>
          </p:cNvSpPr>
          <p:nvPr/>
        </p:nvSpPr>
        <p:spPr bwMode="auto">
          <a:xfrm>
            <a:off x="7092950" y="1123950"/>
            <a:ext cx="1871663" cy="576263"/>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
        <p:nvSpPr>
          <p:cNvPr id="202862" name="Rectangle 110"/>
          <p:cNvSpPr>
            <a:spLocks noChangeArrowheads="1"/>
          </p:cNvSpPr>
          <p:nvPr/>
        </p:nvSpPr>
        <p:spPr bwMode="auto">
          <a:xfrm>
            <a:off x="7092950" y="1701800"/>
            <a:ext cx="1871663" cy="3455988"/>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
        <p:nvSpPr>
          <p:cNvPr id="202863" name="Rectangle 111"/>
          <p:cNvSpPr>
            <a:spLocks noChangeArrowheads="1"/>
          </p:cNvSpPr>
          <p:nvPr/>
        </p:nvSpPr>
        <p:spPr bwMode="auto">
          <a:xfrm>
            <a:off x="7092950" y="5157788"/>
            <a:ext cx="1871663" cy="431800"/>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Tree>
    <p:extLst>
      <p:ext uri="{BB962C8B-B14F-4D97-AF65-F5344CB8AC3E}">
        <p14:creationId xmlns:p14="http://schemas.microsoft.com/office/powerpoint/2010/main" val="10814365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778" name="Rectangle 2"/>
          <p:cNvSpPr>
            <a:spLocks noGrp="1" noChangeArrowheads="1"/>
          </p:cNvSpPr>
          <p:nvPr>
            <p:ph type="title"/>
          </p:nvPr>
        </p:nvSpPr>
        <p:spPr/>
        <p:txBody>
          <a:bodyPr>
            <a:normAutofit/>
          </a:bodyPr>
          <a:lstStyle/>
          <a:p>
            <a:r>
              <a:rPr lang="en-GB"/>
              <a:t>Mosaic Displays</a:t>
            </a:r>
            <a:endParaRPr lang="en-US"/>
          </a:p>
        </p:txBody>
      </p:sp>
      <p:sp>
        <p:nvSpPr>
          <p:cNvPr id="203779" name="Rectangle 3"/>
          <p:cNvSpPr>
            <a:spLocks noGrp="1" noChangeArrowheads="1"/>
          </p:cNvSpPr>
          <p:nvPr>
            <p:ph idx="1"/>
          </p:nvPr>
        </p:nvSpPr>
        <p:spPr/>
        <p:txBody>
          <a:bodyPr>
            <a:normAutofit/>
          </a:bodyPr>
          <a:lstStyle/>
          <a:p>
            <a:r>
              <a:rPr lang="en-GB" sz="2400" dirty="0"/>
              <a:t>If hair colour and eye colour were independent then the rows would be equal in height</a:t>
            </a:r>
          </a:p>
          <a:p>
            <a:endParaRPr lang="en-GB" sz="2400" dirty="0"/>
          </a:p>
          <a:p>
            <a:r>
              <a:rPr lang="en-GB" sz="2400" dirty="0"/>
              <a:t>In fact there are more blue-eyed blonds and brown-eyed, black-haired people</a:t>
            </a:r>
          </a:p>
          <a:p>
            <a:endParaRPr lang="en-GB" sz="2400" dirty="0"/>
          </a:p>
          <a:p>
            <a:r>
              <a:rPr lang="en-GB" sz="2400" dirty="0"/>
              <a:t>We can rearrange this to show the deviation between hair colour and eye colour more easily</a:t>
            </a:r>
          </a:p>
        </p:txBody>
      </p:sp>
      <p:sp>
        <p:nvSpPr>
          <p:cNvPr id="6" name="Slide Number Placeholder 5"/>
          <p:cNvSpPr>
            <a:spLocks noGrp="1"/>
          </p:cNvSpPr>
          <p:nvPr>
            <p:ph type="sldNum" sz="quarter" idx="12"/>
          </p:nvPr>
        </p:nvSpPr>
        <p:spPr/>
        <p:txBody>
          <a:bodyPr/>
          <a:lstStyle/>
          <a:p>
            <a:fld id="{AA82E105-4AD1-43CC-9F2B-97860080445E}" type="slidenum">
              <a:rPr lang="en-GB"/>
              <a:pPr/>
              <a:t>24</a:t>
            </a:fld>
            <a:endParaRPr lang="en-GB"/>
          </a:p>
        </p:txBody>
      </p:sp>
    </p:spTree>
    <p:extLst>
      <p:ext uri="{BB962C8B-B14F-4D97-AF65-F5344CB8AC3E}">
        <p14:creationId xmlns:p14="http://schemas.microsoft.com/office/powerpoint/2010/main" val="13045812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04802" name="Group 2"/>
          <p:cNvGraphicFramePr>
            <a:graphicFrameLocks noGrp="1"/>
          </p:cNvGraphicFramePr>
          <p:nvPr>
            <p:ph/>
            <p:extLst>
              <p:ext uri="{D42A27DB-BD31-4B8C-83A1-F6EECF244321}">
                <p14:modId xmlns:p14="http://schemas.microsoft.com/office/powerpoint/2010/main" val="3870300267"/>
              </p:ext>
            </p:extLst>
          </p:nvPr>
        </p:nvGraphicFramePr>
        <p:xfrm>
          <a:off x="179388" y="277813"/>
          <a:ext cx="8850312" cy="5881689"/>
        </p:xfrm>
        <a:graphic>
          <a:graphicData uri="http://schemas.openxmlformats.org/drawingml/2006/table">
            <a:tbl>
              <a:tblPr/>
              <a:tblGrid>
                <a:gridCol w="1296987">
                  <a:extLst>
                    <a:ext uri="{9D8B030D-6E8A-4147-A177-3AD203B41FA5}">
                      <a16:colId xmlns:a16="http://schemas.microsoft.com/office/drawing/2014/main" val="20000"/>
                    </a:ext>
                  </a:extLst>
                </a:gridCol>
                <a:gridCol w="1079500">
                  <a:extLst>
                    <a:ext uri="{9D8B030D-6E8A-4147-A177-3AD203B41FA5}">
                      <a16:colId xmlns:a16="http://schemas.microsoft.com/office/drawing/2014/main" val="20001"/>
                    </a:ext>
                  </a:extLst>
                </a:gridCol>
                <a:gridCol w="3744913">
                  <a:extLst>
                    <a:ext uri="{9D8B030D-6E8A-4147-A177-3AD203B41FA5}">
                      <a16:colId xmlns:a16="http://schemas.microsoft.com/office/drawing/2014/main" val="20002"/>
                    </a:ext>
                  </a:extLst>
                </a:gridCol>
                <a:gridCol w="863600">
                  <a:extLst>
                    <a:ext uri="{9D8B030D-6E8A-4147-A177-3AD203B41FA5}">
                      <a16:colId xmlns:a16="http://schemas.microsoft.com/office/drawing/2014/main" val="20003"/>
                    </a:ext>
                  </a:extLst>
                </a:gridCol>
                <a:gridCol w="1865312">
                  <a:extLst>
                    <a:ext uri="{9D8B030D-6E8A-4147-A177-3AD203B41FA5}">
                      <a16:colId xmlns:a16="http://schemas.microsoft.com/office/drawing/2014/main" val="20004"/>
                    </a:ext>
                  </a:extLst>
                </a:gridCol>
              </a:tblGrid>
              <a:tr h="6302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Blue</a:t>
                      </a:r>
                      <a:endParaRPr kumimoji="0" lang="en-US" sz="2800" b="0" i="0" u="none" strike="noStrike" cap="none" normalizeH="0" baseline="0" dirty="0">
                        <a:ln>
                          <a:noFill/>
                        </a:ln>
                        <a:solidFill>
                          <a:schemeClr val="tx1"/>
                        </a:solidFill>
                        <a:effectLst/>
                        <a:latin typeface="Arial" charset="0"/>
                      </a:endParaRPr>
                    </a:p>
                  </a:txBody>
                  <a:tcPr anchor="ctr" horzOverflow="overflow">
                    <a:lnL cap="flat">
                      <a:noFill/>
                    </a:lnL>
                    <a:lnR>
                      <a:noFill/>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a:ln>
                          <a:noFill/>
                        </a:ln>
                        <a:solidFill>
                          <a:schemeClr val="tx1"/>
                        </a:solidFill>
                        <a:effectLst/>
                        <a:latin typeface="Arial" charset="0"/>
                      </a:endParaRPr>
                    </a:p>
                  </a:txBody>
                  <a:tcPr anchor="ctr"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a:ln>
                          <a:noFill/>
                        </a:ln>
                        <a:solidFill>
                          <a:schemeClr val="tx1"/>
                        </a:solidFill>
                        <a:effectLst/>
                        <a:latin typeface="Arial" charset="0"/>
                      </a:endParaRPr>
                    </a:p>
                  </a:txBody>
                  <a:tcPr anchor="ctr"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a:ln>
                          <a:noFill/>
                        </a:ln>
                        <a:solidFill>
                          <a:schemeClr val="tx1"/>
                        </a:solidFill>
                        <a:effectLst/>
                        <a:latin typeface="Arial" charset="0"/>
                      </a:endParaRPr>
                    </a:p>
                  </a:txBody>
                  <a:tcPr anchor="ctr"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a:ln>
                          <a:noFill/>
                        </a:ln>
                        <a:solidFill>
                          <a:schemeClr val="tx1"/>
                        </a:solidFill>
                        <a:effectLst/>
                        <a:latin typeface="Arial" charset="0"/>
                      </a:endParaRPr>
                    </a:p>
                  </a:txBody>
                  <a:tcPr anchor="ctr"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0000"/>
                  </a:ext>
                </a:extLst>
              </a:tr>
              <a:tr h="80168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Green</a:t>
                      </a:r>
                      <a:endParaRPr kumimoji="0" lang="en-US" sz="2800" b="0" i="0" u="none" strike="noStrike" cap="none" normalizeH="0" baseline="0">
                        <a:ln>
                          <a:noFill/>
                        </a:ln>
                        <a:solidFill>
                          <a:schemeClr val="tx1"/>
                        </a:solidFill>
                        <a:effectLst/>
                        <a:latin typeface="Arial" charset="0"/>
                      </a:endParaRPr>
                    </a:p>
                  </a:txBody>
                  <a:tcPr anchor="ct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a:ln>
                          <a:noFill/>
                        </a:ln>
                        <a:solidFill>
                          <a:schemeClr val="tx1"/>
                        </a:solidFill>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a:ln>
                          <a:noFill/>
                        </a:ln>
                        <a:solidFill>
                          <a:schemeClr val="tx1"/>
                        </a:solidFill>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a:ln>
                          <a:noFill/>
                        </a:ln>
                        <a:solidFill>
                          <a:schemeClr val="tx1"/>
                        </a:solidFill>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a:ln>
                          <a:noFill/>
                        </a:ln>
                        <a:solidFill>
                          <a:schemeClr val="tx1"/>
                        </a:solidFill>
                        <a:effectLst/>
                        <a:latin typeface="Arial" charset="0"/>
                      </a:endParaRPr>
                    </a:p>
                  </a:txBody>
                  <a:tcPr anchor="ct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1965325">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Hazel</a:t>
                      </a:r>
                      <a:endParaRPr kumimoji="0" lang="en-US" sz="2800" b="0" i="0" u="none" strike="noStrike" cap="none" normalizeH="0" baseline="0">
                        <a:ln>
                          <a:noFill/>
                        </a:ln>
                        <a:solidFill>
                          <a:schemeClr val="tx1"/>
                        </a:solidFill>
                        <a:effectLst/>
                        <a:latin typeface="Arial" charset="0"/>
                      </a:endParaRPr>
                    </a:p>
                  </a:txBody>
                  <a:tcPr anchor="ct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a:ln>
                          <a:noFill/>
                        </a:ln>
                        <a:solidFill>
                          <a:schemeClr val="tx1"/>
                        </a:solidFill>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a:ln>
                          <a:noFill/>
                        </a:ln>
                        <a:solidFill>
                          <a:schemeClr val="tx1"/>
                        </a:solidFill>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a:ln>
                          <a:noFill/>
                        </a:ln>
                        <a:solidFill>
                          <a:schemeClr val="tx1"/>
                        </a:solidFill>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a:ln>
                          <a:noFill/>
                        </a:ln>
                        <a:solidFill>
                          <a:schemeClr val="tx1"/>
                        </a:solidFill>
                        <a:effectLst/>
                        <a:latin typeface="Arial" charset="0"/>
                      </a:endParaRPr>
                    </a:p>
                  </a:txBody>
                  <a:tcPr anchor="ct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1892300">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Brown</a:t>
                      </a:r>
                      <a:endParaRPr kumimoji="0" lang="en-US" sz="2800" b="0" i="0" u="none" strike="noStrike" cap="none" normalizeH="0" baseline="0">
                        <a:ln>
                          <a:noFill/>
                        </a:ln>
                        <a:solidFill>
                          <a:schemeClr val="tx1"/>
                        </a:solidFill>
                        <a:effectLst/>
                        <a:latin typeface="Arial" charset="0"/>
                      </a:endParaRPr>
                    </a:p>
                  </a:txBody>
                  <a:tcPr anchor="ct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a:ln>
                          <a:noFill/>
                        </a:ln>
                        <a:solidFill>
                          <a:schemeClr val="tx1"/>
                        </a:solidFill>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a:ln>
                          <a:noFill/>
                        </a:ln>
                        <a:solidFill>
                          <a:schemeClr val="tx1"/>
                        </a:solidFill>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a:ln>
                          <a:noFill/>
                        </a:ln>
                        <a:solidFill>
                          <a:schemeClr val="tx1"/>
                        </a:solidFill>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a:ln>
                          <a:noFill/>
                        </a:ln>
                        <a:solidFill>
                          <a:schemeClr val="tx1"/>
                        </a:solidFill>
                        <a:effectLst/>
                        <a:latin typeface="Arial" charset="0"/>
                      </a:endParaRPr>
                    </a:p>
                  </a:txBody>
                  <a:tcPr anchor="ct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3"/>
                  </a:ext>
                </a:extLst>
              </a:tr>
              <a:tr h="5921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dirty="0">
                        <a:ln>
                          <a:noFill/>
                        </a:ln>
                        <a:solidFill>
                          <a:schemeClr val="tx1"/>
                        </a:solidFill>
                        <a:effectLst/>
                        <a:latin typeface="Arial" charset="0"/>
                      </a:endParaRPr>
                    </a:p>
                  </a:txBody>
                  <a:tcPr horzOverflow="overflow">
                    <a:lnL cap="flat">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Black</a:t>
                      </a:r>
                      <a:endParaRPr kumimoji="0" lang="en-US" sz="2800" b="0" i="0" u="none" strike="noStrike" cap="none" normalizeH="0" baseline="0">
                        <a:ln>
                          <a:noFill/>
                        </a:ln>
                        <a:solidFill>
                          <a:schemeClr val="tx1"/>
                        </a:solidFill>
                        <a:effectLst/>
                        <a:latin typeface="Arial" charset="0"/>
                      </a:endParaRPr>
                    </a:p>
                  </a:txBody>
                  <a:tcPr anchor="ctr" horzOverflow="overflow">
                    <a:lnL>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Brown</a:t>
                      </a:r>
                      <a:endParaRPr kumimoji="0" lang="en-US" sz="2800" b="0" i="0" u="none" strike="noStrike" cap="none" normalizeH="0" baseline="0">
                        <a:ln>
                          <a:noFill/>
                        </a:ln>
                        <a:solidFill>
                          <a:schemeClr val="tx1"/>
                        </a:solidFill>
                        <a:effectLst/>
                        <a:latin typeface="Arial" charset="0"/>
                      </a:endParaRPr>
                    </a:p>
                  </a:txBody>
                  <a:tcPr anchor="ctr" horzOverflow="overflow">
                    <a:lnL>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Red</a:t>
                      </a:r>
                      <a:endParaRPr kumimoji="0" lang="en-US" sz="2800" b="0" i="0" u="none" strike="noStrike" cap="none" normalizeH="0" baseline="0">
                        <a:ln>
                          <a:noFill/>
                        </a:ln>
                        <a:solidFill>
                          <a:schemeClr val="tx1"/>
                        </a:solidFill>
                        <a:effectLst/>
                        <a:latin typeface="Arial" charset="0"/>
                      </a:endParaRPr>
                    </a:p>
                  </a:txBody>
                  <a:tcPr anchor="ctr" horzOverflow="overflow">
                    <a:lnL>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Blond</a:t>
                      </a:r>
                      <a:endParaRPr kumimoji="0" lang="en-US" sz="2800" b="0" i="0" u="none" strike="noStrike" cap="none" normalizeH="0" baseline="0" dirty="0">
                        <a:ln>
                          <a:noFill/>
                        </a:ln>
                        <a:solidFill>
                          <a:schemeClr val="tx1"/>
                        </a:solidFill>
                        <a:effectLst/>
                        <a:latin typeface="Arial" charset="0"/>
                      </a:endParaRPr>
                    </a:p>
                  </a:txBody>
                  <a:tcPr anchor="ctr"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0004"/>
                  </a:ext>
                </a:extLst>
              </a:tr>
            </a:tbl>
          </a:graphicData>
        </a:graphic>
      </p:graphicFrame>
      <p:sp>
        <p:nvSpPr>
          <p:cNvPr id="66" name="Slide Number Placeholder 4"/>
          <p:cNvSpPr>
            <a:spLocks noGrp="1"/>
          </p:cNvSpPr>
          <p:nvPr>
            <p:ph type="sldNum" sz="quarter" idx="12"/>
          </p:nvPr>
        </p:nvSpPr>
        <p:spPr/>
        <p:txBody>
          <a:bodyPr/>
          <a:lstStyle/>
          <a:p>
            <a:fld id="{82855172-6908-4D01-B53A-E3BEC47B401C}" type="slidenum">
              <a:rPr lang="en-GB"/>
              <a:pPr/>
              <a:t>25</a:t>
            </a:fld>
            <a:endParaRPr lang="en-GB"/>
          </a:p>
        </p:txBody>
      </p:sp>
      <p:sp>
        <p:nvSpPr>
          <p:cNvPr id="204848" name="Rectangle 48"/>
          <p:cNvSpPr>
            <a:spLocks noChangeArrowheads="1"/>
          </p:cNvSpPr>
          <p:nvPr/>
        </p:nvSpPr>
        <p:spPr bwMode="auto">
          <a:xfrm>
            <a:off x="1476375" y="1196975"/>
            <a:ext cx="1079500" cy="360363"/>
          </a:xfrm>
          <a:prstGeom prst="rect">
            <a:avLst/>
          </a:prstGeom>
          <a:solidFill>
            <a:schemeClr val="accent1">
              <a:lumMod val="20000"/>
              <a:lumOff val="80000"/>
            </a:schemeClr>
          </a:solidFill>
          <a:ln w="38100">
            <a:solidFill>
              <a:schemeClr val="tx1"/>
            </a:solidFill>
            <a:miter lim="800000"/>
            <a:headEnd/>
            <a:tailEnd/>
          </a:ln>
          <a:effectLst/>
        </p:spPr>
        <p:txBody>
          <a:bodyPr wrap="none" anchor="ctr"/>
          <a:lstStyle/>
          <a:p>
            <a:endParaRPr lang="en-GB"/>
          </a:p>
        </p:txBody>
      </p:sp>
      <p:sp>
        <p:nvSpPr>
          <p:cNvPr id="204849" name="Rectangle 49"/>
          <p:cNvSpPr>
            <a:spLocks noChangeArrowheads="1"/>
          </p:cNvSpPr>
          <p:nvPr/>
        </p:nvSpPr>
        <p:spPr bwMode="auto">
          <a:xfrm>
            <a:off x="1476375" y="1557338"/>
            <a:ext cx="1079500" cy="1079500"/>
          </a:xfrm>
          <a:prstGeom prst="rect">
            <a:avLst/>
          </a:prstGeom>
          <a:solidFill>
            <a:schemeClr val="accent1">
              <a:lumMod val="60000"/>
              <a:lumOff val="40000"/>
            </a:schemeClr>
          </a:solidFill>
          <a:ln w="38100">
            <a:solidFill>
              <a:schemeClr val="tx1"/>
            </a:solidFill>
            <a:miter lim="800000"/>
            <a:headEnd/>
            <a:tailEnd/>
          </a:ln>
          <a:effectLst/>
        </p:spPr>
        <p:txBody>
          <a:bodyPr wrap="none" anchor="ctr"/>
          <a:lstStyle/>
          <a:p>
            <a:endParaRPr lang="en-GB"/>
          </a:p>
        </p:txBody>
      </p:sp>
      <p:sp>
        <p:nvSpPr>
          <p:cNvPr id="204850" name="Rectangle 50"/>
          <p:cNvSpPr>
            <a:spLocks noChangeArrowheads="1"/>
          </p:cNvSpPr>
          <p:nvPr/>
        </p:nvSpPr>
        <p:spPr bwMode="auto">
          <a:xfrm>
            <a:off x="1476375" y="260350"/>
            <a:ext cx="1079500" cy="936625"/>
          </a:xfrm>
          <a:prstGeom prst="rect">
            <a:avLst/>
          </a:prstGeom>
          <a:solidFill>
            <a:schemeClr val="accent1">
              <a:lumMod val="60000"/>
              <a:lumOff val="40000"/>
            </a:schemeClr>
          </a:solidFill>
          <a:ln w="38100">
            <a:solidFill>
              <a:schemeClr val="tx1"/>
            </a:solidFill>
            <a:miter lim="800000"/>
            <a:headEnd/>
            <a:tailEnd/>
          </a:ln>
          <a:effectLst/>
        </p:spPr>
        <p:txBody>
          <a:bodyPr wrap="none" anchor="ctr"/>
          <a:lstStyle/>
          <a:p>
            <a:endParaRPr lang="en-GB"/>
          </a:p>
        </p:txBody>
      </p:sp>
      <p:sp>
        <p:nvSpPr>
          <p:cNvPr id="204851" name="Rectangle 51"/>
          <p:cNvSpPr>
            <a:spLocks noChangeArrowheads="1"/>
          </p:cNvSpPr>
          <p:nvPr/>
        </p:nvSpPr>
        <p:spPr bwMode="auto">
          <a:xfrm>
            <a:off x="1476375" y="2636838"/>
            <a:ext cx="1079500" cy="2952750"/>
          </a:xfrm>
          <a:prstGeom prst="rect">
            <a:avLst/>
          </a:prstGeom>
          <a:solidFill>
            <a:schemeClr val="accent1">
              <a:lumMod val="75000"/>
            </a:schemeClr>
          </a:solidFill>
          <a:ln w="38100">
            <a:solidFill>
              <a:schemeClr val="tx1"/>
            </a:solidFill>
            <a:miter lim="800000"/>
            <a:headEnd/>
            <a:tailEnd/>
          </a:ln>
          <a:effectLst/>
        </p:spPr>
        <p:txBody>
          <a:bodyPr wrap="none" anchor="ctr"/>
          <a:lstStyle/>
          <a:p>
            <a:endParaRPr lang="en-GB"/>
          </a:p>
        </p:txBody>
      </p:sp>
      <p:sp>
        <p:nvSpPr>
          <p:cNvPr id="204852" name="Rectangle 52"/>
          <p:cNvSpPr>
            <a:spLocks noChangeArrowheads="1"/>
          </p:cNvSpPr>
          <p:nvPr/>
        </p:nvSpPr>
        <p:spPr bwMode="auto">
          <a:xfrm>
            <a:off x="2555875" y="1628775"/>
            <a:ext cx="3744913" cy="792163"/>
          </a:xfrm>
          <a:prstGeom prst="rect">
            <a:avLst/>
          </a:prstGeom>
          <a:solidFill>
            <a:schemeClr val="accent1">
              <a:lumMod val="60000"/>
              <a:lumOff val="40000"/>
            </a:schemeClr>
          </a:solidFill>
          <a:ln w="38100">
            <a:solidFill>
              <a:schemeClr val="tx1"/>
            </a:solidFill>
            <a:miter lim="800000"/>
            <a:headEnd/>
            <a:tailEnd/>
          </a:ln>
          <a:effectLst/>
        </p:spPr>
        <p:txBody>
          <a:bodyPr wrap="none" anchor="ctr"/>
          <a:lstStyle/>
          <a:p>
            <a:endParaRPr lang="en-GB"/>
          </a:p>
        </p:txBody>
      </p:sp>
      <p:sp>
        <p:nvSpPr>
          <p:cNvPr id="204853" name="Rectangle 53"/>
          <p:cNvSpPr>
            <a:spLocks noChangeArrowheads="1"/>
          </p:cNvSpPr>
          <p:nvPr/>
        </p:nvSpPr>
        <p:spPr bwMode="auto">
          <a:xfrm>
            <a:off x="2555875" y="2420938"/>
            <a:ext cx="3744913" cy="936625"/>
          </a:xfrm>
          <a:prstGeom prst="rect">
            <a:avLst/>
          </a:prstGeom>
          <a:solidFill>
            <a:schemeClr val="accent1">
              <a:lumMod val="60000"/>
              <a:lumOff val="40000"/>
            </a:schemeClr>
          </a:solidFill>
          <a:ln w="38100">
            <a:solidFill>
              <a:schemeClr val="tx1"/>
            </a:solidFill>
            <a:miter lim="800000"/>
            <a:headEnd/>
            <a:tailEnd/>
          </a:ln>
          <a:effectLst/>
        </p:spPr>
        <p:txBody>
          <a:bodyPr wrap="none" anchor="ctr"/>
          <a:lstStyle/>
          <a:p>
            <a:endParaRPr lang="en-GB"/>
          </a:p>
        </p:txBody>
      </p:sp>
      <p:sp>
        <p:nvSpPr>
          <p:cNvPr id="204854" name="Rectangle 54"/>
          <p:cNvSpPr>
            <a:spLocks noChangeArrowheads="1"/>
          </p:cNvSpPr>
          <p:nvPr/>
        </p:nvSpPr>
        <p:spPr bwMode="auto">
          <a:xfrm>
            <a:off x="2555875" y="260350"/>
            <a:ext cx="3744913" cy="1368425"/>
          </a:xfrm>
          <a:prstGeom prst="rect">
            <a:avLst/>
          </a:prstGeom>
          <a:solidFill>
            <a:schemeClr val="accent1">
              <a:lumMod val="60000"/>
              <a:lumOff val="40000"/>
            </a:schemeClr>
          </a:solidFill>
          <a:ln w="38100">
            <a:solidFill>
              <a:schemeClr val="tx1"/>
            </a:solidFill>
            <a:miter lim="800000"/>
            <a:headEnd/>
            <a:tailEnd/>
          </a:ln>
          <a:effectLst/>
        </p:spPr>
        <p:txBody>
          <a:bodyPr wrap="none" anchor="ctr"/>
          <a:lstStyle/>
          <a:p>
            <a:endParaRPr lang="en-GB"/>
          </a:p>
        </p:txBody>
      </p:sp>
      <p:sp>
        <p:nvSpPr>
          <p:cNvPr id="204855" name="Rectangle 55"/>
          <p:cNvSpPr>
            <a:spLocks noChangeArrowheads="1"/>
          </p:cNvSpPr>
          <p:nvPr/>
        </p:nvSpPr>
        <p:spPr bwMode="auto">
          <a:xfrm>
            <a:off x="2555875" y="3357563"/>
            <a:ext cx="3744913" cy="2232025"/>
          </a:xfrm>
          <a:prstGeom prst="rect">
            <a:avLst/>
          </a:prstGeom>
          <a:solidFill>
            <a:schemeClr val="accent1">
              <a:lumMod val="60000"/>
              <a:lumOff val="40000"/>
            </a:schemeClr>
          </a:solidFill>
          <a:ln w="38100">
            <a:solidFill>
              <a:schemeClr val="tx1"/>
            </a:solidFill>
            <a:miter lim="800000"/>
            <a:headEnd/>
            <a:tailEnd/>
          </a:ln>
          <a:effectLst/>
        </p:spPr>
        <p:txBody>
          <a:bodyPr wrap="none" anchor="ctr"/>
          <a:lstStyle/>
          <a:p>
            <a:endParaRPr lang="en-GB"/>
          </a:p>
        </p:txBody>
      </p:sp>
      <p:sp>
        <p:nvSpPr>
          <p:cNvPr id="204856" name="Rectangle 56"/>
          <p:cNvSpPr>
            <a:spLocks noChangeArrowheads="1"/>
          </p:cNvSpPr>
          <p:nvPr/>
        </p:nvSpPr>
        <p:spPr bwMode="auto">
          <a:xfrm>
            <a:off x="6300788" y="1484313"/>
            <a:ext cx="792162" cy="1152525"/>
          </a:xfrm>
          <a:prstGeom prst="rect">
            <a:avLst/>
          </a:prstGeom>
          <a:solidFill>
            <a:schemeClr val="accent1">
              <a:lumMod val="60000"/>
              <a:lumOff val="40000"/>
            </a:schemeClr>
          </a:solidFill>
          <a:ln w="38100">
            <a:solidFill>
              <a:schemeClr val="tx1"/>
            </a:solidFill>
            <a:miter lim="800000"/>
            <a:headEnd/>
            <a:tailEnd/>
          </a:ln>
          <a:effectLst/>
        </p:spPr>
        <p:txBody>
          <a:bodyPr wrap="none" anchor="ctr"/>
          <a:lstStyle/>
          <a:p>
            <a:endParaRPr lang="en-GB"/>
          </a:p>
        </p:txBody>
      </p:sp>
      <p:sp>
        <p:nvSpPr>
          <p:cNvPr id="204857" name="Rectangle 57"/>
          <p:cNvSpPr>
            <a:spLocks noChangeArrowheads="1"/>
          </p:cNvSpPr>
          <p:nvPr/>
        </p:nvSpPr>
        <p:spPr bwMode="auto">
          <a:xfrm>
            <a:off x="6300788" y="2636838"/>
            <a:ext cx="792162" cy="1008062"/>
          </a:xfrm>
          <a:prstGeom prst="rect">
            <a:avLst/>
          </a:prstGeom>
          <a:solidFill>
            <a:schemeClr val="accent1">
              <a:lumMod val="60000"/>
              <a:lumOff val="40000"/>
            </a:schemeClr>
          </a:solidFill>
          <a:ln w="38100">
            <a:solidFill>
              <a:schemeClr val="tx1"/>
            </a:solidFill>
            <a:miter lim="800000"/>
            <a:headEnd/>
            <a:tailEnd/>
          </a:ln>
          <a:effectLst/>
        </p:spPr>
        <p:txBody>
          <a:bodyPr wrap="none" anchor="ctr"/>
          <a:lstStyle/>
          <a:p>
            <a:endParaRPr lang="en-GB"/>
          </a:p>
        </p:txBody>
      </p:sp>
      <p:sp>
        <p:nvSpPr>
          <p:cNvPr id="204858" name="Rectangle 58"/>
          <p:cNvSpPr>
            <a:spLocks noChangeArrowheads="1"/>
          </p:cNvSpPr>
          <p:nvPr/>
        </p:nvSpPr>
        <p:spPr bwMode="auto">
          <a:xfrm>
            <a:off x="6300788" y="260350"/>
            <a:ext cx="792162" cy="1223963"/>
          </a:xfrm>
          <a:prstGeom prst="rect">
            <a:avLst/>
          </a:prstGeom>
          <a:solidFill>
            <a:schemeClr val="accent1">
              <a:lumMod val="60000"/>
              <a:lumOff val="40000"/>
            </a:schemeClr>
          </a:solidFill>
          <a:ln w="38100">
            <a:solidFill>
              <a:schemeClr val="tx1"/>
            </a:solidFill>
            <a:miter lim="800000"/>
            <a:headEnd/>
            <a:tailEnd/>
          </a:ln>
          <a:effectLst/>
        </p:spPr>
        <p:txBody>
          <a:bodyPr wrap="none" anchor="ctr"/>
          <a:lstStyle/>
          <a:p>
            <a:endParaRPr lang="en-GB"/>
          </a:p>
        </p:txBody>
      </p:sp>
      <p:sp>
        <p:nvSpPr>
          <p:cNvPr id="204859" name="Rectangle 59"/>
          <p:cNvSpPr>
            <a:spLocks noChangeArrowheads="1"/>
          </p:cNvSpPr>
          <p:nvPr/>
        </p:nvSpPr>
        <p:spPr bwMode="auto">
          <a:xfrm>
            <a:off x="6300788" y="3644900"/>
            <a:ext cx="792162" cy="1944688"/>
          </a:xfrm>
          <a:prstGeom prst="rect">
            <a:avLst/>
          </a:prstGeom>
          <a:solidFill>
            <a:schemeClr val="accent1">
              <a:lumMod val="60000"/>
              <a:lumOff val="40000"/>
            </a:schemeClr>
          </a:solidFill>
          <a:ln w="38100">
            <a:solidFill>
              <a:schemeClr val="tx1"/>
            </a:solidFill>
            <a:miter lim="800000"/>
            <a:headEnd/>
            <a:tailEnd/>
          </a:ln>
          <a:effectLst/>
        </p:spPr>
        <p:txBody>
          <a:bodyPr wrap="none" anchor="ctr"/>
          <a:lstStyle/>
          <a:p>
            <a:endParaRPr lang="en-GB"/>
          </a:p>
        </p:txBody>
      </p:sp>
      <p:sp>
        <p:nvSpPr>
          <p:cNvPr id="204860" name="Rectangle 60"/>
          <p:cNvSpPr>
            <a:spLocks noChangeArrowheads="1"/>
          </p:cNvSpPr>
          <p:nvPr/>
        </p:nvSpPr>
        <p:spPr bwMode="auto">
          <a:xfrm>
            <a:off x="7092950" y="3716338"/>
            <a:ext cx="1871663" cy="865187"/>
          </a:xfrm>
          <a:prstGeom prst="rect">
            <a:avLst/>
          </a:prstGeom>
          <a:solidFill>
            <a:schemeClr val="accent1">
              <a:lumMod val="60000"/>
              <a:lumOff val="40000"/>
            </a:schemeClr>
          </a:solidFill>
          <a:ln w="38100">
            <a:solidFill>
              <a:schemeClr val="tx1"/>
            </a:solidFill>
            <a:miter lim="800000"/>
            <a:headEnd/>
            <a:tailEnd/>
          </a:ln>
          <a:effectLst/>
        </p:spPr>
        <p:txBody>
          <a:bodyPr wrap="none" anchor="ctr"/>
          <a:lstStyle/>
          <a:p>
            <a:endParaRPr lang="en-GB"/>
          </a:p>
        </p:txBody>
      </p:sp>
      <p:sp>
        <p:nvSpPr>
          <p:cNvPr id="204861" name="Rectangle 61"/>
          <p:cNvSpPr>
            <a:spLocks noChangeArrowheads="1"/>
          </p:cNvSpPr>
          <p:nvPr/>
        </p:nvSpPr>
        <p:spPr bwMode="auto">
          <a:xfrm>
            <a:off x="7092950" y="4581525"/>
            <a:ext cx="1871663" cy="576263"/>
          </a:xfrm>
          <a:prstGeom prst="rect">
            <a:avLst/>
          </a:prstGeom>
          <a:solidFill>
            <a:schemeClr val="accent1">
              <a:lumMod val="20000"/>
              <a:lumOff val="80000"/>
            </a:schemeClr>
          </a:solidFill>
          <a:ln w="38100">
            <a:solidFill>
              <a:schemeClr val="tx1"/>
            </a:solidFill>
            <a:miter lim="800000"/>
            <a:headEnd/>
            <a:tailEnd/>
          </a:ln>
          <a:effectLst/>
        </p:spPr>
        <p:txBody>
          <a:bodyPr wrap="none" anchor="ctr"/>
          <a:lstStyle/>
          <a:p>
            <a:endParaRPr lang="en-GB"/>
          </a:p>
        </p:txBody>
      </p:sp>
      <p:sp>
        <p:nvSpPr>
          <p:cNvPr id="204862" name="Rectangle 62"/>
          <p:cNvSpPr>
            <a:spLocks noChangeArrowheads="1"/>
          </p:cNvSpPr>
          <p:nvPr/>
        </p:nvSpPr>
        <p:spPr bwMode="auto">
          <a:xfrm>
            <a:off x="7092950" y="260350"/>
            <a:ext cx="1871663" cy="3455988"/>
          </a:xfrm>
          <a:prstGeom prst="rect">
            <a:avLst/>
          </a:prstGeom>
          <a:solidFill>
            <a:schemeClr val="accent1">
              <a:lumMod val="75000"/>
            </a:schemeClr>
          </a:solidFill>
          <a:ln w="38100">
            <a:solidFill>
              <a:schemeClr val="tx1"/>
            </a:solidFill>
            <a:miter lim="800000"/>
            <a:headEnd/>
            <a:tailEnd/>
          </a:ln>
          <a:effectLst/>
        </p:spPr>
        <p:txBody>
          <a:bodyPr wrap="none" anchor="ctr"/>
          <a:lstStyle/>
          <a:p>
            <a:endParaRPr lang="en-GB"/>
          </a:p>
        </p:txBody>
      </p:sp>
      <p:sp>
        <p:nvSpPr>
          <p:cNvPr id="204863" name="Rectangle 63"/>
          <p:cNvSpPr>
            <a:spLocks noChangeArrowheads="1"/>
          </p:cNvSpPr>
          <p:nvPr/>
        </p:nvSpPr>
        <p:spPr bwMode="auto">
          <a:xfrm>
            <a:off x="7092950" y="5157788"/>
            <a:ext cx="1871663" cy="431800"/>
          </a:xfrm>
          <a:prstGeom prst="rect">
            <a:avLst/>
          </a:prstGeom>
          <a:solidFill>
            <a:schemeClr val="accent1">
              <a:lumMod val="20000"/>
              <a:lumOff val="80000"/>
            </a:schemeClr>
          </a:solidFill>
          <a:ln w="38100">
            <a:solidFill>
              <a:schemeClr val="tx1"/>
            </a:solidFill>
            <a:miter lim="800000"/>
            <a:headEnd/>
            <a:tailEnd/>
          </a:ln>
          <a:effectLst/>
        </p:spPr>
        <p:txBody>
          <a:bodyPr wrap="none" anchor="ctr"/>
          <a:lstStyle/>
          <a:p>
            <a:endParaRPr lang="en-GB"/>
          </a:p>
        </p:txBody>
      </p:sp>
    </p:spTree>
    <p:extLst>
      <p:ext uri="{BB962C8B-B14F-4D97-AF65-F5344CB8AC3E}">
        <p14:creationId xmlns:p14="http://schemas.microsoft.com/office/powerpoint/2010/main" val="9049773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826" name="Rectangle 2"/>
          <p:cNvSpPr>
            <a:spLocks noGrp="1" noChangeArrowheads="1"/>
          </p:cNvSpPr>
          <p:nvPr>
            <p:ph type="title"/>
          </p:nvPr>
        </p:nvSpPr>
        <p:spPr/>
        <p:txBody>
          <a:bodyPr>
            <a:normAutofit/>
          </a:bodyPr>
          <a:lstStyle/>
          <a:p>
            <a:r>
              <a:rPr lang="en-GB"/>
              <a:t>Mosaic Displays</a:t>
            </a:r>
            <a:endParaRPr lang="en-US"/>
          </a:p>
        </p:txBody>
      </p:sp>
      <p:sp>
        <p:nvSpPr>
          <p:cNvPr id="205827" name="Rectangle 3"/>
          <p:cNvSpPr>
            <a:spLocks noGrp="1" noChangeArrowheads="1"/>
          </p:cNvSpPr>
          <p:nvPr>
            <p:ph idx="1"/>
          </p:nvPr>
        </p:nvSpPr>
        <p:spPr/>
        <p:txBody>
          <a:bodyPr/>
          <a:lstStyle/>
          <a:p>
            <a:pPr>
              <a:lnSpc>
                <a:spcPct val="90000"/>
              </a:lnSpc>
            </a:pPr>
            <a:r>
              <a:rPr lang="en-GB" dirty="0"/>
              <a:t>This diagram allows us to see relationships within hair colour groups as these are aligned</a:t>
            </a:r>
          </a:p>
          <a:p>
            <a:pPr>
              <a:lnSpc>
                <a:spcPct val="90000"/>
              </a:lnSpc>
            </a:pPr>
            <a:endParaRPr lang="en-GB" dirty="0"/>
          </a:p>
          <a:p>
            <a:pPr>
              <a:lnSpc>
                <a:spcPct val="90000"/>
              </a:lnSpc>
            </a:pPr>
            <a:r>
              <a:rPr lang="en-GB" dirty="0"/>
              <a:t>If we want to show variations within eye colour we would create a new diagram with eye colours determining the width and hair colours determining the height</a:t>
            </a:r>
          </a:p>
        </p:txBody>
      </p:sp>
      <p:sp>
        <p:nvSpPr>
          <p:cNvPr id="6" name="Slide Number Placeholder 5"/>
          <p:cNvSpPr>
            <a:spLocks noGrp="1"/>
          </p:cNvSpPr>
          <p:nvPr>
            <p:ph type="sldNum" sz="quarter" idx="12"/>
          </p:nvPr>
        </p:nvSpPr>
        <p:spPr/>
        <p:txBody>
          <a:bodyPr/>
          <a:lstStyle/>
          <a:p>
            <a:fld id="{CF0D662B-4A3C-4850-86D8-97F76B46663D}" type="slidenum">
              <a:rPr lang="en-GB"/>
              <a:pPr/>
              <a:t>26</a:t>
            </a:fld>
            <a:endParaRPr lang="en-GB"/>
          </a:p>
        </p:txBody>
      </p:sp>
    </p:spTree>
    <p:extLst>
      <p:ext uri="{BB962C8B-B14F-4D97-AF65-F5344CB8AC3E}">
        <p14:creationId xmlns:p14="http://schemas.microsoft.com/office/powerpoint/2010/main" val="3845862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p:txBody>
          <a:bodyPr/>
          <a:lstStyle/>
          <a:p>
            <a:r>
              <a:rPr lang="en-GB" dirty="0"/>
              <a:t>The columns on the table contain data on renewability (yes, no) vs. usage (low, medium, high) for a set of fuel sources. </a:t>
            </a:r>
          </a:p>
          <a:p>
            <a:r>
              <a:rPr lang="en-GB" dirty="0"/>
              <a:t>Produce two mosaic plots, one based on renewability and the other on usage, to show the distribution of data. </a:t>
            </a:r>
          </a:p>
          <a:p>
            <a:pPr lvl="1"/>
            <a:r>
              <a:rPr lang="en-GB" dirty="0"/>
              <a:t>Remember that when producing a mosaic diagram the columns all have a width proportional to one of the variables while the heights vary in proportion to the other variable. </a:t>
            </a:r>
          </a:p>
          <a:p>
            <a:pPr lvl="1"/>
            <a:endParaRPr lang="en-GB" dirty="0"/>
          </a:p>
        </p:txBody>
      </p:sp>
      <p:graphicFrame>
        <p:nvGraphicFramePr>
          <p:cNvPr id="4" name="Table 3">
            <a:extLst>
              <a:ext uri="{FF2B5EF4-FFF2-40B4-BE49-F238E27FC236}">
                <a16:creationId xmlns:a16="http://schemas.microsoft.com/office/drawing/2014/main" id="{B161D63C-8C2E-433A-A449-FD53A584A515}"/>
              </a:ext>
            </a:extLst>
          </p:cNvPr>
          <p:cNvGraphicFramePr>
            <a:graphicFrameLocks noGrp="1"/>
          </p:cNvGraphicFramePr>
          <p:nvPr>
            <p:extLst>
              <p:ext uri="{D42A27DB-BD31-4B8C-83A1-F6EECF244321}">
                <p14:modId xmlns:p14="http://schemas.microsoft.com/office/powerpoint/2010/main" val="1860569308"/>
              </p:ext>
            </p:extLst>
          </p:nvPr>
        </p:nvGraphicFramePr>
        <p:xfrm>
          <a:off x="1482598" y="3233357"/>
          <a:ext cx="5422900" cy="3474720"/>
        </p:xfrm>
        <a:graphic>
          <a:graphicData uri="http://schemas.openxmlformats.org/drawingml/2006/table">
            <a:tbl>
              <a:tblPr>
                <a:tableStyleId>{5C22544A-7EE6-4342-B048-85BDC9FD1C3A}</a:tableStyleId>
              </a:tblPr>
              <a:tblGrid>
                <a:gridCol w="749300">
                  <a:extLst>
                    <a:ext uri="{9D8B030D-6E8A-4147-A177-3AD203B41FA5}">
                      <a16:colId xmlns:a16="http://schemas.microsoft.com/office/drawing/2014/main" val="3156967613"/>
                    </a:ext>
                  </a:extLst>
                </a:gridCol>
                <a:gridCol w="635000">
                  <a:extLst>
                    <a:ext uri="{9D8B030D-6E8A-4147-A177-3AD203B41FA5}">
                      <a16:colId xmlns:a16="http://schemas.microsoft.com/office/drawing/2014/main" val="3545553620"/>
                    </a:ext>
                  </a:extLst>
                </a:gridCol>
                <a:gridCol w="635000">
                  <a:extLst>
                    <a:ext uri="{9D8B030D-6E8A-4147-A177-3AD203B41FA5}">
                      <a16:colId xmlns:a16="http://schemas.microsoft.com/office/drawing/2014/main" val="2625714653"/>
                    </a:ext>
                  </a:extLst>
                </a:gridCol>
                <a:gridCol w="749300">
                  <a:extLst>
                    <a:ext uri="{9D8B030D-6E8A-4147-A177-3AD203B41FA5}">
                      <a16:colId xmlns:a16="http://schemas.microsoft.com/office/drawing/2014/main" val="3075655559"/>
                    </a:ext>
                  </a:extLst>
                </a:gridCol>
                <a:gridCol w="635000">
                  <a:extLst>
                    <a:ext uri="{9D8B030D-6E8A-4147-A177-3AD203B41FA5}">
                      <a16:colId xmlns:a16="http://schemas.microsoft.com/office/drawing/2014/main" val="3942383767"/>
                    </a:ext>
                  </a:extLst>
                </a:gridCol>
                <a:gridCol w="635000">
                  <a:extLst>
                    <a:ext uri="{9D8B030D-6E8A-4147-A177-3AD203B41FA5}">
                      <a16:colId xmlns:a16="http://schemas.microsoft.com/office/drawing/2014/main" val="1501846561"/>
                    </a:ext>
                  </a:extLst>
                </a:gridCol>
                <a:gridCol w="749300">
                  <a:extLst>
                    <a:ext uri="{9D8B030D-6E8A-4147-A177-3AD203B41FA5}">
                      <a16:colId xmlns:a16="http://schemas.microsoft.com/office/drawing/2014/main" val="2197180328"/>
                    </a:ext>
                  </a:extLst>
                </a:gridCol>
                <a:gridCol w="635000">
                  <a:extLst>
                    <a:ext uri="{9D8B030D-6E8A-4147-A177-3AD203B41FA5}">
                      <a16:colId xmlns:a16="http://schemas.microsoft.com/office/drawing/2014/main" val="3342953906"/>
                    </a:ext>
                  </a:extLst>
                </a:gridCol>
              </a:tblGrid>
              <a:tr h="182880">
                <a:tc>
                  <a:txBody>
                    <a:bodyPr/>
                    <a:lstStyle/>
                    <a:p>
                      <a:pPr algn="l" fontAlgn="ctr"/>
                      <a:r>
                        <a:rPr lang="en-GB" sz="1000" u="none" strike="noStrike">
                          <a:effectLst/>
                        </a:rPr>
                        <a:t>Renewable</a:t>
                      </a:r>
                      <a:endParaRPr lang="en-GB" sz="1000" b="1"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Usage</a:t>
                      </a:r>
                      <a:endParaRPr lang="en-GB" sz="1000" b="1"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b"/>
                      <a:endParaRPr lang="en-GB" sz="1100" b="0" i="0" u="none" strike="noStrike">
                        <a:solidFill>
                          <a:srgbClr val="000000"/>
                        </a:solidFill>
                        <a:effectLst/>
                        <a:latin typeface="Calibri" panose="020F0502020204030204" pitchFamily="34" charset="0"/>
                      </a:endParaRPr>
                    </a:p>
                  </a:txBody>
                  <a:tcPr marL="3810" marR="3810" marT="3810" marB="0" anchor="b"/>
                </a:tc>
                <a:tc>
                  <a:txBody>
                    <a:bodyPr/>
                    <a:lstStyle/>
                    <a:p>
                      <a:pPr algn="l" fontAlgn="ctr"/>
                      <a:r>
                        <a:rPr lang="en-GB" sz="1000" u="none" strike="noStrike">
                          <a:effectLst/>
                        </a:rPr>
                        <a:t>Renewable</a:t>
                      </a:r>
                      <a:endParaRPr lang="en-GB" sz="1000" b="1"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Usage</a:t>
                      </a:r>
                      <a:endParaRPr lang="en-GB" sz="1000" b="1"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b"/>
                      <a:endParaRPr lang="en-GB" sz="1100" b="0" i="0" u="none" strike="noStrike">
                        <a:solidFill>
                          <a:srgbClr val="000000"/>
                        </a:solidFill>
                        <a:effectLst/>
                        <a:latin typeface="Calibri" panose="020F0502020204030204" pitchFamily="34" charset="0"/>
                      </a:endParaRPr>
                    </a:p>
                  </a:txBody>
                  <a:tcPr marL="3810" marR="3810" marT="3810" marB="0" anchor="b"/>
                </a:tc>
                <a:tc>
                  <a:txBody>
                    <a:bodyPr/>
                    <a:lstStyle/>
                    <a:p>
                      <a:pPr algn="l" fontAlgn="ctr"/>
                      <a:r>
                        <a:rPr lang="en-GB" sz="1000" u="none" strike="noStrike">
                          <a:effectLst/>
                        </a:rPr>
                        <a:t>Renewable</a:t>
                      </a:r>
                      <a:endParaRPr lang="en-GB" sz="1000" b="1"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Usage</a:t>
                      </a:r>
                      <a:endParaRPr lang="en-GB" sz="1000" b="1" i="0" u="none" strike="noStrike">
                        <a:solidFill>
                          <a:srgbClr val="000000"/>
                        </a:solidFill>
                        <a:effectLst/>
                        <a:latin typeface="Courier New" panose="02070309020205020404" pitchFamily="49" charset="0"/>
                      </a:endParaRPr>
                    </a:p>
                  </a:txBody>
                  <a:tcPr marL="3810" marR="3810" marT="3810" marB="0" anchor="ctr"/>
                </a:tc>
                <a:extLst>
                  <a:ext uri="{0D108BD9-81ED-4DB2-BD59-A6C34878D82A}">
                    <a16:rowId xmlns:a16="http://schemas.microsoft.com/office/drawing/2014/main" val="3267457492"/>
                  </a:ext>
                </a:extLst>
              </a:tr>
              <a:tr h="182880">
                <a:tc>
                  <a:txBody>
                    <a:bodyPr/>
                    <a:lstStyle/>
                    <a:p>
                      <a:pPr algn="l" fontAlgn="ctr"/>
                      <a:r>
                        <a:rPr lang="en-GB" sz="1000" u="none" strike="noStrike">
                          <a:effectLst/>
                        </a:rPr>
                        <a:t>Yes</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Medium</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b"/>
                      <a:endParaRPr lang="en-GB" sz="1100" b="0" i="0" u="none" strike="noStrike">
                        <a:solidFill>
                          <a:srgbClr val="000000"/>
                        </a:solidFill>
                        <a:effectLst/>
                        <a:latin typeface="Calibri" panose="020F0502020204030204" pitchFamily="34" charset="0"/>
                      </a:endParaRPr>
                    </a:p>
                  </a:txBody>
                  <a:tcPr marL="3810" marR="3810" marT="3810" marB="0" anchor="b"/>
                </a:tc>
                <a:tc>
                  <a:txBody>
                    <a:bodyPr/>
                    <a:lstStyle/>
                    <a:p>
                      <a:pPr algn="l" fontAlgn="ctr"/>
                      <a:r>
                        <a:rPr lang="en-GB" sz="1000" u="none" strike="noStrike">
                          <a:effectLst/>
                        </a:rPr>
                        <a:t>No</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High</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b"/>
                      <a:endParaRPr lang="en-GB" sz="1100" b="0" i="0" u="none" strike="noStrike">
                        <a:solidFill>
                          <a:srgbClr val="000000"/>
                        </a:solidFill>
                        <a:effectLst/>
                        <a:latin typeface="Calibri" panose="020F0502020204030204" pitchFamily="34" charset="0"/>
                      </a:endParaRPr>
                    </a:p>
                  </a:txBody>
                  <a:tcPr marL="3810" marR="3810" marT="3810" marB="0" anchor="b"/>
                </a:tc>
                <a:tc>
                  <a:txBody>
                    <a:bodyPr/>
                    <a:lstStyle/>
                    <a:p>
                      <a:pPr algn="l" fontAlgn="ctr"/>
                      <a:r>
                        <a:rPr lang="en-GB" sz="1000" u="none" strike="noStrike">
                          <a:effectLst/>
                        </a:rPr>
                        <a:t>No</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Low</a:t>
                      </a:r>
                      <a:endParaRPr lang="en-GB" sz="1000" b="0" i="0" u="none" strike="noStrike">
                        <a:solidFill>
                          <a:srgbClr val="000000"/>
                        </a:solidFill>
                        <a:effectLst/>
                        <a:latin typeface="Courier New" panose="02070309020205020404" pitchFamily="49" charset="0"/>
                      </a:endParaRPr>
                    </a:p>
                  </a:txBody>
                  <a:tcPr marL="3810" marR="3810" marT="3810" marB="0" anchor="ctr"/>
                </a:tc>
                <a:extLst>
                  <a:ext uri="{0D108BD9-81ED-4DB2-BD59-A6C34878D82A}">
                    <a16:rowId xmlns:a16="http://schemas.microsoft.com/office/drawing/2014/main" val="815627828"/>
                  </a:ext>
                </a:extLst>
              </a:tr>
              <a:tr h="182880">
                <a:tc>
                  <a:txBody>
                    <a:bodyPr/>
                    <a:lstStyle/>
                    <a:p>
                      <a:pPr algn="l" fontAlgn="ctr"/>
                      <a:r>
                        <a:rPr lang="en-GB" sz="1000" u="none" strike="noStrike">
                          <a:effectLst/>
                        </a:rPr>
                        <a:t>No</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Medium</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b"/>
                      <a:endParaRPr lang="en-GB" sz="1100" b="0" i="0" u="none" strike="noStrike">
                        <a:solidFill>
                          <a:srgbClr val="000000"/>
                        </a:solidFill>
                        <a:effectLst/>
                        <a:latin typeface="Calibri" panose="020F0502020204030204" pitchFamily="34" charset="0"/>
                      </a:endParaRPr>
                    </a:p>
                  </a:txBody>
                  <a:tcPr marL="3810" marR="3810" marT="3810" marB="0" anchor="b"/>
                </a:tc>
                <a:tc>
                  <a:txBody>
                    <a:bodyPr/>
                    <a:lstStyle/>
                    <a:p>
                      <a:pPr algn="l" fontAlgn="ctr"/>
                      <a:r>
                        <a:rPr lang="en-GB" sz="1000" u="none" strike="noStrike">
                          <a:effectLst/>
                        </a:rPr>
                        <a:t>Yes</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High</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b"/>
                      <a:endParaRPr lang="en-GB" sz="1100" b="0" i="0" u="none" strike="noStrike">
                        <a:solidFill>
                          <a:srgbClr val="000000"/>
                        </a:solidFill>
                        <a:effectLst/>
                        <a:latin typeface="Calibri" panose="020F0502020204030204" pitchFamily="34" charset="0"/>
                      </a:endParaRPr>
                    </a:p>
                  </a:txBody>
                  <a:tcPr marL="3810" marR="3810" marT="3810" marB="0" anchor="b"/>
                </a:tc>
                <a:tc>
                  <a:txBody>
                    <a:bodyPr/>
                    <a:lstStyle/>
                    <a:p>
                      <a:pPr algn="l" fontAlgn="ctr"/>
                      <a:r>
                        <a:rPr lang="en-GB" sz="1000" u="none" strike="noStrike">
                          <a:effectLst/>
                        </a:rPr>
                        <a:t>No</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Low</a:t>
                      </a:r>
                      <a:endParaRPr lang="en-GB" sz="1000" b="0" i="0" u="none" strike="noStrike">
                        <a:solidFill>
                          <a:srgbClr val="000000"/>
                        </a:solidFill>
                        <a:effectLst/>
                        <a:latin typeface="Courier New" panose="02070309020205020404" pitchFamily="49" charset="0"/>
                      </a:endParaRPr>
                    </a:p>
                  </a:txBody>
                  <a:tcPr marL="3810" marR="3810" marT="3810" marB="0" anchor="ctr"/>
                </a:tc>
                <a:extLst>
                  <a:ext uri="{0D108BD9-81ED-4DB2-BD59-A6C34878D82A}">
                    <a16:rowId xmlns:a16="http://schemas.microsoft.com/office/drawing/2014/main" val="3945306902"/>
                  </a:ext>
                </a:extLst>
              </a:tr>
              <a:tr h="182880">
                <a:tc>
                  <a:txBody>
                    <a:bodyPr/>
                    <a:lstStyle/>
                    <a:p>
                      <a:pPr algn="l" fontAlgn="ctr"/>
                      <a:r>
                        <a:rPr lang="en-GB" sz="1000" u="none" strike="noStrike">
                          <a:effectLst/>
                        </a:rPr>
                        <a:t>Yes</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Low</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b"/>
                      <a:endParaRPr lang="en-GB" sz="1100" b="0" i="0" u="none" strike="noStrike">
                        <a:solidFill>
                          <a:srgbClr val="000000"/>
                        </a:solidFill>
                        <a:effectLst/>
                        <a:latin typeface="Calibri" panose="020F0502020204030204" pitchFamily="34" charset="0"/>
                      </a:endParaRPr>
                    </a:p>
                  </a:txBody>
                  <a:tcPr marL="3810" marR="3810" marT="3810" marB="0" anchor="b"/>
                </a:tc>
                <a:tc>
                  <a:txBody>
                    <a:bodyPr/>
                    <a:lstStyle/>
                    <a:p>
                      <a:pPr algn="l" fontAlgn="ctr"/>
                      <a:r>
                        <a:rPr lang="en-GB" sz="1000" u="none" strike="noStrike">
                          <a:effectLst/>
                        </a:rPr>
                        <a:t>Yes</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Medium</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b"/>
                      <a:endParaRPr lang="en-GB" sz="1100" b="0" i="0" u="none" strike="noStrike">
                        <a:solidFill>
                          <a:srgbClr val="000000"/>
                        </a:solidFill>
                        <a:effectLst/>
                        <a:latin typeface="Calibri" panose="020F0502020204030204" pitchFamily="34" charset="0"/>
                      </a:endParaRPr>
                    </a:p>
                  </a:txBody>
                  <a:tcPr marL="3810" marR="3810" marT="3810" marB="0" anchor="b"/>
                </a:tc>
                <a:tc>
                  <a:txBody>
                    <a:bodyPr/>
                    <a:lstStyle/>
                    <a:p>
                      <a:pPr algn="l" fontAlgn="ctr"/>
                      <a:r>
                        <a:rPr lang="en-GB" sz="1000" u="none" strike="noStrike">
                          <a:effectLst/>
                        </a:rPr>
                        <a:t>Yes</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Low</a:t>
                      </a:r>
                      <a:endParaRPr lang="en-GB" sz="1000" b="0" i="0" u="none" strike="noStrike">
                        <a:solidFill>
                          <a:srgbClr val="000000"/>
                        </a:solidFill>
                        <a:effectLst/>
                        <a:latin typeface="Courier New" panose="02070309020205020404" pitchFamily="49" charset="0"/>
                      </a:endParaRPr>
                    </a:p>
                  </a:txBody>
                  <a:tcPr marL="3810" marR="3810" marT="3810" marB="0" anchor="ctr"/>
                </a:tc>
                <a:extLst>
                  <a:ext uri="{0D108BD9-81ED-4DB2-BD59-A6C34878D82A}">
                    <a16:rowId xmlns:a16="http://schemas.microsoft.com/office/drawing/2014/main" val="4027134444"/>
                  </a:ext>
                </a:extLst>
              </a:tr>
              <a:tr h="182880">
                <a:tc>
                  <a:txBody>
                    <a:bodyPr/>
                    <a:lstStyle/>
                    <a:p>
                      <a:pPr algn="l" fontAlgn="ctr"/>
                      <a:r>
                        <a:rPr lang="en-GB" sz="1000" u="none" strike="noStrike">
                          <a:effectLst/>
                        </a:rPr>
                        <a:t>Yes</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Medium</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b"/>
                      <a:endParaRPr lang="en-GB" sz="1100" b="0" i="0" u="none" strike="noStrike">
                        <a:solidFill>
                          <a:srgbClr val="000000"/>
                        </a:solidFill>
                        <a:effectLst/>
                        <a:latin typeface="Calibri" panose="020F0502020204030204" pitchFamily="34" charset="0"/>
                      </a:endParaRPr>
                    </a:p>
                  </a:txBody>
                  <a:tcPr marL="3810" marR="3810" marT="3810" marB="0" anchor="b"/>
                </a:tc>
                <a:tc>
                  <a:txBody>
                    <a:bodyPr/>
                    <a:lstStyle/>
                    <a:p>
                      <a:pPr algn="l" fontAlgn="ctr"/>
                      <a:r>
                        <a:rPr lang="en-GB" sz="1000" u="none" strike="noStrike">
                          <a:effectLst/>
                        </a:rPr>
                        <a:t>Yes</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High</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b"/>
                      <a:endParaRPr lang="en-GB" sz="1100" b="0" i="0" u="none" strike="noStrike">
                        <a:solidFill>
                          <a:srgbClr val="000000"/>
                        </a:solidFill>
                        <a:effectLst/>
                        <a:latin typeface="Calibri" panose="020F0502020204030204" pitchFamily="34" charset="0"/>
                      </a:endParaRPr>
                    </a:p>
                  </a:txBody>
                  <a:tcPr marL="3810" marR="3810" marT="3810" marB="0" anchor="b"/>
                </a:tc>
                <a:tc>
                  <a:txBody>
                    <a:bodyPr/>
                    <a:lstStyle/>
                    <a:p>
                      <a:pPr algn="l" fontAlgn="ctr"/>
                      <a:r>
                        <a:rPr lang="en-GB" sz="1000" u="none" strike="noStrike">
                          <a:effectLst/>
                        </a:rPr>
                        <a:t>Yes</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High</a:t>
                      </a:r>
                      <a:endParaRPr lang="en-GB" sz="1000" b="0" i="0" u="none" strike="noStrike">
                        <a:solidFill>
                          <a:srgbClr val="000000"/>
                        </a:solidFill>
                        <a:effectLst/>
                        <a:latin typeface="Courier New" panose="02070309020205020404" pitchFamily="49" charset="0"/>
                      </a:endParaRPr>
                    </a:p>
                  </a:txBody>
                  <a:tcPr marL="3810" marR="3810" marT="3810" marB="0" anchor="ctr"/>
                </a:tc>
                <a:extLst>
                  <a:ext uri="{0D108BD9-81ED-4DB2-BD59-A6C34878D82A}">
                    <a16:rowId xmlns:a16="http://schemas.microsoft.com/office/drawing/2014/main" val="1896794590"/>
                  </a:ext>
                </a:extLst>
              </a:tr>
              <a:tr h="182880">
                <a:tc>
                  <a:txBody>
                    <a:bodyPr/>
                    <a:lstStyle/>
                    <a:p>
                      <a:pPr algn="l" fontAlgn="ctr"/>
                      <a:r>
                        <a:rPr lang="en-GB" sz="1000" u="none" strike="noStrike">
                          <a:effectLst/>
                        </a:rPr>
                        <a:t>No</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Medium</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b"/>
                      <a:endParaRPr lang="en-GB" sz="1100" b="0" i="0" u="none" strike="noStrike">
                        <a:solidFill>
                          <a:srgbClr val="000000"/>
                        </a:solidFill>
                        <a:effectLst/>
                        <a:latin typeface="Calibri" panose="020F0502020204030204" pitchFamily="34" charset="0"/>
                      </a:endParaRPr>
                    </a:p>
                  </a:txBody>
                  <a:tcPr marL="3810" marR="3810" marT="3810" marB="0" anchor="b"/>
                </a:tc>
                <a:tc>
                  <a:txBody>
                    <a:bodyPr/>
                    <a:lstStyle/>
                    <a:p>
                      <a:pPr algn="l" fontAlgn="ctr"/>
                      <a:r>
                        <a:rPr lang="en-GB" sz="1000" u="none" strike="noStrike">
                          <a:effectLst/>
                        </a:rPr>
                        <a:t>Yes</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Medium</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b"/>
                      <a:endParaRPr lang="en-GB" sz="1100" b="0" i="0" u="none" strike="noStrike">
                        <a:solidFill>
                          <a:srgbClr val="000000"/>
                        </a:solidFill>
                        <a:effectLst/>
                        <a:latin typeface="Calibri" panose="020F0502020204030204" pitchFamily="34" charset="0"/>
                      </a:endParaRPr>
                    </a:p>
                  </a:txBody>
                  <a:tcPr marL="3810" marR="3810" marT="3810" marB="0" anchor="b"/>
                </a:tc>
                <a:tc>
                  <a:txBody>
                    <a:bodyPr/>
                    <a:lstStyle/>
                    <a:p>
                      <a:pPr algn="l" fontAlgn="ctr"/>
                      <a:r>
                        <a:rPr lang="en-GB" sz="1000" u="none" strike="noStrike">
                          <a:effectLst/>
                        </a:rPr>
                        <a:t>No</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High</a:t>
                      </a:r>
                      <a:endParaRPr lang="en-GB" sz="1000" b="0" i="0" u="none" strike="noStrike">
                        <a:solidFill>
                          <a:srgbClr val="000000"/>
                        </a:solidFill>
                        <a:effectLst/>
                        <a:latin typeface="Courier New" panose="02070309020205020404" pitchFamily="49" charset="0"/>
                      </a:endParaRPr>
                    </a:p>
                  </a:txBody>
                  <a:tcPr marL="3810" marR="3810" marT="3810" marB="0" anchor="ctr"/>
                </a:tc>
                <a:extLst>
                  <a:ext uri="{0D108BD9-81ED-4DB2-BD59-A6C34878D82A}">
                    <a16:rowId xmlns:a16="http://schemas.microsoft.com/office/drawing/2014/main" val="914438114"/>
                  </a:ext>
                </a:extLst>
              </a:tr>
              <a:tr h="182880">
                <a:tc>
                  <a:txBody>
                    <a:bodyPr/>
                    <a:lstStyle/>
                    <a:p>
                      <a:pPr algn="l" fontAlgn="ctr"/>
                      <a:r>
                        <a:rPr lang="en-GB" sz="1000" u="none" strike="noStrike">
                          <a:effectLst/>
                        </a:rPr>
                        <a:t>No</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Medium</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b"/>
                      <a:endParaRPr lang="en-GB" sz="1100" b="0" i="0" u="none" strike="noStrike">
                        <a:solidFill>
                          <a:srgbClr val="000000"/>
                        </a:solidFill>
                        <a:effectLst/>
                        <a:latin typeface="Calibri" panose="020F0502020204030204" pitchFamily="34" charset="0"/>
                      </a:endParaRPr>
                    </a:p>
                  </a:txBody>
                  <a:tcPr marL="3810" marR="3810" marT="3810" marB="0" anchor="b"/>
                </a:tc>
                <a:tc>
                  <a:txBody>
                    <a:bodyPr/>
                    <a:lstStyle/>
                    <a:p>
                      <a:pPr algn="l" fontAlgn="ctr"/>
                      <a:r>
                        <a:rPr lang="en-GB" sz="1000" u="none" strike="noStrike">
                          <a:effectLst/>
                        </a:rPr>
                        <a:t>Yes</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Medium</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b"/>
                      <a:endParaRPr lang="en-GB" sz="1100" b="0" i="0" u="none" strike="noStrike">
                        <a:solidFill>
                          <a:srgbClr val="000000"/>
                        </a:solidFill>
                        <a:effectLst/>
                        <a:latin typeface="Calibri" panose="020F0502020204030204" pitchFamily="34" charset="0"/>
                      </a:endParaRPr>
                    </a:p>
                  </a:txBody>
                  <a:tcPr marL="3810" marR="3810" marT="3810" marB="0" anchor="b"/>
                </a:tc>
                <a:tc>
                  <a:txBody>
                    <a:bodyPr/>
                    <a:lstStyle/>
                    <a:p>
                      <a:pPr algn="l" fontAlgn="ctr"/>
                      <a:r>
                        <a:rPr lang="en-GB" sz="1000" u="none" strike="noStrike">
                          <a:effectLst/>
                        </a:rPr>
                        <a:t>Yes</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Low</a:t>
                      </a:r>
                      <a:endParaRPr lang="en-GB" sz="1000" b="0" i="0" u="none" strike="noStrike">
                        <a:solidFill>
                          <a:srgbClr val="000000"/>
                        </a:solidFill>
                        <a:effectLst/>
                        <a:latin typeface="Courier New" panose="02070309020205020404" pitchFamily="49" charset="0"/>
                      </a:endParaRPr>
                    </a:p>
                  </a:txBody>
                  <a:tcPr marL="3810" marR="3810" marT="3810" marB="0" anchor="ctr"/>
                </a:tc>
                <a:extLst>
                  <a:ext uri="{0D108BD9-81ED-4DB2-BD59-A6C34878D82A}">
                    <a16:rowId xmlns:a16="http://schemas.microsoft.com/office/drawing/2014/main" val="2498286233"/>
                  </a:ext>
                </a:extLst>
              </a:tr>
              <a:tr h="182880">
                <a:tc>
                  <a:txBody>
                    <a:bodyPr/>
                    <a:lstStyle/>
                    <a:p>
                      <a:pPr algn="l" fontAlgn="ctr"/>
                      <a:r>
                        <a:rPr lang="en-GB" sz="1000" u="none" strike="noStrike">
                          <a:effectLst/>
                        </a:rPr>
                        <a:t>No</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High</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b"/>
                      <a:endParaRPr lang="en-GB" sz="1100" b="0" i="0" u="none" strike="noStrike">
                        <a:solidFill>
                          <a:srgbClr val="000000"/>
                        </a:solidFill>
                        <a:effectLst/>
                        <a:latin typeface="Calibri" panose="020F0502020204030204" pitchFamily="34" charset="0"/>
                      </a:endParaRPr>
                    </a:p>
                  </a:txBody>
                  <a:tcPr marL="3810" marR="3810" marT="3810" marB="0" anchor="b"/>
                </a:tc>
                <a:tc>
                  <a:txBody>
                    <a:bodyPr/>
                    <a:lstStyle/>
                    <a:p>
                      <a:pPr algn="l" fontAlgn="ctr"/>
                      <a:r>
                        <a:rPr lang="en-GB" sz="1000" u="none" strike="noStrike">
                          <a:effectLst/>
                        </a:rPr>
                        <a:t>Yes</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Medium</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b"/>
                      <a:endParaRPr lang="en-GB" sz="1100" b="0" i="0" u="none" strike="noStrike">
                        <a:solidFill>
                          <a:srgbClr val="000000"/>
                        </a:solidFill>
                        <a:effectLst/>
                        <a:latin typeface="Calibri" panose="020F0502020204030204" pitchFamily="34" charset="0"/>
                      </a:endParaRPr>
                    </a:p>
                  </a:txBody>
                  <a:tcPr marL="3810" marR="3810" marT="3810" marB="0" anchor="b"/>
                </a:tc>
                <a:tc>
                  <a:txBody>
                    <a:bodyPr/>
                    <a:lstStyle/>
                    <a:p>
                      <a:pPr algn="l" fontAlgn="ctr"/>
                      <a:r>
                        <a:rPr lang="en-GB" sz="1000" u="none" strike="noStrike">
                          <a:effectLst/>
                        </a:rPr>
                        <a:t>Yes</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High</a:t>
                      </a:r>
                      <a:endParaRPr lang="en-GB" sz="1000" b="0" i="0" u="none" strike="noStrike">
                        <a:solidFill>
                          <a:srgbClr val="000000"/>
                        </a:solidFill>
                        <a:effectLst/>
                        <a:latin typeface="Courier New" panose="02070309020205020404" pitchFamily="49" charset="0"/>
                      </a:endParaRPr>
                    </a:p>
                  </a:txBody>
                  <a:tcPr marL="3810" marR="3810" marT="3810" marB="0" anchor="ctr"/>
                </a:tc>
                <a:extLst>
                  <a:ext uri="{0D108BD9-81ED-4DB2-BD59-A6C34878D82A}">
                    <a16:rowId xmlns:a16="http://schemas.microsoft.com/office/drawing/2014/main" val="1425023868"/>
                  </a:ext>
                </a:extLst>
              </a:tr>
              <a:tr h="182880">
                <a:tc>
                  <a:txBody>
                    <a:bodyPr/>
                    <a:lstStyle/>
                    <a:p>
                      <a:pPr algn="l" fontAlgn="ctr"/>
                      <a:r>
                        <a:rPr lang="en-GB" sz="1000" u="none" strike="noStrike">
                          <a:effectLst/>
                        </a:rPr>
                        <a:t>Yes</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Medium</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b"/>
                      <a:endParaRPr lang="en-GB" sz="1100" b="0" i="0" u="none" strike="noStrike">
                        <a:solidFill>
                          <a:srgbClr val="000000"/>
                        </a:solidFill>
                        <a:effectLst/>
                        <a:latin typeface="Calibri" panose="020F0502020204030204" pitchFamily="34" charset="0"/>
                      </a:endParaRPr>
                    </a:p>
                  </a:txBody>
                  <a:tcPr marL="3810" marR="3810" marT="3810" marB="0" anchor="b"/>
                </a:tc>
                <a:tc>
                  <a:txBody>
                    <a:bodyPr/>
                    <a:lstStyle/>
                    <a:p>
                      <a:pPr algn="l" fontAlgn="ctr"/>
                      <a:r>
                        <a:rPr lang="en-GB" sz="1000" u="none" strike="noStrike">
                          <a:effectLst/>
                        </a:rPr>
                        <a:t>Yes</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Medium</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b"/>
                      <a:endParaRPr lang="en-GB" sz="1100" b="0" i="0" u="none" strike="noStrike">
                        <a:solidFill>
                          <a:srgbClr val="000000"/>
                        </a:solidFill>
                        <a:effectLst/>
                        <a:latin typeface="Calibri" panose="020F0502020204030204" pitchFamily="34" charset="0"/>
                      </a:endParaRPr>
                    </a:p>
                  </a:txBody>
                  <a:tcPr marL="3810" marR="3810" marT="3810" marB="0" anchor="b"/>
                </a:tc>
                <a:tc>
                  <a:txBody>
                    <a:bodyPr/>
                    <a:lstStyle/>
                    <a:p>
                      <a:pPr algn="l" fontAlgn="ctr"/>
                      <a:r>
                        <a:rPr lang="en-GB" sz="1000" u="none" strike="noStrike">
                          <a:effectLst/>
                        </a:rPr>
                        <a:t>No</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High</a:t>
                      </a:r>
                      <a:endParaRPr lang="en-GB" sz="1000" b="0" i="0" u="none" strike="noStrike">
                        <a:solidFill>
                          <a:srgbClr val="000000"/>
                        </a:solidFill>
                        <a:effectLst/>
                        <a:latin typeface="Courier New" panose="02070309020205020404" pitchFamily="49" charset="0"/>
                      </a:endParaRPr>
                    </a:p>
                  </a:txBody>
                  <a:tcPr marL="3810" marR="3810" marT="3810" marB="0" anchor="ctr"/>
                </a:tc>
                <a:extLst>
                  <a:ext uri="{0D108BD9-81ED-4DB2-BD59-A6C34878D82A}">
                    <a16:rowId xmlns:a16="http://schemas.microsoft.com/office/drawing/2014/main" val="468109285"/>
                  </a:ext>
                </a:extLst>
              </a:tr>
              <a:tr h="182880">
                <a:tc>
                  <a:txBody>
                    <a:bodyPr/>
                    <a:lstStyle/>
                    <a:p>
                      <a:pPr algn="l" fontAlgn="ctr"/>
                      <a:r>
                        <a:rPr lang="en-GB" sz="1000" u="none" strike="noStrike">
                          <a:effectLst/>
                        </a:rPr>
                        <a:t>No</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High</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b"/>
                      <a:endParaRPr lang="en-GB" sz="1100" b="0" i="0" u="none" strike="noStrike">
                        <a:solidFill>
                          <a:srgbClr val="000000"/>
                        </a:solidFill>
                        <a:effectLst/>
                        <a:latin typeface="Calibri" panose="020F0502020204030204" pitchFamily="34" charset="0"/>
                      </a:endParaRPr>
                    </a:p>
                  </a:txBody>
                  <a:tcPr marL="3810" marR="3810" marT="3810" marB="0" anchor="b"/>
                </a:tc>
                <a:tc>
                  <a:txBody>
                    <a:bodyPr/>
                    <a:lstStyle/>
                    <a:p>
                      <a:pPr algn="l" fontAlgn="ctr"/>
                      <a:r>
                        <a:rPr lang="en-GB" sz="1000" u="none" strike="noStrike">
                          <a:effectLst/>
                        </a:rPr>
                        <a:t>No</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Medium</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b"/>
                      <a:endParaRPr lang="en-GB" sz="1100" b="0" i="0" u="none" strike="noStrike">
                        <a:solidFill>
                          <a:srgbClr val="000000"/>
                        </a:solidFill>
                        <a:effectLst/>
                        <a:latin typeface="Calibri" panose="020F0502020204030204" pitchFamily="34" charset="0"/>
                      </a:endParaRPr>
                    </a:p>
                  </a:txBody>
                  <a:tcPr marL="3810" marR="3810" marT="3810" marB="0" anchor="b"/>
                </a:tc>
                <a:tc>
                  <a:txBody>
                    <a:bodyPr/>
                    <a:lstStyle/>
                    <a:p>
                      <a:pPr algn="l" fontAlgn="ctr"/>
                      <a:r>
                        <a:rPr lang="en-GB" sz="1000" u="none" strike="noStrike">
                          <a:effectLst/>
                        </a:rPr>
                        <a:t>Yes</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High</a:t>
                      </a:r>
                      <a:endParaRPr lang="en-GB" sz="1000" b="0" i="0" u="none" strike="noStrike">
                        <a:solidFill>
                          <a:srgbClr val="000000"/>
                        </a:solidFill>
                        <a:effectLst/>
                        <a:latin typeface="Courier New" panose="02070309020205020404" pitchFamily="49" charset="0"/>
                      </a:endParaRPr>
                    </a:p>
                  </a:txBody>
                  <a:tcPr marL="3810" marR="3810" marT="3810" marB="0" anchor="ctr"/>
                </a:tc>
                <a:extLst>
                  <a:ext uri="{0D108BD9-81ED-4DB2-BD59-A6C34878D82A}">
                    <a16:rowId xmlns:a16="http://schemas.microsoft.com/office/drawing/2014/main" val="2833783635"/>
                  </a:ext>
                </a:extLst>
              </a:tr>
              <a:tr h="182880">
                <a:tc>
                  <a:txBody>
                    <a:bodyPr/>
                    <a:lstStyle/>
                    <a:p>
                      <a:pPr algn="l" fontAlgn="ctr"/>
                      <a:r>
                        <a:rPr lang="en-GB" sz="1000" u="none" strike="noStrike">
                          <a:effectLst/>
                        </a:rPr>
                        <a:t>Yes</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High</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b"/>
                      <a:endParaRPr lang="en-GB" sz="1100" b="0" i="0" u="none" strike="noStrike">
                        <a:solidFill>
                          <a:srgbClr val="000000"/>
                        </a:solidFill>
                        <a:effectLst/>
                        <a:latin typeface="Calibri" panose="020F0502020204030204" pitchFamily="34" charset="0"/>
                      </a:endParaRPr>
                    </a:p>
                  </a:txBody>
                  <a:tcPr marL="3810" marR="3810" marT="3810" marB="0" anchor="b"/>
                </a:tc>
                <a:tc>
                  <a:txBody>
                    <a:bodyPr/>
                    <a:lstStyle/>
                    <a:p>
                      <a:pPr algn="l" fontAlgn="ctr"/>
                      <a:r>
                        <a:rPr lang="en-GB" sz="1000" u="none" strike="noStrike">
                          <a:effectLst/>
                        </a:rPr>
                        <a:t>Yes</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High</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b"/>
                      <a:endParaRPr lang="en-GB" sz="1100" b="0" i="0" u="none" strike="noStrike">
                        <a:solidFill>
                          <a:srgbClr val="000000"/>
                        </a:solidFill>
                        <a:effectLst/>
                        <a:latin typeface="Calibri" panose="020F0502020204030204" pitchFamily="34" charset="0"/>
                      </a:endParaRPr>
                    </a:p>
                  </a:txBody>
                  <a:tcPr marL="3810" marR="3810" marT="3810" marB="0" anchor="b"/>
                </a:tc>
                <a:tc>
                  <a:txBody>
                    <a:bodyPr/>
                    <a:lstStyle/>
                    <a:p>
                      <a:pPr algn="l" fontAlgn="ctr"/>
                      <a:r>
                        <a:rPr lang="en-GB" sz="1000" u="none" strike="noStrike">
                          <a:effectLst/>
                        </a:rPr>
                        <a:t>Yes</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Low</a:t>
                      </a:r>
                      <a:endParaRPr lang="en-GB" sz="1000" b="0" i="0" u="none" strike="noStrike">
                        <a:solidFill>
                          <a:srgbClr val="000000"/>
                        </a:solidFill>
                        <a:effectLst/>
                        <a:latin typeface="Courier New" panose="02070309020205020404" pitchFamily="49" charset="0"/>
                      </a:endParaRPr>
                    </a:p>
                  </a:txBody>
                  <a:tcPr marL="3810" marR="3810" marT="3810" marB="0" anchor="ctr"/>
                </a:tc>
                <a:extLst>
                  <a:ext uri="{0D108BD9-81ED-4DB2-BD59-A6C34878D82A}">
                    <a16:rowId xmlns:a16="http://schemas.microsoft.com/office/drawing/2014/main" val="4280228489"/>
                  </a:ext>
                </a:extLst>
              </a:tr>
              <a:tr h="182880">
                <a:tc>
                  <a:txBody>
                    <a:bodyPr/>
                    <a:lstStyle/>
                    <a:p>
                      <a:pPr algn="l" fontAlgn="ctr"/>
                      <a:r>
                        <a:rPr lang="en-GB" sz="1000" u="none" strike="noStrike">
                          <a:effectLst/>
                        </a:rPr>
                        <a:t>No</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High</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b"/>
                      <a:endParaRPr lang="en-GB" sz="1100" b="0" i="0" u="none" strike="noStrike">
                        <a:solidFill>
                          <a:srgbClr val="000000"/>
                        </a:solidFill>
                        <a:effectLst/>
                        <a:latin typeface="Calibri" panose="020F0502020204030204" pitchFamily="34" charset="0"/>
                      </a:endParaRPr>
                    </a:p>
                  </a:txBody>
                  <a:tcPr marL="3810" marR="3810" marT="3810" marB="0" anchor="b"/>
                </a:tc>
                <a:tc>
                  <a:txBody>
                    <a:bodyPr/>
                    <a:lstStyle/>
                    <a:p>
                      <a:pPr algn="l" fontAlgn="ctr"/>
                      <a:r>
                        <a:rPr lang="en-GB" sz="1000" u="none" strike="noStrike">
                          <a:effectLst/>
                        </a:rPr>
                        <a:t>No</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High</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b"/>
                      <a:endParaRPr lang="en-GB" sz="1100" b="0" i="0" u="none" strike="noStrike">
                        <a:solidFill>
                          <a:srgbClr val="000000"/>
                        </a:solidFill>
                        <a:effectLst/>
                        <a:latin typeface="Calibri" panose="020F0502020204030204" pitchFamily="34" charset="0"/>
                      </a:endParaRPr>
                    </a:p>
                  </a:txBody>
                  <a:tcPr marL="3810" marR="3810" marT="3810" marB="0" anchor="b"/>
                </a:tc>
                <a:tc>
                  <a:txBody>
                    <a:bodyPr/>
                    <a:lstStyle/>
                    <a:p>
                      <a:pPr algn="l" fontAlgn="ctr"/>
                      <a:r>
                        <a:rPr lang="en-GB" sz="1000" u="none" strike="noStrike">
                          <a:effectLst/>
                        </a:rPr>
                        <a:t>Yes</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High</a:t>
                      </a:r>
                      <a:endParaRPr lang="en-GB" sz="1000" b="0" i="0" u="none" strike="noStrike">
                        <a:solidFill>
                          <a:srgbClr val="000000"/>
                        </a:solidFill>
                        <a:effectLst/>
                        <a:latin typeface="Courier New" panose="02070309020205020404" pitchFamily="49" charset="0"/>
                      </a:endParaRPr>
                    </a:p>
                  </a:txBody>
                  <a:tcPr marL="3810" marR="3810" marT="3810" marB="0" anchor="ctr"/>
                </a:tc>
                <a:extLst>
                  <a:ext uri="{0D108BD9-81ED-4DB2-BD59-A6C34878D82A}">
                    <a16:rowId xmlns:a16="http://schemas.microsoft.com/office/drawing/2014/main" val="3714239976"/>
                  </a:ext>
                </a:extLst>
              </a:tr>
              <a:tr h="182880">
                <a:tc>
                  <a:txBody>
                    <a:bodyPr/>
                    <a:lstStyle/>
                    <a:p>
                      <a:pPr algn="l" fontAlgn="ctr"/>
                      <a:r>
                        <a:rPr lang="en-GB" sz="1000" u="none" strike="noStrike">
                          <a:effectLst/>
                        </a:rPr>
                        <a:t>No</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Medium</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b"/>
                      <a:endParaRPr lang="en-GB" sz="1100" b="0" i="0" u="none" strike="noStrike">
                        <a:solidFill>
                          <a:srgbClr val="000000"/>
                        </a:solidFill>
                        <a:effectLst/>
                        <a:latin typeface="Calibri" panose="020F0502020204030204" pitchFamily="34" charset="0"/>
                      </a:endParaRPr>
                    </a:p>
                  </a:txBody>
                  <a:tcPr marL="3810" marR="3810" marT="3810" marB="0" anchor="b"/>
                </a:tc>
                <a:tc>
                  <a:txBody>
                    <a:bodyPr/>
                    <a:lstStyle/>
                    <a:p>
                      <a:pPr algn="l" fontAlgn="ctr"/>
                      <a:r>
                        <a:rPr lang="en-GB" sz="1000" u="none" strike="noStrike">
                          <a:effectLst/>
                        </a:rPr>
                        <a:t>No</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Medium</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b"/>
                      <a:endParaRPr lang="en-GB" sz="1100" b="0" i="0" u="none" strike="noStrike">
                        <a:solidFill>
                          <a:srgbClr val="000000"/>
                        </a:solidFill>
                        <a:effectLst/>
                        <a:latin typeface="Calibri" panose="020F0502020204030204" pitchFamily="34" charset="0"/>
                      </a:endParaRPr>
                    </a:p>
                  </a:txBody>
                  <a:tcPr marL="3810" marR="3810" marT="3810" marB="0" anchor="b"/>
                </a:tc>
                <a:tc>
                  <a:txBody>
                    <a:bodyPr/>
                    <a:lstStyle/>
                    <a:p>
                      <a:pPr algn="l" fontAlgn="ctr"/>
                      <a:r>
                        <a:rPr lang="en-GB" sz="1000" u="none" strike="noStrike">
                          <a:effectLst/>
                        </a:rPr>
                        <a:t>No</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High</a:t>
                      </a:r>
                      <a:endParaRPr lang="en-GB" sz="1000" b="0" i="0" u="none" strike="noStrike">
                        <a:solidFill>
                          <a:srgbClr val="000000"/>
                        </a:solidFill>
                        <a:effectLst/>
                        <a:latin typeface="Courier New" panose="02070309020205020404" pitchFamily="49" charset="0"/>
                      </a:endParaRPr>
                    </a:p>
                  </a:txBody>
                  <a:tcPr marL="3810" marR="3810" marT="3810" marB="0" anchor="ctr"/>
                </a:tc>
                <a:extLst>
                  <a:ext uri="{0D108BD9-81ED-4DB2-BD59-A6C34878D82A}">
                    <a16:rowId xmlns:a16="http://schemas.microsoft.com/office/drawing/2014/main" val="2789375420"/>
                  </a:ext>
                </a:extLst>
              </a:tr>
              <a:tr h="182880">
                <a:tc>
                  <a:txBody>
                    <a:bodyPr/>
                    <a:lstStyle/>
                    <a:p>
                      <a:pPr algn="l" fontAlgn="ctr"/>
                      <a:r>
                        <a:rPr lang="en-GB" sz="1000" u="none" strike="noStrike">
                          <a:effectLst/>
                        </a:rPr>
                        <a:t>Yes</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Medium</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b"/>
                      <a:endParaRPr lang="en-GB" sz="1100" b="0" i="0" u="none" strike="noStrike">
                        <a:solidFill>
                          <a:srgbClr val="000000"/>
                        </a:solidFill>
                        <a:effectLst/>
                        <a:latin typeface="Calibri" panose="020F0502020204030204" pitchFamily="34" charset="0"/>
                      </a:endParaRPr>
                    </a:p>
                  </a:txBody>
                  <a:tcPr marL="3810" marR="3810" marT="3810" marB="0" anchor="b"/>
                </a:tc>
                <a:tc>
                  <a:txBody>
                    <a:bodyPr/>
                    <a:lstStyle/>
                    <a:p>
                      <a:pPr algn="l" fontAlgn="ctr"/>
                      <a:r>
                        <a:rPr lang="en-GB" sz="1000" u="none" strike="noStrike">
                          <a:effectLst/>
                        </a:rPr>
                        <a:t>No</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Medium</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b"/>
                      <a:endParaRPr lang="en-GB" sz="1100" b="0" i="0" u="none" strike="noStrike">
                        <a:solidFill>
                          <a:srgbClr val="000000"/>
                        </a:solidFill>
                        <a:effectLst/>
                        <a:latin typeface="Calibri" panose="020F0502020204030204" pitchFamily="34" charset="0"/>
                      </a:endParaRPr>
                    </a:p>
                  </a:txBody>
                  <a:tcPr marL="3810" marR="3810" marT="3810" marB="0" anchor="b"/>
                </a:tc>
                <a:tc>
                  <a:txBody>
                    <a:bodyPr/>
                    <a:lstStyle/>
                    <a:p>
                      <a:pPr algn="l" fontAlgn="ctr"/>
                      <a:r>
                        <a:rPr lang="en-GB" sz="1000" u="none" strike="noStrike">
                          <a:effectLst/>
                        </a:rPr>
                        <a:t>Yes</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Low</a:t>
                      </a:r>
                      <a:endParaRPr lang="en-GB" sz="1000" b="0" i="0" u="none" strike="noStrike">
                        <a:solidFill>
                          <a:srgbClr val="000000"/>
                        </a:solidFill>
                        <a:effectLst/>
                        <a:latin typeface="Courier New" panose="02070309020205020404" pitchFamily="49" charset="0"/>
                      </a:endParaRPr>
                    </a:p>
                  </a:txBody>
                  <a:tcPr marL="3810" marR="3810" marT="3810" marB="0" anchor="ctr"/>
                </a:tc>
                <a:extLst>
                  <a:ext uri="{0D108BD9-81ED-4DB2-BD59-A6C34878D82A}">
                    <a16:rowId xmlns:a16="http://schemas.microsoft.com/office/drawing/2014/main" val="1487436444"/>
                  </a:ext>
                </a:extLst>
              </a:tr>
              <a:tr h="182880">
                <a:tc>
                  <a:txBody>
                    <a:bodyPr/>
                    <a:lstStyle/>
                    <a:p>
                      <a:pPr algn="l" fontAlgn="ctr"/>
                      <a:r>
                        <a:rPr lang="en-GB" sz="1000" u="none" strike="noStrike">
                          <a:effectLst/>
                        </a:rPr>
                        <a:t>No</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Medium</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b"/>
                      <a:endParaRPr lang="en-GB" sz="1100" b="0" i="0" u="none" strike="noStrike">
                        <a:solidFill>
                          <a:srgbClr val="000000"/>
                        </a:solidFill>
                        <a:effectLst/>
                        <a:latin typeface="Calibri" panose="020F0502020204030204" pitchFamily="34" charset="0"/>
                      </a:endParaRPr>
                    </a:p>
                  </a:txBody>
                  <a:tcPr marL="3810" marR="3810" marT="3810" marB="0" anchor="b"/>
                </a:tc>
                <a:tc>
                  <a:txBody>
                    <a:bodyPr/>
                    <a:lstStyle/>
                    <a:p>
                      <a:pPr algn="l" fontAlgn="ctr"/>
                      <a:r>
                        <a:rPr lang="en-GB" sz="1000" u="none" strike="noStrike">
                          <a:effectLst/>
                        </a:rPr>
                        <a:t>No</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High</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b"/>
                      <a:endParaRPr lang="en-GB" sz="1100" b="0" i="0" u="none" strike="noStrike">
                        <a:solidFill>
                          <a:srgbClr val="000000"/>
                        </a:solidFill>
                        <a:effectLst/>
                        <a:latin typeface="Calibri" panose="020F0502020204030204" pitchFamily="34" charset="0"/>
                      </a:endParaRPr>
                    </a:p>
                  </a:txBody>
                  <a:tcPr marL="3810" marR="3810" marT="3810" marB="0" anchor="b"/>
                </a:tc>
                <a:tc>
                  <a:txBody>
                    <a:bodyPr/>
                    <a:lstStyle/>
                    <a:p>
                      <a:pPr algn="l" fontAlgn="ctr"/>
                      <a:r>
                        <a:rPr lang="en-GB" sz="1000" u="none" strike="noStrike">
                          <a:effectLst/>
                        </a:rPr>
                        <a:t>Yes</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High</a:t>
                      </a:r>
                      <a:endParaRPr lang="en-GB" sz="1000" b="0" i="0" u="none" strike="noStrike">
                        <a:solidFill>
                          <a:srgbClr val="000000"/>
                        </a:solidFill>
                        <a:effectLst/>
                        <a:latin typeface="Courier New" panose="02070309020205020404" pitchFamily="49" charset="0"/>
                      </a:endParaRPr>
                    </a:p>
                  </a:txBody>
                  <a:tcPr marL="3810" marR="3810" marT="3810" marB="0" anchor="ctr"/>
                </a:tc>
                <a:extLst>
                  <a:ext uri="{0D108BD9-81ED-4DB2-BD59-A6C34878D82A}">
                    <a16:rowId xmlns:a16="http://schemas.microsoft.com/office/drawing/2014/main" val="316714713"/>
                  </a:ext>
                </a:extLst>
              </a:tr>
              <a:tr h="182880">
                <a:tc>
                  <a:txBody>
                    <a:bodyPr/>
                    <a:lstStyle/>
                    <a:p>
                      <a:pPr algn="l" fontAlgn="ctr"/>
                      <a:r>
                        <a:rPr lang="en-GB" sz="1000" u="none" strike="noStrike">
                          <a:effectLst/>
                        </a:rPr>
                        <a:t>No</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Medium</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b"/>
                      <a:endParaRPr lang="en-GB" sz="1100" b="0" i="0" u="none" strike="noStrike">
                        <a:solidFill>
                          <a:srgbClr val="000000"/>
                        </a:solidFill>
                        <a:effectLst/>
                        <a:latin typeface="Calibri" panose="020F0502020204030204" pitchFamily="34" charset="0"/>
                      </a:endParaRPr>
                    </a:p>
                  </a:txBody>
                  <a:tcPr marL="3810" marR="3810" marT="3810" marB="0" anchor="b"/>
                </a:tc>
                <a:tc>
                  <a:txBody>
                    <a:bodyPr/>
                    <a:lstStyle/>
                    <a:p>
                      <a:pPr algn="l" fontAlgn="ctr"/>
                      <a:r>
                        <a:rPr lang="en-GB" sz="1000" u="none" strike="noStrike">
                          <a:effectLst/>
                        </a:rPr>
                        <a:t>Yes</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High</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b"/>
                      <a:endParaRPr lang="en-GB" sz="1100" b="0" i="0" u="none" strike="noStrike">
                        <a:solidFill>
                          <a:srgbClr val="000000"/>
                        </a:solidFill>
                        <a:effectLst/>
                        <a:latin typeface="Calibri" panose="020F0502020204030204" pitchFamily="34" charset="0"/>
                      </a:endParaRPr>
                    </a:p>
                  </a:txBody>
                  <a:tcPr marL="3810" marR="3810" marT="3810" marB="0" anchor="b"/>
                </a:tc>
                <a:tc>
                  <a:txBody>
                    <a:bodyPr/>
                    <a:lstStyle/>
                    <a:p>
                      <a:pPr algn="l" fontAlgn="ctr"/>
                      <a:r>
                        <a:rPr lang="en-GB" sz="1000" u="none" strike="noStrike">
                          <a:effectLst/>
                        </a:rPr>
                        <a:t>Yes</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Low</a:t>
                      </a:r>
                      <a:endParaRPr lang="en-GB" sz="1000" b="0" i="0" u="none" strike="noStrike">
                        <a:solidFill>
                          <a:srgbClr val="000000"/>
                        </a:solidFill>
                        <a:effectLst/>
                        <a:latin typeface="Courier New" panose="02070309020205020404" pitchFamily="49" charset="0"/>
                      </a:endParaRPr>
                    </a:p>
                  </a:txBody>
                  <a:tcPr marL="3810" marR="3810" marT="3810" marB="0" anchor="ctr"/>
                </a:tc>
                <a:extLst>
                  <a:ext uri="{0D108BD9-81ED-4DB2-BD59-A6C34878D82A}">
                    <a16:rowId xmlns:a16="http://schemas.microsoft.com/office/drawing/2014/main" val="3915154989"/>
                  </a:ext>
                </a:extLst>
              </a:tr>
              <a:tr h="182880">
                <a:tc>
                  <a:txBody>
                    <a:bodyPr/>
                    <a:lstStyle/>
                    <a:p>
                      <a:pPr algn="l" fontAlgn="ctr"/>
                      <a:r>
                        <a:rPr lang="en-GB" sz="1000" u="none" strike="noStrike">
                          <a:effectLst/>
                        </a:rPr>
                        <a:t>Yes</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Medium</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b"/>
                      <a:endParaRPr lang="en-GB" sz="1100" b="0" i="0" u="none" strike="noStrike">
                        <a:solidFill>
                          <a:srgbClr val="000000"/>
                        </a:solidFill>
                        <a:effectLst/>
                        <a:latin typeface="Calibri" panose="020F0502020204030204" pitchFamily="34" charset="0"/>
                      </a:endParaRPr>
                    </a:p>
                  </a:txBody>
                  <a:tcPr marL="3810" marR="3810" marT="3810" marB="0" anchor="b"/>
                </a:tc>
                <a:tc>
                  <a:txBody>
                    <a:bodyPr/>
                    <a:lstStyle/>
                    <a:p>
                      <a:pPr algn="l" fontAlgn="ctr"/>
                      <a:r>
                        <a:rPr lang="en-GB" sz="1000" u="none" strike="noStrike">
                          <a:effectLst/>
                        </a:rPr>
                        <a:t>Yes</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High</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b"/>
                      <a:endParaRPr lang="en-GB" sz="1100" b="0" i="0" u="none" strike="noStrike">
                        <a:solidFill>
                          <a:srgbClr val="000000"/>
                        </a:solidFill>
                        <a:effectLst/>
                        <a:latin typeface="Calibri" panose="020F0502020204030204" pitchFamily="34" charset="0"/>
                      </a:endParaRPr>
                    </a:p>
                  </a:txBody>
                  <a:tcPr marL="3810" marR="3810" marT="3810" marB="0" anchor="b"/>
                </a:tc>
                <a:tc>
                  <a:txBody>
                    <a:bodyPr/>
                    <a:lstStyle/>
                    <a:p>
                      <a:pPr algn="l" fontAlgn="ctr"/>
                      <a:r>
                        <a:rPr lang="en-GB" sz="1000" u="none" strike="noStrike">
                          <a:effectLst/>
                        </a:rPr>
                        <a:t>No</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Low</a:t>
                      </a:r>
                      <a:endParaRPr lang="en-GB" sz="1000" b="0" i="0" u="none" strike="noStrike">
                        <a:solidFill>
                          <a:srgbClr val="000000"/>
                        </a:solidFill>
                        <a:effectLst/>
                        <a:latin typeface="Courier New" panose="02070309020205020404" pitchFamily="49" charset="0"/>
                      </a:endParaRPr>
                    </a:p>
                  </a:txBody>
                  <a:tcPr marL="3810" marR="3810" marT="3810" marB="0" anchor="ctr"/>
                </a:tc>
                <a:extLst>
                  <a:ext uri="{0D108BD9-81ED-4DB2-BD59-A6C34878D82A}">
                    <a16:rowId xmlns:a16="http://schemas.microsoft.com/office/drawing/2014/main" val="2963266056"/>
                  </a:ext>
                </a:extLst>
              </a:tr>
              <a:tr h="182880">
                <a:tc>
                  <a:txBody>
                    <a:bodyPr/>
                    <a:lstStyle/>
                    <a:p>
                      <a:pPr algn="l" fontAlgn="ctr"/>
                      <a:r>
                        <a:rPr lang="en-GB" sz="1000" u="none" strike="noStrike">
                          <a:effectLst/>
                        </a:rPr>
                        <a:t>No</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High</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b"/>
                      <a:endParaRPr lang="en-GB" sz="1100" b="0" i="0" u="none" strike="noStrike">
                        <a:solidFill>
                          <a:srgbClr val="000000"/>
                        </a:solidFill>
                        <a:effectLst/>
                        <a:latin typeface="Calibri" panose="020F0502020204030204" pitchFamily="34" charset="0"/>
                      </a:endParaRPr>
                    </a:p>
                  </a:txBody>
                  <a:tcPr marL="3810" marR="3810" marT="3810" marB="0" anchor="b"/>
                </a:tc>
                <a:tc>
                  <a:txBody>
                    <a:bodyPr/>
                    <a:lstStyle/>
                    <a:p>
                      <a:pPr algn="l" fontAlgn="ctr"/>
                      <a:r>
                        <a:rPr lang="en-GB" sz="1000" u="none" strike="noStrike">
                          <a:effectLst/>
                        </a:rPr>
                        <a:t>Yes</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Medium</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b"/>
                      <a:endParaRPr lang="en-GB" sz="1100" b="0" i="0" u="none" strike="noStrike">
                        <a:solidFill>
                          <a:srgbClr val="000000"/>
                        </a:solidFill>
                        <a:effectLst/>
                        <a:latin typeface="Calibri" panose="020F0502020204030204" pitchFamily="34" charset="0"/>
                      </a:endParaRPr>
                    </a:p>
                  </a:txBody>
                  <a:tcPr marL="3810" marR="3810" marT="3810" marB="0" anchor="b"/>
                </a:tc>
                <a:tc>
                  <a:txBody>
                    <a:bodyPr/>
                    <a:lstStyle/>
                    <a:p>
                      <a:pPr algn="l" fontAlgn="ctr"/>
                      <a:r>
                        <a:rPr lang="en-GB" sz="1000" u="none" strike="noStrike">
                          <a:effectLst/>
                        </a:rPr>
                        <a:t>Yes</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High</a:t>
                      </a:r>
                      <a:endParaRPr lang="en-GB" sz="1000" b="0" i="0" u="none" strike="noStrike">
                        <a:solidFill>
                          <a:srgbClr val="000000"/>
                        </a:solidFill>
                        <a:effectLst/>
                        <a:latin typeface="Courier New" panose="02070309020205020404" pitchFamily="49" charset="0"/>
                      </a:endParaRPr>
                    </a:p>
                  </a:txBody>
                  <a:tcPr marL="3810" marR="3810" marT="3810" marB="0" anchor="ctr"/>
                </a:tc>
                <a:extLst>
                  <a:ext uri="{0D108BD9-81ED-4DB2-BD59-A6C34878D82A}">
                    <a16:rowId xmlns:a16="http://schemas.microsoft.com/office/drawing/2014/main" val="1592052738"/>
                  </a:ext>
                </a:extLst>
              </a:tr>
              <a:tr h="182880">
                <a:tc>
                  <a:txBody>
                    <a:bodyPr/>
                    <a:lstStyle/>
                    <a:p>
                      <a:pPr algn="l" fontAlgn="ctr"/>
                      <a:r>
                        <a:rPr lang="en-GB" sz="1000" u="none" strike="noStrike">
                          <a:effectLst/>
                        </a:rPr>
                        <a:t>Yes</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High</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b"/>
                      <a:endParaRPr lang="en-GB" sz="1100" b="0" i="0" u="none" strike="noStrike">
                        <a:solidFill>
                          <a:srgbClr val="000000"/>
                        </a:solidFill>
                        <a:effectLst/>
                        <a:latin typeface="Calibri" panose="020F0502020204030204" pitchFamily="34" charset="0"/>
                      </a:endParaRPr>
                    </a:p>
                  </a:txBody>
                  <a:tcPr marL="3810" marR="3810" marT="3810" marB="0" anchor="b"/>
                </a:tc>
                <a:tc>
                  <a:txBody>
                    <a:bodyPr/>
                    <a:lstStyle/>
                    <a:p>
                      <a:pPr algn="l" fontAlgn="ctr"/>
                      <a:r>
                        <a:rPr lang="en-GB" sz="1000" u="none" strike="noStrike">
                          <a:effectLst/>
                        </a:rPr>
                        <a:t>No</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a:effectLst/>
                        </a:rPr>
                        <a:t>High</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b"/>
                      <a:endParaRPr lang="en-GB" sz="1100" b="0" i="0" u="none" strike="noStrike">
                        <a:solidFill>
                          <a:srgbClr val="000000"/>
                        </a:solidFill>
                        <a:effectLst/>
                        <a:latin typeface="Calibri" panose="020F0502020204030204" pitchFamily="34" charset="0"/>
                      </a:endParaRPr>
                    </a:p>
                  </a:txBody>
                  <a:tcPr marL="3810" marR="3810" marT="3810" marB="0" anchor="b"/>
                </a:tc>
                <a:tc>
                  <a:txBody>
                    <a:bodyPr/>
                    <a:lstStyle/>
                    <a:p>
                      <a:pPr algn="l" fontAlgn="ctr"/>
                      <a:r>
                        <a:rPr lang="en-GB" sz="1000" u="none" strike="noStrike">
                          <a:effectLst/>
                        </a:rPr>
                        <a:t>No</a:t>
                      </a:r>
                      <a:endParaRPr lang="en-GB" sz="1000" b="0" i="0" u="none" strike="noStrike">
                        <a:solidFill>
                          <a:srgbClr val="000000"/>
                        </a:solidFill>
                        <a:effectLst/>
                        <a:latin typeface="Courier New" panose="02070309020205020404" pitchFamily="49" charset="0"/>
                      </a:endParaRPr>
                    </a:p>
                  </a:txBody>
                  <a:tcPr marL="3810" marR="3810" marT="3810" marB="0" anchor="ctr"/>
                </a:tc>
                <a:tc>
                  <a:txBody>
                    <a:bodyPr/>
                    <a:lstStyle/>
                    <a:p>
                      <a:pPr algn="l" fontAlgn="ctr"/>
                      <a:r>
                        <a:rPr lang="en-GB" sz="1000" u="none" strike="noStrike" dirty="0">
                          <a:effectLst/>
                        </a:rPr>
                        <a:t>Low</a:t>
                      </a:r>
                      <a:endParaRPr lang="en-GB" sz="1000" b="0" i="0" u="none" strike="noStrike" dirty="0">
                        <a:solidFill>
                          <a:srgbClr val="000000"/>
                        </a:solidFill>
                        <a:effectLst/>
                        <a:latin typeface="Courier New" panose="02070309020205020404" pitchFamily="49" charset="0"/>
                      </a:endParaRPr>
                    </a:p>
                  </a:txBody>
                  <a:tcPr marL="3810" marR="3810" marT="3810" marB="0" anchor="ctr"/>
                </a:tc>
                <a:extLst>
                  <a:ext uri="{0D108BD9-81ED-4DB2-BD59-A6C34878D82A}">
                    <a16:rowId xmlns:a16="http://schemas.microsoft.com/office/drawing/2014/main" val="3804799923"/>
                  </a:ext>
                </a:extLst>
              </a:tr>
            </a:tbl>
          </a:graphicData>
        </a:graphic>
      </p:graphicFrame>
    </p:spTree>
    <p:extLst>
      <p:ext uri="{BB962C8B-B14F-4D97-AF65-F5344CB8AC3E}">
        <p14:creationId xmlns:p14="http://schemas.microsoft.com/office/powerpoint/2010/main" val="34642441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50" name="Rectangle 2"/>
          <p:cNvSpPr>
            <a:spLocks noGrp="1" noChangeArrowheads="1"/>
          </p:cNvSpPr>
          <p:nvPr>
            <p:ph type="title"/>
          </p:nvPr>
        </p:nvSpPr>
        <p:spPr/>
        <p:txBody>
          <a:bodyPr>
            <a:normAutofit/>
          </a:bodyPr>
          <a:lstStyle/>
          <a:p>
            <a:r>
              <a:rPr lang="en-GB"/>
              <a:t>Network Data</a:t>
            </a:r>
            <a:endParaRPr lang="en-US"/>
          </a:p>
        </p:txBody>
      </p:sp>
      <p:sp>
        <p:nvSpPr>
          <p:cNvPr id="206851" name="Rectangle 3"/>
          <p:cNvSpPr>
            <a:spLocks noGrp="1" noChangeArrowheads="1"/>
          </p:cNvSpPr>
          <p:nvPr>
            <p:ph idx="1"/>
          </p:nvPr>
        </p:nvSpPr>
        <p:spPr/>
        <p:txBody>
          <a:bodyPr>
            <a:normAutofit/>
          </a:bodyPr>
          <a:lstStyle/>
          <a:p>
            <a:r>
              <a:rPr lang="en-GB" sz="2400" dirty="0"/>
              <a:t>We can also rearrange </a:t>
            </a:r>
            <a:r>
              <a:rPr lang="en-GB" sz="2400" i="1" dirty="0"/>
              <a:t>network</a:t>
            </a:r>
            <a:r>
              <a:rPr lang="en-GB" sz="2400" dirty="0"/>
              <a:t> or </a:t>
            </a:r>
            <a:r>
              <a:rPr lang="en-GB" sz="2400" i="1" dirty="0"/>
              <a:t>connectivity</a:t>
            </a:r>
            <a:r>
              <a:rPr lang="en-GB" sz="2400" dirty="0"/>
              <a:t> data</a:t>
            </a:r>
          </a:p>
          <a:p>
            <a:endParaRPr lang="en-GB" sz="2400" dirty="0"/>
          </a:p>
          <a:p>
            <a:r>
              <a:rPr lang="en-GB" sz="2400" dirty="0"/>
              <a:t>Suppose we record phone calls made between 13 people (labelled A to M)</a:t>
            </a:r>
          </a:p>
          <a:p>
            <a:endParaRPr lang="en-GB" sz="2400" dirty="0"/>
          </a:p>
          <a:p>
            <a:r>
              <a:rPr lang="en-GB" sz="2400" dirty="0"/>
              <a:t>It is very difficult to identify any interesting patterns from the data in either table or node-link diagram forms</a:t>
            </a:r>
            <a:endParaRPr lang="en-US" sz="2400" dirty="0"/>
          </a:p>
        </p:txBody>
      </p:sp>
      <p:sp>
        <p:nvSpPr>
          <p:cNvPr id="6" name="Slide Number Placeholder 5"/>
          <p:cNvSpPr>
            <a:spLocks noGrp="1"/>
          </p:cNvSpPr>
          <p:nvPr>
            <p:ph type="sldNum" sz="quarter" idx="12"/>
          </p:nvPr>
        </p:nvSpPr>
        <p:spPr/>
        <p:txBody>
          <a:bodyPr/>
          <a:lstStyle/>
          <a:p>
            <a:fld id="{F51E5C37-323E-401D-8698-A212C935C271}" type="slidenum">
              <a:rPr lang="en-GB"/>
              <a:pPr/>
              <a:t>28</a:t>
            </a:fld>
            <a:endParaRPr lang="en-GB"/>
          </a:p>
        </p:txBody>
      </p:sp>
    </p:spTree>
    <p:extLst>
      <p:ext uri="{BB962C8B-B14F-4D97-AF65-F5344CB8AC3E}">
        <p14:creationId xmlns:p14="http://schemas.microsoft.com/office/powerpoint/2010/main" val="30165839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08085" name="Group 213"/>
          <p:cNvGraphicFramePr>
            <a:graphicFrameLocks noGrp="1"/>
          </p:cNvGraphicFramePr>
          <p:nvPr>
            <p:ph/>
            <p:extLst>
              <p:ext uri="{D42A27DB-BD31-4B8C-83A1-F6EECF244321}">
                <p14:modId xmlns:p14="http://schemas.microsoft.com/office/powerpoint/2010/main" val="1436522452"/>
              </p:ext>
            </p:extLst>
          </p:nvPr>
        </p:nvGraphicFramePr>
        <p:xfrm>
          <a:off x="457200" y="277813"/>
          <a:ext cx="8229600" cy="5853114"/>
        </p:xfrm>
        <a:graphic>
          <a:graphicData uri="http://schemas.openxmlformats.org/drawingml/2006/table">
            <a:tbl>
              <a:tblPr/>
              <a:tblGrid>
                <a:gridCol w="2057400">
                  <a:extLst>
                    <a:ext uri="{9D8B030D-6E8A-4147-A177-3AD203B41FA5}">
                      <a16:colId xmlns:a16="http://schemas.microsoft.com/office/drawing/2014/main" val="20000"/>
                    </a:ext>
                  </a:extLst>
                </a:gridCol>
                <a:gridCol w="2057400">
                  <a:extLst>
                    <a:ext uri="{9D8B030D-6E8A-4147-A177-3AD203B41FA5}">
                      <a16:colId xmlns:a16="http://schemas.microsoft.com/office/drawing/2014/main" val="20001"/>
                    </a:ext>
                  </a:extLst>
                </a:gridCol>
                <a:gridCol w="2057400">
                  <a:extLst>
                    <a:ext uri="{9D8B030D-6E8A-4147-A177-3AD203B41FA5}">
                      <a16:colId xmlns:a16="http://schemas.microsoft.com/office/drawing/2014/main" val="20002"/>
                    </a:ext>
                  </a:extLst>
                </a:gridCol>
                <a:gridCol w="2057400">
                  <a:extLst>
                    <a:ext uri="{9D8B030D-6E8A-4147-A177-3AD203B41FA5}">
                      <a16:colId xmlns:a16="http://schemas.microsoft.com/office/drawing/2014/main" val="20003"/>
                    </a:ext>
                  </a:extLst>
                </a:gridCol>
              </a:tblGrid>
              <a:tr h="650875">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Originator</a:t>
                      </a:r>
                      <a:endParaRPr kumimoji="0" lang="en-US" sz="2800" b="0" i="0" u="none" strike="noStrike" cap="none" normalizeH="0" baseline="0">
                        <a:ln>
                          <a:noFill/>
                        </a:ln>
                        <a:solidFill>
                          <a:schemeClr val="tx1"/>
                        </a:solidFill>
                        <a:effectLst/>
                        <a:latin typeface="Arial" charset="0"/>
                      </a:endParaRPr>
                    </a:p>
                  </a:txBody>
                  <a:tcPr horzOverflow="overflow">
                    <a:lnL cap="flat">
                      <a:noFill/>
                    </a:lnL>
                    <a:lnR>
                      <a:noFill/>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Receiver</a:t>
                      </a:r>
                      <a:endParaRPr kumimoji="0" lang="en-US" sz="2800" b="0" i="0" u="none" strike="noStrike" cap="none" normalizeH="0" baseline="0">
                        <a:ln>
                          <a:noFill/>
                        </a:ln>
                        <a:solidFill>
                          <a:schemeClr val="tx1"/>
                        </a:solidFill>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Originator</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Receiver</a:t>
                      </a:r>
                      <a:endParaRPr kumimoji="0" lang="en-US" sz="2800" b="0" i="0" u="none" strike="noStrike" cap="none" normalizeH="0" baseline="0">
                        <a:ln>
                          <a:noFill/>
                        </a:ln>
                        <a:solidFill>
                          <a:schemeClr val="tx1"/>
                        </a:solidFill>
                        <a:effectLst/>
                        <a:latin typeface="Arial" charset="0"/>
                      </a:endParaRPr>
                    </a:p>
                  </a:txBody>
                  <a:tcPr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0000"/>
                  </a:ext>
                </a:extLst>
              </a:tr>
              <a:tr h="649288">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A</a:t>
                      </a:r>
                      <a:endParaRPr kumimoji="0" lang="en-US" sz="2800" b="0" i="0" u="none" strike="noStrike" cap="none" normalizeH="0" baseline="0">
                        <a:ln>
                          <a:noFill/>
                        </a:ln>
                        <a:solidFill>
                          <a:schemeClr val="tx1"/>
                        </a:solidFill>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H</a:t>
                      </a:r>
                      <a:endParaRPr kumimoji="0" lang="en-US" sz="2800" b="0" i="0" u="none" strike="noStrike" cap="none" normalizeH="0" baseline="0">
                        <a:ln>
                          <a:noFill/>
                        </a:ln>
                        <a:solidFill>
                          <a:schemeClr val="tx1"/>
                        </a:solidFill>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K</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B</a:t>
                      </a:r>
                      <a:endParaRPr kumimoji="0" lang="en-US" sz="2800" b="0" i="0" u="none" strike="noStrike" cap="none" normalizeH="0" baseline="0">
                        <a:ln>
                          <a:noFill/>
                        </a:ln>
                        <a:solidFill>
                          <a:schemeClr val="tx1"/>
                        </a:solidFill>
                        <a:effectLst/>
                        <a:latin typeface="Arial" charset="0"/>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650875">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C</a:t>
                      </a:r>
                      <a:endParaRPr kumimoji="0" lang="en-US" sz="2800" b="0" i="0" u="none" strike="noStrike" cap="none" normalizeH="0" baseline="0">
                        <a:ln>
                          <a:noFill/>
                        </a:ln>
                        <a:solidFill>
                          <a:schemeClr val="tx1"/>
                        </a:solidFill>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L</a:t>
                      </a:r>
                      <a:endParaRPr kumimoji="0" lang="en-US" sz="2800" b="0" i="0" u="none" strike="noStrike" cap="none" normalizeH="0" baseline="0">
                        <a:ln>
                          <a:noFill/>
                        </a:ln>
                        <a:solidFill>
                          <a:schemeClr val="tx1"/>
                        </a:solidFill>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G</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B</a:t>
                      </a:r>
                      <a:endParaRPr kumimoji="0" lang="en-US" sz="2800" b="0" i="0" u="none" strike="noStrike" cap="none" normalizeH="0" baseline="0">
                        <a:ln>
                          <a:noFill/>
                        </a:ln>
                        <a:solidFill>
                          <a:schemeClr val="tx1"/>
                        </a:solidFill>
                        <a:effectLst/>
                        <a:latin typeface="Arial" charset="0"/>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650875">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I</a:t>
                      </a:r>
                      <a:endParaRPr kumimoji="0" lang="en-US" sz="2800" b="0" i="0" u="none" strike="noStrike" cap="none" normalizeH="0" baseline="0">
                        <a:ln>
                          <a:noFill/>
                        </a:ln>
                        <a:solidFill>
                          <a:schemeClr val="tx1"/>
                        </a:solidFill>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M</a:t>
                      </a:r>
                      <a:endParaRPr kumimoji="0" lang="en-US" sz="2800" b="0" i="0" u="none" strike="noStrike" cap="none" normalizeH="0" baseline="0">
                        <a:ln>
                          <a:noFill/>
                        </a:ln>
                        <a:solidFill>
                          <a:schemeClr val="tx1"/>
                        </a:solidFill>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K</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E</a:t>
                      </a:r>
                      <a:endParaRPr kumimoji="0" lang="en-US" sz="2800" b="0" i="0" u="none" strike="noStrike" cap="none" normalizeH="0" baseline="0">
                        <a:ln>
                          <a:noFill/>
                        </a:ln>
                        <a:solidFill>
                          <a:schemeClr val="tx1"/>
                        </a:solidFill>
                        <a:effectLst/>
                        <a:latin typeface="Arial" charset="0"/>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3"/>
                  </a:ext>
                </a:extLst>
              </a:tr>
              <a:tr h="649288">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B</a:t>
                      </a:r>
                      <a:endParaRPr kumimoji="0" lang="en-US" sz="2800" b="0" i="0" u="none" strike="noStrike" cap="none" normalizeH="0" baseline="0">
                        <a:ln>
                          <a:noFill/>
                        </a:ln>
                        <a:solidFill>
                          <a:schemeClr val="tx1"/>
                        </a:solidFill>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E</a:t>
                      </a:r>
                      <a:endParaRPr kumimoji="0" lang="en-US" sz="2800" b="0" i="0" u="none" strike="noStrike" cap="none" normalizeH="0" baseline="0">
                        <a:ln>
                          <a:noFill/>
                        </a:ln>
                        <a:solidFill>
                          <a:schemeClr val="tx1"/>
                        </a:solidFill>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C</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J</a:t>
                      </a:r>
                      <a:endParaRPr kumimoji="0" lang="en-US" sz="2800" b="0" i="0" u="none" strike="noStrike" cap="none" normalizeH="0" baseline="0">
                        <a:ln>
                          <a:noFill/>
                        </a:ln>
                        <a:solidFill>
                          <a:schemeClr val="tx1"/>
                        </a:solidFill>
                        <a:effectLst/>
                        <a:latin typeface="Arial" charset="0"/>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4"/>
                  </a:ext>
                </a:extLst>
              </a:tr>
              <a:tr h="650875">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F</a:t>
                      </a:r>
                      <a:endParaRPr kumimoji="0" lang="en-US" sz="2800" b="0" i="0" u="none" strike="noStrike" cap="none" normalizeH="0" baseline="0">
                        <a:ln>
                          <a:noFill/>
                        </a:ln>
                        <a:solidFill>
                          <a:schemeClr val="tx1"/>
                        </a:solidFill>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H</a:t>
                      </a:r>
                      <a:endParaRPr kumimoji="0" lang="en-US" sz="2800" b="0" i="0" u="none" strike="noStrike" cap="none" normalizeH="0" baseline="0">
                        <a:ln>
                          <a:noFill/>
                        </a:ln>
                        <a:solidFill>
                          <a:schemeClr val="tx1"/>
                        </a:solidFill>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D</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C</a:t>
                      </a:r>
                      <a:endParaRPr kumimoji="0" lang="en-US" sz="2800" b="0" i="0" u="none" strike="noStrike" cap="none" normalizeH="0" baseline="0">
                        <a:ln>
                          <a:noFill/>
                        </a:ln>
                        <a:solidFill>
                          <a:schemeClr val="tx1"/>
                        </a:solidFill>
                        <a:effectLst/>
                        <a:latin typeface="Arial" charset="0"/>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5"/>
                  </a:ext>
                </a:extLst>
              </a:tr>
              <a:tr h="650875">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G</a:t>
                      </a:r>
                      <a:endParaRPr kumimoji="0" lang="en-US" sz="2800" b="0" i="0" u="none" strike="noStrike" cap="none" normalizeH="0" baseline="0">
                        <a:ln>
                          <a:noFill/>
                        </a:ln>
                        <a:solidFill>
                          <a:schemeClr val="tx1"/>
                        </a:solidFill>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I</a:t>
                      </a:r>
                      <a:endParaRPr kumimoji="0" lang="en-US" sz="2800" b="0" i="0" u="none" strike="noStrike" cap="none" normalizeH="0" baseline="0">
                        <a:ln>
                          <a:noFill/>
                        </a:ln>
                        <a:solidFill>
                          <a:schemeClr val="tx1"/>
                        </a:solidFill>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F</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A</a:t>
                      </a:r>
                      <a:endParaRPr kumimoji="0" lang="en-US" sz="2800" b="0" i="0" u="none" strike="noStrike" cap="none" normalizeH="0" baseline="0">
                        <a:ln>
                          <a:noFill/>
                        </a:ln>
                        <a:solidFill>
                          <a:schemeClr val="tx1"/>
                        </a:solidFill>
                        <a:effectLst/>
                        <a:latin typeface="Arial" charset="0"/>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6"/>
                  </a:ext>
                </a:extLst>
              </a:tr>
              <a:tr h="649288">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I</a:t>
                      </a:r>
                      <a:endParaRPr kumimoji="0" lang="en-US" sz="2800" b="0" i="0" u="none" strike="noStrike" cap="none" normalizeH="0" baseline="0">
                        <a:ln>
                          <a:noFill/>
                        </a:ln>
                        <a:solidFill>
                          <a:schemeClr val="tx1"/>
                        </a:solidFill>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B</a:t>
                      </a:r>
                      <a:endParaRPr kumimoji="0" lang="en-US" sz="2800" b="0" i="0" u="none" strike="noStrike" cap="none" normalizeH="0" baseline="0">
                        <a:ln>
                          <a:noFill/>
                        </a:ln>
                        <a:solidFill>
                          <a:schemeClr val="tx1"/>
                        </a:solidFill>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J</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L</a:t>
                      </a:r>
                      <a:endParaRPr kumimoji="0" lang="en-US" sz="2800" b="0" i="0" u="none" strike="noStrike" cap="none" normalizeH="0" baseline="0">
                        <a:ln>
                          <a:noFill/>
                        </a:ln>
                        <a:solidFill>
                          <a:schemeClr val="tx1"/>
                        </a:solidFill>
                        <a:effectLst/>
                        <a:latin typeface="Arial" charset="0"/>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7"/>
                  </a:ext>
                </a:extLst>
              </a:tr>
              <a:tr h="650875">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B</a:t>
                      </a:r>
                      <a:endParaRPr kumimoji="0" lang="en-US" sz="2800" b="0" i="0" u="none" strike="noStrike" cap="none" normalizeH="0" baseline="0">
                        <a:ln>
                          <a:noFill/>
                        </a:ln>
                        <a:solidFill>
                          <a:schemeClr val="tx1"/>
                        </a:solidFill>
                        <a:effectLst/>
                        <a:latin typeface="Arial" charset="0"/>
                      </a:endParaRPr>
                    </a:p>
                  </a:txBody>
                  <a:tcPr horzOverflow="overflow">
                    <a:lnL cap="flat">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M</a:t>
                      </a:r>
                      <a:endParaRPr kumimoji="0" lang="en-US" sz="2800" b="0" i="0" u="none" strike="noStrike" cap="none" normalizeH="0" baseline="0">
                        <a:ln>
                          <a:noFill/>
                        </a:ln>
                        <a:solidFill>
                          <a:schemeClr val="tx1"/>
                        </a:solidFill>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dirty="0">
                        <a:ln>
                          <a:noFill/>
                        </a:ln>
                        <a:solidFill>
                          <a:schemeClr val="tx1"/>
                        </a:solidFill>
                        <a:effectLst/>
                        <a:latin typeface="Arial" charset="0"/>
                      </a:endParaRPr>
                    </a:p>
                  </a:txBody>
                  <a:tcPr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0008"/>
                  </a:ext>
                </a:extLst>
              </a:tr>
            </a:tbl>
          </a:graphicData>
        </a:graphic>
      </p:graphicFrame>
      <p:sp>
        <p:nvSpPr>
          <p:cNvPr id="68" name="Slide Number Placeholder 4"/>
          <p:cNvSpPr>
            <a:spLocks noGrp="1"/>
          </p:cNvSpPr>
          <p:nvPr>
            <p:ph type="sldNum" sz="quarter" idx="12"/>
          </p:nvPr>
        </p:nvSpPr>
        <p:spPr/>
        <p:txBody>
          <a:bodyPr/>
          <a:lstStyle/>
          <a:p>
            <a:fld id="{6BBF335A-84E0-42BF-A2D8-56EC6DDAFD48}" type="slidenum">
              <a:rPr lang="en-GB"/>
              <a:pPr/>
              <a:t>29</a:t>
            </a:fld>
            <a:endParaRPr lang="en-GB"/>
          </a:p>
        </p:txBody>
      </p:sp>
    </p:spTree>
    <p:extLst>
      <p:ext uri="{BB962C8B-B14F-4D97-AF65-F5344CB8AC3E}">
        <p14:creationId xmlns:p14="http://schemas.microsoft.com/office/powerpoint/2010/main" val="23690526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Slide Number Placeholder 3"/>
          <p:cNvSpPr>
            <a:spLocks noGrp="1"/>
          </p:cNvSpPr>
          <p:nvPr>
            <p:ph type="sldNum" sz="quarter" idx="12"/>
          </p:nvPr>
        </p:nvSpPr>
        <p:spPr/>
        <p:txBody>
          <a:bodyPr/>
          <a:lstStyle/>
          <a:p>
            <a:fld id="{C524EA1C-FC83-4BD9-8D4A-3032B4B4E32E}" type="slidenum">
              <a:rPr lang="en-GB"/>
              <a:pPr/>
              <a:t>30</a:t>
            </a:fld>
            <a:endParaRPr lang="en-GB"/>
          </a:p>
        </p:txBody>
      </p:sp>
      <p:sp>
        <p:nvSpPr>
          <p:cNvPr id="209924" name="Oval 4"/>
          <p:cNvSpPr>
            <a:spLocks noChangeArrowheads="1"/>
          </p:cNvSpPr>
          <p:nvPr/>
        </p:nvSpPr>
        <p:spPr bwMode="auto">
          <a:xfrm>
            <a:off x="3924300" y="476250"/>
            <a:ext cx="719138"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A</a:t>
            </a:r>
            <a:endParaRPr lang="en-US"/>
          </a:p>
        </p:txBody>
      </p:sp>
      <p:sp>
        <p:nvSpPr>
          <p:cNvPr id="209926" name="Oval 6"/>
          <p:cNvSpPr>
            <a:spLocks noChangeArrowheads="1"/>
          </p:cNvSpPr>
          <p:nvPr/>
        </p:nvSpPr>
        <p:spPr bwMode="auto">
          <a:xfrm>
            <a:off x="2051050" y="1773238"/>
            <a:ext cx="719138"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L</a:t>
            </a:r>
            <a:endParaRPr lang="en-US"/>
          </a:p>
        </p:txBody>
      </p:sp>
      <p:sp>
        <p:nvSpPr>
          <p:cNvPr id="209927" name="Oval 7"/>
          <p:cNvSpPr>
            <a:spLocks noChangeArrowheads="1"/>
          </p:cNvSpPr>
          <p:nvPr/>
        </p:nvSpPr>
        <p:spPr bwMode="auto">
          <a:xfrm>
            <a:off x="4932363" y="620713"/>
            <a:ext cx="719137"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B</a:t>
            </a:r>
            <a:endParaRPr lang="en-US"/>
          </a:p>
        </p:txBody>
      </p:sp>
      <p:sp>
        <p:nvSpPr>
          <p:cNvPr id="209928" name="Oval 8"/>
          <p:cNvSpPr>
            <a:spLocks noChangeArrowheads="1"/>
          </p:cNvSpPr>
          <p:nvPr/>
        </p:nvSpPr>
        <p:spPr bwMode="auto">
          <a:xfrm>
            <a:off x="5867400" y="1196975"/>
            <a:ext cx="719138"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C</a:t>
            </a:r>
            <a:endParaRPr lang="en-US"/>
          </a:p>
        </p:txBody>
      </p:sp>
      <p:sp>
        <p:nvSpPr>
          <p:cNvPr id="209929" name="Oval 9"/>
          <p:cNvSpPr>
            <a:spLocks noChangeArrowheads="1"/>
          </p:cNvSpPr>
          <p:nvPr/>
        </p:nvSpPr>
        <p:spPr bwMode="auto">
          <a:xfrm>
            <a:off x="1835150" y="2852738"/>
            <a:ext cx="719138"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K</a:t>
            </a:r>
            <a:endParaRPr lang="en-US"/>
          </a:p>
        </p:txBody>
      </p:sp>
      <p:sp>
        <p:nvSpPr>
          <p:cNvPr id="209930" name="Oval 10"/>
          <p:cNvSpPr>
            <a:spLocks noChangeArrowheads="1"/>
          </p:cNvSpPr>
          <p:nvPr/>
        </p:nvSpPr>
        <p:spPr bwMode="auto">
          <a:xfrm>
            <a:off x="6443663" y="2133600"/>
            <a:ext cx="719137"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D</a:t>
            </a:r>
            <a:endParaRPr lang="en-US"/>
          </a:p>
        </p:txBody>
      </p:sp>
      <p:sp>
        <p:nvSpPr>
          <p:cNvPr id="209931" name="Oval 11"/>
          <p:cNvSpPr>
            <a:spLocks noChangeArrowheads="1"/>
          </p:cNvSpPr>
          <p:nvPr/>
        </p:nvSpPr>
        <p:spPr bwMode="auto">
          <a:xfrm>
            <a:off x="6372225" y="3284538"/>
            <a:ext cx="719138"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E</a:t>
            </a:r>
            <a:endParaRPr lang="en-US"/>
          </a:p>
        </p:txBody>
      </p:sp>
      <p:sp>
        <p:nvSpPr>
          <p:cNvPr id="209932" name="Oval 12"/>
          <p:cNvSpPr>
            <a:spLocks noChangeArrowheads="1"/>
          </p:cNvSpPr>
          <p:nvPr/>
        </p:nvSpPr>
        <p:spPr bwMode="auto">
          <a:xfrm>
            <a:off x="2195513" y="3933825"/>
            <a:ext cx="719137"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J</a:t>
            </a:r>
            <a:endParaRPr lang="en-US"/>
          </a:p>
        </p:txBody>
      </p:sp>
      <p:sp>
        <p:nvSpPr>
          <p:cNvPr id="209933" name="Oval 13"/>
          <p:cNvSpPr>
            <a:spLocks noChangeArrowheads="1"/>
          </p:cNvSpPr>
          <p:nvPr/>
        </p:nvSpPr>
        <p:spPr bwMode="auto">
          <a:xfrm>
            <a:off x="2987675" y="4797425"/>
            <a:ext cx="719138"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I</a:t>
            </a:r>
            <a:endParaRPr lang="en-US"/>
          </a:p>
        </p:txBody>
      </p:sp>
      <p:sp>
        <p:nvSpPr>
          <p:cNvPr id="209934" name="Oval 14"/>
          <p:cNvSpPr>
            <a:spLocks noChangeArrowheads="1"/>
          </p:cNvSpPr>
          <p:nvPr/>
        </p:nvSpPr>
        <p:spPr bwMode="auto">
          <a:xfrm>
            <a:off x="6011863" y="4292600"/>
            <a:ext cx="719137"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F</a:t>
            </a:r>
            <a:endParaRPr lang="en-US"/>
          </a:p>
        </p:txBody>
      </p:sp>
      <p:sp>
        <p:nvSpPr>
          <p:cNvPr id="209935" name="Oval 15"/>
          <p:cNvSpPr>
            <a:spLocks noChangeArrowheads="1"/>
          </p:cNvSpPr>
          <p:nvPr/>
        </p:nvSpPr>
        <p:spPr bwMode="auto">
          <a:xfrm>
            <a:off x="4067175" y="5157788"/>
            <a:ext cx="719138"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H</a:t>
            </a:r>
            <a:endParaRPr lang="en-US"/>
          </a:p>
        </p:txBody>
      </p:sp>
      <p:sp>
        <p:nvSpPr>
          <p:cNvPr id="209936" name="Oval 16"/>
          <p:cNvSpPr>
            <a:spLocks noChangeArrowheads="1"/>
          </p:cNvSpPr>
          <p:nvPr/>
        </p:nvSpPr>
        <p:spPr bwMode="auto">
          <a:xfrm>
            <a:off x="5076825" y="4941888"/>
            <a:ext cx="719138"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G</a:t>
            </a:r>
            <a:endParaRPr lang="en-US"/>
          </a:p>
        </p:txBody>
      </p:sp>
      <p:sp>
        <p:nvSpPr>
          <p:cNvPr id="209937" name="Oval 17"/>
          <p:cNvSpPr>
            <a:spLocks noChangeArrowheads="1"/>
          </p:cNvSpPr>
          <p:nvPr/>
        </p:nvSpPr>
        <p:spPr bwMode="auto">
          <a:xfrm>
            <a:off x="2843213" y="908050"/>
            <a:ext cx="719137"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M</a:t>
            </a:r>
            <a:endParaRPr lang="en-US"/>
          </a:p>
        </p:txBody>
      </p:sp>
      <p:cxnSp>
        <p:nvCxnSpPr>
          <p:cNvPr id="209938" name="AutoShape 18"/>
          <p:cNvCxnSpPr>
            <a:cxnSpLocks noChangeShapeType="1"/>
            <a:stCxn id="209924" idx="5"/>
            <a:endCxn id="209934" idx="1"/>
          </p:cNvCxnSpPr>
          <p:nvPr/>
        </p:nvCxnSpPr>
        <p:spPr bwMode="auto">
          <a:xfrm>
            <a:off x="4538663" y="1090613"/>
            <a:ext cx="1577975" cy="3306762"/>
          </a:xfrm>
          <a:prstGeom prst="straightConnector1">
            <a:avLst/>
          </a:prstGeom>
          <a:noFill/>
          <a:ln w="9525">
            <a:solidFill>
              <a:schemeClr val="tx1"/>
            </a:solidFill>
            <a:round/>
            <a:headEnd/>
            <a:tailEnd/>
          </a:ln>
          <a:effectLst/>
        </p:spPr>
      </p:cxnSp>
      <p:cxnSp>
        <p:nvCxnSpPr>
          <p:cNvPr id="209939" name="AutoShape 19"/>
          <p:cNvCxnSpPr>
            <a:cxnSpLocks noChangeShapeType="1"/>
            <a:stCxn id="209927" idx="4"/>
            <a:endCxn id="209931" idx="1"/>
          </p:cNvCxnSpPr>
          <p:nvPr/>
        </p:nvCxnSpPr>
        <p:spPr bwMode="auto">
          <a:xfrm>
            <a:off x="5292725" y="1339850"/>
            <a:ext cx="1184275" cy="2049463"/>
          </a:xfrm>
          <a:prstGeom prst="straightConnector1">
            <a:avLst/>
          </a:prstGeom>
          <a:noFill/>
          <a:ln w="9525">
            <a:solidFill>
              <a:schemeClr val="tx1"/>
            </a:solidFill>
            <a:round/>
            <a:headEnd/>
            <a:tailEnd/>
          </a:ln>
          <a:effectLst/>
        </p:spPr>
      </p:cxnSp>
      <p:cxnSp>
        <p:nvCxnSpPr>
          <p:cNvPr id="209940" name="AutoShape 20"/>
          <p:cNvCxnSpPr>
            <a:cxnSpLocks noChangeShapeType="1"/>
            <a:stCxn id="209928" idx="5"/>
            <a:endCxn id="209930" idx="1"/>
          </p:cNvCxnSpPr>
          <p:nvPr/>
        </p:nvCxnSpPr>
        <p:spPr bwMode="auto">
          <a:xfrm>
            <a:off x="6481763" y="1811338"/>
            <a:ext cx="66675" cy="427037"/>
          </a:xfrm>
          <a:prstGeom prst="straightConnector1">
            <a:avLst/>
          </a:prstGeom>
          <a:noFill/>
          <a:ln w="9525">
            <a:solidFill>
              <a:schemeClr val="tx1"/>
            </a:solidFill>
            <a:round/>
            <a:headEnd/>
            <a:tailEnd/>
          </a:ln>
          <a:effectLst/>
        </p:spPr>
      </p:cxnSp>
      <p:cxnSp>
        <p:nvCxnSpPr>
          <p:cNvPr id="209941" name="AutoShape 21"/>
          <p:cNvCxnSpPr>
            <a:cxnSpLocks noChangeShapeType="1"/>
            <a:stCxn id="209924" idx="4"/>
            <a:endCxn id="209935" idx="0"/>
          </p:cNvCxnSpPr>
          <p:nvPr/>
        </p:nvCxnSpPr>
        <p:spPr bwMode="auto">
          <a:xfrm>
            <a:off x="4284663" y="1195388"/>
            <a:ext cx="142875" cy="3962400"/>
          </a:xfrm>
          <a:prstGeom prst="straightConnector1">
            <a:avLst/>
          </a:prstGeom>
          <a:noFill/>
          <a:ln w="9525">
            <a:solidFill>
              <a:schemeClr val="tx1"/>
            </a:solidFill>
            <a:round/>
            <a:headEnd/>
            <a:tailEnd/>
          </a:ln>
          <a:effectLst/>
        </p:spPr>
      </p:cxnSp>
      <p:cxnSp>
        <p:nvCxnSpPr>
          <p:cNvPr id="209943" name="AutoShape 23"/>
          <p:cNvCxnSpPr>
            <a:cxnSpLocks noChangeShapeType="1"/>
            <a:stCxn id="209927" idx="3"/>
            <a:endCxn id="209937" idx="6"/>
          </p:cNvCxnSpPr>
          <p:nvPr/>
        </p:nvCxnSpPr>
        <p:spPr bwMode="auto">
          <a:xfrm flipH="1">
            <a:off x="3562350" y="1235075"/>
            <a:ext cx="1474788" cy="33338"/>
          </a:xfrm>
          <a:prstGeom prst="straightConnector1">
            <a:avLst/>
          </a:prstGeom>
          <a:noFill/>
          <a:ln w="9525">
            <a:solidFill>
              <a:schemeClr val="tx1"/>
            </a:solidFill>
            <a:round/>
            <a:headEnd/>
            <a:tailEnd/>
          </a:ln>
          <a:effectLst/>
        </p:spPr>
      </p:cxnSp>
      <p:cxnSp>
        <p:nvCxnSpPr>
          <p:cNvPr id="209944" name="AutoShape 24"/>
          <p:cNvCxnSpPr>
            <a:cxnSpLocks noChangeShapeType="1"/>
            <a:stCxn id="209927" idx="3"/>
            <a:endCxn id="209929" idx="6"/>
          </p:cNvCxnSpPr>
          <p:nvPr/>
        </p:nvCxnSpPr>
        <p:spPr bwMode="auto">
          <a:xfrm flipH="1">
            <a:off x="2554288" y="1235075"/>
            <a:ext cx="2482850" cy="1978025"/>
          </a:xfrm>
          <a:prstGeom prst="straightConnector1">
            <a:avLst/>
          </a:prstGeom>
          <a:noFill/>
          <a:ln w="9525">
            <a:solidFill>
              <a:schemeClr val="tx1"/>
            </a:solidFill>
            <a:round/>
            <a:headEnd/>
            <a:tailEnd/>
          </a:ln>
          <a:effectLst/>
        </p:spPr>
      </p:cxnSp>
      <p:cxnSp>
        <p:nvCxnSpPr>
          <p:cNvPr id="209945" name="AutoShape 25"/>
          <p:cNvCxnSpPr>
            <a:cxnSpLocks noChangeShapeType="1"/>
            <a:stCxn id="209927" idx="4"/>
            <a:endCxn id="209933" idx="7"/>
          </p:cNvCxnSpPr>
          <p:nvPr/>
        </p:nvCxnSpPr>
        <p:spPr bwMode="auto">
          <a:xfrm flipH="1">
            <a:off x="3602038" y="1339850"/>
            <a:ext cx="1690687" cy="3562350"/>
          </a:xfrm>
          <a:prstGeom prst="straightConnector1">
            <a:avLst/>
          </a:prstGeom>
          <a:noFill/>
          <a:ln w="9525">
            <a:solidFill>
              <a:schemeClr val="tx1"/>
            </a:solidFill>
            <a:round/>
            <a:headEnd/>
            <a:tailEnd/>
          </a:ln>
          <a:effectLst/>
        </p:spPr>
      </p:cxnSp>
      <p:cxnSp>
        <p:nvCxnSpPr>
          <p:cNvPr id="209946" name="AutoShape 26"/>
          <p:cNvCxnSpPr>
            <a:cxnSpLocks noChangeShapeType="1"/>
            <a:stCxn id="209927" idx="4"/>
            <a:endCxn id="209936" idx="0"/>
          </p:cNvCxnSpPr>
          <p:nvPr/>
        </p:nvCxnSpPr>
        <p:spPr bwMode="auto">
          <a:xfrm>
            <a:off x="5292725" y="1339850"/>
            <a:ext cx="144463" cy="3602038"/>
          </a:xfrm>
          <a:prstGeom prst="straightConnector1">
            <a:avLst/>
          </a:prstGeom>
          <a:noFill/>
          <a:ln w="9525">
            <a:solidFill>
              <a:schemeClr val="tx1"/>
            </a:solidFill>
            <a:round/>
            <a:headEnd/>
            <a:tailEnd/>
          </a:ln>
          <a:effectLst/>
        </p:spPr>
      </p:cxnSp>
      <p:cxnSp>
        <p:nvCxnSpPr>
          <p:cNvPr id="209947" name="AutoShape 27"/>
          <p:cNvCxnSpPr>
            <a:cxnSpLocks noChangeShapeType="1"/>
            <a:stCxn id="209928" idx="2"/>
            <a:endCxn id="209926" idx="6"/>
          </p:cNvCxnSpPr>
          <p:nvPr/>
        </p:nvCxnSpPr>
        <p:spPr bwMode="auto">
          <a:xfrm flipH="1">
            <a:off x="2770188" y="1557338"/>
            <a:ext cx="3097212" cy="576262"/>
          </a:xfrm>
          <a:prstGeom prst="straightConnector1">
            <a:avLst/>
          </a:prstGeom>
          <a:noFill/>
          <a:ln w="9525">
            <a:solidFill>
              <a:schemeClr val="tx1"/>
            </a:solidFill>
            <a:round/>
            <a:headEnd/>
            <a:tailEnd/>
          </a:ln>
          <a:effectLst/>
        </p:spPr>
      </p:cxnSp>
      <p:cxnSp>
        <p:nvCxnSpPr>
          <p:cNvPr id="209948" name="AutoShape 28"/>
          <p:cNvCxnSpPr>
            <a:cxnSpLocks noChangeShapeType="1"/>
            <a:stCxn id="209928" idx="3"/>
            <a:endCxn id="209932" idx="6"/>
          </p:cNvCxnSpPr>
          <p:nvPr/>
        </p:nvCxnSpPr>
        <p:spPr bwMode="auto">
          <a:xfrm flipH="1">
            <a:off x="2914650" y="1811338"/>
            <a:ext cx="3057525" cy="2482850"/>
          </a:xfrm>
          <a:prstGeom prst="straightConnector1">
            <a:avLst/>
          </a:prstGeom>
          <a:noFill/>
          <a:ln w="9525">
            <a:solidFill>
              <a:schemeClr val="tx1"/>
            </a:solidFill>
            <a:round/>
            <a:headEnd/>
            <a:tailEnd/>
          </a:ln>
          <a:effectLst/>
        </p:spPr>
      </p:cxnSp>
      <p:cxnSp>
        <p:nvCxnSpPr>
          <p:cNvPr id="209949" name="AutoShape 29"/>
          <p:cNvCxnSpPr>
            <a:cxnSpLocks noChangeShapeType="1"/>
            <a:stCxn id="209931" idx="2"/>
            <a:endCxn id="209929" idx="6"/>
          </p:cNvCxnSpPr>
          <p:nvPr/>
        </p:nvCxnSpPr>
        <p:spPr bwMode="auto">
          <a:xfrm flipH="1" flipV="1">
            <a:off x="2554288" y="3213100"/>
            <a:ext cx="3817937" cy="431800"/>
          </a:xfrm>
          <a:prstGeom prst="straightConnector1">
            <a:avLst/>
          </a:prstGeom>
          <a:noFill/>
          <a:ln w="9525">
            <a:solidFill>
              <a:schemeClr val="tx1"/>
            </a:solidFill>
            <a:round/>
            <a:headEnd/>
            <a:tailEnd/>
          </a:ln>
          <a:effectLst/>
        </p:spPr>
      </p:cxnSp>
      <p:cxnSp>
        <p:nvCxnSpPr>
          <p:cNvPr id="209950" name="AutoShape 30"/>
          <p:cNvCxnSpPr>
            <a:cxnSpLocks noChangeShapeType="1"/>
            <a:stCxn id="209934" idx="2"/>
            <a:endCxn id="209935" idx="0"/>
          </p:cNvCxnSpPr>
          <p:nvPr/>
        </p:nvCxnSpPr>
        <p:spPr bwMode="auto">
          <a:xfrm flipH="1">
            <a:off x="4427538" y="4652963"/>
            <a:ext cx="1584325" cy="504825"/>
          </a:xfrm>
          <a:prstGeom prst="straightConnector1">
            <a:avLst/>
          </a:prstGeom>
          <a:noFill/>
          <a:ln w="9525">
            <a:solidFill>
              <a:schemeClr val="tx1"/>
            </a:solidFill>
            <a:round/>
            <a:headEnd/>
            <a:tailEnd/>
          </a:ln>
          <a:effectLst/>
        </p:spPr>
      </p:cxnSp>
      <p:cxnSp>
        <p:nvCxnSpPr>
          <p:cNvPr id="209951" name="AutoShape 31"/>
          <p:cNvCxnSpPr>
            <a:cxnSpLocks noChangeShapeType="1"/>
            <a:stCxn id="209936" idx="1"/>
            <a:endCxn id="209933" idx="7"/>
          </p:cNvCxnSpPr>
          <p:nvPr/>
        </p:nvCxnSpPr>
        <p:spPr bwMode="auto">
          <a:xfrm flipH="1" flipV="1">
            <a:off x="3602038" y="4902200"/>
            <a:ext cx="1579562" cy="144463"/>
          </a:xfrm>
          <a:prstGeom prst="straightConnector1">
            <a:avLst/>
          </a:prstGeom>
          <a:noFill/>
          <a:ln w="9525">
            <a:solidFill>
              <a:schemeClr val="tx1"/>
            </a:solidFill>
            <a:round/>
            <a:headEnd/>
            <a:tailEnd/>
          </a:ln>
          <a:effectLst/>
        </p:spPr>
      </p:cxnSp>
      <p:cxnSp>
        <p:nvCxnSpPr>
          <p:cNvPr id="209952" name="AutoShape 32"/>
          <p:cNvCxnSpPr>
            <a:cxnSpLocks noChangeShapeType="1"/>
            <a:stCxn id="209933" idx="0"/>
            <a:endCxn id="209937" idx="4"/>
          </p:cNvCxnSpPr>
          <p:nvPr/>
        </p:nvCxnSpPr>
        <p:spPr bwMode="auto">
          <a:xfrm flipH="1" flipV="1">
            <a:off x="3203575" y="1627188"/>
            <a:ext cx="144463" cy="3170237"/>
          </a:xfrm>
          <a:prstGeom prst="straightConnector1">
            <a:avLst/>
          </a:prstGeom>
          <a:noFill/>
          <a:ln w="9525">
            <a:solidFill>
              <a:schemeClr val="tx1"/>
            </a:solidFill>
            <a:round/>
            <a:headEnd/>
            <a:tailEnd/>
          </a:ln>
          <a:effectLst/>
        </p:spPr>
      </p:cxnSp>
      <p:cxnSp>
        <p:nvCxnSpPr>
          <p:cNvPr id="209953" name="AutoShape 33"/>
          <p:cNvCxnSpPr>
            <a:cxnSpLocks noChangeShapeType="1"/>
            <a:stCxn id="209932" idx="7"/>
            <a:endCxn id="209926" idx="5"/>
          </p:cNvCxnSpPr>
          <p:nvPr/>
        </p:nvCxnSpPr>
        <p:spPr bwMode="auto">
          <a:xfrm flipH="1" flipV="1">
            <a:off x="2665413" y="2387600"/>
            <a:ext cx="144462" cy="1651000"/>
          </a:xfrm>
          <a:prstGeom prst="straightConnector1">
            <a:avLst/>
          </a:prstGeom>
          <a:noFill/>
          <a:ln w="9525">
            <a:solidFill>
              <a:schemeClr val="tx1"/>
            </a:solidFill>
            <a:round/>
            <a:headEnd/>
            <a:tailEnd/>
          </a:ln>
          <a:effectLst/>
        </p:spPr>
      </p:cxnSp>
    </p:spTree>
    <p:extLst>
      <p:ext uri="{BB962C8B-B14F-4D97-AF65-F5344CB8AC3E}">
        <p14:creationId xmlns:p14="http://schemas.microsoft.com/office/powerpoint/2010/main" val="7875432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Rectangle 2"/>
          <p:cNvSpPr>
            <a:spLocks noGrp="1" noChangeArrowheads="1"/>
          </p:cNvSpPr>
          <p:nvPr>
            <p:ph type="title"/>
          </p:nvPr>
        </p:nvSpPr>
        <p:spPr/>
        <p:txBody>
          <a:bodyPr>
            <a:normAutofit/>
          </a:bodyPr>
          <a:lstStyle/>
          <a:p>
            <a:r>
              <a:rPr lang="en-GB"/>
              <a:t>Network Data</a:t>
            </a:r>
            <a:endParaRPr lang="en-US"/>
          </a:p>
        </p:txBody>
      </p:sp>
      <p:sp>
        <p:nvSpPr>
          <p:cNvPr id="210947" name="Rectangle 3"/>
          <p:cNvSpPr>
            <a:spLocks noGrp="1" noChangeArrowheads="1"/>
          </p:cNvSpPr>
          <p:nvPr>
            <p:ph idx="1"/>
          </p:nvPr>
        </p:nvSpPr>
        <p:spPr/>
        <p:txBody>
          <a:bodyPr/>
          <a:lstStyle/>
          <a:p>
            <a:pPr>
              <a:lnSpc>
                <a:spcPct val="90000"/>
              </a:lnSpc>
            </a:pPr>
            <a:r>
              <a:rPr lang="en-GB"/>
              <a:t>If we process the data a little to identify unconnected subgraphs and represent these by node-link diagrams we see more interesting features</a:t>
            </a:r>
          </a:p>
          <a:p>
            <a:pPr>
              <a:lnSpc>
                <a:spcPct val="90000"/>
              </a:lnSpc>
            </a:pPr>
            <a:r>
              <a:rPr lang="en-GB"/>
              <a:t>It is clear that there are three distinct groups of users</a:t>
            </a:r>
          </a:p>
          <a:p>
            <a:pPr>
              <a:lnSpc>
                <a:spcPct val="90000"/>
              </a:lnSpc>
            </a:pPr>
            <a:r>
              <a:rPr lang="en-GB"/>
              <a:t>If we had further information such as duration we could encode the information to gain further insight</a:t>
            </a:r>
            <a:endParaRPr lang="en-US"/>
          </a:p>
        </p:txBody>
      </p:sp>
      <p:sp>
        <p:nvSpPr>
          <p:cNvPr id="4" name="Date Placeholder 3"/>
          <p:cNvSpPr>
            <a:spLocks noGrp="1"/>
          </p:cNvSpPr>
          <p:nvPr>
            <p:ph type="dt" sz="half" idx="10"/>
          </p:nvPr>
        </p:nvSpPr>
        <p:spPr>
          <a:xfrm>
            <a:off x="0" y="6421438"/>
            <a:ext cx="2133600" cy="365125"/>
          </a:xfrm>
          <a:prstGeom prst="rect">
            <a:avLst/>
          </a:prstGeom>
        </p:spPr>
        <p:txBody>
          <a:bodyPr/>
          <a:lstStyle/>
          <a:p>
            <a:r>
              <a:rPr lang="en-US"/>
              <a:t>Dr Nik Whitehead</a:t>
            </a:r>
            <a:endParaRPr lang="en-GB"/>
          </a:p>
        </p:txBody>
      </p:sp>
      <p:sp>
        <p:nvSpPr>
          <p:cNvPr id="6" name="Slide Number Placeholder 5"/>
          <p:cNvSpPr>
            <a:spLocks noGrp="1"/>
          </p:cNvSpPr>
          <p:nvPr>
            <p:ph type="sldNum" sz="quarter" idx="12"/>
          </p:nvPr>
        </p:nvSpPr>
        <p:spPr/>
        <p:txBody>
          <a:bodyPr/>
          <a:lstStyle/>
          <a:p>
            <a:fld id="{5D802994-5D67-46E6-BE78-5E1F80CD44C4}" type="slidenum">
              <a:rPr lang="en-GB"/>
              <a:pPr/>
              <a:t>31</a:t>
            </a:fld>
            <a:endParaRPr lang="en-GB"/>
          </a:p>
        </p:txBody>
      </p:sp>
    </p:spTree>
    <p:extLst>
      <p:ext uri="{BB962C8B-B14F-4D97-AF65-F5344CB8AC3E}">
        <p14:creationId xmlns:p14="http://schemas.microsoft.com/office/powerpoint/2010/main" val="2363590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Slide Number Placeholder 3"/>
          <p:cNvSpPr>
            <a:spLocks noGrp="1"/>
          </p:cNvSpPr>
          <p:nvPr>
            <p:ph type="sldNum" sz="quarter" idx="12"/>
          </p:nvPr>
        </p:nvSpPr>
        <p:spPr/>
        <p:txBody>
          <a:bodyPr/>
          <a:lstStyle/>
          <a:p>
            <a:fld id="{D3A9EA30-CC09-4041-8CD0-C9C7C8CFAB5A}" type="slidenum">
              <a:rPr lang="en-GB"/>
              <a:pPr/>
              <a:t>32</a:t>
            </a:fld>
            <a:endParaRPr lang="en-GB"/>
          </a:p>
        </p:txBody>
      </p:sp>
      <p:sp>
        <p:nvSpPr>
          <p:cNvPr id="212994" name="Oval 2"/>
          <p:cNvSpPr>
            <a:spLocks noChangeArrowheads="1"/>
          </p:cNvSpPr>
          <p:nvPr/>
        </p:nvSpPr>
        <p:spPr bwMode="auto">
          <a:xfrm>
            <a:off x="5219700" y="477838"/>
            <a:ext cx="719138"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A</a:t>
            </a:r>
            <a:endParaRPr lang="en-US"/>
          </a:p>
        </p:txBody>
      </p:sp>
      <p:sp>
        <p:nvSpPr>
          <p:cNvPr id="212995" name="Oval 3"/>
          <p:cNvSpPr>
            <a:spLocks noChangeArrowheads="1"/>
          </p:cNvSpPr>
          <p:nvPr/>
        </p:nvSpPr>
        <p:spPr bwMode="auto">
          <a:xfrm>
            <a:off x="827088" y="1989138"/>
            <a:ext cx="719137"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dirty="0"/>
              <a:t>K</a:t>
            </a:r>
            <a:endParaRPr lang="en-US" dirty="0"/>
          </a:p>
        </p:txBody>
      </p:sp>
      <p:sp>
        <p:nvSpPr>
          <p:cNvPr id="212996" name="Oval 4"/>
          <p:cNvSpPr>
            <a:spLocks noChangeArrowheads="1"/>
          </p:cNvSpPr>
          <p:nvPr/>
        </p:nvSpPr>
        <p:spPr bwMode="auto">
          <a:xfrm>
            <a:off x="7453313" y="476250"/>
            <a:ext cx="719137"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H</a:t>
            </a:r>
            <a:endParaRPr lang="en-US"/>
          </a:p>
        </p:txBody>
      </p:sp>
      <p:sp>
        <p:nvSpPr>
          <p:cNvPr id="212997" name="Oval 5"/>
          <p:cNvSpPr>
            <a:spLocks noChangeArrowheads="1"/>
          </p:cNvSpPr>
          <p:nvPr/>
        </p:nvSpPr>
        <p:spPr bwMode="auto">
          <a:xfrm>
            <a:off x="6372225" y="1701800"/>
            <a:ext cx="719138"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F</a:t>
            </a:r>
            <a:endParaRPr lang="en-US"/>
          </a:p>
        </p:txBody>
      </p:sp>
      <p:sp>
        <p:nvSpPr>
          <p:cNvPr id="212998" name="Oval 6"/>
          <p:cNvSpPr>
            <a:spLocks noChangeArrowheads="1"/>
          </p:cNvSpPr>
          <p:nvPr/>
        </p:nvSpPr>
        <p:spPr bwMode="auto">
          <a:xfrm>
            <a:off x="3205163" y="1989138"/>
            <a:ext cx="719137"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E</a:t>
            </a:r>
            <a:endParaRPr lang="en-US"/>
          </a:p>
        </p:txBody>
      </p:sp>
      <p:sp>
        <p:nvSpPr>
          <p:cNvPr id="212999" name="Oval 7"/>
          <p:cNvSpPr>
            <a:spLocks noChangeArrowheads="1"/>
          </p:cNvSpPr>
          <p:nvPr/>
        </p:nvSpPr>
        <p:spPr bwMode="auto">
          <a:xfrm>
            <a:off x="7451725" y="3573463"/>
            <a:ext cx="719138"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C</a:t>
            </a:r>
            <a:endParaRPr lang="en-US"/>
          </a:p>
        </p:txBody>
      </p:sp>
      <p:sp>
        <p:nvSpPr>
          <p:cNvPr id="213000" name="Oval 8"/>
          <p:cNvSpPr>
            <a:spLocks noChangeArrowheads="1"/>
          </p:cNvSpPr>
          <p:nvPr/>
        </p:nvSpPr>
        <p:spPr bwMode="auto">
          <a:xfrm>
            <a:off x="5653088" y="3573463"/>
            <a:ext cx="719137"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J</a:t>
            </a:r>
            <a:endParaRPr lang="en-US"/>
          </a:p>
        </p:txBody>
      </p:sp>
      <p:sp>
        <p:nvSpPr>
          <p:cNvPr id="213001" name="Oval 9"/>
          <p:cNvSpPr>
            <a:spLocks noChangeArrowheads="1"/>
          </p:cNvSpPr>
          <p:nvPr/>
        </p:nvSpPr>
        <p:spPr bwMode="auto">
          <a:xfrm>
            <a:off x="827088" y="3500438"/>
            <a:ext cx="719137"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G</a:t>
            </a:r>
            <a:endParaRPr lang="en-US"/>
          </a:p>
        </p:txBody>
      </p:sp>
      <p:sp>
        <p:nvSpPr>
          <p:cNvPr id="213002" name="Oval 10"/>
          <p:cNvSpPr>
            <a:spLocks noChangeArrowheads="1"/>
          </p:cNvSpPr>
          <p:nvPr/>
        </p:nvSpPr>
        <p:spPr bwMode="auto">
          <a:xfrm>
            <a:off x="3276600" y="3500438"/>
            <a:ext cx="719138"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I</a:t>
            </a:r>
            <a:endParaRPr lang="en-US"/>
          </a:p>
        </p:txBody>
      </p:sp>
      <p:sp>
        <p:nvSpPr>
          <p:cNvPr id="213003" name="Oval 11"/>
          <p:cNvSpPr>
            <a:spLocks noChangeArrowheads="1"/>
          </p:cNvSpPr>
          <p:nvPr/>
        </p:nvSpPr>
        <p:spPr bwMode="auto">
          <a:xfrm>
            <a:off x="7451725" y="5157788"/>
            <a:ext cx="719138"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D</a:t>
            </a:r>
            <a:endParaRPr lang="en-US"/>
          </a:p>
        </p:txBody>
      </p:sp>
      <p:sp>
        <p:nvSpPr>
          <p:cNvPr id="213004" name="Oval 12"/>
          <p:cNvSpPr>
            <a:spLocks noChangeArrowheads="1"/>
          </p:cNvSpPr>
          <p:nvPr/>
        </p:nvSpPr>
        <p:spPr bwMode="auto">
          <a:xfrm>
            <a:off x="2052638" y="4652963"/>
            <a:ext cx="719137"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M</a:t>
            </a:r>
            <a:endParaRPr lang="en-US"/>
          </a:p>
        </p:txBody>
      </p:sp>
      <p:sp>
        <p:nvSpPr>
          <p:cNvPr id="213005" name="Oval 13"/>
          <p:cNvSpPr>
            <a:spLocks noChangeArrowheads="1"/>
          </p:cNvSpPr>
          <p:nvPr/>
        </p:nvSpPr>
        <p:spPr bwMode="auto">
          <a:xfrm>
            <a:off x="5653088" y="5157788"/>
            <a:ext cx="719137"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L</a:t>
            </a:r>
            <a:endParaRPr lang="en-US"/>
          </a:p>
        </p:txBody>
      </p:sp>
      <p:sp>
        <p:nvSpPr>
          <p:cNvPr id="213006" name="Oval 14"/>
          <p:cNvSpPr>
            <a:spLocks noChangeArrowheads="1"/>
          </p:cNvSpPr>
          <p:nvPr/>
        </p:nvSpPr>
        <p:spPr bwMode="auto">
          <a:xfrm>
            <a:off x="2052638" y="692150"/>
            <a:ext cx="719137"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dirty="0"/>
              <a:t>B</a:t>
            </a:r>
            <a:endParaRPr lang="en-US" dirty="0"/>
          </a:p>
        </p:txBody>
      </p:sp>
      <p:cxnSp>
        <p:nvCxnSpPr>
          <p:cNvPr id="213022" name="AutoShape 30"/>
          <p:cNvCxnSpPr>
            <a:cxnSpLocks noChangeShapeType="1"/>
            <a:stCxn id="213006" idx="5"/>
            <a:endCxn id="212998" idx="1"/>
          </p:cNvCxnSpPr>
          <p:nvPr/>
        </p:nvCxnSpPr>
        <p:spPr bwMode="auto">
          <a:xfrm>
            <a:off x="2667000" y="1306513"/>
            <a:ext cx="642938" cy="787400"/>
          </a:xfrm>
          <a:prstGeom prst="straightConnector1">
            <a:avLst/>
          </a:prstGeom>
          <a:noFill/>
          <a:ln w="9525">
            <a:solidFill>
              <a:schemeClr val="tx1"/>
            </a:solidFill>
            <a:round/>
            <a:headEnd/>
            <a:tailEnd/>
          </a:ln>
          <a:effectLst/>
        </p:spPr>
      </p:cxnSp>
      <p:cxnSp>
        <p:nvCxnSpPr>
          <p:cNvPr id="213023" name="AutoShape 31"/>
          <p:cNvCxnSpPr>
            <a:cxnSpLocks noChangeShapeType="1"/>
            <a:stCxn id="213006" idx="3"/>
            <a:endCxn id="212995" idx="7"/>
          </p:cNvCxnSpPr>
          <p:nvPr/>
        </p:nvCxnSpPr>
        <p:spPr bwMode="auto">
          <a:xfrm flipH="1">
            <a:off x="1441450" y="1306513"/>
            <a:ext cx="715963" cy="787400"/>
          </a:xfrm>
          <a:prstGeom prst="straightConnector1">
            <a:avLst/>
          </a:prstGeom>
          <a:noFill/>
          <a:ln w="9525">
            <a:solidFill>
              <a:schemeClr val="tx1"/>
            </a:solidFill>
            <a:round/>
            <a:headEnd/>
            <a:tailEnd/>
          </a:ln>
          <a:effectLst/>
        </p:spPr>
      </p:cxnSp>
      <p:cxnSp>
        <p:nvCxnSpPr>
          <p:cNvPr id="213024" name="AutoShape 32"/>
          <p:cNvCxnSpPr>
            <a:cxnSpLocks noChangeShapeType="1"/>
            <a:stCxn id="212995" idx="6"/>
            <a:endCxn id="212998" idx="2"/>
          </p:cNvCxnSpPr>
          <p:nvPr/>
        </p:nvCxnSpPr>
        <p:spPr bwMode="auto">
          <a:xfrm>
            <a:off x="1546225" y="2349500"/>
            <a:ext cx="1658938" cy="0"/>
          </a:xfrm>
          <a:prstGeom prst="straightConnector1">
            <a:avLst/>
          </a:prstGeom>
          <a:noFill/>
          <a:ln w="9525">
            <a:solidFill>
              <a:schemeClr val="tx1"/>
            </a:solidFill>
            <a:round/>
            <a:headEnd/>
            <a:tailEnd/>
          </a:ln>
          <a:effectLst/>
        </p:spPr>
      </p:cxnSp>
      <p:cxnSp>
        <p:nvCxnSpPr>
          <p:cNvPr id="213025" name="AutoShape 33"/>
          <p:cNvCxnSpPr>
            <a:cxnSpLocks noChangeShapeType="1"/>
            <a:stCxn id="213006" idx="4"/>
            <a:endCxn id="213001" idx="7"/>
          </p:cNvCxnSpPr>
          <p:nvPr/>
        </p:nvCxnSpPr>
        <p:spPr bwMode="auto">
          <a:xfrm flipH="1">
            <a:off x="1441450" y="1411288"/>
            <a:ext cx="971550" cy="2193925"/>
          </a:xfrm>
          <a:prstGeom prst="straightConnector1">
            <a:avLst/>
          </a:prstGeom>
          <a:noFill/>
          <a:ln w="9525">
            <a:solidFill>
              <a:schemeClr val="tx1"/>
            </a:solidFill>
            <a:round/>
            <a:headEnd/>
            <a:tailEnd/>
          </a:ln>
          <a:effectLst/>
        </p:spPr>
      </p:cxnSp>
      <p:cxnSp>
        <p:nvCxnSpPr>
          <p:cNvPr id="213026" name="AutoShape 34"/>
          <p:cNvCxnSpPr>
            <a:cxnSpLocks noChangeShapeType="1"/>
            <a:stCxn id="213006" idx="4"/>
            <a:endCxn id="213002" idx="1"/>
          </p:cNvCxnSpPr>
          <p:nvPr/>
        </p:nvCxnSpPr>
        <p:spPr bwMode="auto">
          <a:xfrm>
            <a:off x="2413000" y="1411288"/>
            <a:ext cx="968375" cy="2193925"/>
          </a:xfrm>
          <a:prstGeom prst="straightConnector1">
            <a:avLst/>
          </a:prstGeom>
          <a:noFill/>
          <a:ln w="9525">
            <a:solidFill>
              <a:schemeClr val="tx1"/>
            </a:solidFill>
            <a:round/>
            <a:headEnd/>
            <a:tailEnd/>
          </a:ln>
          <a:effectLst/>
        </p:spPr>
      </p:cxnSp>
      <p:cxnSp>
        <p:nvCxnSpPr>
          <p:cNvPr id="213027" name="AutoShape 35"/>
          <p:cNvCxnSpPr>
            <a:cxnSpLocks noChangeShapeType="1"/>
            <a:stCxn id="213002" idx="2"/>
            <a:endCxn id="213001" idx="6"/>
          </p:cNvCxnSpPr>
          <p:nvPr/>
        </p:nvCxnSpPr>
        <p:spPr bwMode="auto">
          <a:xfrm flipH="1">
            <a:off x="1546225" y="3860800"/>
            <a:ext cx="1730375" cy="0"/>
          </a:xfrm>
          <a:prstGeom prst="straightConnector1">
            <a:avLst/>
          </a:prstGeom>
          <a:noFill/>
          <a:ln w="9525">
            <a:solidFill>
              <a:schemeClr val="tx1"/>
            </a:solidFill>
            <a:round/>
            <a:headEnd/>
            <a:tailEnd/>
          </a:ln>
          <a:effectLst/>
        </p:spPr>
      </p:cxnSp>
      <p:cxnSp>
        <p:nvCxnSpPr>
          <p:cNvPr id="213028" name="AutoShape 36"/>
          <p:cNvCxnSpPr>
            <a:cxnSpLocks noChangeShapeType="1"/>
            <a:stCxn id="213004" idx="7"/>
            <a:endCxn id="213002" idx="3"/>
          </p:cNvCxnSpPr>
          <p:nvPr/>
        </p:nvCxnSpPr>
        <p:spPr bwMode="auto">
          <a:xfrm flipV="1">
            <a:off x="2667000" y="4114800"/>
            <a:ext cx="714375" cy="642938"/>
          </a:xfrm>
          <a:prstGeom prst="straightConnector1">
            <a:avLst/>
          </a:prstGeom>
          <a:noFill/>
          <a:ln w="9525">
            <a:solidFill>
              <a:schemeClr val="tx1"/>
            </a:solidFill>
            <a:round/>
            <a:headEnd/>
            <a:tailEnd/>
          </a:ln>
          <a:effectLst/>
        </p:spPr>
      </p:cxnSp>
      <p:cxnSp>
        <p:nvCxnSpPr>
          <p:cNvPr id="213029" name="AutoShape 37"/>
          <p:cNvCxnSpPr>
            <a:cxnSpLocks noChangeShapeType="1"/>
            <a:stCxn id="213006" idx="4"/>
            <a:endCxn id="213004" idx="0"/>
          </p:cNvCxnSpPr>
          <p:nvPr/>
        </p:nvCxnSpPr>
        <p:spPr bwMode="auto">
          <a:xfrm>
            <a:off x="2413000" y="1411288"/>
            <a:ext cx="0" cy="3241675"/>
          </a:xfrm>
          <a:prstGeom prst="straightConnector1">
            <a:avLst/>
          </a:prstGeom>
          <a:noFill/>
          <a:ln w="9525">
            <a:solidFill>
              <a:schemeClr val="tx1"/>
            </a:solidFill>
            <a:round/>
            <a:headEnd/>
            <a:tailEnd/>
          </a:ln>
          <a:effectLst/>
        </p:spPr>
      </p:cxnSp>
      <p:cxnSp>
        <p:nvCxnSpPr>
          <p:cNvPr id="213030" name="AutoShape 38"/>
          <p:cNvCxnSpPr>
            <a:cxnSpLocks noChangeShapeType="1"/>
            <a:stCxn id="212994" idx="6"/>
            <a:endCxn id="212996" idx="2"/>
          </p:cNvCxnSpPr>
          <p:nvPr/>
        </p:nvCxnSpPr>
        <p:spPr bwMode="auto">
          <a:xfrm flipV="1">
            <a:off x="5938838" y="836613"/>
            <a:ext cx="1514475" cy="1587"/>
          </a:xfrm>
          <a:prstGeom prst="straightConnector1">
            <a:avLst/>
          </a:prstGeom>
          <a:noFill/>
          <a:ln w="9525">
            <a:solidFill>
              <a:schemeClr val="tx1"/>
            </a:solidFill>
            <a:round/>
            <a:headEnd/>
            <a:tailEnd/>
          </a:ln>
          <a:effectLst/>
        </p:spPr>
      </p:cxnSp>
      <p:cxnSp>
        <p:nvCxnSpPr>
          <p:cNvPr id="213031" name="AutoShape 39"/>
          <p:cNvCxnSpPr>
            <a:cxnSpLocks noChangeShapeType="1"/>
            <a:stCxn id="212994" idx="5"/>
            <a:endCxn id="212997" idx="1"/>
          </p:cNvCxnSpPr>
          <p:nvPr/>
        </p:nvCxnSpPr>
        <p:spPr bwMode="auto">
          <a:xfrm>
            <a:off x="5834063" y="1092200"/>
            <a:ext cx="642937" cy="714375"/>
          </a:xfrm>
          <a:prstGeom prst="straightConnector1">
            <a:avLst/>
          </a:prstGeom>
          <a:noFill/>
          <a:ln w="9525">
            <a:solidFill>
              <a:schemeClr val="tx1"/>
            </a:solidFill>
            <a:round/>
            <a:headEnd/>
            <a:tailEnd/>
          </a:ln>
          <a:effectLst/>
        </p:spPr>
      </p:cxnSp>
      <p:cxnSp>
        <p:nvCxnSpPr>
          <p:cNvPr id="213032" name="AutoShape 40"/>
          <p:cNvCxnSpPr>
            <a:cxnSpLocks noChangeShapeType="1"/>
            <a:stCxn id="212997" idx="7"/>
            <a:endCxn id="212996" idx="3"/>
          </p:cNvCxnSpPr>
          <p:nvPr/>
        </p:nvCxnSpPr>
        <p:spPr bwMode="auto">
          <a:xfrm flipV="1">
            <a:off x="6986588" y="1090613"/>
            <a:ext cx="571500" cy="715962"/>
          </a:xfrm>
          <a:prstGeom prst="straightConnector1">
            <a:avLst/>
          </a:prstGeom>
          <a:noFill/>
          <a:ln w="9525">
            <a:solidFill>
              <a:schemeClr val="tx1"/>
            </a:solidFill>
            <a:round/>
            <a:headEnd/>
            <a:tailEnd/>
          </a:ln>
          <a:effectLst/>
        </p:spPr>
      </p:cxnSp>
      <p:cxnSp>
        <p:nvCxnSpPr>
          <p:cNvPr id="213033" name="AutoShape 41"/>
          <p:cNvCxnSpPr>
            <a:cxnSpLocks noChangeShapeType="1"/>
            <a:stCxn id="213000" idx="6"/>
            <a:endCxn id="212999" idx="2"/>
          </p:cNvCxnSpPr>
          <p:nvPr/>
        </p:nvCxnSpPr>
        <p:spPr bwMode="auto">
          <a:xfrm>
            <a:off x="6372225" y="3933825"/>
            <a:ext cx="1079500" cy="0"/>
          </a:xfrm>
          <a:prstGeom prst="straightConnector1">
            <a:avLst/>
          </a:prstGeom>
          <a:noFill/>
          <a:ln w="9525">
            <a:solidFill>
              <a:schemeClr val="tx1"/>
            </a:solidFill>
            <a:round/>
            <a:headEnd/>
            <a:tailEnd/>
          </a:ln>
          <a:effectLst/>
        </p:spPr>
      </p:cxnSp>
      <p:cxnSp>
        <p:nvCxnSpPr>
          <p:cNvPr id="213034" name="AutoShape 42"/>
          <p:cNvCxnSpPr>
            <a:cxnSpLocks noChangeShapeType="1"/>
            <a:stCxn id="213000" idx="4"/>
            <a:endCxn id="213005" idx="0"/>
          </p:cNvCxnSpPr>
          <p:nvPr/>
        </p:nvCxnSpPr>
        <p:spPr bwMode="auto">
          <a:xfrm>
            <a:off x="6013450" y="4292600"/>
            <a:ext cx="0" cy="865188"/>
          </a:xfrm>
          <a:prstGeom prst="straightConnector1">
            <a:avLst/>
          </a:prstGeom>
          <a:noFill/>
          <a:ln w="9525">
            <a:solidFill>
              <a:schemeClr val="tx1"/>
            </a:solidFill>
            <a:round/>
            <a:headEnd/>
            <a:tailEnd/>
          </a:ln>
          <a:effectLst/>
        </p:spPr>
      </p:cxnSp>
      <p:cxnSp>
        <p:nvCxnSpPr>
          <p:cNvPr id="213035" name="AutoShape 43"/>
          <p:cNvCxnSpPr>
            <a:cxnSpLocks noChangeShapeType="1"/>
            <a:stCxn id="213005" idx="7"/>
            <a:endCxn id="212999" idx="3"/>
          </p:cNvCxnSpPr>
          <p:nvPr/>
        </p:nvCxnSpPr>
        <p:spPr bwMode="auto">
          <a:xfrm flipV="1">
            <a:off x="6267450" y="4187825"/>
            <a:ext cx="1289050" cy="1074738"/>
          </a:xfrm>
          <a:prstGeom prst="straightConnector1">
            <a:avLst/>
          </a:prstGeom>
          <a:noFill/>
          <a:ln w="9525">
            <a:solidFill>
              <a:schemeClr val="tx1"/>
            </a:solidFill>
            <a:round/>
            <a:headEnd/>
            <a:tailEnd/>
          </a:ln>
          <a:effectLst/>
        </p:spPr>
      </p:cxnSp>
      <p:cxnSp>
        <p:nvCxnSpPr>
          <p:cNvPr id="213036" name="AutoShape 44"/>
          <p:cNvCxnSpPr>
            <a:cxnSpLocks noChangeShapeType="1"/>
            <a:stCxn id="212999" idx="4"/>
            <a:endCxn id="213003" idx="0"/>
          </p:cNvCxnSpPr>
          <p:nvPr/>
        </p:nvCxnSpPr>
        <p:spPr bwMode="auto">
          <a:xfrm>
            <a:off x="7812088" y="4292600"/>
            <a:ext cx="0" cy="865188"/>
          </a:xfrm>
          <a:prstGeom prst="straightConnector1">
            <a:avLst/>
          </a:prstGeom>
          <a:noFill/>
          <a:ln w="9525">
            <a:solidFill>
              <a:schemeClr val="tx1"/>
            </a:solidFill>
            <a:round/>
            <a:headEnd/>
            <a:tailEnd/>
          </a:ln>
          <a:effectLst/>
        </p:spPr>
      </p:cxnSp>
    </p:spTree>
    <p:extLst>
      <p:ext uri="{BB962C8B-B14F-4D97-AF65-F5344CB8AC3E}">
        <p14:creationId xmlns:p14="http://schemas.microsoft.com/office/powerpoint/2010/main" val="38973571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Slide Number Placeholder 3"/>
          <p:cNvSpPr>
            <a:spLocks noGrp="1"/>
          </p:cNvSpPr>
          <p:nvPr>
            <p:ph type="sldNum" sz="quarter" idx="12"/>
          </p:nvPr>
        </p:nvSpPr>
        <p:spPr/>
        <p:txBody>
          <a:bodyPr/>
          <a:lstStyle/>
          <a:p>
            <a:fld id="{6D709E46-0CD2-46D0-BD32-31614139391E}" type="slidenum">
              <a:rPr lang="en-GB"/>
              <a:pPr/>
              <a:t>33</a:t>
            </a:fld>
            <a:endParaRPr lang="en-GB"/>
          </a:p>
        </p:txBody>
      </p:sp>
      <p:sp>
        <p:nvSpPr>
          <p:cNvPr id="214019" name="Oval 3"/>
          <p:cNvSpPr>
            <a:spLocks noChangeArrowheads="1"/>
          </p:cNvSpPr>
          <p:nvPr/>
        </p:nvSpPr>
        <p:spPr bwMode="auto">
          <a:xfrm>
            <a:off x="2916238" y="1989138"/>
            <a:ext cx="719137"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K</a:t>
            </a:r>
            <a:endParaRPr lang="en-US"/>
          </a:p>
        </p:txBody>
      </p:sp>
      <p:sp>
        <p:nvSpPr>
          <p:cNvPr id="214022" name="Oval 6"/>
          <p:cNvSpPr>
            <a:spLocks noChangeArrowheads="1"/>
          </p:cNvSpPr>
          <p:nvPr/>
        </p:nvSpPr>
        <p:spPr bwMode="auto">
          <a:xfrm>
            <a:off x="5294313" y="1989138"/>
            <a:ext cx="719137"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E</a:t>
            </a:r>
            <a:endParaRPr lang="en-US"/>
          </a:p>
        </p:txBody>
      </p:sp>
      <p:sp>
        <p:nvSpPr>
          <p:cNvPr id="214025" name="Oval 9"/>
          <p:cNvSpPr>
            <a:spLocks noChangeArrowheads="1"/>
          </p:cNvSpPr>
          <p:nvPr/>
        </p:nvSpPr>
        <p:spPr bwMode="auto">
          <a:xfrm>
            <a:off x="2916238" y="3500438"/>
            <a:ext cx="719137"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G</a:t>
            </a:r>
            <a:endParaRPr lang="en-US"/>
          </a:p>
        </p:txBody>
      </p:sp>
      <p:sp>
        <p:nvSpPr>
          <p:cNvPr id="214026" name="Oval 10"/>
          <p:cNvSpPr>
            <a:spLocks noChangeArrowheads="1"/>
          </p:cNvSpPr>
          <p:nvPr/>
        </p:nvSpPr>
        <p:spPr bwMode="auto">
          <a:xfrm>
            <a:off x="5365750" y="3500438"/>
            <a:ext cx="719138"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I</a:t>
            </a:r>
            <a:endParaRPr lang="en-US"/>
          </a:p>
        </p:txBody>
      </p:sp>
      <p:sp>
        <p:nvSpPr>
          <p:cNvPr id="214028" name="Oval 12"/>
          <p:cNvSpPr>
            <a:spLocks noChangeArrowheads="1"/>
          </p:cNvSpPr>
          <p:nvPr/>
        </p:nvSpPr>
        <p:spPr bwMode="auto">
          <a:xfrm>
            <a:off x="4141788" y="4652963"/>
            <a:ext cx="719137"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M</a:t>
            </a:r>
            <a:endParaRPr lang="en-US"/>
          </a:p>
        </p:txBody>
      </p:sp>
      <p:sp>
        <p:nvSpPr>
          <p:cNvPr id="214030" name="Oval 14"/>
          <p:cNvSpPr>
            <a:spLocks noChangeArrowheads="1"/>
          </p:cNvSpPr>
          <p:nvPr/>
        </p:nvSpPr>
        <p:spPr bwMode="auto">
          <a:xfrm>
            <a:off x="4141788" y="692150"/>
            <a:ext cx="719137"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dirty="0"/>
              <a:t>B</a:t>
            </a:r>
            <a:endParaRPr lang="en-US" dirty="0"/>
          </a:p>
        </p:txBody>
      </p:sp>
      <p:cxnSp>
        <p:nvCxnSpPr>
          <p:cNvPr id="214031" name="AutoShape 15"/>
          <p:cNvCxnSpPr>
            <a:cxnSpLocks noChangeShapeType="1"/>
            <a:stCxn id="214030" idx="5"/>
            <a:endCxn id="214022" idx="1"/>
          </p:cNvCxnSpPr>
          <p:nvPr/>
        </p:nvCxnSpPr>
        <p:spPr bwMode="auto">
          <a:xfrm>
            <a:off x="4756150" y="1306513"/>
            <a:ext cx="642938" cy="787400"/>
          </a:xfrm>
          <a:prstGeom prst="straightConnector1">
            <a:avLst/>
          </a:prstGeom>
          <a:noFill/>
          <a:ln w="44450">
            <a:solidFill>
              <a:schemeClr val="tx1"/>
            </a:solidFill>
            <a:round/>
            <a:headEnd/>
            <a:tailEnd/>
          </a:ln>
          <a:effectLst/>
        </p:spPr>
      </p:cxnSp>
      <p:cxnSp>
        <p:nvCxnSpPr>
          <p:cNvPr id="214032" name="AutoShape 16"/>
          <p:cNvCxnSpPr>
            <a:cxnSpLocks noChangeShapeType="1"/>
            <a:stCxn id="214030" idx="3"/>
            <a:endCxn id="214019" idx="7"/>
          </p:cNvCxnSpPr>
          <p:nvPr/>
        </p:nvCxnSpPr>
        <p:spPr bwMode="auto">
          <a:xfrm flipH="1">
            <a:off x="3530600" y="1306513"/>
            <a:ext cx="715963" cy="787400"/>
          </a:xfrm>
          <a:prstGeom prst="straightConnector1">
            <a:avLst/>
          </a:prstGeom>
          <a:noFill/>
          <a:ln w="66675">
            <a:solidFill>
              <a:schemeClr val="tx1"/>
            </a:solidFill>
            <a:round/>
            <a:headEnd/>
            <a:tailEnd/>
          </a:ln>
          <a:effectLst/>
        </p:spPr>
      </p:cxnSp>
      <p:cxnSp>
        <p:nvCxnSpPr>
          <p:cNvPr id="214033" name="AutoShape 17"/>
          <p:cNvCxnSpPr>
            <a:cxnSpLocks noChangeShapeType="1"/>
            <a:stCxn id="214019" idx="6"/>
            <a:endCxn id="214022" idx="2"/>
          </p:cNvCxnSpPr>
          <p:nvPr/>
        </p:nvCxnSpPr>
        <p:spPr bwMode="auto">
          <a:xfrm>
            <a:off x="3635375" y="2349500"/>
            <a:ext cx="1658938" cy="0"/>
          </a:xfrm>
          <a:prstGeom prst="straightConnector1">
            <a:avLst/>
          </a:prstGeom>
          <a:noFill/>
          <a:ln w="9525">
            <a:solidFill>
              <a:schemeClr val="tx1"/>
            </a:solidFill>
            <a:round/>
            <a:headEnd/>
            <a:tailEnd/>
          </a:ln>
          <a:effectLst/>
        </p:spPr>
      </p:cxnSp>
      <p:cxnSp>
        <p:nvCxnSpPr>
          <p:cNvPr id="214034" name="AutoShape 18"/>
          <p:cNvCxnSpPr>
            <a:cxnSpLocks noChangeShapeType="1"/>
            <a:stCxn id="214030" idx="4"/>
            <a:endCxn id="214025" idx="7"/>
          </p:cNvCxnSpPr>
          <p:nvPr/>
        </p:nvCxnSpPr>
        <p:spPr bwMode="auto">
          <a:xfrm flipH="1">
            <a:off x="3530600" y="1411288"/>
            <a:ext cx="971550" cy="2193925"/>
          </a:xfrm>
          <a:prstGeom prst="straightConnector1">
            <a:avLst/>
          </a:prstGeom>
          <a:noFill/>
          <a:ln w="9525">
            <a:solidFill>
              <a:schemeClr val="tx1"/>
            </a:solidFill>
            <a:round/>
            <a:headEnd/>
            <a:tailEnd/>
          </a:ln>
          <a:effectLst/>
        </p:spPr>
      </p:cxnSp>
      <p:cxnSp>
        <p:nvCxnSpPr>
          <p:cNvPr id="214035" name="AutoShape 19"/>
          <p:cNvCxnSpPr>
            <a:cxnSpLocks noChangeShapeType="1"/>
            <a:stCxn id="214030" idx="4"/>
            <a:endCxn id="214026" idx="1"/>
          </p:cNvCxnSpPr>
          <p:nvPr/>
        </p:nvCxnSpPr>
        <p:spPr bwMode="auto">
          <a:xfrm>
            <a:off x="4502150" y="1411288"/>
            <a:ext cx="968375" cy="2193925"/>
          </a:xfrm>
          <a:prstGeom prst="straightConnector1">
            <a:avLst/>
          </a:prstGeom>
          <a:noFill/>
          <a:ln w="95250">
            <a:solidFill>
              <a:schemeClr val="tx1"/>
            </a:solidFill>
            <a:round/>
            <a:headEnd/>
            <a:tailEnd/>
          </a:ln>
          <a:effectLst/>
        </p:spPr>
      </p:cxnSp>
      <p:cxnSp>
        <p:nvCxnSpPr>
          <p:cNvPr id="214036" name="AutoShape 20"/>
          <p:cNvCxnSpPr>
            <a:cxnSpLocks noChangeShapeType="1"/>
            <a:stCxn id="214026" idx="2"/>
            <a:endCxn id="214025" idx="6"/>
          </p:cNvCxnSpPr>
          <p:nvPr/>
        </p:nvCxnSpPr>
        <p:spPr bwMode="auto">
          <a:xfrm flipH="1">
            <a:off x="3635375" y="3860800"/>
            <a:ext cx="1730375" cy="0"/>
          </a:xfrm>
          <a:prstGeom prst="straightConnector1">
            <a:avLst/>
          </a:prstGeom>
          <a:noFill/>
          <a:ln w="9525">
            <a:solidFill>
              <a:schemeClr val="tx1"/>
            </a:solidFill>
            <a:round/>
            <a:headEnd/>
            <a:tailEnd/>
          </a:ln>
          <a:effectLst/>
        </p:spPr>
      </p:cxnSp>
      <p:cxnSp>
        <p:nvCxnSpPr>
          <p:cNvPr id="214037" name="AutoShape 21"/>
          <p:cNvCxnSpPr>
            <a:cxnSpLocks noChangeShapeType="1"/>
            <a:stCxn id="214028" idx="7"/>
            <a:endCxn id="214026" idx="3"/>
          </p:cNvCxnSpPr>
          <p:nvPr/>
        </p:nvCxnSpPr>
        <p:spPr bwMode="auto">
          <a:xfrm flipV="1">
            <a:off x="4756150" y="4114800"/>
            <a:ext cx="714375" cy="642938"/>
          </a:xfrm>
          <a:prstGeom prst="straightConnector1">
            <a:avLst/>
          </a:prstGeom>
          <a:noFill/>
          <a:ln w="9525">
            <a:solidFill>
              <a:schemeClr val="tx1"/>
            </a:solidFill>
            <a:round/>
            <a:headEnd/>
            <a:tailEnd/>
          </a:ln>
          <a:effectLst/>
        </p:spPr>
      </p:cxnSp>
      <p:cxnSp>
        <p:nvCxnSpPr>
          <p:cNvPr id="214038" name="AutoShape 22"/>
          <p:cNvCxnSpPr>
            <a:cxnSpLocks noChangeShapeType="1"/>
            <a:stCxn id="214030" idx="4"/>
            <a:endCxn id="214028" idx="0"/>
          </p:cNvCxnSpPr>
          <p:nvPr/>
        </p:nvCxnSpPr>
        <p:spPr bwMode="auto">
          <a:xfrm>
            <a:off x="4502150" y="1411288"/>
            <a:ext cx="0" cy="3241675"/>
          </a:xfrm>
          <a:prstGeom prst="straightConnector1">
            <a:avLst/>
          </a:prstGeom>
          <a:noFill/>
          <a:ln w="44450">
            <a:solidFill>
              <a:schemeClr val="tx1"/>
            </a:solidFill>
            <a:round/>
            <a:headEnd/>
            <a:tailEnd/>
          </a:ln>
          <a:effectLst/>
        </p:spPr>
      </p:cxnSp>
    </p:spTree>
    <p:extLst>
      <p:ext uri="{BB962C8B-B14F-4D97-AF65-F5344CB8AC3E}">
        <p14:creationId xmlns:p14="http://schemas.microsoft.com/office/powerpoint/2010/main" val="32738043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noChangeArrowheads="1"/>
          </p:cNvSpPr>
          <p:nvPr>
            <p:ph type="title"/>
          </p:nvPr>
        </p:nvSpPr>
        <p:spPr/>
        <p:txBody>
          <a:bodyPr>
            <a:normAutofit/>
          </a:bodyPr>
          <a:lstStyle/>
          <a:p>
            <a:r>
              <a:rPr lang="en-GB"/>
              <a:t>Summary</a:t>
            </a:r>
            <a:endParaRPr lang="en-US"/>
          </a:p>
        </p:txBody>
      </p:sp>
      <p:sp>
        <p:nvSpPr>
          <p:cNvPr id="113667" name="Rectangle 3"/>
          <p:cNvSpPr>
            <a:spLocks noGrp="1" noChangeArrowheads="1"/>
          </p:cNvSpPr>
          <p:nvPr>
            <p:ph idx="1"/>
          </p:nvPr>
        </p:nvSpPr>
        <p:spPr>
          <a:xfrm>
            <a:off x="457200" y="1052736"/>
            <a:ext cx="8229600" cy="5400452"/>
          </a:xfrm>
        </p:spPr>
        <p:txBody>
          <a:bodyPr>
            <a:normAutofit/>
          </a:bodyPr>
          <a:lstStyle/>
          <a:p>
            <a:r>
              <a:rPr lang="en-GB" sz="2400" dirty="0"/>
              <a:t>Rearrangement is a simple but powerful tool for making less obvious features of data clearer</a:t>
            </a:r>
          </a:p>
          <a:p>
            <a:endParaRPr lang="en-GB" sz="2400" dirty="0"/>
          </a:p>
          <a:p>
            <a:r>
              <a:rPr lang="en-GB" sz="2400" dirty="0"/>
              <a:t>Interactive rearrangement of data provides additional insight into data</a:t>
            </a:r>
          </a:p>
          <a:p>
            <a:endParaRPr lang="en-GB" sz="2400" dirty="0"/>
          </a:p>
          <a:p>
            <a:r>
              <a:rPr lang="en-GB" sz="2400" dirty="0"/>
              <a:t>It can be used for all data types</a:t>
            </a:r>
          </a:p>
          <a:p>
            <a:pPr lvl="1"/>
            <a:r>
              <a:rPr lang="en-GB" sz="2400" dirty="0"/>
              <a:t>Categorical (crops/treatments, eye/hair colours)</a:t>
            </a:r>
          </a:p>
          <a:p>
            <a:pPr lvl="1"/>
            <a:r>
              <a:rPr lang="en-GB" sz="2400" dirty="0"/>
              <a:t>Numerical (agricultural statistics)</a:t>
            </a:r>
          </a:p>
          <a:p>
            <a:pPr lvl="1"/>
            <a:r>
              <a:rPr lang="en-GB" sz="2400" dirty="0"/>
              <a:t>Topological (telephone connections)</a:t>
            </a:r>
          </a:p>
        </p:txBody>
      </p:sp>
      <p:sp>
        <p:nvSpPr>
          <p:cNvPr id="6" name="Slide Number Placeholder 5"/>
          <p:cNvSpPr>
            <a:spLocks noGrp="1"/>
          </p:cNvSpPr>
          <p:nvPr>
            <p:ph type="sldNum" sz="quarter" idx="12"/>
          </p:nvPr>
        </p:nvSpPr>
        <p:spPr/>
        <p:txBody>
          <a:bodyPr/>
          <a:lstStyle/>
          <a:p>
            <a:fld id="{00A2340D-FFF9-4815-AD20-A92D30AE0426}" type="slidenum">
              <a:rPr lang="en-GB"/>
              <a:pPr/>
              <a:t>34</a:t>
            </a:fld>
            <a:endParaRPr lang="en-GB"/>
          </a:p>
        </p:txBody>
      </p:sp>
    </p:spTree>
    <p:extLst>
      <p:ext uri="{BB962C8B-B14F-4D97-AF65-F5344CB8AC3E}">
        <p14:creationId xmlns:p14="http://schemas.microsoft.com/office/powerpoint/2010/main" val="151361622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Coming soon</a:t>
            </a:r>
          </a:p>
        </p:txBody>
      </p:sp>
      <p:sp>
        <p:nvSpPr>
          <p:cNvPr id="3" name="Content Placeholder 2"/>
          <p:cNvSpPr>
            <a:spLocks noGrp="1"/>
          </p:cNvSpPr>
          <p:nvPr>
            <p:ph idx="1"/>
          </p:nvPr>
        </p:nvSpPr>
        <p:spPr/>
        <p:txBody>
          <a:bodyPr/>
          <a:lstStyle/>
          <a:p>
            <a:r>
              <a:rPr lang="en-GB" b="1" dirty="0"/>
              <a:t>Next session: </a:t>
            </a:r>
            <a:r>
              <a:rPr lang="en-GB" dirty="0"/>
              <a:t>Data representation I</a:t>
            </a:r>
          </a:p>
          <a:p>
            <a:endParaRPr lang="en-GB" dirty="0"/>
          </a:p>
          <a:p>
            <a:r>
              <a:rPr lang="en-GB" b="1" dirty="0"/>
              <a:t>Homework: </a:t>
            </a:r>
            <a:r>
              <a:rPr lang="en-GB" dirty="0"/>
              <a:t>Read chapter 2 of </a:t>
            </a:r>
            <a:r>
              <a:rPr lang="en-GB" i="1" dirty="0"/>
              <a:t>Information Visualisation</a:t>
            </a:r>
            <a:r>
              <a:rPr lang="en-GB" dirty="0"/>
              <a:t>.</a:t>
            </a:r>
          </a:p>
        </p:txBody>
      </p:sp>
    </p:spTree>
    <p:extLst>
      <p:ext uri="{BB962C8B-B14F-4D97-AF65-F5344CB8AC3E}">
        <p14:creationId xmlns:p14="http://schemas.microsoft.com/office/powerpoint/2010/main" val="3711264257"/>
      </p:ext>
    </p:extLst>
  </p:cSld>
  <p:clrMapOvr>
    <a:masterClrMapping/>
  </p:clrMapOvr>
</p:sld>
</file>

<file path=ppt/theme/theme1.xml><?xml version="1.0" encoding="utf-8"?>
<a:theme xmlns:a="http://schemas.openxmlformats.org/drawingml/2006/main" name="Office Theme">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18795</TotalTime>
  <Words>1620</Words>
  <Application>Microsoft Office PowerPoint</Application>
  <PresentationFormat>On-screen Show (4:3)</PresentationFormat>
  <Paragraphs>628</Paragraphs>
  <Slides>35</Slides>
  <Notes>24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35</vt:i4>
      </vt:variant>
    </vt:vector>
  </HeadingPairs>
  <TitlesOfParts>
    <vt:vector size="43" baseType="lpstr">
      <vt:lpstr>Calibri Light</vt:lpstr>
      <vt:lpstr>Calibri</vt:lpstr>
      <vt:lpstr>Arial</vt:lpstr>
      <vt:lpstr>Courier New</vt:lpstr>
      <vt:lpstr>Wingdings</vt:lpstr>
      <vt:lpstr>Times New Roman</vt:lpstr>
      <vt:lpstr>Wingdings 2</vt:lpstr>
      <vt:lpstr>Office Theme</vt:lpstr>
      <vt:lpstr>Data Analysis  and Visualisation</vt:lpstr>
      <vt:lpstr>Rearrangement</vt:lpstr>
      <vt:lpstr>The Alchemical Chart of Affinities, 1778</vt:lpstr>
      <vt:lpstr>The Telluric Helix, 1832</vt:lpstr>
      <vt:lpstr>Newland’s Octaves, 1864</vt:lpstr>
      <vt:lpstr>Mendeléev, 1869</vt:lpstr>
      <vt:lpstr>‘Standard’ Periodic Table</vt:lpstr>
      <vt:lpstr>Other possibilities</vt:lpstr>
      <vt:lpstr>Ordering on electron shell filling</vt:lpstr>
      <vt:lpstr>Rearrangement</vt:lpstr>
      <vt:lpstr>PowerPoint Presentation</vt:lpstr>
      <vt:lpstr>Rearrangement</vt:lpstr>
      <vt:lpstr>PowerPoint Presentation</vt:lpstr>
      <vt:lpstr>Rearrangement</vt:lpstr>
      <vt:lpstr>PowerPoint Presentation</vt:lpstr>
      <vt:lpstr>Rearrangement</vt:lpstr>
      <vt:lpstr>Exercise</vt:lpstr>
      <vt:lpstr>The Mosaic Display</vt:lpstr>
      <vt:lpstr>PowerPoint Presentation</vt:lpstr>
      <vt:lpstr>Mosaic Display</vt:lpstr>
      <vt:lpstr>PowerPoint Presentation</vt:lpstr>
      <vt:lpstr>Mosaic Displays</vt:lpstr>
      <vt:lpstr>PowerPoint Presentation</vt:lpstr>
      <vt:lpstr>Mosaic Displays</vt:lpstr>
      <vt:lpstr>PowerPoint Presentation</vt:lpstr>
      <vt:lpstr>Mosaic Displays</vt:lpstr>
      <vt:lpstr>Exercise</vt:lpstr>
      <vt:lpstr>Network Data</vt:lpstr>
      <vt:lpstr>PowerPoint Presentation</vt:lpstr>
      <vt:lpstr>PowerPoint Presentation</vt:lpstr>
      <vt:lpstr>Network Data</vt:lpstr>
      <vt:lpstr>PowerPoint Presentation</vt:lpstr>
      <vt:lpstr>PowerPoint Presentation</vt:lpstr>
      <vt:lpstr>Summary</vt:lpstr>
      <vt:lpstr>Coming soon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Analysis  and Visualisaton</dc:title>
  <dc:creator>Whitehead, Nicola</dc:creator>
  <cp:lastModifiedBy>Beverley Holland</cp:lastModifiedBy>
  <cp:revision>154</cp:revision>
  <dcterms:created xsi:type="dcterms:W3CDTF">2017-06-08T10:43:23Z</dcterms:created>
  <dcterms:modified xsi:type="dcterms:W3CDTF">2020-10-06T09:04:52Z</dcterms:modified>
</cp:coreProperties>
</file>