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48"/>
  </p:notesMasterIdLst>
  <p:handoutMasterIdLst>
    <p:handoutMasterId r:id="rId49"/>
  </p:handoutMasterIdLst>
  <p:sldIdLst>
    <p:sldId id="275" r:id="rId6"/>
    <p:sldId id="276" r:id="rId7"/>
    <p:sldId id="277" r:id="rId8"/>
    <p:sldId id="280" r:id="rId9"/>
    <p:sldId id="281" r:id="rId10"/>
    <p:sldId id="282" r:id="rId11"/>
    <p:sldId id="309" r:id="rId12"/>
    <p:sldId id="310" r:id="rId13"/>
    <p:sldId id="311" r:id="rId14"/>
    <p:sldId id="312" r:id="rId15"/>
    <p:sldId id="313" r:id="rId16"/>
    <p:sldId id="314" r:id="rId17"/>
    <p:sldId id="315" r:id="rId18"/>
    <p:sldId id="316" r:id="rId19"/>
    <p:sldId id="317" r:id="rId20"/>
    <p:sldId id="283" r:id="rId21"/>
    <p:sldId id="284" r:id="rId22"/>
    <p:sldId id="285" r:id="rId23"/>
    <p:sldId id="286" r:id="rId24"/>
    <p:sldId id="287" r:id="rId25"/>
    <p:sldId id="288" r:id="rId26"/>
    <p:sldId id="289" r:id="rId27"/>
    <p:sldId id="290" r:id="rId28"/>
    <p:sldId id="291" r:id="rId29"/>
    <p:sldId id="292" r:id="rId30"/>
    <p:sldId id="293" r:id="rId31"/>
    <p:sldId id="294" r:id="rId32"/>
    <p:sldId id="295" r:id="rId33"/>
    <p:sldId id="296" r:id="rId34"/>
    <p:sldId id="297" r:id="rId35"/>
    <p:sldId id="298" r:id="rId36"/>
    <p:sldId id="299" r:id="rId37"/>
    <p:sldId id="300" r:id="rId38"/>
    <p:sldId id="301" r:id="rId39"/>
    <p:sldId id="302" r:id="rId40"/>
    <p:sldId id="303" r:id="rId41"/>
    <p:sldId id="304" r:id="rId42"/>
    <p:sldId id="305" r:id="rId43"/>
    <p:sldId id="308" r:id="rId44"/>
    <p:sldId id="306" r:id="rId45"/>
    <p:sldId id="307" r:id="rId46"/>
    <p:sldId id="258" r:id="rId4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848" y="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presProps" Target="pres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slide" Target="slides/slide36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handoutMaster" Target="handoutMasters/handout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3.xml"/><Relationship Id="rId51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394B5-B766-49B3-B28D-8C9742D89BC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F7DB7A-1335-4F65-ACD9-92464B0932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8059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3366575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5396435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990013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8494845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6953280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5752968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9338447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8711784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6352996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94927245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4028636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89166454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96409136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25820786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03148753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42634308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65737969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415692254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12883331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80710112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37629648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32998505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82789528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861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25948910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64185202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270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109453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475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24595219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49777504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63801337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6318538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28/01/2019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11"/>
          <p:cNvSpPr txBox="1">
            <a:spLocks noChangeArrowheads="1"/>
          </p:cNvSpPr>
          <p:nvPr userDrawn="1"/>
        </p:nvSpPr>
        <p:spPr bwMode="auto">
          <a:xfrm>
            <a:off x="533400" y="6096000"/>
            <a:ext cx="7848600" cy="611188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defRPr/>
            </a:pPr>
            <a:r>
              <a:rPr lang="en-GB" sz="1400" b="0" i="1">
                <a:latin typeface="Arial" charset="0"/>
              </a:rPr>
              <a:t>Slides created by Brian Farrington Ltd.</a:t>
            </a:r>
            <a:r>
              <a:rPr lang="en-GB" sz="1600" b="0" i="1">
                <a:latin typeface="Arial" charset="0"/>
              </a:rPr>
              <a:t> </a:t>
            </a:r>
            <a:r>
              <a:rPr lang="en-GB" sz="1200" b="0" i="1">
                <a:latin typeface="Arial" charset="0"/>
              </a:rPr>
              <a:t>Procurement and Business Solutions People </a:t>
            </a:r>
          </a:p>
          <a:p>
            <a:pPr algn="r">
              <a:spcBef>
                <a:spcPct val="50000"/>
              </a:spcBef>
              <a:defRPr/>
            </a:pPr>
            <a:r>
              <a:rPr lang="en-GB" sz="1200" b="0" i="1">
                <a:latin typeface="Arial" charset="0"/>
              </a:rPr>
              <a:t>for use with </a:t>
            </a:r>
            <a:r>
              <a:rPr lang="en-GB" sz="1200" b="0">
                <a:latin typeface="Arial" charset="0"/>
              </a:rPr>
              <a:t>Lysons and Farrington: Purchasing and Supply Chain Management 7th edition</a:t>
            </a:r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35125"/>
            <a:ext cx="7772400" cy="1143000"/>
          </a:xfrm>
        </p:spPr>
        <p:txBody>
          <a:bodyPr/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692525"/>
            <a:ext cx="6400800" cy="1752600"/>
          </a:xfrm>
        </p:spPr>
        <p:txBody>
          <a:bodyPr/>
          <a:lstStyle>
            <a:lvl1pPr marL="0" indent="0" algn="ctr"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74800247"/>
      </p:ext>
    </p:extLst>
  </p:cSld>
  <p:clrMapOvr>
    <a:masterClrMapping/>
  </p:clrMapOvr>
  <p:transition advTm="4300">
    <p:randomBar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2022366"/>
      </p:ext>
    </p:extLst>
  </p:cSld>
  <p:clrMapOvr>
    <a:masterClrMapping/>
  </p:clrMapOvr>
  <p:transition advTm="4300">
    <p:randomBar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70840497"/>
      </p:ext>
    </p:extLst>
  </p:cSld>
  <p:clrMapOvr>
    <a:masterClrMapping/>
  </p:clrMapOvr>
  <p:transition advTm="4300">
    <p:randomBar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9750" y="1628775"/>
            <a:ext cx="38481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40250" y="1628775"/>
            <a:ext cx="38481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659272"/>
      </p:ext>
    </p:extLst>
  </p:cSld>
  <p:clrMapOvr>
    <a:masterClrMapping/>
  </p:clrMapOvr>
  <p:transition advTm="4300">
    <p:randomBar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414006"/>
      </p:ext>
    </p:extLst>
  </p:cSld>
  <p:clrMapOvr>
    <a:masterClrMapping/>
  </p:clrMapOvr>
  <p:transition advTm="4300">
    <p:randomBar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643734"/>
      </p:ext>
    </p:extLst>
  </p:cSld>
  <p:clrMapOvr>
    <a:masterClrMapping/>
  </p:clrMapOvr>
  <p:transition advTm="4300">
    <p:randomBar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19727493"/>
      </p:ext>
    </p:extLst>
  </p:cSld>
  <p:clrMapOvr>
    <a:masterClrMapping/>
  </p:clrMapOvr>
  <p:transition advTm="4300">
    <p:randomBar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70104498"/>
      </p:ext>
    </p:extLst>
  </p:cSld>
  <p:clrMapOvr>
    <a:masterClrMapping/>
  </p:clrMapOvr>
  <p:transition advTm="4300">
    <p:randomBar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50704481"/>
      </p:ext>
    </p:extLst>
  </p:cSld>
  <p:clrMapOvr>
    <a:masterClrMapping/>
  </p:clrMapOvr>
  <p:transition advTm="4300">
    <p:randomBar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860023"/>
      </p:ext>
    </p:extLst>
  </p:cSld>
  <p:clrMapOvr>
    <a:masterClrMapping/>
  </p:clrMapOvr>
  <p:transition advTm="4300">
    <p:randomBar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78588" y="228600"/>
            <a:ext cx="1979612" cy="55149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9750" y="228600"/>
            <a:ext cx="5786438" cy="55149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135324"/>
      </p:ext>
    </p:extLst>
  </p:cSld>
  <p:clrMapOvr>
    <a:masterClrMapping/>
  </p:clrMapOvr>
  <p:transition advTm="4300">
    <p:randomBa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28/01/2019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28600"/>
            <a:ext cx="7848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7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539750" y="1628775"/>
            <a:ext cx="78486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0"/>
            <a:r>
              <a:rPr lang="en-GB" altLang="en-US" smtClean="0"/>
              <a:t>Second level</a:t>
            </a:r>
          </a:p>
          <a:p>
            <a:pPr lvl="0"/>
            <a:r>
              <a:rPr lang="en-GB" altLang="en-US" smtClean="0"/>
              <a:t>Third level</a:t>
            </a:r>
          </a:p>
          <a:p>
            <a:pPr lvl="0"/>
            <a:r>
              <a:rPr lang="en-GB" altLang="en-US" smtClean="0"/>
              <a:t>Fourth level</a:t>
            </a:r>
          </a:p>
          <a:p>
            <a:pPr lvl="0"/>
            <a:r>
              <a:rPr lang="en-GB" altLang="en-US" smtClean="0"/>
              <a:t>Fifth level</a:t>
            </a:r>
          </a:p>
        </p:txBody>
      </p:sp>
      <p:sp>
        <p:nvSpPr>
          <p:cNvPr id="1036" name="Text Box 12"/>
          <p:cNvSpPr txBox="1">
            <a:spLocks noChangeArrowheads="1"/>
          </p:cNvSpPr>
          <p:nvPr userDrawn="1"/>
        </p:nvSpPr>
        <p:spPr bwMode="auto">
          <a:xfrm>
            <a:off x="533400" y="6096000"/>
            <a:ext cx="7926388" cy="5492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defRPr/>
            </a:pPr>
            <a:r>
              <a:rPr lang="en-US" sz="1200" b="0">
                <a:latin typeface="Arial" charset="0"/>
              </a:rPr>
              <a:t>Lysons &amp; Farrington</a:t>
            </a:r>
            <a:r>
              <a:rPr lang="en-US" sz="1200" b="0" i="1">
                <a:latin typeface="Arial" charset="0"/>
              </a:rPr>
              <a:t>, Purchasing and Supply Chain Management </a:t>
            </a:r>
          </a:p>
          <a:p>
            <a:pPr algn="r">
              <a:spcBef>
                <a:spcPct val="50000"/>
              </a:spcBef>
              <a:defRPr/>
            </a:pPr>
            <a:r>
              <a:rPr lang="en-US" sz="1200" b="0" i="1">
                <a:latin typeface="Arial" charset="0"/>
              </a:rPr>
              <a:t>PowerPoints on the Web, </a:t>
            </a:r>
            <a:r>
              <a:rPr lang="en-US" sz="1200" b="0">
                <a:latin typeface="Arial" charset="0"/>
              </a:rPr>
              <a:t>8</a:t>
            </a:r>
            <a:r>
              <a:rPr lang="en-US" sz="1200" b="0" baseline="30000">
                <a:latin typeface="Arial" charset="0"/>
              </a:rPr>
              <a:t>th</a:t>
            </a:r>
            <a:r>
              <a:rPr lang="en-US" sz="1200" b="0">
                <a:latin typeface="Arial" charset="0"/>
              </a:rPr>
              <a:t> edition</a:t>
            </a:r>
            <a:r>
              <a:rPr lang="en-US" sz="1200" b="0" i="1">
                <a:latin typeface="Arial" charset="0"/>
              </a:rPr>
              <a:t> </a:t>
            </a:r>
            <a:r>
              <a:rPr lang="en-US" sz="1200" b="0">
                <a:latin typeface="Arial" charset="0"/>
              </a:rPr>
              <a:t>© Pearson Education Limited 2012</a:t>
            </a:r>
            <a:endParaRPr lang="en-GB" sz="1200" b="0">
              <a:latin typeface="Arial" charset="0"/>
            </a:endParaRPr>
          </a:p>
        </p:txBody>
      </p:sp>
      <p:sp>
        <p:nvSpPr>
          <p:cNvPr id="1029" name="Text Box 5"/>
          <p:cNvSpPr txBox="1">
            <a:spLocks noChangeArrowheads="1"/>
          </p:cNvSpPr>
          <p:nvPr userDrawn="1"/>
        </p:nvSpPr>
        <p:spPr bwMode="auto">
          <a:xfrm>
            <a:off x="7740650" y="58738"/>
            <a:ext cx="1093788" cy="220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0" tIns="0" rIns="0" bIns="0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1800" b="0"/>
              <a:t>Slide 1.</a:t>
            </a:r>
            <a:fld id="{2533D5EC-FD5B-4F34-A4C4-96670C14A6CF}" type="slidenum">
              <a:rPr lang="en-GB" altLang="en-US" sz="1800" b="0"/>
              <a:pPr algn="ctr"/>
              <a:t>‹#›</a:t>
            </a:fld>
            <a:endParaRPr lang="en-GB" altLang="en-US" sz="1800" b="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623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advTm="4300">
    <p:randomBar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Monotype Sorts" pitchFamily="2" charset="2"/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5000"/>
        <a:buFont typeface="Monotype Sorts" pitchFamily="2" charset="2"/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A-Short-History-of-Procurement.pdf" TargetMode="Externa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204864"/>
            <a:ext cx="8229600" cy="1512168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Lecture </a:t>
            </a:r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2.2</a:t>
            </a:r>
            <a:b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Procurement</a:t>
            </a:r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85228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Learning Objectives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z="2400" dirty="0" smtClean="0"/>
              <a:t>To understand the distinction between procurement, purchasing, and supply chain management</a:t>
            </a:r>
          </a:p>
          <a:p>
            <a:pPr eaLnBrk="1" hangingPunct="1"/>
            <a:r>
              <a:rPr lang="en-US" altLang="en-US" sz="2400" dirty="0" smtClean="0"/>
              <a:t>To examine procurement objectives</a:t>
            </a:r>
          </a:p>
          <a:p>
            <a:pPr eaLnBrk="1" hangingPunct="1"/>
            <a:r>
              <a:rPr lang="en-US" altLang="en-US" sz="2400" dirty="0" smtClean="0"/>
              <a:t>To learn about supplier selection and evaluation</a:t>
            </a:r>
          </a:p>
          <a:p>
            <a:pPr eaLnBrk="1" hangingPunct="1">
              <a:buFont typeface="Monotype Sorts" pitchFamily="2" charset="2"/>
              <a:buNone/>
            </a:pPr>
            <a:endParaRPr lang="en-US" altLang="en-US" dirty="0" smtClean="0"/>
          </a:p>
        </p:txBody>
      </p:sp>
      <p:sp>
        <p:nvSpPr>
          <p:cNvPr id="16388" name="Footer Placeholder 4"/>
          <p:cNvSpPr>
            <a:spLocks noGrp="1"/>
          </p:cNvSpPr>
          <p:nvPr>
            <p:ph type="ftr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 smtClean="0">
                <a:latin typeface="Times New Roman" panose="02020603050405020304" pitchFamily="18" charset="0"/>
              </a:rPr>
              <a:t>Copyright © 2015 Pearson Education, Inc.</a:t>
            </a:r>
          </a:p>
        </p:txBody>
      </p:sp>
      <p:sp>
        <p:nvSpPr>
          <p:cNvPr id="16389" name="Slide Number Placeholder 5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t>6-</a:t>
            </a:r>
            <a:fld id="{76D8AF45-69C1-498B-AA06-D120FFB162F6}" type="slidenum"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200">
              <a:solidFill>
                <a:srgbClr val="898989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641952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Learning Objectives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76400"/>
            <a:ext cx="8229600" cy="4411663"/>
          </a:xfrm>
        </p:spPr>
        <p:txBody>
          <a:bodyPr/>
          <a:lstStyle/>
          <a:p>
            <a:pPr eaLnBrk="1" hangingPunct="1"/>
            <a:r>
              <a:rPr lang="en-US" altLang="en-US" smtClean="0"/>
              <a:t>To understand Kraljic’s Portfolio Matrix</a:t>
            </a:r>
          </a:p>
          <a:p>
            <a:pPr eaLnBrk="1" hangingPunct="1"/>
            <a:r>
              <a:rPr lang="en-US" altLang="en-US" smtClean="0"/>
              <a:t>To examine global procurement </a:t>
            </a:r>
          </a:p>
          <a:p>
            <a:pPr eaLnBrk="1" hangingPunct="1"/>
            <a:r>
              <a:rPr lang="en-US" altLang="en-US" smtClean="0"/>
              <a:t>To examine social and environmental aspects of sustainable procurement</a:t>
            </a:r>
          </a:p>
          <a:p>
            <a:pPr eaLnBrk="1" hangingPunct="1">
              <a:buFont typeface="Monotype Sorts" pitchFamily="2" charset="2"/>
              <a:buNone/>
            </a:pPr>
            <a:endParaRPr lang="en-US" altLang="en-US" smtClean="0"/>
          </a:p>
        </p:txBody>
      </p:sp>
      <p:sp>
        <p:nvSpPr>
          <p:cNvPr id="18436" name="Footer Placeholder 4"/>
          <p:cNvSpPr>
            <a:spLocks noGrp="1"/>
          </p:cNvSpPr>
          <p:nvPr>
            <p:ph type="ftr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 smtClean="0">
                <a:latin typeface="Times New Roman" panose="02020603050405020304" pitchFamily="18" charset="0"/>
              </a:rPr>
              <a:t>Copyright © 2015 Pearson Education, Inc.</a:t>
            </a:r>
          </a:p>
        </p:txBody>
      </p:sp>
      <p:sp>
        <p:nvSpPr>
          <p:cNvPr id="18437" name="Slide Number Placeholder 5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t>6-</a:t>
            </a:r>
            <a:fld id="{A9BB5C78-FB73-4DF0-8EFC-A12720CB96A8}" type="slidenum"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US" altLang="en-US" sz="1200">
              <a:solidFill>
                <a:srgbClr val="898989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040952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Procurement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4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Refers to the raw materials, component parts, and supplies bought from outside organizations to support a company’s operations</a:t>
            </a:r>
          </a:p>
          <a:p>
            <a:pPr eaLnBrk="1" hangingPunct="1"/>
            <a:r>
              <a:rPr lang="en-US" altLang="en-US" sz="2400" dirty="0" smtClean="0"/>
              <a:t>Procurement costs often range between 60%-80% of an organization’s revenues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843808" y="5363344"/>
            <a:ext cx="6462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Narrow" panose="020B0606020202030204" pitchFamily="34" charset="0"/>
              </a:rPr>
              <a:t>Murphy P and Wood DF, (2013), Contemporary Logistics, Online Library: 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62737267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Procurement</a:t>
            </a:r>
          </a:p>
        </p:txBody>
      </p:sp>
      <p:sp>
        <p:nvSpPr>
          <p:cNvPr id="36866" name="Rectangle 3"/>
          <p:cNvSpPr>
            <a:spLocks noGrp="1" noChangeArrowheads="1"/>
          </p:cNvSpPr>
          <p:nvPr>
            <p:ph idx="1"/>
          </p:nvPr>
        </p:nvSpPr>
        <p:spPr>
          <a:xfrm>
            <a:off x="453824" y="1340768"/>
            <a:ext cx="8928992" cy="3917032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r>
              <a:rPr lang="en-US" altLang="en-US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Currently has a more strategic orientation in many organizations</a:t>
            </a:r>
          </a:p>
          <a:p>
            <a:pPr eaLnBrk="1" hangingPunct="1">
              <a:defRPr/>
            </a:pPr>
            <a:r>
              <a:rPr lang="en-US" altLang="en-US" sz="26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What are the responsibility of a procurement manager?</a:t>
            </a:r>
          </a:p>
          <a:p>
            <a:pPr eaLnBrk="1" hangingPunct="1">
              <a:defRPr/>
            </a:pPr>
            <a:r>
              <a:rPr lang="en-US" altLang="en-US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Procurement manager may have responsibility for:	</a:t>
            </a:r>
          </a:p>
          <a:p>
            <a:pPr lvl="1" eaLnBrk="1" hangingPunct="1">
              <a:defRPr/>
            </a:pPr>
            <a:r>
              <a:rPr lang="en-US" altLang="en-US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Reducing cycle times</a:t>
            </a:r>
          </a:p>
          <a:p>
            <a:pPr lvl="1" eaLnBrk="1" hangingPunct="1">
              <a:defRPr/>
            </a:pPr>
            <a:r>
              <a:rPr lang="en-US" altLang="en-US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Playing an integral role in product development</a:t>
            </a:r>
          </a:p>
          <a:p>
            <a:pPr lvl="1" eaLnBrk="1" hangingPunct="1">
              <a:defRPr/>
            </a:pPr>
            <a:r>
              <a:rPr lang="en-US" altLang="en-US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Generating additional revenues through collaboration with the marketing department</a:t>
            </a:r>
            <a:r>
              <a:rPr lang="en-US" altLang="en-US" sz="26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  <a:p>
            <a:pPr marL="57150" indent="0" eaLnBrk="1" hangingPunct="1">
              <a:buFont typeface="Arial" panose="020B0604020202020204" pitchFamily="34" charset="0"/>
              <a:buNone/>
              <a:defRPr/>
            </a:pPr>
            <a:endParaRPr lang="en-US" altLang="en-US" sz="3000" baseline="30000" dirty="0"/>
          </a:p>
          <a:p>
            <a:pPr marL="57150" indent="0" eaLnBrk="1" hangingPunct="1">
              <a:buFont typeface="Arial" panose="020B0604020202020204" pitchFamily="34" charset="0"/>
              <a:buNone/>
              <a:defRPr/>
            </a:pPr>
            <a:r>
              <a:rPr lang="en-US" altLang="en-US" sz="1400" baseline="30000" dirty="0" smtClean="0"/>
              <a:t>1</a:t>
            </a:r>
            <a:r>
              <a:rPr lang="en-US" sz="2800" dirty="0"/>
              <a:t> </a:t>
            </a:r>
            <a:r>
              <a:rPr lang="en-US" sz="1400" dirty="0" smtClean="0"/>
              <a:t>John </a:t>
            </a:r>
            <a:r>
              <a:rPr lang="en-US" sz="1400" dirty="0"/>
              <a:t>Hyatt, “The Rise and Rise of Procurement,” </a:t>
            </a:r>
            <a:r>
              <a:rPr lang="en-US" sz="1400" i="1" dirty="0"/>
              <a:t>CFO </a:t>
            </a:r>
            <a:r>
              <a:rPr lang="en-US" sz="1400" dirty="0"/>
              <a:t>28, no. 4 (2012): 57–59.</a:t>
            </a:r>
            <a:endParaRPr lang="en-US" altLang="en-US" sz="1400" baseline="30000" dirty="0" smtClean="0"/>
          </a:p>
        </p:txBody>
      </p:sp>
      <p:sp>
        <p:nvSpPr>
          <p:cNvPr id="26629" name="Slide Number Placeholder 5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t>6-</a:t>
            </a:r>
            <a:fld id="{0F20FD24-7C39-4C87-B2C4-D9AF636CAEC9}" type="slidenum"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US" altLang="en-US" sz="1200">
              <a:solidFill>
                <a:srgbClr val="898989"/>
              </a:solidFill>
              <a:latin typeface="Times New Roman" panose="02020603050405020304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843808" y="5363344"/>
            <a:ext cx="6462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Narrow" panose="020B0606020202030204" pitchFamily="34" charset="0"/>
              </a:rPr>
              <a:t>Murphy P and Wood DF, (2013), Contemporary Logistics, Online Library: 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55633951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8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8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68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68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68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68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68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68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68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68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Procurement vs Purchasing</a:t>
            </a:r>
          </a:p>
        </p:txBody>
      </p:sp>
      <p:sp>
        <p:nvSpPr>
          <p:cNvPr id="36866" name="Rectangle 3"/>
          <p:cNvSpPr>
            <a:spLocks noGrp="1" noChangeArrowheads="1"/>
          </p:cNvSpPr>
          <p:nvPr>
            <p:ph idx="1"/>
          </p:nvPr>
        </p:nvSpPr>
        <p:spPr>
          <a:xfrm>
            <a:off x="429768" y="1844824"/>
            <a:ext cx="8229600" cy="2620887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altLang="en-US" sz="2400" dirty="0" smtClean="0"/>
              <a:t>“Procurement” and “purchasing” are sometimes viewed as synonymous terms</a:t>
            </a:r>
          </a:p>
          <a:p>
            <a:pPr eaLnBrk="1" hangingPunct="1">
              <a:defRPr/>
            </a:pPr>
            <a:r>
              <a:rPr lang="en-US" altLang="en-US" sz="2400" dirty="0" smtClean="0"/>
              <a:t>Supply management is viewed as a relational exchange approach involving a limited number of suppliers.</a:t>
            </a:r>
          </a:p>
          <a:p>
            <a:pPr eaLnBrk="1" hangingPunct="1">
              <a:defRPr/>
            </a:pPr>
            <a:endParaRPr lang="en-US" altLang="en-US" sz="2400" dirty="0"/>
          </a:p>
          <a:p>
            <a:pPr eaLnBrk="1" hangingPunct="1">
              <a:defRPr/>
            </a:pPr>
            <a:r>
              <a:rPr lang="en-US" altLang="en-US" sz="2400" dirty="0" smtClean="0"/>
              <a:t>Exercise:  Articulate and explain the differences</a:t>
            </a:r>
          </a:p>
          <a:p>
            <a:pPr marL="57150" indent="0" eaLnBrk="1" hangingPunct="1">
              <a:buFont typeface="Arial" panose="020B0604020202020204" pitchFamily="34" charset="0"/>
              <a:buNone/>
              <a:defRPr/>
            </a:pPr>
            <a:endParaRPr lang="en-US" altLang="en-US" sz="2400" baseline="30000" dirty="0"/>
          </a:p>
        </p:txBody>
      </p:sp>
    </p:spTree>
    <p:extLst>
      <p:ext uri="{BB962C8B-B14F-4D97-AF65-F5344CB8AC3E}">
        <p14:creationId xmlns:p14="http://schemas.microsoft.com/office/powerpoint/2010/main" val="308782014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68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68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68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68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46"/>
          <p:cNvSpPr>
            <a:spLocks noChangeArrowheads="1"/>
          </p:cNvSpPr>
          <p:nvPr/>
        </p:nvSpPr>
        <p:spPr bwMode="auto">
          <a:xfrm>
            <a:off x="4291013" y="1477963"/>
            <a:ext cx="4592637" cy="517525"/>
          </a:xfrm>
          <a:prstGeom prst="roundRect">
            <a:avLst>
              <a:gd name="adj" fmla="val 16667"/>
            </a:avLst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–</a:t>
            </a: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To perform specialised tasks</a:t>
            </a:r>
          </a:p>
        </p:txBody>
      </p:sp>
      <p:sp>
        <p:nvSpPr>
          <p:cNvPr id="3075" name="AutoShape 47"/>
          <p:cNvSpPr>
            <a:spLocks noChangeArrowheads="1"/>
          </p:cNvSpPr>
          <p:nvPr/>
        </p:nvSpPr>
        <p:spPr bwMode="auto">
          <a:xfrm>
            <a:off x="4291013" y="2197100"/>
            <a:ext cx="4592637" cy="517525"/>
          </a:xfrm>
          <a:prstGeom prst="roundRect">
            <a:avLst>
              <a:gd name="adj" fmla="val 16667"/>
            </a:avLst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–</a:t>
            </a: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To achieve an output</a:t>
            </a:r>
          </a:p>
        </p:txBody>
      </p:sp>
      <p:sp>
        <p:nvSpPr>
          <p:cNvPr id="3076" name="AutoShape 48"/>
          <p:cNvSpPr>
            <a:spLocks noChangeArrowheads="1"/>
          </p:cNvSpPr>
          <p:nvPr/>
        </p:nvSpPr>
        <p:spPr bwMode="auto">
          <a:xfrm>
            <a:off x="4291013" y="2917825"/>
            <a:ext cx="4592637" cy="517525"/>
          </a:xfrm>
          <a:prstGeom prst="roundRect">
            <a:avLst>
              <a:gd name="adj" fmla="val 16667"/>
            </a:avLst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–</a:t>
            </a: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With production and warehousing</a:t>
            </a:r>
          </a:p>
        </p:txBody>
      </p:sp>
      <p:sp>
        <p:nvSpPr>
          <p:cNvPr id="3077" name="AutoShape 49"/>
          <p:cNvSpPr>
            <a:spLocks noChangeArrowheads="1"/>
          </p:cNvSpPr>
          <p:nvPr/>
        </p:nvSpPr>
        <p:spPr bwMode="auto">
          <a:xfrm>
            <a:off x="4291013" y="3636963"/>
            <a:ext cx="4592637" cy="517525"/>
          </a:xfrm>
          <a:prstGeom prst="roundRect">
            <a:avLst>
              <a:gd name="adj" fmla="val 16667"/>
            </a:avLst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–</a:t>
            </a: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Internal and external focus</a:t>
            </a:r>
          </a:p>
        </p:txBody>
      </p:sp>
      <p:sp>
        <p:nvSpPr>
          <p:cNvPr id="3078" name="AutoShape 50"/>
          <p:cNvSpPr>
            <a:spLocks noChangeArrowheads="1"/>
          </p:cNvSpPr>
          <p:nvPr/>
        </p:nvSpPr>
        <p:spPr bwMode="auto">
          <a:xfrm>
            <a:off x="4291013" y="4357688"/>
            <a:ext cx="4592637" cy="517525"/>
          </a:xfrm>
          <a:prstGeom prst="roundRect">
            <a:avLst>
              <a:gd name="adj" fmla="val 16667"/>
            </a:avLst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–</a:t>
            </a: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Knowledge based</a:t>
            </a:r>
          </a:p>
        </p:txBody>
      </p:sp>
      <p:sp>
        <p:nvSpPr>
          <p:cNvPr id="3079" name="AutoShape 51"/>
          <p:cNvSpPr>
            <a:spLocks noChangeArrowheads="1"/>
          </p:cNvSpPr>
          <p:nvPr/>
        </p:nvSpPr>
        <p:spPr bwMode="auto">
          <a:xfrm>
            <a:off x="4291013" y="5078413"/>
            <a:ext cx="4592637" cy="517525"/>
          </a:xfrm>
          <a:prstGeom prst="roundRect">
            <a:avLst>
              <a:gd name="adj" fmla="val 16667"/>
            </a:avLst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–</a:t>
            </a: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Demonstrable skills and knowledge</a:t>
            </a:r>
          </a:p>
        </p:txBody>
      </p:sp>
      <p:sp>
        <p:nvSpPr>
          <p:cNvPr id="3080" name="AutoShape 40"/>
          <p:cNvSpPr>
            <a:spLocks noChangeArrowheads="1"/>
          </p:cNvSpPr>
          <p:nvPr/>
        </p:nvSpPr>
        <p:spPr bwMode="auto">
          <a:xfrm>
            <a:off x="468313" y="1557338"/>
            <a:ext cx="3952875" cy="3810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As a function</a:t>
            </a:r>
          </a:p>
        </p:txBody>
      </p:sp>
      <p:sp>
        <p:nvSpPr>
          <p:cNvPr id="3081" name="AutoShape 41"/>
          <p:cNvSpPr>
            <a:spLocks noChangeArrowheads="1"/>
          </p:cNvSpPr>
          <p:nvPr/>
        </p:nvSpPr>
        <p:spPr bwMode="auto">
          <a:xfrm>
            <a:off x="468313" y="2276475"/>
            <a:ext cx="3952875" cy="3810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As a process</a:t>
            </a:r>
          </a:p>
        </p:txBody>
      </p:sp>
      <p:sp>
        <p:nvSpPr>
          <p:cNvPr id="3082" name="AutoShape 42"/>
          <p:cNvSpPr>
            <a:spLocks noChangeArrowheads="1"/>
          </p:cNvSpPr>
          <p:nvPr/>
        </p:nvSpPr>
        <p:spPr bwMode="auto">
          <a:xfrm>
            <a:off x="468313" y="2997200"/>
            <a:ext cx="3952875" cy="3810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As a link in the supply chain</a:t>
            </a:r>
          </a:p>
        </p:txBody>
      </p:sp>
      <p:sp>
        <p:nvSpPr>
          <p:cNvPr id="3083" name="AutoShape 43"/>
          <p:cNvSpPr>
            <a:spLocks noChangeArrowheads="1"/>
          </p:cNvSpPr>
          <p:nvPr/>
        </p:nvSpPr>
        <p:spPr bwMode="auto">
          <a:xfrm>
            <a:off x="468313" y="3716338"/>
            <a:ext cx="3952875" cy="3810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As a relationship</a:t>
            </a:r>
          </a:p>
        </p:txBody>
      </p:sp>
      <p:sp>
        <p:nvSpPr>
          <p:cNvPr id="3084" name="AutoShape 44"/>
          <p:cNvSpPr>
            <a:spLocks noChangeArrowheads="1"/>
          </p:cNvSpPr>
          <p:nvPr/>
        </p:nvSpPr>
        <p:spPr bwMode="auto">
          <a:xfrm>
            <a:off x="468313" y="4437063"/>
            <a:ext cx="3952875" cy="3810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As a discipline</a:t>
            </a:r>
          </a:p>
        </p:txBody>
      </p:sp>
      <p:sp>
        <p:nvSpPr>
          <p:cNvPr id="3085" name="AutoShape 45"/>
          <p:cNvSpPr>
            <a:spLocks noChangeArrowheads="1"/>
          </p:cNvSpPr>
          <p:nvPr/>
        </p:nvSpPr>
        <p:spPr bwMode="auto">
          <a:xfrm>
            <a:off x="468313" y="5157788"/>
            <a:ext cx="3952875" cy="3810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As a profession</a:t>
            </a:r>
          </a:p>
        </p:txBody>
      </p:sp>
      <p:grpSp>
        <p:nvGrpSpPr>
          <p:cNvPr id="2" name="Group 20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3095" name="Line 21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000" b="1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24278" name="AutoShape 22"/>
            <p:cNvSpPr>
              <a:spLocks noChangeArrowheads="1"/>
            </p:cNvSpPr>
            <p:nvPr/>
          </p:nvSpPr>
          <p:spPr bwMode="auto">
            <a:xfrm>
              <a:off x="158" y="343"/>
              <a:ext cx="3447" cy="259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12700">
              <a:noFill/>
              <a:round/>
              <a:headEnd type="none" w="sm" len="sm"/>
              <a:tailEnd type="none" w="sm" len="sm"/>
            </a:ln>
            <a:effectLst>
              <a:prstShdw prst="shdw18" dist="17961" dir="13500000">
                <a:schemeClr val="accent1">
                  <a:gamma/>
                  <a:shade val="60000"/>
                  <a:invGamma/>
                </a:schemeClr>
              </a:prstShdw>
            </a:effec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000" b="1" i="0" u="none" strike="noStrike" kern="1200" cap="none" spc="0" normalizeH="0" baseline="0" noProof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sp>
        <p:nvSpPr>
          <p:cNvPr id="224279" name="Rectangle 23"/>
          <p:cNvSpPr>
            <a:spLocks noChangeArrowheads="1"/>
          </p:cNvSpPr>
          <p:nvPr/>
        </p:nvSpPr>
        <p:spPr bwMode="auto">
          <a:xfrm>
            <a:off x="3138488" y="476250"/>
            <a:ext cx="25066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1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What is purchasing?</a:t>
            </a:r>
          </a:p>
        </p:txBody>
      </p:sp>
      <p:sp>
        <p:nvSpPr>
          <p:cNvPr id="3088" name="Text Box 24"/>
          <p:cNvSpPr txBox="1">
            <a:spLocks noChangeArrowheads="1"/>
          </p:cNvSpPr>
          <p:nvPr/>
        </p:nvSpPr>
        <p:spPr bwMode="auto">
          <a:xfrm>
            <a:off x="2714625" y="981075"/>
            <a:ext cx="3605213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Perspectives on purchasing</a:t>
            </a:r>
          </a:p>
        </p:txBody>
      </p:sp>
      <p:sp>
        <p:nvSpPr>
          <p:cNvPr id="3089" name="Oval 34"/>
          <p:cNvSpPr>
            <a:spLocks noChangeArrowheads="1"/>
          </p:cNvSpPr>
          <p:nvPr/>
        </p:nvSpPr>
        <p:spPr bwMode="auto">
          <a:xfrm>
            <a:off x="301625" y="1557338"/>
            <a:ext cx="382588" cy="382587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1</a:t>
            </a:r>
          </a:p>
        </p:txBody>
      </p:sp>
      <p:sp>
        <p:nvSpPr>
          <p:cNvPr id="3090" name="Oval 35"/>
          <p:cNvSpPr>
            <a:spLocks noChangeArrowheads="1"/>
          </p:cNvSpPr>
          <p:nvPr/>
        </p:nvSpPr>
        <p:spPr bwMode="auto">
          <a:xfrm>
            <a:off x="301625" y="2276475"/>
            <a:ext cx="382588" cy="382588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</a:t>
            </a:r>
          </a:p>
        </p:txBody>
      </p:sp>
      <p:sp>
        <p:nvSpPr>
          <p:cNvPr id="3091" name="Oval 36"/>
          <p:cNvSpPr>
            <a:spLocks noChangeArrowheads="1"/>
          </p:cNvSpPr>
          <p:nvPr/>
        </p:nvSpPr>
        <p:spPr bwMode="auto">
          <a:xfrm>
            <a:off x="301625" y="2997200"/>
            <a:ext cx="382588" cy="382588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3</a:t>
            </a:r>
          </a:p>
        </p:txBody>
      </p:sp>
      <p:sp>
        <p:nvSpPr>
          <p:cNvPr id="3092" name="Oval 37"/>
          <p:cNvSpPr>
            <a:spLocks noChangeArrowheads="1"/>
          </p:cNvSpPr>
          <p:nvPr/>
        </p:nvSpPr>
        <p:spPr bwMode="auto">
          <a:xfrm>
            <a:off x="301625" y="3716338"/>
            <a:ext cx="382588" cy="382587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4</a:t>
            </a:r>
          </a:p>
        </p:txBody>
      </p:sp>
      <p:sp>
        <p:nvSpPr>
          <p:cNvPr id="3093" name="Oval 38"/>
          <p:cNvSpPr>
            <a:spLocks noChangeArrowheads="1"/>
          </p:cNvSpPr>
          <p:nvPr/>
        </p:nvSpPr>
        <p:spPr bwMode="auto">
          <a:xfrm>
            <a:off x="301625" y="4437063"/>
            <a:ext cx="382588" cy="382587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</a:t>
            </a:r>
          </a:p>
        </p:txBody>
      </p:sp>
      <p:sp>
        <p:nvSpPr>
          <p:cNvPr id="3094" name="Oval 39"/>
          <p:cNvSpPr>
            <a:spLocks noChangeArrowheads="1"/>
          </p:cNvSpPr>
          <p:nvPr/>
        </p:nvSpPr>
        <p:spPr bwMode="auto">
          <a:xfrm>
            <a:off x="301625" y="5157788"/>
            <a:ext cx="382588" cy="382587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348471131"/>
      </p:ext>
    </p:extLst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224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427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9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4106" name="Line 20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000" b="1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25301" name="AutoShape 21"/>
            <p:cNvSpPr>
              <a:spLocks noChangeArrowheads="1"/>
            </p:cNvSpPr>
            <p:nvPr/>
          </p:nvSpPr>
          <p:spPr bwMode="auto">
            <a:xfrm>
              <a:off x="158" y="343"/>
              <a:ext cx="3447" cy="259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12700">
              <a:noFill/>
              <a:round/>
              <a:headEnd type="none" w="sm" len="sm"/>
              <a:tailEnd type="none" w="sm" len="sm"/>
            </a:ln>
            <a:effectLst>
              <a:prstShdw prst="shdw18" dist="17961" dir="13500000">
                <a:schemeClr val="accent1">
                  <a:gamma/>
                  <a:shade val="60000"/>
                  <a:invGamma/>
                </a:schemeClr>
              </a:prstShdw>
            </a:effec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000" b="1" i="0" u="none" strike="noStrike" kern="1200" cap="none" spc="0" normalizeH="0" baseline="0" noProof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sp>
        <p:nvSpPr>
          <p:cNvPr id="225304" name="AutoShape 24"/>
          <p:cNvSpPr>
            <a:spLocks noChangeArrowheads="1"/>
          </p:cNvSpPr>
          <p:nvPr/>
        </p:nvSpPr>
        <p:spPr bwMode="auto">
          <a:xfrm>
            <a:off x="971550" y="1846263"/>
            <a:ext cx="7654925" cy="1150937"/>
          </a:xfrm>
          <a:prstGeom prst="roundRect">
            <a:avLst>
              <a:gd name="adj" fmla="val 16667"/>
            </a:avLst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To buy materials of the </a:t>
            </a:r>
            <a:r>
              <a:rPr kumimoji="0" lang="en-US" altLang="en-US" sz="1800" b="1" i="1" u="sng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right</a:t>
            </a: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quality , in the </a:t>
            </a:r>
            <a:r>
              <a:rPr kumimoji="0" lang="en-US" altLang="en-US" sz="1800" b="1" i="1" u="sng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right</a:t>
            </a: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quantity,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from the </a:t>
            </a:r>
            <a:r>
              <a:rPr kumimoji="0" lang="en-US" altLang="en-US" sz="1800" b="1" i="1" u="sng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right</a:t>
            </a: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source, delivered to the </a:t>
            </a:r>
            <a:r>
              <a:rPr kumimoji="0" lang="en-US" altLang="en-US" sz="1800" b="1" i="1" u="sng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right</a:t>
            </a: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place, at the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1" i="1" u="sng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right</a:t>
            </a: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time at the </a:t>
            </a:r>
            <a:r>
              <a:rPr kumimoji="0" lang="en-US" altLang="en-US" sz="1800" b="1" i="1" u="sng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right</a:t>
            </a: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price.</a:t>
            </a:r>
            <a:endParaRPr kumimoji="0" lang="en-GB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225305" name="AutoShape 25"/>
          <p:cNvSpPr>
            <a:spLocks noChangeArrowheads="1"/>
          </p:cNvSpPr>
          <p:nvPr/>
        </p:nvSpPr>
        <p:spPr bwMode="auto">
          <a:xfrm>
            <a:off x="971550" y="4005263"/>
            <a:ext cx="7667625" cy="1771650"/>
          </a:xfrm>
          <a:prstGeom prst="roundRect">
            <a:avLst>
              <a:gd name="adj" fmla="val 11000"/>
            </a:avLst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The process undertaken by the organisational unit which, either as a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function or a part of an integrated supply chain, is responsible for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procuring or assisting users to procure in the most efficient manner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required suppliers at the right time, quality, quantity and price and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the management of suppliers, thereby contributing to the competitive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advantage of the enterprise and the achievement of its corporate strategy.</a:t>
            </a:r>
            <a:endParaRPr kumimoji="0" lang="en-GB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4101" name="AutoShape 26"/>
          <p:cNvSpPr>
            <a:spLocks noChangeArrowheads="1"/>
          </p:cNvSpPr>
          <p:nvPr/>
        </p:nvSpPr>
        <p:spPr bwMode="auto">
          <a:xfrm>
            <a:off x="223838" y="1485900"/>
            <a:ext cx="3673475" cy="360363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The classic definition</a:t>
            </a:r>
          </a:p>
        </p:txBody>
      </p:sp>
      <p:sp>
        <p:nvSpPr>
          <p:cNvPr id="4102" name="AutoShape 27"/>
          <p:cNvSpPr>
            <a:spLocks noChangeArrowheads="1"/>
          </p:cNvSpPr>
          <p:nvPr/>
        </p:nvSpPr>
        <p:spPr bwMode="auto">
          <a:xfrm>
            <a:off x="223838" y="3644900"/>
            <a:ext cx="3673475" cy="360363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Modern definition</a:t>
            </a:r>
          </a:p>
        </p:txBody>
      </p:sp>
      <p:sp>
        <p:nvSpPr>
          <p:cNvPr id="225308" name="Rectangle 28"/>
          <p:cNvSpPr>
            <a:spLocks noChangeArrowheads="1"/>
          </p:cNvSpPr>
          <p:nvPr/>
        </p:nvSpPr>
        <p:spPr bwMode="auto">
          <a:xfrm>
            <a:off x="3138488" y="476250"/>
            <a:ext cx="25066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1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What is purchasing?</a:t>
            </a:r>
          </a:p>
        </p:txBody>
      </p:sp>
      <p:sp>
        <p:nvSpPr>
          <p:cNvPr id="4104" name="Text Box 29"/>
          <p:cNvSpPr txBox="1">
            <a:spLocks noChangeArrowheads="1"/>
          </p:cNvSpPr>
          <p:nvPr/>
        </p:nvSpPr>
        <p:spPr bwMode="auto">
          <a:xfrm>
            <a:off x="3851275" y="981075"/>
            <a:ext cx="149542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Definitions</a:t>
            </a:r>
          </a:p>
        </p:txBody>
      </p:sp>
      <p:sp>
        <p:nvSpPr>
          <p:cNvPr id="4105" name="Text Box 31"/>
          <p:cNvSpPr txBox="1">
            <a:spLocks noChangeArrowheads="1"/>
          </p:cNvSpPr>
          <p:nvPr/>
        </p:nvSpPr>
        <p:spPr bwMode="auto">
          <a:xfrm>
            <a:off x="3236913" y="3154363"/>
            <a:ext cx="28067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To be contrasted with</a:t>
            </a:r>
          </a:p>
        </p:txBody>
      </p:sp>
    </p:spTree>
    <p:extLst>
      <p:ext uri="{BB962C8B-B14F-4D97-AF65-F5344CB8AC3E}">
        <p14:creationId xmlns:p14="http://schemas.microsoft.com/office/powerpoint/2010/main" val="1066929310"/>
      </p:ext>
    </p:extLst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225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2253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225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4" grpId="0" animBg="1"/>
      <p:bldP spid="225305" grpId="0" animBg="1"/>
      <p:bldP spid="22530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9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5126" name="Line 20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000" b="1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25301" name="AutoShape 21"/>
            <p:cNvSpPr>
              <a:spLocks noChangeArrowheads="1"/>
            </p:cNvSpPr>
            <p:nvPr/>
          </p:nvSpPr>
          <p:spPr bwMode="auto">
            <a:xfrm>
              <a:off x="158" y="343"/>
              <a:ext cx="3447" cy="259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12700">
              <a:noFill/>
              <a:round/>
              <a:headEnd type="none" w="sm" len="sm"/>
              <a:tailEnd type="none" w="sm" len="sm"/>
            </a:ln>
            <a:effectLst>
              <a:prstShdw prst="shdw18" dist="17961" dir="13500000">
                <a:schemeClr val="accent1">
                  <a:gamma/>
                  <a:shade val="60000"/>
                  <a:invGamma/>
                </a:schemeClr>
              </a:prstShdw>
            </a:effec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000" b="1" i="0" u="none" strike="noStrike" kern="1200" cap="none" spc="0" normalizeH="0" baseline="0" noProof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sp>
        <p:nvSpPr>
          <p:cNvPr id="225304" name="AutoShape 24"/>
          <p:cNvSpPr>
            <a:spLocks noChangeArrowheads="1"/>
          </p:cNvSpPr>
          <p:nvPr/>
        </p:nvSpPr>
        <p:spPr bwMode="auto">
          <a:xfrm>
            <a:off x="928688" y="2643188"/>
            <a:ext cx="7654925" cy="1654175"/>
          </a:xfrm>
          <a:prstGeom prst="roundRect">
            <a:avLst>
              <a:gd name="adj" fmla="val 16667"/>
            </a:avLst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Procurement is the process of acquiring goods, works and services,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covering both acquisition from third parties and from in-house providers. 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The process spans the whole life cycle from identification of needs,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through to the end of the useful life of an asset.  It involves options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appraisal and the critical ‘make or buy’ decision.</a:t>
            </a:r>
          </a:p>
        </p:txBody>
      </p:sp>
      <p:sp>
        <p:nvSpPr>
          <p:cNvPr id="225308" name="Rectangle 28"/>
          <p:cNvSpPr>
            <a:spLocks noChangeArrowheads="1"/>
          </p:cNvSpPr>
          <p:nvPr/>
        </p:nvSpPr>
        <p:spPr bwMode="auto">
          <a:xfrm>
            <a:off x="3138488" y="476250"/>
            <a:ext cx="25066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1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What is purchasing?</a:t>
            </a:r>
          </a:p>
        </p:txBody>
      </p:sp>
      <p:sp>
        <p:nvSpPr>
          <p:cNvPr id="5125" name="Text Box 29"/>
          <p:cNvSpPr txBox="1">
            <a:spLocks noChangeArrowheads="1"/>
          </p:cNvSpPr>
          <p:nvPr/>
        </p:nvSpPr>
        <p:spPr bwMode="auto">
          <a:xfrm>
            <a:off x="2928938" y="1143000"/>
            <a:ext cx="331628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Definition of procurement</a:t>
            </a:r>
          </a:p>
        </p:txBody>
      </p:sp>
    </p:spTree>
    <p:extLst>
      <p:ext uri="{BB962C8B-B14F-4D97-AF65-F5344CB8AC3E}">
        <p14:creationId xmlns:p14="http://schemas.microsoft.com/office/powerpoint/2010/main" val="1523268193"/>
      </p:ext>
    </p:extLst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225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500"/>
                                        <p:tgtEl>
                                          <p:spTgt spid="225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4" grpId="0" animBg="1"/>
      <p:bldP spid="22530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41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6166" name="Line 42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000" b="1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26347" name="AutoShape 43"/>
            <p:cNvSpPr>
              <a:spLocks noChangeArrowheads="1"/>
            </p:cNvSpPr>
            <p:nvPr/>
          </p:nvSpPr>
          <p:spPr bwMode="auto">
            <a:xfrm>
              <a:off x="158" y="343"/>
              <a:ext cx="3447" cy="259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12700">
              <a:noFill/>
              <a:round/>
              <a:headEnd type="none" w="sm" len="sm"/>
              <a:tailEnd type="none" w="sm" len="sm"/>
            </a:ln>
            <a:effectLst>
              <a:prstShdw prst="shdw18" dist="17961" dir="13500000">
                <a:schemeClr val="accent1">
                  <a:gamma/>
                  <a:shade val="60000"/>
                  <a:invGamma/>
                </a:schemeClr>
              </a:prstShdw>
            </a:effec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000" b="1" i="0" u="none" strike="noStrike" kern="1200" cap="none" spc="0" normalizeH="0" baseline="0" noProof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sp>
        <p:nvSpPr>
          <p:cNvPr id="226386" name="Rectangle 82"/>
          <p:cNvSpPr>
            <a:spLocks noChangeArrowheads="1"/>
          </p:cNvSpPr>
          <p:nvPr/>
        </p:nvSpPr>
        <p:spPr bwMode="auto">
          <a:xfrm>
            <a:off x="3138488" y="476250"/>
            <a:ext cx="25066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1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What is purchasing?</a:t>
            </a:r>
          </a:p>
        </p:txBody>
      </p:sp>
      <p:sp>
        <p:nvSpPr>
          <p:cNvPr id="6148" name="Text Box 83"/>
          <p:cNvSpPr txBox="1">
            <a:spLocks noChangeArrowheads="1"/>
          </p:cNvSpPr>
          <p:nvPr/>
        </p:nvSpPr>
        <p:spPr bwMode="auto">
          <a:xfrm>
            <a:off x="2555875" y="981075"/>
            <a:ext cx="3617913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The evolution of purchasing</a:t>
            </a:r>
          </a:p>
        </p:txBody>
      </p:sp>
      <p:sp>
        <p:nvSpPr>
          <p:cNvPr id="6149" name="Rectangle 84"/>
          <p:cNvSpPr>
            <a:spLocks noChangeArrowheads="1"/>
          </p:cNvSpPr>
          <p:nvPr/>
        </p:nvSpPr>
        <p:spPr bwMode="auto">
          <a:xfrm>
            <a:off x="179388" y="1858963"/>
            <a:ext cx="8713787" cy="3817937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150" name="Text Box 85"/>
          <p:cNvSpPr txBox="1">
            <a:spLocks noChangeArrowheads="1"/>
          </p:cNvSpPr>
          <p:nvPr/>
        </p:nvSpPr>
        <p:spPr bwMode="auto">
          <a:xfrm>
            <a:off x="179388" y="1484313"/>
            <a:ext cx="33782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1" i="1" u="none" strike="noStrike" kern="1200" cap="none" spc="0" normalizeH="0" baseline="0" noProof="0" smtClean="0">
                <a:ln>
                  <a:noFill/>
                </a:ln>
                <a:solidFill>
                  <a:srgbClr val="000066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The Reck and Long model</a:t>
            </a:r>
          </a:p>
        </p:txBody>
      </p:sp>
      <p:sp>
        <p:nvSpPr>
          <p:cNvPr id="6151" name="Line 86"/>
          <p:cNvSpPr>
            <a:spLocks noChangeShapeType="1"/>
          </p:cNvSpPr>
          <p:nvPr/>
        </p:nvSpPr>
        <p:spPr bwMode="auto">
          <a:xfrm>
            <a:off x="179388" y="2349500"/>
            <a:ext cx="8732837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152" name="Line 87"/>
          <p:cNvSpPr>
            <a:spLocks noChangeShapeType="1"/>
          </p:cNvSpPr>
          <p:nvPr/>
        </p:nvSpPr>
        <p:spPr bwMode="auto">
          <a:xfrm>
            <a:off x="2933700" y="1855788"/>
            <a:ext cx="0" cy="38211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153" name="Line 88"/>
          <p:cNvSpPr>
            <a:spLocks noChangeShapeType="1"/>
          </p:cNvSpPr>
          <p:nvPr/>
        </p:nvSpPr>
        <p:spPr bwMode="auto">
          <a:xfrm>
            <a:off x="179388" y="3176588"/>
            <a:ext cx="8732837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154" name="Line 89"/>
          <p:cNvSpPr>
            <a:spLocks noChangeShapeType="1"/>
          </p:cNvSpPr>
          <p:nvPr/>
        </p:nvSpPr>
        <p:spPr bwMode="auto">
          <a:xfrm>
            <a:off x="179388" y="4005263"/>
            <a:ext cx="8732837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155" name="Line 90"/>
          <p:cNvSpPr>
            <a:spLocks noChangeShapeType="1"/>
          </p:cNvSpPr>
          <p:nvPr/>
        </p:nvSpPr>
        <p:spPr bwMode="auto">
          <a:xfrm>
            <a:off x="179388" y="4832350"/>
            <a:ext cx="8732837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156" name="Text Box 92"/>
          <p:cNvSpPr txBox="1">
            <a:spLocks noChangeArrowheads="1"/>
          </p:cNvSpPr>
          <p:nvPr/>
        </p:nvSpPr>
        <p:spPr bwMode="auto">
          <a:xfrm>
            <a:off x="971550" y="1916113"/>
            <a:ext cx="876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Stage</a:t>
            </a:r>
            <a:endParaRPr kumimoji="0" lang="en-GB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157" name="Text Box 93"/>
          <p:cNvSpPr txBox="1">
            <a:spLocks noChangeArrowheads="1"/>
          </p:cNvSpPr>
          <p:nvPr/>
        </p:nvSpPr>
        <p:spPr bwMode="auto">
          <a:xfrm>
            <a:off x="4938713" y="1916113"/>
            <a:ext cx="201771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Characteristics</a:t>
            </a:r>
            <a:endParaRPr kumimoji="0" lang="en-GB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158" name="Text Box 94"/>
          <p:cNvSpPr txBox="1">
            <a:spLocks noChangeArrowheads="1"/>
          </p:cNvSpPr>
          <p:nvPr/>
        </p:nvSpPr>
        <p:spPr bwMode="auto">
          <a:xfrm>
            <a:off x="323850" y="2570163"/>
            <a:ext cx="21336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marL="457200" indent="-4572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1.  Product centred</a:t>
            </a:r>
            <a:endParaRPr kumimoji="0" lang="en-GB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159" name="Text Box 95"/>
          <p:cNvSpPr txBox="1">
            <a:spLocks noChangeArrowheads="1"/>
          </p:cNvSpPr>
          <p:nvPr/>
        </p:nvSpPr>
        <p:spPr bwMode="auto">
          <a:xfrm>
            <a:off x="323850" y="3386138"/>
            <a:ext cx="21717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marL="457200" indent="-4572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2.  Process centred</a:t>
            </a:r>
            <a:endParaRPr kumimoji="0" lang="en-GB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160" name="Text Box 96"/>
          <p:cNvSpPr txBox="1">
            <a:spLocks noChangeArrowheads="1"/>
          </p:cNvSpPr>
          <p:nvPr/>
        </p:nvSpPr>
        <p:spPr bwMode="auto">
          <a:xfrm>
            <a:off x="323850" y="4216400"/>
            <a:ext cx="15176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marL="457200" indent="-4572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3.  Relational</a:t>
            </a:r>
            <a:endParaRPr kumimoji="0" lang="en-GB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161" name="Text Box 97"/>
          <p:cNvSpPr txBox="1">
            <a:spLocks noChangeArrowheads="1"/>
          </p:cNvSpPr>
          <p:nvPr/>
        </p:nvSpPr>
        <p:spPr bwMode="auto">
          <a:xfrm>
            <a:off x="323850" y="4933950"/>
            <a:ext cx="18097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marL="457200" indent="-4572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4.  Performance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    centred</a:t>
            </a:r>
            <a:endParaRPr kumimoji="0" lang="en-GB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162" name="Text Box 98"/>
          <p:cNvSpPr txBox="1">
            <a:spLocks noChangeArrowheads="1"/>
          </p:cNvSpPr>
          <p:nvPr/>
        </p:nvSpPr>
        <p:spPr bwMode="auto">
          <a:xfrm>
            <a:off x="2916238" y="4797425"/>
            <a:ext cx="6038850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Focused on best product management methods. Employs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an integrated methodology to manage relationships,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processes and outcomes.</a:t>
            </a:r>
            <a:endParaRPr kumimoji="0" lang="en-GB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163" name="Text Box 99"/>
          <p:cNvSpPr txBox="1">
            <a:spLocks noChangeArrowheads="1"/>
          </p:cNvSpPr>
          <p:nvPr/>
        </p:nvSpPr>
        <p:spPr bwMode="auto">
          <a:xfrm>
            <a:off x="2916238" y="4106863"/>
            <a:ext cx="56451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Process and relationally focused, expanded to include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purchasing – supplier relationships.</a:t>
            </a:r>
            <a:endParaRPr kumimoji="0" lang="en-GB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164" name="Text Box 100"/>
          <p:cNvSpPr txBox="1">
            <a:spLocks noChangeArrowheads="1"/>
          </p:cNvSpPr>
          <p:nvPr/>
        </p:nvSpPr>
        <p:spPr bwMode="auto">
          <a:xfrm>
            <a:off x="2943225" y="3127375"/>
            <a:ext cx="5695950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Moves beyond a concern with outcomes and begins to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measure the process through which the outcome is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delivered.</a:t>
            </a:r>
            <a:endParaRPr kumimoji="0" lang="en-GB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165" name="Text Box 101"/>
          <p:cNvSpPr txBox="1">
            <a:spLocks noChangeArrowheads="1"/>
          </p:cNvSpPr>
          <p:nvPr/>
        </p:nvSpPr>
        <p:spPr bwMode="auto">
          <a:xfrm>
            <a:off x="2943225" y="2319338"/>
            <a:ext cx="5924550" cy="915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Concerned with the five rights which concentrate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exclusively upon the purchasing of tangible products and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outcome dimensions.</a:t>
            </a:r>
            <a:endParaRPr kumimoji="0" lang="en-GB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6919665"/>
      </p:ext>
    </p:extLst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22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638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41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7199" name="Line 42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000" b="1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26347" name="AutoShape 43"/>
            <p:cNvSpPr>
              <a:spLocks noChangeArrowheads="1"/>
            </p:cNvSpPr>
            <p:nvPr/>
          </p:nvSpPr>
          <p:spPr bwMode="auto">
            <a:xfrm>
              <a:off x="158" y="343"/>
              <a:ext cx="3447" cy="259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12700">
              <a:noFill/>
              <a:round/>
              <a:headEnd type="none" w="sm" len="sm"/>
              <a:tailEnd type="none" w="sm" len="sm"/>
            </a:ln>
            <a:effectLst>
              <a:prstShdw prst="shdw18" dist="17961" dir="13500000">
                <a:schemeClr val="accent1">
                  <a:gamma/>
                  <a:shade val="60000"/>
                  <a:invGamma/>
                </a:schemeClr>
              </a:prstShdw>
            </a:effec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000" b="1" i="0" u="none" strike="noStrike" kern="1200" cap="none" spc="0" normalizeH="0" baseline="0" noProof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sp>
        <p:nvSpPr>
          <p:cNvPr id="226386" name="Rectangle 82"/>
          <p:cNvSpPr>
            <a:spLocks noChangeArrowheads="1"/>
          </p:cNvSpPr>
          <p:nvPr/>
        </p:nvSpPr>
        <p:spPr bwMode="auto">
          <a:xfrm>
            <a:off x="3138488" y="476250"/>
            <a:ext cx="25066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1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What is purchasing?</a:t>
            </a:r>
          </a:p>
        </p:txBody>
      </p:sp>
      <p:sp>
        <p:nvSpPr>
          <p:cNvPr id="7172" name="Text Box 83"/>
          <p:cNvSpPr txBox="1">
            <a:spLocks noChangeArrowheads="1"/>
          </p:cNvSpPr>
          <p:nvPr/>
        </p:nvSpPr>
        <p:spPr bwMode="auto">
          <a:xfrm>
            <a:off x="2555875" y="981075"/>
            <a:ext cx="3617913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hlinkClick r:id="rId2" action="ppaction://hlinkfile"/>
              </a:rPr>
              <a:t>The evolution of purchasing</a:t>
            </a:r>
            <a:endParaRPr kumimoji="0" lang="en-GB" altLang="en-US" sz="2000" b="1" i="0" u="none" strike="noStrike" kern="1200" cap="none" spc="0" normalizeH="0" baseline="0" noProof="0" dirty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25" name="Table 24"/>
          <p:cNvGraphicFramePr>
            <a:graphicFrameLocks noGrp="1"/>
          </p:cNvGraphicFramePr>
          <p:nvPr/>
        </p:nvGraphicFramePr>
        <p:xfrm>
          <a:off x="285750" y="1428750"/>
          <a:ext cx="8572500" cy="38576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659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39590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3519">
                <a:tc>
                  <a:txBody>
                    <a:bodyPr/>
                    <a:lstStyle/>
                    <a:p>
                      <a:r>
                        <a:rPr lang="en-GB" sz="1800" b="0" dirty="0" smtClean="0"/>
                        <a:t>Period</a:t>
                      </a:r>
                      <a:r>
                        <a:rPr lang="en-GB" sz="1800" b="0" baseline="0" dirty="0" smtClean="0"/>
                        <a:t> 1</a:t>
                      </a:r>
                      <a:endParaRPr lang="en-GB" sz="1800" b="0" dirty="0"/>
                    </a:p>
                  </a:txBody>
                  <a:tcPr marL="91439" marR="91439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dirty="0" smtClean="0">
                          <a:solidFill>
                            <a:schemeClr val="tx1"/>
                          </a:solidFill>
                        </a:rPr>
                        <a:t>The early years (1850</a:t>
                      </a:r>
                      <a:r>
                        <a:rPr lang="en-GB" sz="1800" dirty="0" smtClean="0">
                          <a:solidFill>
                            <a:schemeClr val="tx1"/>
                          </a:solidFill>
                        </a:rPr>
                        <a:t>–</a:t>
                      </a:r>
                      <a:r>
                        <a:rPr lang="en-GB" sz="1800" b="0" dirty="0" smtClean="0">
                          <a:solidFill>
                            <a:schemeClr val="tx1"/>
                          </a:solidFill>
                        </a:rPr>
                        <a:t>1900)</a:t>
                      </a:r>
                      <a:endParaRPr lang="en-GB" sz="18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9" marR="91439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4197"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solidFill>
                            <a:schemeClr val="bg1"/>
                          </a:solidFill>
                        </a:rPr>
                        <a:t>Period 2</a:t>
                      </a:r>
                      <a:endParaRPr lang="en-GB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solidFill>
                            <a:schemeClr val="tx1"/>
                          </a:solidFill>
                        </a:rPr>
                        <a:t>Growth of fundamentals (1900–1939)</a:t>
                      </a: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</a:txBody>
                  <a:tcPr marL="91439" marR="91439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4197"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solidFill>
                            <a:schemeClr val="bg1"/>
                          </a:solidFill>
                        </a:rPr>
                        <a:t>Period 3</a:t>
                      </a:r>
                      <a:endParaRPr lang="en-GB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solidFill>
                            <a:schemeClr val="tx1"/>
                          </a:solidFill>
                        </a:rPr>
                        <a:t>The war years (1940–1949)</a:t>
                      </a: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</a:txBody>
                  <a:tcPr marL="91439" marR="91439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4197"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solidFill>
                            <a:schemeClr val="bg1"/>
                          </a:solidFill>
                        </a:rPr>
                        <a:t>Period</a:t>
                      </a:r>
                      <a:r>
                        <a:rPr lang="en-GB" sz="1800" baseline="0" dirty="0" smtClean="0">
                          <a:solidFill>
                            <a:schemeClr val="bg1"/>
                          </a:solidFill>
                        </a:rPr>
                        <a:t> 4</a:t>
                      </a:r>
                      <a:endParaRPr lang="en-GB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solidFill>
                            <a:schemeClr val="tx1"/>
                          </a:solidFill>
                        </a:rPr>
                        <a:t>The quiet years (1947</a:t>
                      </a:r>
                      <a:r>
                        <a:rPr lang="en-GB" sz="1800" baseline="0" dirty="0" smtClean="0">
                          <a:solidFill>
                            <a:schemeClr val="tx1"/>
                          </a:solidFill>
                        </a:rPr>
                        <a:t>–mid 1960s)</a:t>
                      </a: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</a:txBody>
                  <a:tcPr marL="91439" marR="91439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93659"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solidFill>
                            <a:schemeClr val="bg1"/>
                          </a:solidFill>
                        </a:rPr>
                        <a:t>Period 5</a:t>
                      </a:r>
                      <a:endParaRPr lang="en-GB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solidFill>
                            <a:schemeClr val="tx1"/>
                          </a:solidFill>
                        </a:rPr>
                        <a:t>Materials management</a:t>
                      </a:r>
                      <a:r>
                        <a:rPr lang="en-GB" sz="1800" baseline="0" dirty="0" smtClean="0">
                          <a:solidFill>
                            <a:schemeClr val="tx1"/>
                          </a:solidFill>
                        </a:rPr>
                        <a:t> comes of age (mid-1960s–late 1970s)</a:t>
                      </a: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</a:txBody>
                  <a:tcPr marL="91439" marR="91439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54197"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solidFill>
                            <a:schemeClr val="bg1"/>
                          </a:solidFill>
                        </a:rPr>
                        <a:t>Period</a:t>
                      </a:r>
                      <a:r>
                        <a:rPr lang="en-GB" sz="1800" baseline="0" dirty="0" smtClean="0">
                          <a:solidFill>
                            <a:schemeClr val="bg1"/>
                          </a:solidFill>
                        </a:rPr>
                        <a:t> 6</a:t>
                      </a:r>
                      <a:endParaRPr lang="en-GB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solidFill>
                            <a:schemeClr val="tx1"/>
                          </a:solidFill>
                        </a:rPr>
                        <a:t>The global</a:t>
                      </a:r>
                      <a:r>
                        <a:rPr lang="en-GB" sz="1800" baseline="0" dirty="0" smtClean="0">
                          <a:solidFill>
                            <a:schemeClr val="tx1"/>
                          </a:solidFill>
                        </a:rPr>
                        <a:t> era (late 1970s–1999)</a:t>
                      </a: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</a:txBody>
                  <a:tcPr marL="91439" marR="91439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93659"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solidFill>
                            <a:schemeClr val="bg1"/>
                          </a:solidFill>
                        </a:rPr>
                        <a:t>Period 7</a:t>
                      </a:r>
                      <a:endParaRPr lang="en-GB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solidFill>
                            <a:schemeClr val="tx1"/>
                          </a:solidFill>
                        </a:rPr>
                        <a:t>Integrated supply</a:t>
                      </a:r>
                      <a:r>
                        <a:rPr lang="en-GB" sz="1800" baseline="0" dirty="0" smtClean="0">
                          <a:solidFill>
                            <a:schemeClr val="tx1"/>
                          </a:solidFill>
                        </a:rPr>
                        <a:t> chain management (beyond 2000)</a:t>
                      </a: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</a:txBody>
                  <a:tcPr marL="91439" marR="91439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60479583"/>
      </p:ext>
    </p:extLst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22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638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5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8206" name="Line 16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000" b="1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27345" name="AutoShape 17"/>
            <p:cNvSpPr>
              <a:spLocks noChangeArrowheads="1"/>
            </p:cNvSpPr>
            <p:nvPr/>
          </p:nvSpPr>
          <p:spPr bwMode="auto">
            <a:xfrm>
              <a:off x="158" y="343"/>
              <a:ext cx="3447" cy="259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12700">
              <a:noFill/>
              <a:round/>
              <a:headEnd type="none" w="sm" len="sm"/>
              <a:tailEnd type="none" w="sm" len="sm"/>
            </a:ln>
            <a:effectLst>
              <a:prstShdw prst="shdw18" dist="17961" dir="13500000">
                <a:schemeClr val="accent1">
                  <a:gamma/>
                  <a:shade val="60000"/>
                  <a:invGamma/>
                </a:schemeClr>
              </a:prstShdw>
            </a:effec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000" b="1" i="0" u="none" strike="noStrike" kern="1200" cap="none" spc="0" normalizeH="0" baseline="0" noProof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sp>
        <p:nvSpPr>
          <p:cNvPr id="227357" name="Rectangle 29"/>
          <p:cNvSpPr>
            <a:spLocks noChangeArrowheads="1"/>
          </p:cNvSpPr>
          <p:nvPr/>
        </p:nvSpPr>
        <p:spPr bwMode="auto">
          <a:xfrm>
            <a:off x="3138488" y="476250"/>
            <a:ext cx="25066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1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What is purchasing?</a:t>
            </a:r>
          </a:p>
        </p:txBody>
      </p:sp>
      <p:sp>
        <p:nvSpPr>
          <p:cNvPr id="8196" name="Text Box 30"/>
          <p:cNvSpPr txBox="1">
            <a:spLocks noChangeArrowheads="1"/>
          </p:cNvSpPr>
          <p:nvPr/>
        </p:nvSpPr>
        <p:spPr bwMode="auto">
          <a:xfrm>
            <a:off x="2990850" y="981075"/>
            <a:ext cx="307975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Purchasing and change</a:t>
            </a:r>
          </a:p>
        </p:txBody>
      </p:sp>
      <p:sp>
        <p:nvSpPr>
          <p:cNvPr id="8197" name="AutoShape 31"/>
          <p:cNvSpPr>
            <a:spLocks noChangeArrowheads="1"/>
          </p:cNvSpPr>
          <p:nvPr/>
        </p:nvSpPr>
        <p:spPr bwMode="auto">
          <a:xfrm>
            <a:off x="134938" y="1447800"/>
            <a:ext cx="2860675" cy="4214813"/>
          </a:xfrm>
          <a:prstGeom prst="roundRect">
            <a:avLst>
              <a:gd name="adj" fmla="val 6282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endParaRPr kumimoji="0" lang="en-GB" altLang="en-US" sz="24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8198" name="AutoShape 32"/>
          <p:cNvSpPr>
            <a:spLocks noChangeArrowheads="1"/>
          </p:cNvSpPr>
          <p:nvPr/>
        </p:nvSpPr>
        <p:spPr bwMode="auto">
          <a:xfrm>
            <a:off x="3140075" y="1447800"/>
            <a:ext cx="2860675" cy="4214813"/>
          </a:xfrm>
          <a:prstGeom prst="roundRect">
            <a:avLst>
              <a:gd name="adj" fmla="val 6282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endParaRPr kumimoji="0" lang="en-GB" altLang="en-US" sz="24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8199" name="AutoShape 33"/>
          <p:cNvSpPr>
            <a:spLocks noChangeArrowheads="1"/>
          </p:cNvSpPr>
          <p:nvPr/>
        </p:nvSpPr>
        <p:spPr bwMode="auto">
          <a:xfrm>
            <a:off x="6146800" y="1447800"/>
            <a:ext cx="2860675" cy="4214813"/>
          </a:xfrm>
          <a:prstGeom prst="roundRect">
            <a:avLst>
              <a:gd name="adj" fmla="val 6282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endParaRPr kumimoji="0" lang="en-GB" altLang="en-US" sz="24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8200" name="AutoShape 34"/>
          <p:cNvSpPr>
            <a:spLocks noChangeArrowheads="1"/>
          </p:cNvSpPr>
          <p:nvPr/>
        </p:nvSpPr>
        <p:spPr bwMode="auto">
          <a:xfrm>
            <a:off x="250825" y="1557338"/>
            <a:ext cx="2592388" cy="102235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Globalisation impact</a:t>
            </a:r>
          </a:p>
        </p:txBody>
      </p:sp>
      <p:sp>
        <p:nvSpPr>
          <p:cNvPr id="8201" name="AutoShape 35"/>
          <p:cNvSpPr>
            <a:spLocks noChangeArrowheads="1"/>
          </p:cNvSpPr>
          <p:nvPr/>
        </p:nvSpPr>
        <p:spPr bwMode="auto">
          <a:xfrm>
            <a:off x="3267075" y="1557338"/>
            <a:ext cx="2592388" cy="102235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Information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technology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impact</a:t>
            </a:r>
          </a:p>
        </p:txBody>
      </p:sp>
      <p:sp>
        <p:nvSpPr>
          <p:cNvPr id="8202" name="AutoShape 36"/>
          <p:cNvSpPr>
            <a:spLocks noChangeArrowheads="1"/>
          </p:cNvSpPr>
          <p:nvPr/>
        </p:nvSpPr>
        <p:spPr bwMode="auto">
          <a:xfrm>
            <a:off x="6269038" y="1557338"/>
            <a:ext cx="2592387" cy="102235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Chasing production &amp;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management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philosophies impact</a:t>
            </a:r>
          </a:p>
        </p:txBody>
      </p:sp>
      <p:sp>
        <p:nvSpPr>
          <p:cNvPr id="8203" name="Text Box 37"/>
          <p:cNvSpPr txBox="1">
            <a:spLocks noChangeArrowheads="1"/>
          </p:cNvSpPr>
          <p:nvPr/>
        </p:nvSpPr>
        <p:spPr bwMode="auto">
          <a:xfrm>
            <a:off x="179388" y="2878138"/>
            <a:ext cx="2714625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Transgression of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national boundaries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Advantage of cost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Specialised labour skills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Emerging economies</a:t>
            </a:r>
            <a:endParaRPr kumimoji="0" lang="en-GB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8204" name="Text Box 38"/>
          <p:cNvSpPr txBox="1">
            <a:spLocks noChangeArrowheads="1"/>
          </p:cNvSpPr>
          <p:nvPr/>
        </p:nvSpPr>
        <p:spPr bwMode="auto">
          <a:xfrm>
            <a:off x="3222625" y="2878138"/>
            <a:ext cx="2625725" cy="2563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Slicker transactions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Quality of management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data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Strategic link with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suppliers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Paperless environment</a:t>
            </a:r>
            <a:endParaRPr kumimoji="0" lang="en-GB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8205" name="Text Box 39"/>
          <p:cNvSpPr txBox="1">
            <a:spLocks noChangeArrowheads="1"/>
          </p:cNvSpPr>
          <p:nvPr/>
        </p:nvSpPr>
        <p:spPr bwMode="auto">
          <a:xfrm>
            <a:off x="6238875" y="2878138"/>
            <a:ext cx="2624138" cy="175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Competitive advantage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Outsourcing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Supply chain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management</a:t>
            </a:r>
            <a:endParaRPr kumimoji="0" lang="en-GB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61298767"/>
      </p:ext>
    </p:extLst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227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735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6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9238" name="Line 17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000" b="1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28370" name="AutoShape 18"/>
            <p:cNvSpPr>
              <a:spLocks noChangeArrowheads="1"/>
            </p:cNvSpPr>
            <p:nvPr/>
          </p:nvSpPr>
          <p:spPr bwMode="auto">
            <a:xfrm>
              <a:off x="158" y="343"/>
              <a:ext cx="3447" cy="259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12700">
              <a:noFill/>
              <a:round/>
              <a:headEnd type="none" w="sm" len="sm"/>
              <a:tailEnd type="none" w="sm" len="sm"/>
            </a:ln>
            <a:effectLst>
              <a:prstShdw prst="shdw18" dist="17961" dir="13500000">
                <a:schemeClr val="accent1">
                  <a:gamma/>
                  <a:shade val="60000"/>
                  <a:invGamma/>
                </a:schemeClr>
              </a:prstShdw>
            </a:effec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000" b="1" i="0" u="none" strike="noStrike" kern="1200" cap="none" spc="0" normalizeH="0" baseline="0" noProof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sp>
        <p:nvSpPr>
          <p:cNvPr id="228411" name="Rectangle 59"/>
          <p:cNvSpPr>
            <a:spLocks noChangeArrowheads="1"/>
          </p:cNvSpPr>
          <p:nvPr/>
        </p:nvSpPr>
        <p:spPr bwMode="auto">
          <a:xfrm>
            <a:off x="3138488" y="476250"/>
            <a:ext cx="25066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1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What is purchasing?</a:t>
            </a:r>
          </a:p>
        </p:txBody>
      </p:sp>
      <p:sp>
        <p:nvSpPr>
          <p:cNvPr id="9220" name="Text Box 61"/>
          <p:cNvSpPr txBox="1">
            <a:spLocks noChangeArrowheads="1"/>
          </p:cNvSpPr>
          <p:nvPr/>
        </p:nvSpPr>
        <p:spPr bwMode="auto">
          <a:xfrm>
            <a:off x="1171575" y="1550988"/>
            <a:ext cx="38354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Increase in strategic importance</a:t>
            </a:r>
          </a:p>
        </p:txBody>
      </p:sp>
      <p:sp>
        <p:nvSpPr>
          <p:cNvPr id="9221" name="Text Box 62"/>
          <p:cNvSpPr txBox="1">
            <a:spLocks noChangeArrowheads="1"/>
          </p:cNvSpPr>
          <p:nvPr/>
        </p:nvSpPr>
        <p:spPr bwMode="auto">
          <a:xfrm>
            <a:off x="1462088" y="2079625"/>
            <a:ext cx="334803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Automated tactical activities</a:t>
            </a:r>
          </a:p>
        </p:txBody>
      </p:sp>
      <p:sp>
        <p:nvSpPr>
          <p:cNvPr id="9222" name="Text Box 63"/>
          <p:cNvSpPr txBox="1">
            <a:spLocks noChangeArrowheads="1"/>
          </p:cNvSpPr>
          <p:nvPr/>
        </p:nvSpPr>
        <p:spPr bwMode="auto">
          <a:xfrm>
            <a:off x="1822450" y="2608263"/>
            <a:ext cx="207645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Master contracts</a:t>
            </a:r>
          </a:p>
        </p:txBody>
      </p:sp>
      <p:sp>
        <p:nvSpPr>
          <p:cNvPr id="9223" name="Text Box 64"/>
          <p:cNvSpPr txBox="1">
            <a:spLocks noChangeArrowheads="1"/>
          </p:cNvSpPr>
          <p:nvPr/>
        </p:nvSpPr>
        <p:spPr bwMode="auto">
          <a:xfrm>
            <a:off x="2182813" y="3136900"/>
            <a:ext cx="263683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Electronic purchasing</a:t>
            </a:r>
          </a:p>
        </p:txBody>
      </p:sp>
      <p:sp>
        <p:nvSpPr>
          <p:cNvPr id="9224" name="Text Box 65"/>
          <p:cNvSpPr txBox="1">
            <a:spLocks noChangeArrowheads="1"/>
          </p:cNvSpPr>
          <p:nvPr/>
        </p:nvSpPr>
        <p:spPr bwMode="auto">
          <a:xfrm>
            <a:off x="2543175" y="3665538"/>
            <a:ext cx="488473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Strategic purchasing competency centres</a:t>
            </a:r>
          </a:p>
        </p:txBody>
      </p:sp>
      <p:sp>
        <p:nvSpPr>
          <p:cNvPr id="9225" name="Text Box 66"/>
          <p:cNvSpPr txBox="1">
            <a:spLocks noChangeArrowheads="1"/>
          </p:cNvSpPr>
          <p:nvPr/>
        </p:nvSpPr>
        <p:spPr bwMode="auto">
          <a:xfrm>
            <a:off x="2887663" y="4194175"/>
            <a:ext cx="370522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Shared supply chain resources</a:t>
            </a:r>
          </a:p>
        </p:txBody>
      </p:sp>
      <p:sp>
        <p:nvSpPr>
          <p:cNvPr id="9226" name="Text Box 67"/>
          <p:cNvSpPr txBox="1">
            <a:spLocks noChangeArrowheads="1"/>
          </p:cNvSpPr>
          <p:nvPr/>
        </p:nvSpPr>
        <p:spPr bwMode="auto">
          <a:xfrm>
            <a:off x="3248025" y="4722813"/>
            <a:ext cx="217805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Profit contribution</a:t>
            </a:r>
          </a:p>
        </p:txBody>
      </p:sp>
      <p:sp>
        <p:nvSpPr>
          <p:cNvPr id="9227" name="Text Box 68"/>
          <p:cNvSpPr txBox="1">
            <a:spLocks noChangeArrowheads="1"/>
          </p:cNvSpPr>
          <p:nvPr/>
        </p:nvSpPr>
        <p:spPr bwMode="auto">
          <a:xfrm>
            <a:off x="3608388" y="5253038"/>
            <a:ext cx="456406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Changed emphasis on individual skills</a:t>
            </a:r>
          </a:p>
        </p:txBody>
      </p:sp>
      <p:sp>
        <p:nvSpPr>
          <p:cNvPr id="9228" name="Text Box 69"/>
          <p:cNvSpPr txBox="1">
            <a:spLocks noChangeArrowheads="1"/>
          </p:cNvSpPr>
          <p:nvPr/>
        </p:nvSpPr>
        <p:spPr bwMode="auto">
          <a:xfrm>
            <a:off x="2811463" y="1022350"/>
            <a:ext cx="313213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Purchasing in the future</a:t>
            </a:r>
          </a:p>
        </p:txBody>
      </p:sp>
      <p:sp>
        <p:nvSpPr>
          <p:cNvPr id="9229" name="Line 70"/>
          <p:cNvSpPr>
            <a:spLocks noChangeShapeType="1"/>
          </p:cNvSpPr>
          <p:nvPr/>
        </p:nvSpPr>
        <p:spPr bwMode="auto">
          <a:xfrm>
            <a:off x="339725" y="800100"/>
            <a:ext cx="3152775" cy="4716463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9230" name="Oval 71"/>
          <p:cNvSpPr>
            <a:spLocks noChangeArrowheads="1"/>
          </p:cNvSpPr>
          <p:nvPr/>
        </p:nvSpPr>
        <p:spPr bwMode="auto">
          <a:xfrm>
            <a:off x="914400" y="1685925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9231" name="Oval 72"/>
          <p:cNvSpPr>
            <a:spLocks noChangeArrowheads="1"/>
          </p:cNvSpPr>
          <p:nvPr/>
        </p:nvSpPr>
        <p:spPr bwMode="auto">
          <a:xfrm>
            <a:off x="1258888" y="2217738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9232" name="Oval 73"/>
          <p:cNvSpPr>
            <a:spLocks noChangeArrowheads="1"/>
          </p:cNvSpPr>
          <p:nvPr/>
        </p:nvSpPr>
        <p:spPr bwMode="auto">
          <a:xfrm>
            <a:off x="1617663" y="2749550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9233" name="Oval 74"/>
          <p:cNvSpPr>
            <a:spLocks noChangeArrowheads="1"/>
          </p:cNvSpPr>
          <p:nvPr/>
        </p:nvSpPr>
        <p:spPr bwMode="auto">
          <a:xfrm>
            <a:off x="1974850" y="3281363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9234" name="Oval 75"/>
          <p:cNvSpPr>
            <a:spLocks noChangeArrowheads="1"/>
          </p:cNvSpPr>
          <p:nvPr/>
        </p:nvSpPr>
        <p:spPr bwMode="auto">
          <a:xfrm>
            <a:off x="2335213" y="3814763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9235" name="Oval 76"/>
          <p:cNvSpPr>
            <a:spLocks noChangeArrowheads="1"/>
          </p:cNvSpPr>
          <p:nvPr/>
        </p:nvSpPr>
        <p:spPr bwMode="auto">
          <a:xfrm>
            <a:off x="2693988" y="4346575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9236" name="Oval 77"/>
          <p:cNvSpPr>
            <a:spLocks noChangeArrowheads="1"/>
          </p:cNvSpPr>
          <p:nvPr/>
        </p:nvSpPr>
        <p:spPr bwMode="auto">
          <a:xfrm>
            <a:off x="3054350" y="4878388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9237" name="Oval 78"/>
          <p:cNvSpPr>
            <a:spLocks noChangeArrowheads="1"/>
          </p:cNvSpPr>
          <p:nvPr/>
        </p:nvSpPr>
        <p:spPr bwMode="auto">
          <a:xfrm>
            <a:off x="3414713" y="5411788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75190238"/>
      </p:ext>
    </p:extLst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228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84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5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10267" name="Line 16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000" b="1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29393" name="AutoShape 17"/>
            <p:cNvSpPr>
              <a:spLocks noChangeArrowheads="1"/>
            </p:cNvSpPr>
            <p:nvPr/>
          </p:nvSpPr>
          <p:spPr bwMode="auto">
            <a:xfrm>
              <a:off x="158" y="343"/>
              <a:ext cx="3447" cy="259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12700">
              <a:noFill/>
              <a:round/>
              <a:headEnd type="none" w="sm" len="sm"/>
              <a:tailEnd type="none" w="sm" len="sm"/>
            </a:ln>
            <a:effectLst>
              <a:prstShdw prst="shdw18" dist="17961" dir="13500000">
                <a:schemeClr val="accent1">
                  <a:gamma/>
                  <a:shade val="60000"/>
                  <a:invGamma/>
                </a:schemeClr>
              </a:prstShdw>
            </a:effec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000" b="1" i="0" u="none" strike="noStrike" kern="1200" cap="none" spc="0" normalizeH="0" baseline="0" noProof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sp>
        <p:nvSpPr>
          <p:cNvPr id="229449" name="Rectangle 73"/>
          <p:cNvSpPr>
            <a:spLocks noChangeArrowheads="1"/>
          </p:cNvSpPr>
          <p:nvPr/>
        </p:nvSpPr>
        <p:spPr bwMode="auto">
          <a:xfrm>
            <a:off x="3138488" y="476250"/>
            <a:ext cx="25066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1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What is purchasing?</a:t>
            </a:r>
          </a:p>
        </p:txBody>
      </p:sp>
      <p:sp>
        <p:nvSpPr>
          <p:cNvPr id="10244" name="Text Box 74"/>
          <p:cNvSpPr txBox="1">
            <a:spLocks noChangeArrowheads="1"/>
          </p:cNvSpPr>
          <p:nvPr/>
        </p:nvSpPr>
        <p:spPr bwMode="auto">
          <a:xfrm>
            <a:off x="4899025" y="1022350"/>
            <a:ext cx="30861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World-class purchasing</a:t>
            </a:r>
          </a:p>
        </p:txBody>
      </p:sp>
      <p:sp>
        <p:nvSpPr>
          <p:cNvPr id="10245" name="Text Box 75"/>
          <p:cNvSpPr txBox="1">
            <a:spLocks noChangeArrowheads="1"/>
          </p:cNvSpPr>
          <p:nvPr/>
        </p:nvSpPr>
        <p:spPr bwMode="auto">
          <a:xfrm>
            <a:off x="1171575" y="1550988"/>
            <a:ext cx="74771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TQM</a:t>
            </a:r>
          </a:p>
        </p:txBody>
      </p:sp>
      <p:sp>
        <p:nvSpPr>
          <p:cNvPr id="10246" name="Text Box 76"/>
          <p:cNvSpPr txBox="1">
            <a:spLocks noChangeArrowheads="1"/>
          </p:cNvSpPr>
          <p:nvPr/>
        </p:nvSpPr>
        <p:spPr bwMode="auto">
          <a:xfrm>
            <a:off x="1543050" y="1966913"/>
            <a:ext cx="5365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JIT</a:t>
            </a:r>
          </a:p>
        </p:txBody>
      </p:sp>
      <p:sp>
        <p:nvSpPr>
          <p:cNvPr id="10247" name="Text Box 77"/>
          <p:cNvSpPr txBox="1">
            <a:spLocks noChangeArrowheads="1"/>
          </p:cNvSpPr>
          <p:nvPr/>
        </p:nvSpPr>
        <p:spPr bwMode="auto">
          <a:xfrm>
            <a:off x="1827213" y="2382838"/>
            <a:ext cx="306228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Total cycle time reduction</a:t>
            </a:r>
          </a:p>
        </p:txBody>
      </p:sp>
      <p:sp>
        <p:nvSpPr>
          <p:cNvPr id="10248" name="Text Box 78"/>
          <p:cNvSpPr txBox="1">
            <a:spLocks noChangeArrowheads="1"/>
          </p:cNvSpPr>
          <p:nvPr/>
        </p:nvSpPr>
        <p:spPr bwMode="auto">
          <a:xfrm>
            <a:off x="2187575" y="2800350"/>
            <a:ext cx="250031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Long range planning</a:t>
            </a:r>
          </a:p>
        </p:txBody>
      </p:sp>
      <p:sp>
        <p:nvSpPr>
          <p:cNvPr id="10249" name="Text Box 79"/>
          <p:cNvSpPr txBox="1">
            <a:spLocks noChangeArrowheads="1"/>
          </p:cNvSpPr>
          <p:nvPr/>
        </p:nvSpPr>
        <p:spPr bwMode="auto">
          <a:xfrm>
            <a:off x="2547938" y="3216275"/>
            <a:ext cx="392271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Supplier relationship engineering</a:t>
            </a:r>
          </a:p>
        </p:txBody>
      </p:sp>
      <p:sp>
        <p:nvSpPr>
          <p:cNvPr id="10250" name="Text Box 80"/>
          <p:cNvSpPr txBox="1">
            <a:spLocks noChangeArrowheads="1"/>
          </p:cNvSpPr>
          <p:nvPr/>
        </p:nvSpPr>
        <p:spPr bwMode="auto">
          <a:xfrm>
            <a:off x="2906713" y="3633788"/>
            <a:ext cx="33020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Strategic cost management</a:t>
            </a:r>
          </a:p>
        </p:txBody>
      </p:sp>
      <p:sp>
        <p:nvSpPr>
          <p:cNvPr id="10251" name="Text Box 81"/>
          <p:cNvSpPr txBox="1">
            <a:spLocks noChangeArrowheads="1"/>
          </p:cNvSpPr>
          <p:nvPr/>
        </p:nvSpPr>
        <p:spPr bwMode="auto">
          <a:xfrm>
            <a:off x="3267075" y="4049713"/>
            <a:ext cx="32766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Performance accountability</a:t>
            </a:r>
          </a:p>
        </p:txBody>
      </p:sp>
      <p:sp>
        <p:nvSpPr>
          <p:cNvPr id="10252" name="Text Box 82"/>
          <p:cNvSpPr txBox="1">
            <a:spLocks noChangeArrowheads="1"/>
          </p:cNvSpPr>
          <p:nvPr/>
        </p:nvSpPr>
        <p:spPr bwMode="auto">
          <a:xfrm>
            <a:off x="3627438" y="4467225"/>
            <a:ext cx="467677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Professional flexibility and development</a:t>
            </a:r>
          </a:p>
        </p:txBody>
      </p:sp>
      <p:sp>
        <p:nvSpPr>
          <p:cNvPr id="10253" name="Line 83"/>
          <p:cNvSpPr>
            <a:spLocks noChangeShapeType="1"/>
          </p:cNvSpPr>
          <p:nvPr/>
        </p:nvSpPr>
        <p:spPr bwMode="auto">
          <a:xfrm>
            <a:off x="339725" y="800100"/>
            <a:ext cx="3800475" cy="4716463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54" name="Oval 84"/>
          <p:cNvSpPr>
            <a:spLocks noChangeArrowheads="1"/>
          </p:cNvSpPr>
          <p:nvPr/>
        </p:nvSpPr>
        <p:spPr bwMode="auto">
          <a:xfrm>
            <a:off x="1028700" y="1685925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55" name="Oval 85"/>
          <p:cNvSpPr>
            <a:spLocks noChangeArrowheads="1"/>
          </p:cNvSpPr>
          <p:nvPr/>
        </p:nvSpPr>
        <p:spPr bwMode="auto">
          <a:xfrm>
            <a:off x="1370013" y="2103438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56" name="Oval 86"/>
          <p:cNvSpPr>
            <a:spLocks noChangeArrowheads="1"/>
          </p:cNvSpPr>
          <p:nvPr/>
        </p:nvSpPr>
        <p:spPr bwMode="auto">
          <a:xfrm>
            <a:off x="1700213" y="2520950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57" name="Oval 87"/>
          <p:cNvSpPr>
            <a:spLocks noChangeArrowheads="1"/>
          </p:cNvSpPr>
          <p:nvPr/>
        </p:nvSpPr>
        <p:spPr bwMode="auto">
          <a:xfrm>
            <a:off x="2017713" y="2938463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58" name="Oval 88"/>
          <p:cNvSpPr>
            <a:spLocks noChangeArrowheads="1"/>
          </p:cNvSpPr>
          <p:nvPr/>
        </p:nvSpPr>
        <p:spPr bwMode="auto">
          <a:xfrm>
            <a:off x="2378075" y="3355975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59" name="Oval 89"/>
          <p:cNvSpPr>
            <a:spLocks noChangeArrowheads="1"/>
          </p:cNvSpPr>
          <p:nvPr/>
        </p:nvSpPr>
        <p:spPr bwMode="auto">
          <a:xfrm>
            <a:off x="2736850" y="3773488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60" name="Oval 90"/>
          <p:cNvSpPr>
            <a:spLocks noChangeArrowheads="1"/>
          </p:cNvSpPr>
          <p:nvPr/>
        </p:nvSpPr>
        <p:spPr bwMode="auto">
          <a:xfrm>
            <a:off x="3054350" y="4191000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61" name="Oval 91"/>
          <p:cNvSpPr>
            <a:spLocks noChangeArrowheads="1"/>
          </p:cNvSpPr>
          <p:nvPr/>
        </p:nvSpPr>
        <p:spPr bwMode="auto">
          <a:xfrm>
            <a:off x="3414713" y="4608513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62" name="Text Box 92"/>
          <p:cNvSpPr txBox="1">
            <a:spLocks noChangeArrowheads="1"/>
          </p:cNvSpPr>
          <p:nvPr/>
        </p:nvSpPr>
        <p:spPr bwMode="auto">
          <a:xfrm>
            <a:off x="3951288" y="4883150"/>
            <a:ext cx="23241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Service excellence</a:t>
            </a:r>
          </a:p>
        </p:txBody>
      </p:sp>
      <p:sp>
        <p:nvSpPr>
          <p:cNvPr id="10263" name="Text Box 93"/>
          <p:cNvSpPr txBox="1">
            <a:spLocks noChangeArrowheads="1"/>
          </p:cNvSpPr>
          <p:nvPr/>
        </p:nvSpPr>
        <p:spPr bwMode="auto">
          <a:xfrm>
            <a:off x="4311650" y="5300663"/>
            <a:ext cx="36068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Corporate social responsibility</a:t>
            </a:r>
          </a:p>
        </p:txBody>
      </p:sp>
      <p:sp>
        <p:nvSpPr>
          <p:cNvPr id="10264" name="Oval 94"/>
          <p:cNvSpPr>
            <a:spLocks noChangeArrowheads="1"/>
          </p:cNvSpPr>
          <p:nvPr/>
        </p:nvSpPr>
        <p:spPr bwMode="auto">
          <a:xfrm>
            <a:off x="3702050" y="5026025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65" name="Oval 95"/>
          <p:cNvSpPr>
            <a:spLocks noChangeArrowheads="1"/>
          </p:cNvSpPr>
          <p:nvPr/>
        </p:nvSpPr>
        <p:spPr bwMode="auto">
          <a:xfrm>
            <a:off x="4083050" y="5445125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66" name="AutoShape 97"/>
          <p:cNvSpPr>
            <a:spLocks noChangeArrowheads="1"/>
          </p:cNvSpPr>
          <p:nvPr/>
        </p:nvSpPr>
        <p:spPr bwMode="auto">
          <a:xfrm>
            <a:off x="250825" y="1052513"/>
            <a:ext cx="2736850" cy="360362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Must accommodate</a:t>
            </a:r>
          </a:p>
        </p:txBody>
      </p:sp>
    </p:spTree>
    <p:extLst>
      <p:ext uri="{BB962C8B-B14F-4D97-AF65-F5344CB8AC3E}">
        <p14:creationId xmlns:p14="http://schemas.microsoft.com/office/powerpoint/2010/main" val="2029467521"/>
      </p:ext>
    </p:extLst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2294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944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40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11276" name="Line 41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000" b="1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30442" name="AutoShape 42"/>
            <p:cNvSpPr>
              <a:spLocks noChangeArrowheads="1"/>
            </p:cNvSpPr>
            <p:nvPr/>
          </p:nvSpPr>
          <p:spPr bwMode="auto">
            <a:xfrm>
              <a:off x="158" y="343"/>
              <a:ext cx="3447" cy="259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12700">
              <a:noFill/>
              <a:round/>
              <a:headEnd type="none" w="sm" len="sm"/>
              <a:tailEnd type="none" w="sm" len="sm"/>
            </a:ln>
            <a:effectLst>
              <a:prstShdw prst="shdw18" dist="17961" dir="13500000">
                <a:schemeClr val="accent1">
                  <a:gamma/>
                  <a:shade val="60000"/>
                  <a:invGamma/>
                </a:schemeClr>
              </a:prstShdw>
            </a:effec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000" b="1" i="0" u="none" strike="noStrike" kern="1200" cap="none" spc="0" normalizeH="0" baseline="0" noProof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sp>
        <p:nvSpPr>
          <p:cNvPr id="11267" name="Rectangle 45"/>
          <p:cNvSpPr>
            <a:spLocks noChangeArrowheads="1"/>
          </p:cNvSpPr>
          <p:nvPr/>
        </p:nvSpPr>
        <p:spPr bwMode="auto">
          <a:xfrm>
            <a:off x="3959225" y="2205038"/>
            <a:ext cx="5184775" cy="38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900" b="0" i="1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Power of purchasing to enhance profitability</a:t>
            </a:r>
          </a:p>
        </p:txBody>
      </p:sp>
      <p:sp>
        <p:nvSpPr>
          <p:cNvPr id="230447" name="AutoShape 47"/>
          <p:cNvSpPr>
            <a:spLocks noChangeArrowheads="1"/>
          </p:cNvSpPr>
          <p:nvPr/>
        </p:nvSpPr>
        <p:spPr bwMode="auto">
          <a:xfrm>
            <a:off x="323850" y="1484313"/>
            <a:ext cx="3673475" cy="504825"/>
          </a:xfrm>
          <a:prstGeom prst="roundRect">
            <a:avLst>
              <a:gd name="adj" fmla="val 16667"/>
            </a:avLst>
          </a:prstGeom>
          <a:solidFill>
            <a:schemeClr val="tx1"/>
          </a:solidFill>
          <a:ln w="9525">
            <a:solidFill>
              <a:srgbClr val="333399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0" i="0" u="sng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Status Influenced by:</a:t>
            </a:r>
          </a:p>
        </p:txBody>
      </p:sp>
      <p:sp>
        <p:nvSpPr>
          <p:cNvPr id="11269" name="Rectangle 50"/>
          <p:cNvSpPr>
            <a:spLocks noChangeArrowheads="1"/>
          </p:cNvSpPr>
          <p:nvPr/>
        </p:nvSpPr>
        <p:spPr bwMode="auto">
          <a:xfrm>
            <a:off x="3959225" y="3357563"/>
            <a:ext cx="5184775" cy="38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900" b="0" i="1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Is it transactional, commercial or strategic?</a:t>
            </a:r>
          </a:p>
        </p:txBody>
      </p:sp>
      <p:sp>
        <p:nvSpPr>
          <p:cNvPr id="230451" name="Rectangle 51"/>
          <p:cNvSpPr>
            <a:spLocks noChangeArrowheads="1"/>
          </p:cNvSpPr>
          <p:nvPr/>
        </p:nvSpPr>
        <p:spPr bwMode="auto">
          <a:xfrm>
            <a:off x="3138488" y="476250"/>
            <a:ext cx="25066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1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What is purchasing?</a:t>
            </a:r>
          </a:p>
        </p:txBody>
      </p:sp>
      <p:sp>
        <p:nvSpPr>
          <p:cNvPr id="11271" name="Text Box 52"/>
          <p:cNvSpPr txBox="1">
            <a:spLocks noChangeArrowheads="1"/>
          </p:cNvSpPr>
          <p:nvPr/>
        </p:nvSpPr>
        <p:spPr bwMode="auto">
          <a:xfrm>
            <a:off x="1457325" y="981075"/>
            <a:ext cx="630872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The status of purchasing and supply management</a:t>
            </a:r>
          </a:p>
        </p:txBody>
      </p:sp>
      <p:sp>
        <p:nvSpPr>
          <p:cNvPr id="230453" name="AutoShape 53"/>
          <p:cNvSpPr>
            <a:spLocks noChangeArrowheads="1"/>
          </p:cNvSpPr>
          <p:nvPr/>
        </p:nvSpPr>
        <p:spPr bwMode="auto">
          <a:xfrm>
            <a:off x="323850" y="2133600"/>
            <a:ext cx="3673475" cy="5048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rgbClr val="333399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0" i="0" u="sng" strike="noStrike" kern="1200" cap="none" spc="0" normalizeH="0" baseline="0" noProof="0" smtClean="0">
                <a:ln>
                  <a:noFill/>
                </a:ln>
                <a:solidFill>
                  <a:srgbClr val="33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Leverage</a:t>
            </a:r>
          </a:p>
        </p:txBody>
      </p:sp>
      <p:sp>
        <p:nvSpPr>
          <p:cNvPr id="230454" name="AutoShape 54"/>
          <p:cNvSpPr>
            <a:spLocks noChangeArrowheads="1"/>
          </p:cNvSpPr>
          <p:nvPr/>
        </p:nvSpPr>
        <p:spPr bwMode="auto">
          <a:xfrm>
            <a:off x="323850" y="3284538"/>
            <a:ext cx="3673475" cy="5048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rgbClr val="333399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0" i="0" u="sng" strike="noStrike" kern="1200" cap="none" spc="0" normalizeH="0" baseline="0" noProof="0" smtClean="0">
                <a:ln>
                  <a:noFill/>
                </a:ln>
                <a:solidFill>
                  <a:srgbClr val="33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Focus</a:t>
            </a:r>
          </a:p>
        </p:txBody>
      </p:sp>
      <p:sp>
        <p:nvSpPr>
          <p:cNvPr id="230455" name="AutoShape 55"/>
          <p:cNvSpPr>
            <a:spLocks noChangeArrowheads="1"/>
          </p:cNvSpPr>
          <p:nvPr/>
        </p:nvSpPr>
        <p:spPr bwMode="auto">
          <a:xfrm>
            <a:off x="323850" y="4437063"/>
            <a:ext cx="3673475" cy="5048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rgbClr val="333399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0" i="0" u="sng" strike="noStrike" kern="1200" cap="none" spc="0" normalizeH="0" baseline="0" noProof="0" smtClean="0">
                <a:ln>
                  <a:noFill/>
                </a:ln>
                <a:solidFill>
                  <a:srgbClr val="33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Professionalism</a:t>
            </a:r>
          </a:p>
        </p:txBody>
      </p:sp>
      <p:sp>
        <p:nvSpPr>
          <p:cNvPr id="11275" name="Rectangle 56"/>
          <p:cNvSpPr>
            <a:spLocks noChangeArrowheads="1"/>
          </p:cNvSpPr>
          <p:nvPr/>
        </p:nvSpPr>
        <p:spPr bwMode="auto">
          <a:xfrm>
            <a:off x="3959225" y="4486275"/>
            <a:ext cx="5184775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900" b="0" i="1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Perception of influencers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900" b="0" i="1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Academic activity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900" b="0" i="1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Depth of knowledge and skill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900" b="0" i="1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Future focus?</a:t>
            </a:r>
          </a:p>
        </p:txBody>
      </p:sp>
    </p:spTree>
    <p:extLst>
      <p:ext uri="{BB962C8B-B14F-4D97-AF65-F5344CB8AC3E}">
        <p14:creationId xmlns:p14="http://schemas.microsoft.com/office/powerpoint/2010/main" val="3471097789"/>
      </p:ext>
    </p:extLst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30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500"/>
                                        <p:tgtEl>
                                          <p:spTgt spid="2304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304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304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304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0447" grpId="0" animBg="1"/>
      <p:bldP spid="230451" grpId="0"/>
      <p:bldP spid="230453" grpId="0" animBg="1"/>
      <p:bldP spid="230454" grpId="0" animBg="1"/>
      <p:bldP spid="23045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Impact of technology on Procurement</a:t>
            </a:r>
          </a:p>
        </p:txBody>
      </p:sp>
      <p:sp>
        <p:nvSpPr>
          <p:cNvPr id="36866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1"/>
            <a:ext cx="8229600" cy="2764903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sz="2400" dirty="0" smtClean="0"/>
              <a:t>Electronic commerce continues to bring many changes to the procurement discipline including</a:t>
            </a:r>
          </a:p>
          <a:p>
            <a:pPr lvl="1" eaLnBrk="1" hangingPunct="1">
              <a:defRPr/>
            </a:pPr>
            <a:r>
              <a:rPr lang="en-US" altLang="en-US" sz="2400" dirty="0" smtClean="0"/>
              <a:t>Electronic procurement</a:t>
            </a:r>
          </a:p>
          <a:p>
            <a:pPr lvl="2"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en-US" dirty="0" smtClean="0"/>
              <a:t>Procurement cards (p-cards)</a:t>
            </a:r>
          </a:p>
          <a:p>
            <a:pPr lvl="1" eaLnBrk="1" hangingPunct="1">
              <a:defRPr/>
            </a:pPr>
            <a:r>
              <a:rPr lang="en-US" altLang="en-US" sz="2400" dirty="0" smtClean="0"/>
              <a:t>Reverse auctions</a:t>
            </a:r>
          </a:p>
          <a:p>
            <a:pPr marL="57150" indent="0" eaLnBrk="1" hangingPunct="1">
              <a:buFont typeface="Arial" panose="020B0604020202020204" pitchFamily="34" charset="0"/>
              <a:buNone/>
              <a:defRPr/>
            </a:pPr>
            <a:endParaRPr lang="en-US" altLang="en-US" sz="3000" baseline="30000" dirty="0"/>
          </a:p>
        </p:txBody>
      </p:sp>
      <p:sp>
        <p:nvSpPr>
          <p:cNvPr id="4" name="TextBox 3"/>
          <p:cNvSpPr txBox="1"/>
          <p:nvPr/>
        </p:nvSpPr>
        <p:spPr>
          <a:xfrm>
            <a:off x="2843808" y="5363344"/>
            <a:ext cx="6462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Narrow" panose="020B0606020202030204" pitchFamily="34" charset="0"/>
              </a:rPr>
              <a:t>Murphy P and Wood DF, (2013), Contemporary Logistics, Online Library: 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19676246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1" eaLnBrk="1" hangingPunct="1">
              <a:defRPr/>
            </a:pPr>
            <a:r>
              <a:rPr lang="en-US" altLang="en-US" sz="2600" dirty="0" smtClean="0"/>
              <a:t>Similar to Visa  and MasterCard, but used for an organization’s buying needs </a:t>
            </a:r>
          </a:p>
          <a:p>
            <a:pPr lvl="1" eaLnBrk="1" hangingPunct="1">
              <a:defRPr/>
            </a:pPr>
            <a:r>
              <a:rPr lang="en-US" altLang="en-US" sz="2600" dirty="0" smtClean="0"/>
              <a:t>Number of authorized employees  is limited </a:t>
            </a:r>
          </a:p>
          <a:p>
            <a:pPr lvl="1" eaLnBrk="1" hangingPunct="1">
              <a:defRPr/>
            </a:pPr>
            <a:r>
              <a:rPr lang="en-US" altLang="en-US" sz="2600" dirty="0" smtClean="0"/>
              <a:t>Detailed statement is provided each month</a:t>
            </a:r>
          </a:p>
          <a:p>
            <a:pPr lvl="1" eaLnBrk="1" hangingPunct="1">
              <a:defRPr/>
            </a:pPr>
            <a:r>
              <a:rPr lang="en-US" altLang="en-US" sz="2600" dirty="0" smtClean="0"/>
              <a:t>Can implement control processes that</a:t>
            </a:r>
          </a:p>
          <a:p>
            <a:pPr lvl="2"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en-US" sz="2600" dirty="0" smtClean="0"/>
              <a:t>Measure usage</a:t>
            </a:r>
          </a:p>
          <a:p>
            <a:pPr lvl="2"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en-US" sz="2600" dirty="0" smtClean="0"/>
              <a:t>Identify procurement trends </a:t>
            </a:r>
          </a:p>
          <a:p>
            <a:pPr lvl="2"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en-US" sz="2600" dirty="0" smtClean="0"/>
              <a:t>Limit spending during a procurement cycle</a:t>
            </a:r>
          </a:p>
          <a:p>
            <a:pPr lvl="2"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en-US" sz="2600" dirty="0" smtClean="0"/>
              <a:t>Block unauthorized expenditures </a:t>
            </a:r>
          </a:p>
          <a:p>
            <a:pPr lvl="3" eaLnBrk="1" hangingPunct="1">
              <a:defRPr/>
            </a:pPr>
            <a:endParaRPr lang="en-US" altLang="en-US" sz="1400" dirty="0" smtClean="0"/>
          </a:p>
          <a:p>
            <a:pPr marL="57150" indent="0" eaLnBrk="1" hangingPunct="1">
              <a:buFont typeface="Arial" panose="020B0604020202020204" pitchFamily="34" charset="0"/>
              <a:buNone/>
              <a:defRPr/>
            </a:pPr>
            <a:endParaRPr lang="en-US" altLang="en-US" sz="3000" baseline="30000" dirty="0"/>
          </a:p>
        </p:txBody>
      </p:sp>
      <p:sp>
        <p:nvSpPr>
          <p:cNvPr id="32772" name="Footer Placeholder 4"/>
          <p:cNvSpPr>
            <a:spLocks noGrp="1"/>
          </p:cNvSpPr>
          <p:nvPr>
            <p:ph type="ftr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 smtClean="0">
                <a:latin typeface="Times New Roman" panose="02020603050405020304" pitchFamily="18" charset="0"/>
              </a:rPr>
              <a:t>Copyright © 2015 Pearson Education, Inc.</a:t>
            </a:r>
          </a:p>
        </p:txBody>
      </p:sp>
      <p:sp>
        <p:nvSpPr>
          <p:cNvPr id="32773" name="Slide Number Placeholder 5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t>6-</a:t>
            </a:r>
            <a:fld id="{330325AF-0F8B-418D-96DC-C4FEE042E850}" type="slidenum"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17</a:t>
            </a:fld>
            <a:endParaRPr lang="en-US" altLang="en-US" sz="1200">
              <a:solidFill>
                <a:srgbClr val="898989"/>
              </a:solidFill>
              <a:latin typeface="Times New Roman" panose="02020603050405020304" pitchFamily="18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655654"/>
            <a:ext cx="8229600" cy="706090"/>
          </a:xfrm>
        </p:spPr>
        <p:txBody>
          <a:bodyPr>
            <a:noAutofit/>
          </a:bodyPr>
          <a:lstStyle/>
          <a:p>
            <a:r>
              <a:rPr lang="en-US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Procurement cards (p-cards)</a:t>
            </a:r>
            <a:br>
              <a:rPr lang="en-US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765740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792004" y="404664"/>
            <a:ext cx="7275512" cy="1143000"/>
          </a:xfrm>
        </p:spPr>
        <p:txBody>
          <a:bodyPr>
            <a:normAutofit fontScale="90000"/>
          </a:bodyPr>
          <a:lstStyle/>
          <a:p>
            <a:r>
              <a:rPr lang="en-US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Benefits of procurement cards (p-cards</a:t>
            </a:r>
            <a:r>
              <a:rPr lang="en-US" altLang="en-US" sz="3600" dirty="0"/>
              <a:t>) </a:t>
            </a:r>
            <a:br>
              <a:rPr lang="en-US" altLang="en-US" sz="3600" dirty="0"/>
            </a:br>
            <a:endParaRPr lang="en-US" altLang="en-US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866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547664"/>
            <a:ext cx="8229600" cy="3566120"/>
          </a:xfrm>
        </p:spPr>
        <p:txBody>
          <a:bodyPr/>
          <a:lstStyle/>
          <a:p>
            <a:pPr lvl="1" eaLnBrk="1" hangingPunct="1">
              <a:defRPr/>
            </a:pPr>
            <a:endParaRPr lang="en-US" altLang="en-US" sz="2400" dirty="0" smtClean="0"/>
          </a:p>
          <a:p>
            <a:pPr lvl="1" eaLnBrk="1" hangingPunct="1">
              <a:defRPr/>
            </a:pPr>
            <a:r>
              <a:rPr lang="en-US" altLang="en-US" sz="2400" dirty="0" smtClean="0"/>
              <a:t>Reduction in the number of invoices</a:t>
            </a:r>
          </a:p>
          <a:p>
            <a:pPr lvl="1" eaLnBrk="1" hangingPunct="1">
              <a:defRPr/>
            </a:pPr>
            <a:r>
              <a:rPr lang="en-US" altLang="en-US" sz="2400" dirty="0" smtClean="0"/>
              <a:t>Firm will make one payment each month regardless of the number of p-card holders</a:t>
            </a:r>
          </a:p>
          <a:p>
            <a:pPr lvl="1" eaLnBrk="1" hangingPunct="1">
              <a:defRPr/>
            </a:pPr>
            <a:r>
              <a:rPr lang="en-US" altLang="en-US" sz="2400" dirty="0" smtClean="0"/>
              <a:t>Allows employees to make purchases in minutes vs. days</a:t>
            </a:r>
          </a:p>
          <a:p>
            <a:pPr lvl="1" eaLnBrk="1" hangingPunct="1">
              <a:defRPr/>
            </a:pPr>
            <a:r>
              <a:rPr lang="en-US" altLang="en-US" sz="2400" dirty="0" smtClean="0"/>
              <a:t>Generally allow suppliers to be paid in a more timely fashion</a:t>
            </a:r>
          </a:p>
          <a:p>
            <a:pPr marL="457200" lvl="1" indent="0" eaLnBrk="1" hangingPunct="1">
              <a:buFont typeface="Arial" panose="020B0604020202020204" pitchFamily="34" charset="0"/>
              <a:buNone/>
              <a:defRPr/>
            </a:pPr>
            <a:endParaRPr lang="en-US" altLang="en-US" sz="2000" dirty="0" smtClean="0"/>
          </a:p>
          <a:p>
            <a:pPr lvl="3" eaLnBrk="1" hangingPunct="1">
              <a:defRPr/>
            </a:pPr>
            <a:endParaRPr lang="en-US" altLang="en-US" sz="1400" dirty="0" smtClean="0"/>
          </a:p>
          <a:p>
            <a:pPr marL="57150" indent="0" eaLnBrk="1" hangingPunct="1">
              <a:buFont typeface="Arial" panose="020B0604020202020204" pitchFamily="34" charset="0"/>
              <a:buNone/>
              <a:defRPr/>
            </a:pPr>
            <a:endParaRPr lang="en-US" altLang="en-US" sz="3000" baseline="30000" dirty="0"/>
          </a:p>
        </p:txBody>
      </p:sp>
      <p:sp>
        <p:nvSpPr>
          <p:cNvPr id="34820" name="Footer Placeholder 4"/>
          <p:cNvSpPr>
            <a:spLocks noGrp="1"/>
          </p:cNvSpPr>
          <p:nvPr>
            <p:ph type="ftr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 smtClean="0">
                <a:latin typeface="Times New Roman" panose="02020603050405020304" pitchFamily="18" charset="0"/>
              </a:rPr>
              <a:t>Copyright © 2015 Pearson Education, Inc.</a:t>
            </a:r>
          </a:p>
        </p:txBody>
      </p:sp>
      <p:sp>
        <p:nvSpPr>
          <p:cNvPr id="34821" name="Slide Number Placeholder 5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t>6-</a:t>
            </a:r>
            <a:fld id="{88EA1F86-A5CB-483C-8DE6-3124253F65D2}" type="slidenum"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18</a:t>
            </a:fld>
            <a:endParaRPr lang="en-US" altLang="en-US" sz="1200">
              <a:solidFill>
                <a:srgbClr val="898989"/>
              </a:solidFill>
              <a:latin typeface="Times New Roman" panose="02020603050405020304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843808" y="5363344"/>
            <a:ext cx="6462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Narrow" panose="020B0606020202030204" pitchFamily="34" charset="0"/>
              </a:rPr>
              <a:t>Murphy P and Wood DF, (2013), Contemporary Logistics, Online Library: 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62232788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210146"/>
          </a:xfrm>
        </p:spPr>
        <p:txBody>
          <a:bodyPr>
            <a:normAutofit fontScale="90000"/>
          </a:bodyPr>
          <a:lstStyle/>
          <a:p>
            <a:r>
              <a:rPr lang="en-US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Challenges of procurement cards (expansion overseas)</a:t>
            </a:r>
            <a:r>
              <a:rPr lang="en-US" altLang="en-US" sz="3600" dirty="0"/>
              <a:t> </a:t>
            </a:r>
            <a:br>
              <a:rPr lang="en-US" altLang="en-US" sz="3600" dirty="0"/>
            </a:br>
            <a:endParaRPr lang="en-US" altLang="en-US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1"/>
            <a:ext cx="8229600" cy="1972815"/>
          </a:xfrm>
        </p:spPr>
        <p:txBody>
          <a:bodyPr/>
          <a:lstStyle/>
          <a:p>
            <a:pPr lvl="1" eaLnBrk="1" hangingPunct="1">
              <a:defRPr/>
            </a:pPr>
            <a:r>
              <a:rPr lang="en-US" altLang="en-US" sz="2400" dirty="0" smtClean="0"/>
              <a:t>Currency differences</a:t>
            </a:r>
          </a:p>
          <a:p>
            <a:pPr lvl="1" eaLnBrk="1" hangingPunct="1">
              <a:defRPr/>
            </a:pPr>
            <a:r>
              <a:rPr lang="en-US" altLang="en-US" sz="2400" dirty="0" smtClean="0"/>
              <a:t>Availability of technology</a:t>
            </a:r>
          </a:p>
          <a:p>
            <a:pPr lvl="1" eaLnBrk="1" hangingPunct="1">
              <a:defRPr/>
            </a:pPr>
            <a:r>
              <a:rPr lang="en-US" altLang="en-US" sz="2400" dirty="0" smtClean="0"/>
              <a:t>Difference in card acceptance</a:t>
            </a:r>
          </a:p>
          <a:p>
            <a:pPr lvl="1" eaLnBrk="1" hangingPunct="1">
              <a:defRPr/>
            </a:pPr>
            <a:r>
              <a:rPr lang="en-US" altLang="en-US" sz="2400" dirty="0" smtClean="0"/>
              <a:t>Cultural issues with the program</a:t>
            </a:r>
          </a:p>
          <a:p>
            <a:pPr lvl="3" eaLnBrk="1" hangingPunct="1">
              <a:defRPr/>
            </a:pPr>
            <a:endParaRPr lang="en-US" altLang="en-US" sz="1400" dirty="0" smtClean="0"/>
          </a:p>
          <a:p>
            <a:pPr marL="57150" indent="0" eaLnBrk="1" hangingPunct="1">
              <a:buFont typeface="Arial" panose="020B0604020202020204" pitchFamily="34" charset="0"/>
              <a:buNone/>
              <a:defRPr/>
            </a:pPr>
            <a:endParaRPr lang="en-US" altLang="en-US" sz="3000" baseline="30000" dirty="0"/>
          </a:p>
        </p:txBody>
      </p:sp>
      <p:sp>
        <p:nvSpPr>
          <p:cNvPr id="4" name="TextBox 3"/>
          <p:cNvSpPr txBox="1"/>
          <p:nvPr/>
        </p:nvSpPr>
        <p:spPr>
          <a:xfrm>
            <a:off x="2843808" y="5363344"/>
            <a:ext cx="6462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Narrow" panose="020B0606020202030204" pitchFamily="34" charset="0"/>
              </a:rPr>
              <a:t>Murphy P and Wood DF, (2013), Contemporary Logistics, Online Library: 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22617488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Procurement Objectives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2400" dirty="0" smtClean="0"/>
              <a:t>Supporting organizational goals and objectives</a:t>
            </a:r>
          </a:p>
          <a:p>
            <a:pPr eaLnBrk="1" hangingPunct="1"/>
            <a:r>
              <a:rPr lang="en-US" altLang="en-US" sz="2400" dirty="0" smtClean="0"/>
              <a:t>Managing the purchasing process effectively and efficiently</a:t>
            </a:r>
          </a:p>
          <a:p>
            <a:pPr eaLnBrk="1" hangingPunct="1"/>
            <a:r>
              <a:rPr lang="en-US" altLang="en-US" sz="2400" dirty="0" smtClean="0"/>
              <a:t>Managing the supply base</a:t>
            </a:r>
          </a:p>
          <a:p>
            <a:pPr eaLnBrk="1" hangingPunct="1"/>
            <a:r>
              <a:rPr lang="en-US" altLang="en-US" sz="2400" dirty="0" smtClean="0"/>
              <a:t>Developing strong relationships with other functional groups</a:t>
            </a:r>
          </a:p>
          <a:p>
            <a:pPr eaLnBrk="1" hangingPunct="1"/>
            <a:r>
              <a:rPr lang="en-US" altLang="en-US" sz="2400" dirty="0" smtClean="0"/>
              <a:t>Supporting operational requirements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843808" y="5363344"/>
            <a:ext cx="6462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Narrow" panose="020B0606020202030204" pitchFamily="34" charset="0"/>
              </a:rPr>
              <a:t>Murphy P and Wood DF, (2013), Contemporary Logistics, Online Library: 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57609670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Supplier Selection and Evaluation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z="3000" smtClean="0"/>
              <a:t>One of procurement’s most important responsibilities</a:t>
            </a:r>
          </a:p>
          <a:p>
            <a:pPr eaLnBrk="1" hangingPunct="1"/>
            <a:r>
              <a:rPr lang="en-US" altLang="en-US" sz="3000" smtClean="0"/>
              <a:t>Involves stating an organization’s needs and determining how well various potential suppliers can fulfill these needs</a:t>
            </a:r>
          </a:p>
        </p:txBody>
      </p:sp>
      <p:sp>
        <p:nvSpPr>
          <p:cNvPr id="40964" name="Footer Placeholder 4"/>
          <p:cNvSpPr>
            <a:spLocks noGrp="1"/>
          </p:cNvSpPr>
          <p:nvPr>
            <p:ph type="ftr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 smtClean="0">
                <a:latin typeface="Times New Roman" panose="02020603050405020304" pitchFamily="18" charset="0"/>
              </a:rPr>
              <a:t>Copyright © 2015 Pearson Education, Inc.</a:t>
            </a:r>
          </a:p>
        </p:txBody>
      </p:sp>
      <p:sp>
        <p:nvSpPr>
          <p:cNvPr id="40965" name="Slide Number Placeholder 5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t>6-</a:t>
            </a:r>
            <a:fld id="{4F5958CA-3142-4A2C-AC4C-734654E0F540}" type="slidenum"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US" altLang="en-US" sz="1200">
              <a:solidFill>
                <a:srgbClr val="898989"/>
              </a:solidFill>
              <a:latin typeface="Times New Roman" panose="02020603050405020304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843808" y="5363344"/>
            <a:ext cx="6462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Narrow" panose="020B0606020202030204" pitchFamily="34" charset="0"/>
              </a:rPr>
              <a:t>Murphy P and Wood DF, (2013), Contemporary Logistics, Online Library: 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8254255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570" name="Rectangle 2"/>
          <p:cNvSpPr>
            <a:spLocks noGrp="1" noChangeArrowheads="1"/>
          </p:cNvSpPr>
          <p:nvPr>
            <p:ph type="title"/>
          </p:nvPr>
        </p:nvSpPr>
        <p:spPr>
          <a:xfrm>
            <a:off x="349399" y="188640"/>
            <a:ext cx="8763000" cy="7969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Supplier Selection Framework</a:t>
            </a:r>
            <a:endParaRPr 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301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67" t="3320" r="7574" b="7245"/>
          <a:stretch>
            <a:fillRect/>
          </a:stretch>
        </p:blipFill>
        <p:spPr bwMode="auto">
          <a:xfrm>
            <a:off x="2483768" y="1013030"/>
            <a:ext cx="4248472" cy="4713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771800" y="5753758"/>
            <a:ext cx="6462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Arial Narrow" panose="020B0606020202030204" pitchFamily="34" charset="0"/>
              </a:rPr>
              <a:t>Murphy P and Wood DF, (2013), Contemporary Logistics, Online Library:  Pearson Education</a:t>
            </a:r>
            <a:endParaRPr lang="en-GB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437998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464840" y="101800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Supplier Selection and Evaluation</a:t>
            </a:r>
          </a:p>
        </p:txBody>
      </p:sp>
      <p:sp>
        <p:nvSpPr>
          <p:cNvPr id="38914" name="Rectangle 3"/>
          <p:cNvSpPr>
            <a:spLocks noGrp="1" noChangeArrowheads="1"/>
          </p:cNvSpPr>
          <p:nvPr>
            <p:ph idx="1"/>
          </p:nvPr>
        </p:nvSpPr>
        <p:spPr>
          <a:xfrm>
            <a:off x="323528" y="836712"/>
            <a:ext cx="8229600" cy="4525963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teps to supplier selection and evaluation</a:t>
            </a:r>
          </a:p>
          <a:p>
            <a:pPr lvl="1" eaLnBrk="1" hangingPunct="1">
              <a:defRPr/>
            </a:pPr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Identify need for supply</a:t>
            </a:r>
          </a:p>
          <a:p>
            <a:pPr lvl="1" eaLnBrk="1" hangingPunct="1">
              <a:defRPr/>
            </a:pPr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Situation analysis</a:t>
            </a:r>
          </a:p>
          <a:p>
            <a:pPr lvl="1" eaLnBrk="1" hangingPunct="1">
              <a:defRPr/>
            </a:pPr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Identify possible suppliers</a:t>
            </a:r>
          </a:p>
          <a:p>
            <a:pPr lvl="1" eaLnBrk="1" hangingPunct="1">
              <a:defRPr/>
            </a:pPr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Select suppliers</a:t>
            </a:r>
          </a:p>
          <a:p>
            <a:pPr lvl="2" eaLnBrk="1" hangingPunct="1">
              <a:defRPr/>
            </a:pPr>
            <a:r>
              <a:rPr lang="en-US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Single source approach</a:t>
            </a:r>
          </a:p>
          <a:p>
            <a:pPr lvl="2" eaLnBrk="1" hangingPunct="1">
              <a:defRPr/>
            </a:pPr>
            <a:r>
              <a:rPr lang="en-US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Multiple sourcing approach</a:t>
            </a:r>
          </a:p>
          <a:p>
            <a:pPr lvl="1" eaLnBrk="1" hangingPunct="1">
              <a:defRPr/>
            </a:pPr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Evaluate decision</a:t>
            </a:r>
          </a:p>
          <a:p>
            <a:pPr lvl="2" eaLnBrk="1" hangingPunct="1">
              <a:defRPr/>
            </a:pPr>
            <a:r>
              <a:rPr lang="en-US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Process based approach</a:t>
            </a:r>
          </a:p>
          <a:p>
            <a:pPr lvl="2" eaLnBrk="1" hangingPunct="1">
              <a:defRPr/>
            </a:pPr>
            <a:r>
              <a:rPr lang="en-US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Performance based approach</a:t>
            </a:r>
          </a:p>
          <a:p>
            <a:pPr lvl="1" eaLnBrk="1" hangingPunct="1">
              <a:defRPr/>
            </a:pPr>
            <a:endParaRPr lang="en-US" altLang="en-US" dirty="0" smtClean="0"/>
          </a:p>
          <a:p>
            <a:pPr marL="914400" lvl="2" indent="0" eaLnBrk="1" hangingPunct="1">
              <a:buFont typeface="Arial" panose="020B0604020202020204" pitchFamily="34" charset="0"/>
              <a:buNone/>
              <a:defRPr/>
            </a:pPr>
            <a:endParaRPr lang="en-US" altLang="en-US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2843808" y="5363344"/>
            <a:ext cx="6462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Narrow" panose="020B0606020202030204" pitchFamily="34" charset="0"/>
              </a:rPr>
              <a:t>Murphy P and Wood DF, (2013), Contemporary Logistics, Online Library: 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43680464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Supplier Selection and Evaluation</a:t>
            </a:r>
          </a:p>
        </p:txBody>
      </p:sp>
      <p:sp>
        <p:nvSpPr>
          <p:cNvPr id="38914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47800"/>
            <a:ext cx="8229600" cy="4525963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Evaluate decision</a:t>
            </a:r>
          </a:p>
          <a:p>
            <a:pPr lvl="2" eaLnBrk="1" hangingPunct="1">
              <a:defRPr/>
            </a:pPr>
            <a:r>
              <a:rPr lang="en-US" altLang="en-US" dirty="0" smtClean="0"/>
              <a:t>Process based approach</a:t>
            </a:r>
          </a:p>
          <a:p>
            <a:pPr lvl="3" eaLnBrk="1" hangingPunct="1">
              <a:defRPr/>
            </a:pPr>
            <a:r>
              <a:rPr lang="en-US" altLang="en-US" dirty="0" smtClean="0"/>
              <a:t>Is an assessment of the supplier’s service and/or production process (supplier audit)</a:t>
            </a:r>
          </a:p>
          <a:p>
            <a:pPr lvl="2" eaLnBrk="1" hangingPunct="1">
              <a:defRPr/>
            </a:pPr>
            <a:r>
              <a:rPr lang="en-US" altLang="en-US" dirty="0" smtClean="0"/>
              <a:t>Performance based approach</a:t>
            </a:r>
          </a:p>
          <a:p>
            <a:pPr lvl="3" eaLnBrk="1" hangingPunct="1">
              <a:defRPr/>
            </a:pPr>
            <a:r>
              <a:rPr lang="en-US" altLang="en-US" dirty="0" smtClean="0"/>
              <a:t>Is focused on the supplier’s actual performance on a variety of  criteria including cost and quality</a:t>
            </a:r>
          </a:p>
          <a:p>
            <a:pPr lvl="3" eaLnBrk="1" hangingPunct="1">
              <a:defRPr/>
            </a:pPr>
            <a:r>
              <a:rPr lang="en-US" altLang="en-US" dirty="0" smtClean="0"/>
              <a:t>Many companies use supplier scorecards to report performance information</a:t>
            </a:r>
          </a:p>
          <a:p>
            <a:pPr lvl="1" eaLnBrk="1" hangingPunct="1">
              <a:defRPr/>
            </a:pPr>
            <a:endParaRPr lang="en-US" altLang="en-US" dirty="0" smtClean="0"/>
          </a:p>
          <a:p>
            <a:pPr marL="914400" lvl="2" indent="0" eaLnBrk="1" hangingPunct="1">
              <a:buFont typeface="Arial" panose="020B0604020202020204" pitchFamily="34" charset="0"/>
              <a:buNone/>
              <a:defRPr/>
            </a:pPr>
            <a:endParaRPr lang="en-US" altLang="en-US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2843808" y="5363344"/>
            <a:ext cx="6462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Narrow" panose="020B0606020202030204" pitchFamily="34" charset="0"/>
              </a:rPr>
              <a:t>Murphy P and Wood DF, (2013), Contemporary Logistics, Online Library: 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721724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Procurement Portfolio Approach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47801"/>
            <a:ext cx="8229600" cy="2989312"/>
          </a:xfrm>
        </p:spPr>
        <p:txBody>
          <a:bodyPr/>
          <a:lstStyle/>
          <a:p>
            <a:pPr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Within the “situation analysis” step for supplier selection and evaluation, procurement managers must be continually aware of the supply and demand characteristics of the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Raw materials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Component parts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Purchased supplies</a:t>
            </a:r>
            <a:endParaRPr lang="en-US" altLang="en-US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2843808" y="5363344"/>
            <a:ext cx="6462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Narrow" panose="020B0606020202030204" pitchFamily="34" charset="0"/>
              </a:rPr>
              <a:t>Murphy P and Wood DF, (2013), Contemporary Logistics, Online Library: 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4460087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Procurement Portfolio Approach</a:t>
            </a:r>
          </a:p>
        </p:txBody>
      </p:sp>
      <p:sp>
        <p:nvSpPr>
          <p:cNvPr id="38914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47801"/>
            <a:ext cx="8229600" cy="385340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Kraljic’s</a:t>
            </a:r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Portfolio Matrix</a:t>
            </a:r>
            <a:r>
              <a:rPr lang="en-US" altLang="en-US" sz="24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en-US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defRPr/>
            </a:pPr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Used to classify corporate purchases in terms of their importance and supply complexity </a:t>
            </a:r>
          </a:p>
          <a:p>
            <a:pPr lvl="1" eaLnBrk="1" hangingPunct="1">
              <a:defRPr/>
            </a:pPr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Goal is to minimize supply vulnerability and getting the most of the firm’s purchasing power</a:t>
            </a:r>
          </a:p>
          <a:p>
            <a:pPr marL="914400" lvl="2" indent="0" eaLnBrk="1" hangingPunct="1">
              <a:buFont typeface="Arial" panose="020B0604020202020204" pitchFamily="34" charset="0"/>
              <a:buNone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 eaLnBrk="1" hangingPunct="1">
              <a:buFont typeface="Arial" panose="020B0604020202020204" pitchFamily="34" charset="0"/>
              <a:buNone/>
              <a:defRPr/>
            </a:pPr>
            <a:endParaRPr lang="en-US" altLang="en-US" dirty="0"/>
          </a:p>
          <a:p>
            <a:pPr marL="914400" lvl="2" indent="0" eaLnBrk="1" hangingPunct="1">
              <a:buFont typeface="Arial" panose="020B0604020202020204" pitchFamily="34" charset="0"/>
              <a:buNone/>
              <a:defRPr/>
            </a:pPr>
            <a:endParaRPr lang="en-US" altLang="en-US" dirty="0" smtClean="0"/>
          </a:p>
          <a:p>
            <a:pPr marL="114300" indent="0" eaLnBrk="1" hangingPunct="1">
              <a:buFont typeface="Arial" panose="020B0604020202020204" pitchFamily="34" charset="0"/>
              <a:buNone/>
              <a:defRPr/>
            </a:pPr>
            <a:r>
              <a:rPr lang="en-US" altLang="en-US" sz="1400" baseline="30000" dirty="0" smtClean="0"/>
              <a:t>1</a:t>
            </a:r>
            <a:r>
              <a:rPr lang="en-US" sz="1400" dirty="0"/>
              <a:t>Peter </a:t>
            </a:r>
            <a:r>
              <a:rPr lang="en-US" sz="1400" dirty="0" err="1"/>
              <a:t>Kraljic</a:t>
            </a:r>
            <a:r>
              <a:rPr lang="en-US" sz="1400" dirty="0"/>
              <a:t>, “Purchasing Must Become Supply Management,” </a:t>
            </a:r>
            <a:r>
              <a:rPr lang="en-US" sz="1400" i="1" dirty="0"/>
              <a:t>Harvard Business Review </a:t>
            </a:r>
            <a:r>
              <a:rPr lang="en-US" sz="1400" dirty="0"/>
              <a:t>61, no. 5 (1983): 109–117.</a:t>
            </a:r>
            <a:endParaRPr lang="en-US" altLang="en-US" sz="1400" dirty="0" smtClean="0"/>
          </a:p>
        </p:txBody>
      </p:sp>
    </p:spTree>
    <p:extLst>
      <p:ext uri="{BB962C8B-B14F-4D97-AF65-F5344CB8AC3E}">
        <p14:creationId xmlns:p14="http://schemas.microsoft.com/office/powerpoint/2010/main" val="176855488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744145" y="341784"/>
            <a:ext cx="8229600" cy="78296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Procurement Portfolio Approach</a:t>
            </a:r>
          </a:p>
        </p:txBody>
      </p:sp>
      <p:pic>
        <p:nvPicPr>
          <p:cNvPr id="53253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73" t="12935" r="3622" b="-67"/>
          <a:stretch/>
        </p:blipFill>
        <p:spPr bwMode="auto">
          <a:xfrm>
            <a:off x="755577" y="1268760"/>
            <a:ext cx="7272808" cy="41953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843808" y="5363344"/>
            <a:ext cx="6462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Narrow" panose="020B0606020202030204" pitchFamily="34" charset="0"/>
              </a:rPr>
              <a:t>Murphy P and Wood DF, (2013), Contemporary Logistics, Online Library: 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65272644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57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74638"/>
            <a:ext cx="8534400" cy="114300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Supplier Development</a:t>
            </a:r>
            <a:br>
              <a:rPr 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(Reverse Marketing)</a:t>
            </a:r>
            <a:endParaRPr 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52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844824"/>
            <a:ext cx="8229600" cy="2620888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Refers to aggressive procurement involvement not typically part of supplier selection</a:t>
            </a:r>
          </a:p>
          <a:p>
            <a:pPr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Can include: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Purchaser initiating contact with supplier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Purchaser establishing prices, terms and conditions, and other behaviors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843808" y="5363344"/>
            <a:ext cx="6462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Narrow" panose="020B0606020202030204" pitchFamily="34" charset="0"/>
              </a:rPr>
              <a:t>Murphy P and Wood DF, (2013), Contemporary Logistics, Online Library: 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17184738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57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74638"/>
            <a:ext cx="8534400" cy="114300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Supplier Development</a:t>
            </a:r>
            <a:br>
              <a:rPr 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(Reverse Marketing)</a:t>
            </a:r>
            <a:br>
              <a:rPr 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7571" name="Rectangle 3"/>
          <p:cNvSpPr>
            <a:spLocks noGrp="1" noChangeArrowheads="1"/>
          </p:cNvSpPr>
          <p:nvPr>
            <p:ph idx="1"/>
          </p:nvPr>
        </p:nvSpPr>
        <p:spPr>
          <a:xfrm>
            <a:off x="359040" y="1628800"/>
            <a:ext cx="8499648" cy="3528392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2800" dirty="0" smtClean="0"/>
              <a:t>Motivation to adopt supplier development include: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US" sz="2600" dirty="0" smtClean="0"/>
              <a:t>Numerous inefficiencies associated with suppliers initiating marketing efforts toward purchasers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US" sz="2600" dirty="0" smtClean="0"/>
              <a:t>Purchaser may be aware of important benefits which are unknown to the supplier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US" sz="2600" dirty="0" smtClean="0"/>
              <a:t>Compel suppliers to meet necessary requirements to achieve competitive advantage in the supply chain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843808" y="5363344"/>
            <a:ext cx="6462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Narrow" panose="020B0606020202030204" pitchFamily="34" charset="0"/>
              </a:rPr>
              <a:t>Murphy P and Wood DF, (2013), Contemporary Logistics, Online Library: 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51510968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74638"/>
            <a:ext cx="85344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Global Procurement (Sourcing)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idx="1"/>
          </p:nvPr>
        </p:nvSpPr>
        <p:spPr>
          <a:xfrm>
            <a:off x="464840" y="1417638"/>
            <a:ext cx="8229600" cy="44958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Refers to buying components and inputs anywhere in the world</a:t>
            </a:r>
          </a:p>
          <a:p>
            <a:pPr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Driven by: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Factor-input strategy (organization is seeking low-cost or high-quality)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Market access strategy (organization is sourcing in markets where it plans to do significant business)</a:t>
            </a:r>
          </a:p>
        </p:txBody>
      </p:sp>
      <p:sp>
        <p:nvSpPr>
          <p:cNvPr id="59396" name="Footer Placeholder 4"/>
          <p:cNvSpPr>
            <a:spLocks noGrp="1"/>
          </p:cNvSpPr>
          <p:nvPr>
            <p:ph type="ftr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 smtClean="0">
                <a:latin typeface="Times New Roman" panose="02020603050405020304" pitchFamily="18" charset="0"/>
              </a:rPr>
              <a:t>Copyright © 2015 Pearson Education, Inc.</a:t>
            </a:r>
          </a:p>
        </p:txBody>
      </p:sp>
      <p:sp>
        <p:nvSpPr>
          <p:cNvPr id="59397" name="Slide Number Placeholder 5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t>6-</a:t>
            </a:r>
            <a:fld id="{DD79A045-2268-47A8-A828-B2AE9BFCF102}" type="slidenum"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30</a:t>
            </a:fld>
            <a:endParaRPr lang="en-US" altLang="en-US" sz="1200">
              <a:solidFill>
                <a:srgbClr val="898989"/>
              </a:solidFill>
              <a:latin typeface="Times New Roman" panose="02020603050405020304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843808" y="5363344"/>
            <a:ext cx="6462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Narrow" panose="020B0606020202030204" pitchFamily="34" charset="0"/>
              </a:rPr>
              <a:t>Murphy P and Wood DF, (2013), Contemporary Logistics, Online Library: 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69768264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74638"/>
            <a:ext cx="85344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Global Procurement (Sourcing)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idx="1"/>
          </p:nvPr>
        </p:nvSpPr>
        <p:spPr>
          <a:xfrm>
            <a:off x="464840" y="1196752"/>
            <a:ext cx="8427640" cy="4495800"/>
          </a:xfrm>
        </p:spPr>
        <p:txBody>
          <a:bodyPr/>
          <a:lstStyle/>
          <a:p>
            <a:pPr eaLnBrk="1" hangingPunct="1"/>
            <a:r>
              <a:rPr lang="en-US" alt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Components of Global Sourcing Development model: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Planning 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Specification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Relationship management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Transportation and holding costs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Implementation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Monitoring and improving</a:t>
            </a:r>
          </a:p>
        </p:txBody>
      </p:sp>
      <p:sp>
        <p:nvSpPr>
          <p:cNvPr id="61444" name="Footer Placeholder 4"/>
          <p:cNvSpPr>
            <a:spLocks noGrp="1"/>
          </p:cNvSpPr>
          <p:nvPr>
            <p:ph type="ftr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 smtClean="0">
                <a:latin typeface="Times New Roman" panose="02020603050405020304" pitchFamily="18" charset="0"/>
              </a:rPr>
              <a:t>Copyright © 2015 Pearson Education, Inc.</a:t>
            </a:r>
          </a:p>
        </p:txBody>
      </p:sp>
      <p:sp>
        <p:nvSpPr>
          <p:cNvPr id="61445" name="Slide Number Placeholder 5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t>6-</a:t>
            </a:r>
            <a:fld id="{C97CB582-799E-4F3F-B6BE-5E898A047AA4}" type="slidenum"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31</a:t>
            </a:fld>
            <a:endParaRPr lang="en-US" altLang="en-US" sz="1200">
              <a:solidFill>
                <a:srgbClr val="898989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719715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74638"/>
            <a:ext cx="85344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Global Procurement (Sourcing)</a:t>
            </a:r>
          </a:p>
        </p:txBody>
      </p:sp>
      <p:sp>
        <p:nvSpPr>
          <p:cNvPr id="237571" name="Rectangle 3"/>
          <p:cNvSpPr>
            <a:spLocks noGrp="1" noChangeArrowheads="1"/>
          </p:cNvSpPr>
          <p:nvPr>
            <p:ph idx="1"/>
          </p:nvPr>
        </p:nvSpPr>
        <p:spPr>
          <a:xfrm>
            <a:off x="365056" y="1124744"/>
            <a:ext cx="8763000" cy="3816424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Challenges in establishing a successful global sourcing strategy include understanding hidden costs as supply bases are expanded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Examples of hidden costs: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Increased costs of dealing with suppliers outside the domestic market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Duty and tariff changes that occur over supply agreement life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Increased inventory-related costs associated with global supply chains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Rising levels of logistics cost volatility (e.g. ocean freight rates)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843808" y="5363344"/>
            <a:ext cx="6462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Narrow" panose="020B0606020202030204" pitchFamily="34" charset="0"/>
              </a:rPr>
              <a:t>Murphy P and Wood DF, (2013), Contemporary Logistics, Online Library: 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3423370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74638"/>
            <a:ext cx="85344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Sustainable Procurement</a:t>
            </a:r>
          </a:p>
        </p:txBody>
      </p:sp>
      <p:sp>
        <p:nvSpPr>
          <p:cNvPr id="61442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2188840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Refers to the integration of social and environmental considerations into all stages of the purchasing process</a:t>
            </a:r>
          </a:p>
          <a:p>
            <a:pPr eaLnBrk="1" hangingPunct="1">
              <a:defRPr/>
            </a:pPr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Goal is to minimize the impact of procurement activities on human health and the environment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US" altLang="en-US" sz="3600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2843808" y="5363344"/>
            <a:ext cx="6462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Narrow" panose="020B0606020202030204" pitchFamily="34" charset="0"/>
              </a:rPr>
              <a:t>Murphy P and Wood DF, (2013), Contemporary Logistics, Online Library: 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1018033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74638"/>
            <a:ext cx="85344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Socially Responsible Procurement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44958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Consists of the following five dimensions:</a:t>
            </a:r>
          </a:p>
          <a:p>
            <a:pPr lvl="1" eaLnBrk="1" hangingPunct="1"/>
            <a:r>
              <a:rPr lang="en-US" altLang="en-US" sz="2400" dirty="0" smtClean="0"/>
              <a:t>Diversity</a:t>
            </a:r>
          </a:p>
          <a:p>
            <a:pPr lvl="1" eaLnBrk="1" hangingPunct="1"/>
            <a:r>
              <a:rPr lang="en-US" altLang="en-US" sz="2400" dirty="0" smtClean="0"/>
              <a:t>The Environment</a:t>
            </a:r>
          </a:p>
          <a:p>
            <a:pPr lvl="1" eaLnBrk="1" hangingPunct="1"/>
            <a:r>
              <a:rPr lang="en-US" altLang="en-US" sz="2400" dirty="0" smtClean="0"/>
              <a:t>Human Rights</a:t>
            </a:r>
          </a:p>
          <a:p>
            <a:pPr lvl="1" eaLnBrk="1" hangingPunct="1"/>
            <a:r>
              <a:rPr lang="en-US" altLang="en-US" sz="2400" dirty="0" smtClean="0"/>
              <a:t>Philanthropy</a:t>
            </a:r>
          </a:p>
          <a:p>
            <a:pPr lvl="1" eaLnBrk="1" hangingPunct="1"/>
            <a:r>
              <a:rPr lang="en-US" altLang="en-US" sz="2400" dirty="0" smtClean="0"/>
              <a:t>Safety</a:t>
            </a:r>
          </a:p>
        </p:txBody>
      </p:sp>
      <p:sp>
        <p:nvSpPr>
          <p:cNvPr id="67588" name="Footer Placeholder 4"/>
          <p:cNvSpPr>
            <a:spLocks noGrp="1"/>
          </p:cNvSpPr>
          <p:nvPr>
            <p:ph type="ftr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 smtClean="0">
                <a:latin typeface="Times New Roman" panose="02020603050405020304" pitchFamily="18" charset="0"/>
              </a:rPr>
              <a:t>Copyright © 2015 Pearson Education, Inc.</a:t>
            </a:r>
          </a:p>
        </p:txBody>
      </p:sp>
      <p:sp>
        <p:nvSpPr>
          <p:cNvPr id="67589" name="Slide Number Placeholder 5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t>6-</a:t>
            </a:r>
            <a:fld id="{A4E03951-7CB5-452C-B10F-D3CC91ECD44A}" type="slidenum"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34</a:t>
            </a:fld>
            <a:endParaRPr lang="en-US" altLang="en-US" sz="1200">
              <a:solidFill>
                <a:srgbClr val="898989"/>
              </a:solidFill>
              <a:latin typeface="Times New Roman" panose="02020603050405020304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843808" y="5363344"/>
            <a:ext cx="6462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Narrow" panose="020B0606020202030204" pitchFamily="34" charset="0"/>
              </a:rPr>
              <a:t>Murphy P and Wood DF, (2013), Contemporary Logistics, Online Library: 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69290648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>
          <a:xfrm>
            <a:off x="379880" y="0"/>
            <a:ext cx="85344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Socially Responsible Procurement</a:t>
            </a:r>
          </a:p>
        </p:txBody>
      </p:sp>
      <p:sp>
        <p:nvSpPr>
          <p:cNvPr id="237571" name="Rectangle 3"/>
          <p:cNvSpPr>
            <a:spLocks noGrp="1" noChangeArrowheads="1"/>
          </p:cNvSpPr>
          <p:nvPr>
            <p:ph idx="1"/>
          </p:nvPr>
        </p:nvSpPr>
        <p:spPr>
          <a:xfrm>
            <a:off x="379880" y="908720"/>
            <a:ext cx="8583488" cy="495300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Ethical considerations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US" sz="24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win at all costs” philosophy can exacerbate unethical behavior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Areas of ethical concern in procurement: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US" sz="24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Gift giving and receiving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US" sz="24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Bribes and kickbacks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US" sz="24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Misuse of information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US" sz="24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Improper methods of knowledge acquisition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US" sz="24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Lying or misrepresentation of the truth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US" sz="24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Product quality (lack of)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US" sz="24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Misuse of company assets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US" sz="24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Conflicts of interest</a:t>
            </a:r>
          </a:p>
        </p:txBody>
      </p:sp>
    </p:spTree>
    <p:extLst>
      <p:ext uri="{BB962C8B-B14F-4D97-AF65-F5344CB8AC3E}">
        <p14:creationId xmlns:p14="http://schemas.microsoft.com/office/powerpoint/2010/main" val="348653310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74638"/>
            <a:ext cx="85344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Investment Recovery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196752"/>
            <a:ext cx="8229600" cy="3384376"/>
          </a:xfrm>
        </p:spPr>
        <p:txBody>
          <a:bodyPr/>
          <a:lstStyle/>
          <a:p>
            <a:pPr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Identifies opportunities to recover revenues or reduce costs associated with: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Scrap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Surplus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Obsolete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Waste materials</a:t>
            </a:r>
          </a:p>
          <a:p>
            <a:pPr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Often the responsibility of the procurement manager</a:t>
            </a:r>
          </a:p>
          <a:p>
            <a:pPr eaLnBrk="1" hangingPunct="1"/>
            <a:endParaRPr lang="en-US" altLang="en-US" sz="3000" dirty="0" smtClean="0"/>
          </a:p>
        </p:txBody>
      </p:sp>
      <p:sp>
        <p:nvSpPr>
          <p:cNvPr id="71684" name="Footer Placeholder 4"/>
          <p:cNvSpPr>
            <a:spLocks noGrp="1"/>
          </p:cNvSpPr>
          <p:nvPr>
            <p:ph type="ftr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 smtClean="0">
                <a:latin typeface="Times New Roman" panose="02020603050405020304" pitchFamily="18" charset="0"/>
              </a:rPr>
              <a:t>Copyright © 2015 Pearson Education, Inc.</a:t>
            </a:r>
          </a:p>
        </p:txBody>
      </p:sp>
      <p:sp>
        <p:nvSpPr>
          <p:cNvPr id="71685" name="Slide Number Placeholder 5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t>6-</a:t>
            </a:r>
            <a:fld id="{5819328A-77E9-445F-B1EA-2BD2A6B87D09}" type="slidenum"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36</a:t>
            </a:fld>
            <a:endParaRPr lang="en-US" altLang="en-US" sz="1200">
              <a:solidFill>
                <a:srgbClr val="898989"/>
              </a:solidFill>
              <a:latin typeface="Times New Roman" panose="02020603050405020304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843808" y="5363344"/>
            <a:ext cx="6462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Narrow" panose="020B0606020202030204" pitchFamily="34" charset="0"/>
              </a:rPr>
              <a:t>Murphy P and Wood DF, (2013), Contemporary Logistics, Online Library: 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80381249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74638"/>
            <a:ext cx="85344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Investment Recovery</a:t>
            </a:r>
          </a:p>
        </p:txBody>
      </p:sp>
      <p:sp>
        <p:nvSpPr>
          <p:cNvPr id="7373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4495800"/>
          </a:xfrm>
        </p:spPr>
        <p:txBody>
          <a:bodyPr/>
          <a:lstStyle/>
          <a:p>
            <a:pPr eaLnBrk="1" hangingPunct="1"/>
            <a:r>
              <a:rPr lang="en-US" altLang="en-US" sz="3000" smtClean="0"/>
              <a:t>Can provide an organization the opportunity to simultaneously increase revenues (through cost reduction) while addressing selected environmental considerations</a:t>
            </a:r>
          </a:p>
          <a:p>
            <a:pPr eaLnBrk="1" hangingPunct="1"/>
            <a:endParaRPr lang="en-US" altLang="en-US" sz="3000" smtClean="0"/>
          </a:p>
        </p:txBody>
      </p:sp>
      <p:sp>
        <p:nvSpPr>
          <p:cNvPr id="73732" name="Footer Placeholder 4"/>
          <p:cNvSpPr>
            <a:spLocks noGrp="1"/>
          </p:cNvSpPr>
          <p:nvPr>
            <p:ph type="ftr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 smtClean="0">
                <a:latin typeface="Times New Roman" panose="02020603050405020304" pitchFamily="18" charset="0"/>
              </a:rPr>
              <a:t>Copyright © 2015 Pearson Education, Inc.</a:t>
            </a:r>
          </a:p>
        </p:txBody>
      </p:sp>
      <p:sp>
        <p:nvSpPr>
          <p:cNvPr id="73733" name="Slide Number Placeholder 5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t>6-</a:t>
            </a:r>
            <a:fld id="{F70E79B8-CC31-4462-A12B-2455A4EEA2D0}" type="slidenum"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37</a:t>
            </a:fld>
            <a:endParaRPr lang="en-US" altLang="en-US" sz="1200">
              <a:solidFill>
                <a:srgbClr val="898989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18399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74638"/>
            <a:ext cx="85344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Investment Recovery</a:t>
            </a:r>
          </a:p>
        </p:txBody>
      </p:sp>
      <p:sp>
        <p:nvSpPr>
          <p:cNvPr id="75779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196752"/>
            <a:ext cx="8784976" cy="4495800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US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Even the best managed organizations generate: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Excess (surplus)</a:t>
            </a:r>
          </a:p>
          <a:p>
            <a:pPr lvl="2" eaLnBrk="1" hangingPunct="1"/>
            <a:r>
              <a:rPr lang="en-US" altLang="en-US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Stock materials that exceed reasonable requirements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Obsolete</a:t>
            </a:r>
          </a:p>
          <a:p>
            <a:pPr lvl="2" eaLnBrk="1" hangingPunct="1"/>
            <a:r>
              <a:rPr lang="en-US" altLang="en-US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Materials not likely to ever be used again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Scrap</a:t>
            </a:r>
          </a:p>
          <a:p>
            <a:pPr lvl="2" eaLnBrk="1" hangingPunct="1"/>
            <a:r>
              <a:rPr lang="en-US" altLang="en-US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Materials that are no longer serviceable, have been discarded or are a by-product of the production process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Waste</a:t>
            </a:r>
          </a:p>
          <a:p>
            <a:pPr lvl="2" eaLnBrk="1" hangingPunct="1"/>
            <a:r>
              <a:rPr lang="en-US" altLang="en-US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Materials that have been spoiled, broken, or otherwise rendered unfit for further use or reclamation (have no economic value)</a:t>
            </a:r>
          </a:p>
          <a:p>
            <a:pPr lvl="2" eaLnBrk="1" hangingPunct="1"/>
            <a:endParaRPr lang="en-US" altLang="en-US" sz="2200" dirty="0" smtClean="0"/>
          </a:p>
          <a:p>
            <a:pPr eaLnBrk="1" hangingPunct="1"/>
            <a:endParaRPr lang="en-US" altLang="en-US" sz="3000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2630680" y="5692552"/>
            <a:ext cx="6462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Arial Narrow" panose="020B0606020202030204" pitchFamily="34" charset="0"/>
              </a:rPr>
              <a:t>Murphy P and Wood DF, (2013), Contemporary Logistics, Online Library:  Pearson Education</a:t>
            </a:r>
            <a:endParaRPr lang="en-GB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19236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Exercise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Search the online library for relevant books and articles describing the procurement concepts and definitions in order to understand the procurement key terms. Provide definitions for the key terms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885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Procurement Key Terms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28600" y="1719263"/>
            <a:ext cx="4267200" cy="2645841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400" dirty="0" smtClean="0"/>
              <a:t>Bribes</a:t>
            </a:r>
          </a:p>
          <a:p>
            <a:pPr eaLnBrk="1" hangingPunct="1"/>
            <a:r>
              <a:rPr lang="en-US" altLang="en-US" sz="2400" dirty="0" smtClean="0"/>
              <a:t>Excess (surplus) materials</a:t>
            </a:r>
          </a:p>
          <a:p>
            <a:pPr eaLnBrk="1" hangingPunct="1"/>
            <a:r>
              <a:rPr lang="en-US" altLang="en-US" sz="2400" dirty="0" smtClean="0"/>
              <a:t>Global procurement (sourcing)</a:t>
            </a:r>
          </a:p>
          <a:p>
            <a:pPr eaLnBrk="1" hangingPunct="1"/>
            <a:r>
              <a:rPr lang="en-US" altLang="en-US" sz="2400" dirty="0" smtClean="0"/>
              <a:t>Investment recovery</a:t>
            </a:r>
          </a:p>
          <a:p>
            <a:pPr eaLnBrk="1" hangingPunct="1"/>
            <a:r>
              <a:rPr lang="en-US" altLang="en-US" sz="2400" dirty="0" smtClean="0"/>
              <a:t>Kickbacks</a:t>
            </a:r>
          </a:p>
          <a:p>
            <a:pPr lvl="1" eaLnBrk="1" hangingPunct="1">
              <a:buFontTx/>
              <a:buNone/>
            </a:pPr>
            <a:endParaRPr lang="en-US" altLang="en-US" sz="2900" b="1" dirty="0" smtClean="0"/>
          </a:p>
        </p:txBody>
      </p:sp>
      <p:sp>
        <p:nvSpPr>
          <p:cNvPr id="20484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4648200" y="1752601"/>
            <a:ext cx="3733800" cy="275652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400" dirty="0" err="1" smtClean="0"/>
              <a:t>Kraljic’s</a:t>
            </a:r>
            <a:r>
              <a:rPr lang="en-US" altLang="en-US" sz="2400" dirty="0" smtClean="0"/>
              <a:t> Portfolio Matrix</a:t>
            </a:r>
          </a:p>
          <a:p>
            <a:pPr eaLnBrk="1" hangingPunct="1"/>
            <a:r>
              <a:rPr lang="en-US" altLang="en-US" sz="2400" dirty="0" smtClean="0"/>
              <a:t>Multiple sourcing</a:t>
            </a:r>
          </a:p>
          <a:p>
            <a:pPr eaLnBrk="1" hangingPunct="1"/>
            <a:r>
              <a:rPr lang="en-US" altLang="en-US" sz="2400" dirty="0" smtClean="0"/>
              <a:t>Near-sourcing</a:t>
            </a:r>
          </a:p>
          <a:p>
            <a:pPr eaLnBrk="1" hangingPunct="1"/>
            <a:r>
              <a:rPr lang="en-US" altLang="en-US" sz="2400" dirty="0" smtClean="0"/>
              <a:t>Obsolete materials</a:t>
            </a:r>
          </a:p>
          <a:p>
            <a:pPr eaLnBrk="1" hangingPunct="1"/>
            <a:r>
              <a:rPr lang="en-US" altLang="en-US" sz="2400" dirty="0" smtClean="0"/>
              <a:t>Procurement (purchasing</a:t>
            </a:r>
            <a:r>
              <a:rPr lang="en-US" altLang="en-US" sz="3300" dirty="0" smtClean="0"/>
              <a:t>)</a:t>
            </a:r>
          </a:p>
        </p:txBody>
      </p:sp>
      <p:sp>
        <p:nvSpPr>
          <p:cNvPr id="20486" name="Slide Number Placeholder 6"/>
          <p:cNvSpPr>
            <a:spLocks noGrp="1"/>
          </p:cNvSpPr>
          <p:nvPr>
            <p:ph type="sldNum" sz="quarter" idx="429496729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t>6-</a:t>
            </a:r>
            <a:fld id="{1A280470-5B45-4E0D-A3FF-15693B2FCFCA}" type="slidenum"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40</a:t>
            </a:fld>
            <a:endParaRPr lang="en-US" altLang="en-US" sz="1200">
              <a:solidFill>
                <a:srgbClr val="898989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169256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Procurement Key Terms</a:t>
            </a:r>
          </a:p>
        </p:txBody>
      </p:sp>
      <p:sp>
        <p:nvSpPr>
          <p:cNvPr id="23552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04800" y="1300784"/>
            <a:ext cx="4267200" cy="3384376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 smtClean="0"/>
              <a:t>Procurement card  (p-card)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 smtClean="0"/>
              <a:t>Scrap materials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 smtClean="0"/>
              <a:t>Single sourcing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 smtClean="0"/>
              <a:t>Sustainable procurement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 smtClean="0"/>
              <a:t>Supplier audits</a:t>
            </a:r>
          </a:p>
          <a:p>
            <a:pPr lvl="1" eaLnBrk="1" fontAlgn="auto" hangingPunct="1">
              <a:spcAft>
                <a:spcPts val="0"/>
              </a:spcAft>
              <a:buFontTx/>
              <a:buNone/>
              <a:defRPr/>
            </a:pPr>
            <a:endParaRPr lang="en-US" sz="2900" b="1" dirty="0"/>
          </a:p>
        </p:txBody>
      </p:sp>
      <p:sp>
        <p:nvSpPr>
          <p:cNvPr id="235524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4572000" y="1268760"/>
            <a:ext cx="4105648" cy="3044552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 smtClean="0"/>
              <a:t>Supplier development (reverse marketing)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 smtClean="0"/>
              <a:t>Supplier scorecards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 smtClean="0"/>
              <a:t>Supply management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 smtClean="0"/>
              <a:t>Total cost of ownership (TCO)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 smtClean="0"/>
              <a:t>Waste materials</a:t>
            </a:r>
            <a:endParaRPr lang="en-US" sz="2400" dirty="0"/>
          </a:p>
        </p:txBody>
      </p:sp>
      <p:sp>
        <p:nvSpPr>
          <p:cNvPr id="22534" name="Slide Number Placeholder 6"/>
          <p:cNvSpPr>
            <a:spLocks noGrp="1"/>
          </p:cNvSpPr>
          <p:nvPr>
            <p:ph type="sldNum" sz="quarter" idx="429496729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t>6-</a:t>
            </a:r>
            <a:fld id="{E6DA0F5F-97ED-46EA-9396-C340DE832285}" type="slidenum"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41</a:t>
            </a:fld>
            <a:endParaRPr lang="en-US" altLang="en-US" sz="1200">
              <a:solidFill>
                <a:srgbClr val="898989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404830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63688" y="1417638"/>
            <a:ext cx="5759031" cy="2232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ouble Lines">
  <a:themeElements>
    <a:clrScheme name="Double Lines 7">
      <a:dk1>
        <a:srgbClr val="003399"/>
      </a:dk1>
      <a:lt1>
        <a:srgbClr val="FFFFFF"/>
      </a:lt1>
      <a:dk2>
        <a:srgbClr val="000066"/>
      </a:dk2>
      <a:lt2>
        <a:srgbClr val="EAEAEA"/>
      </a:lt2>
      <a:accent1>
        <a:srgbClr val="000066"/>
      </a:accent1>
      <a:accent2>
        <a:srgbClr val="0000CC"/>
      </a:accent2>
      <a:accent3>
        <a:srgbClr val="FFFFFF"/>
      </a:accent3>
      <a:accent4>
        <a:srgbClr val="002A82"/>
      </a:accent4>
      <a:accent5>
        <a:srgbClr val="AAAAB8"/>
      </a:accent5>
      <a:accent6>
        <a:srgbClr val="0000B9"/>
      </a:accent6>
      <a:hlink>
        <a:srgbClr val="6699FF"/>
      </a:hlink>
      <a:folHlink>
        <a:srgbClr val="006699"/>
      </a:folHlink>
    </a:clrScheme>
    <a:fontScheme name="Double Lines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0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0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ouble Lines 1">
        <a:dk1>
          <a:srgbClr val="000000"/>
        </a:dk1>
        <a:lt1>
          <a:srgbClr val="FFFFFF"/>
        </a:lt1>
        <a:dk2>
          <a:srgbClr val="990066"/>
        </a:dk2>
        <a:lt2>
          <a:srgbClr val="00CCCC"/>
        </a:lt2>
        <a:accent1>
          <a:srgbClr val="D60093"/>
        </a:accent1>
        <a:accent2>
          <a:srgbClr val="FFFF66"/>
        </a:accent2>
        <a:accent3>
          <a:srgbClr val="CAAAB8"/>
        </a:accent3>
        <a:accent4>
          <a:srgbClr val="DADADA"/>
        </a:accent4>
        <a:accent5>
          <a:srgbClr val="E8AAC8"/>
        </a:accent5>
        <a:accent6>
          <a:srgbClr val="E7E75C"/>
        </a:accent6>
        <a:hlink>
          <a:srgbClr val="FF9933"/>
        </a:hlink>
        <a:folHlink>
          <a:srgbClr val="FF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ouble Lines 2">
        <a:dk1>
          <a:srgbClr val="000000"/>
        </a:dk1>
        <a:lt1>
          <a:srgbClr val="FFFFCC"/>
        </a:lt1>
        <a:dk2>
          <a:srgbClr val="996600"/>
        </a:dk2>
        <a:lt2>
          <a:srgbClr val="FFFFCC"/>
        </a:lt2>
        <a:accent1>
          <a:srgbClr val="FFCC00"/>
        </a:accent1>
        <a:accent2>
          <a:srgbClr val="6666FF"/>
        </a:accent2>
        <a:accent3>
          <a:srgbClr val="FFFFE2"/>
        </a:accent3>
        <a:accent4>
          <a:srgbClr val="000000"/>
        </a:accent4>
        <a:accent5>
          <a:srgbClr val="FFE2AA"/>
        </a:accent5>
        <a:accent6>
          <a:srgbClr val="5C5CE7"/>
        </a:accent6>
        <a:hlink>
          <a:srgbClr val="999933"/>
        </a:hlink>
        <a:folHlink>
          <a:srgbClr val="99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ouble Lines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EAEAEA"/>
        </a:accent1>
        <a:accent2>
          <a:srgbClr val="969696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878787"/>
        </a:accent6>
        <a:hlink>
          <a:srgbClr val="5F5F5F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ouble Lines 4">
        <a:dk1>
          <a:srgbClr val="000000"/>
        </a:dk1>
        <a:lt1>
          <a:srgbClr val="000099"/>
        </a:lt1>
        <a:dk2>
          <a:srgbClr val="000000"/>
        </a:dk2>
        <a:lt2>
          <a:srgbClr val="FFFFFF"/>
        </a:lt2>
        <a:accent1>
          <a:srgbClr val="EAEAEA"/>
        </a:accent1>
        <a:accent2>
          <a:srgbClr val="969696"/>
        </a:accent2>
        <a:accent3>
          <a:srgbClr val="AAAACA"/>
        </a:accent3>
        <a:accent4>
          <a:srgbClr val="000000"/>
        </a:accent4>
        <a:accent5>
          <a:srgbClr val="F3F3F3"/>
        </a:accent5>
        <a:accent6>
          <a:srgbClr val="878787"/>
        </a:accent6>
        <a:hlink>
          <a:srgbClr val="5F5F5F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ouble Lines 5">
        <a:dk1>
          <a:srgbClr val="000099"/>
        </a:dk1>
        <a:lt1>
          <a:srgbClr val="003399"/>
        </a:lt1>
        <a:dk2>
          <a:srgbClr val="000099"/>
        </a:dk2>
        <a:lt2>
          <a:srgbClr val="000099"/>
        </a:lt2>
        <a:accent1>
          <a:srgbClr val="EAEAEA"/>
        </a:accent1>
        <a:accent2>
          <a:srgbClr val="969696"/>
        </a:accent2>
        <a:accent3>
          <a:srgbClr val="AAAACA"/>
        </a:accent3>
        <a:accent4>
          <a:srgbClr val="002A82"/>
        </a:accent4>
        <a:accent5>
          <a:srgbClr val="F3F3F3"/>
        </a:accent5>
        <a:accent6>
          <a:srgbClr val="878787"/>
        </a:accent6>
        <a:hlink>
          <a:srgbClr val="5F5F5F"/>
        </a:hlink>
        <a:folHlink>
          <a:srgbClr val="CBCBC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ouble Lines 6">
        <a:dk1>
          <a:srgbClr val="003399"/>
        </a:dk1>
        <a:lt1>
          <a:srgbClr val="FFFFFF"/>
        </a:lt1>
        <a:dk2>
          <a:srgbClr val="FFFFFF"/>
        </a:dk2>
        <a:lt2>
          <a:srgbClr val="EAEAEA"/>
        </a:lt2>
        <a:accent1>
          <a:srgbClr val="000066"/>
        </a:accent1>
        <a:accent2>
          <a:srgbClr val="0000CC"/>
        </a:accent2>
        <a:accent3>
          <a:srgbClr val="FFFFFF"/>
        </a:accent3>
        <a:accent4>
          <a:srgbClr val="002A82"/>
        </a:accent4>
        <a:accent5>
          <a:srgbClr val="AAAAB8"/>
        </a:accent5>
        <a:accent6>
          <a:srgbClr val="0000B9"/>
        </a:accent6>
        <a:hlink>
          <a:srgbClr val="6699FF"/>
        </a:hlink>
        <a:folHlink>
          <a:srgbClr val="00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ouble Lines 7">
        <a:dk1>
          <a:srgbClr val="003399"/>
        </a:dk1>
        <a:lt1>
          <a:srgbClr val="FFFFFF"/>
        </a:lt1>
        <a:dk2>
          <a:srgbClr val="000066"/>
        </a:dk2>
        <a:lt2>
          <a:srgbClr val="EAEAEA"/>
        </a:lt2>
        <a:accent1>
          <a:srgbClr val="000066"/>
        </a:accent1>
        <a:accent2>
          <a:srgbClr val="0000CC"/>
        </a:accent2>
        <a:accent3>
          <a:srgbClr val="FFFFFF"/>
        </a:accent3>
        <a:accent4>
          <a:srgbClr val="002A82"/>
        </a:accent4>
        <a:accent5>
          <a:srgbClr val="AAAAB8"/>
        </a:accent5>
        <a:accent6>
          <a:srgbClr val="0000B9"/>
        </a:accent6>
        <a:hlink>
          <a:srgbClr val="6699FF"/>
        </a:hlink>
        <a:folHlink>
          <a:srgbClr val="0066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303dbf9b-b85b-46a0-94f1-894078c07ecd"/>
    <ds:schemaRef ds:uri="http://purl.org/dc/elements/1.1/"/>
    <ds:schemaRef ds:uri="http://schemas.openxmlformats.org/package/2006/metadata/core-properties"/>
    <ds:schemaRef ds:uri="7534e9c7-d8a7-4ffa-a350-0e66096719e3"/>
    <ds:schemaRef ds:uri="http://www.w3.org/XML/1998/namespace"/>
    <ds:schemaRef ds:uri="http://purl.org/dc/terms/"/>
    <ds:schemaRef ds:uri="http://schemas.microsoft.com/office/infopath/2007/PartnerControls"/>
    <ds:schemaRef ds:uri="http://schemas.microsoft.com/office/2006/metadata/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417</TotalTime>
  <Words>2095</Words>
  <Application>Microsoft Office PowerPoint</Application>
  <PresentationFormat>On-screen Show (4:3)</PresentationFormat>
  <Paragraphs>381</Paragraphs>
  <Slides>42</Slides>
  <Notes>30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42</vt:i4>
      </vt:variant>
    </vt:vector>
  </HeadingPairs>
  <TitlesOfParts>
    <vt:vector size="52" baseType="lpstr">
      <vt:lpstr>Arial</vt:lpstr>
      <vt:lpstr>Arial Narrow</vt:lpstr>
      <vt:lpstr>Calibri</vt:lpstr>
      <vt:lpstr>Monotype Sorts</vt:lpstr>
      <vt:lpstr>Myriad Pro</vt:lpstr>
      <vt:lpstr>Times</vt:lpstr>
      <vt:lpstr>Times New Roman</vt:lpstr>
      <vt:lpstr>Wingdings</vt:lpstr>
      <vt:lpstr>20140311PresentationUWTSDTemplate</vt:lpstr>
      <vt:lpstr>Double Lines</vt:lpstr>
      <vt:lpstr>Lecture 2.2 Procurement </vt:lpstr>
      <vt:lpstr>Learning Objectives</vt:lpstr>
      <vt:lpstr>Learning Objectives</vt:lpstr>
      <vt:lpstr>Procurement</vt:lpstr>
      <vt:lpstr>Procurement</vt:lpstr>
      <vt:lpstr>Procurement vs Purchasing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Impact of technology on Procurement</vt:lpstr>
      <vt:lpstr>Procurement cards (p-cards) </vt:lpstr>
      <vt:lpstr>Benefits of procurement cards (p-cards)  </vt:lpstr>
      <vt:lpstr>Challenges of procurement cards (expansion overseas)  </vt:lpstr>
      <vt:lpstr>Procurement Objectives</vt:lpstr>
      <vt:lpstr>Supplier Selection and Evaluation</vt:lpstr>
      <vt:lpstr>Supplier Selection Framework</vt:lpstr>
      <vt:lpstr>Supplier Selection and Evaluation</vt:lpstr>
      <vt:lpstr>Supplier Selection and Evaluation</vt:lpstr>
      <vt:lpstr>Procurement Portfolio Approach</vt:lpstr>
      <vt:lpstr>Procurement Portfolio Approach</vt:lpstr>
      <vt:lpstr>Procurement Portfolio Approach</vt:lpstr>
      <vt:lpstr>Supplier Development (Reverse Marketing)</vt:lpstr>
      <vt:lpstr>Supplier Development (Reverse Marketing) </vt:lpstr>
      <vt:lpstr>Global Procurement (Sourcing)</vt:lpstr>
      <vt:lpstr>Global Procurement (Sourcing)</vt:lpstr>
      <vt:lpstr>Global Procurement (Sourcing)</vt:lpstr>
      <vt:lpstr>Sustainable Procurement</vt:lpstr>
      <vt:lpstr>Socially Responsible Procurement</vt:lpstr>
      <vt:lpstr>Socially Responsible Procurement</vt:lpstr>
      <vt:lpstr>Investment Recovery</vt:lpstr>
      <vt:lpstr>Investment Recovery</vt:lpstr>
      <vt:lpstr>Investment Recovery</vt:lpstr>
      <vt:lpstr>Exercise</vt:lpstr>
      <vt:lpstr>Procurement Key Terms</vt:lpstr>
      <vt:lpstr>Procurement Key Terms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Irina Neaga</cp:lastModifiedBy>
  <cp:revision>55</cp:revision>
  <dcterms:created xsi:type="dcterms:W3CDTF">2015-04-14T15:21:28Z</dcterms:created>
  <dcterms:modified xsi:type="dcterms:W3CDTF">2019-01-28T20:42:13Z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