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39"/>
  </p:notesMasterIdLst>
  <p:handoutMasterIdLst>
    <p:handoutMasterId r:id="rId40"/>
  </p:handoutMasterIdLst>
  <p:sldIdLst>
    <p:sldId id="256" r:id="rId6"/>
    <p:sldId id="658" r:id="rId7"/>
    <p:sldId id="677" r:id="rId8"/>
    <p:sldId id="667" r:id="rId9"/>
    <p:sldId id="664" r:id="rId10"/>
    <p:sldId id="294" r:id="rId11"/>
    <p:sldId id="670" r:id="rId12"/>
    <p:sldId id="671" r:id="rId13"/>
    <p:sldId id="321" r:id="rId14"/>
    <p:sldId id="328" r:id="rId15"/>
    <p:sldId id="615" r:id="rId16"/>
    <p:sldId id="740" r:id="rId17"/>
    <p:sldId id="286" r:id="rId18"/>
    <p:sldId id="289" r:id="rId19"/>
    <p:sldId id="739" r:id="rId20"/>
    <p:sldId id="295" r:id="rId21"/>
    <p:sldId id="282" r:id="rId22"/>
    <p:sldId id="726" r:id="rId23"/>
    <p:sldId id="263" r:id="rId24"/>
    <p:sldId id="265" r:id="rId25"/>
    <p:sldId id="728" r:id="rId26"/>
    <p:sldId id="729" r:id="rId27"/>
    <p:sldId id="730" r:id="rId28"/>
    <p:sldId id="731" r:id="rId29"/>
    <p:sldId id="732" r:id="rId30"/>
    <p:sldId id="735" r:id="rId31"/>
    <p:sldId id="733" r:id="rId32"/>
    <p:sldId id="734" r:id="rId33"/>
    <p:sldId id="736" r:id="rId34"/>
    <p:sldId id="414" r:id="rId35"/>
    <p:sldId id="737" r:id="rId36"/>
    <p:sldId id="537" r:id="rId37"/>
    <p:sldId id="323" r:id="rId3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312DF7-62A4-4942-8893-6D993F7A04AC}" v="15" dt="2026-01-20T11:06:24.061"/>
    <p1510:client id="{A4FF34B7-7323-48A4-8671-D6E52498B920}" v="33" dt="2026-01-19T14:29:58.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8" d="100"/>
          <a:sy n="98" d="100"/>
        </p:scale>
        <p:origin x="96" y="25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370BB20E-A968-4245-8A23-5153372EB439}"/>
    <pc:docChg chg="custSel modSld">
      <pc:chgData name="Rhiannon Akers" userId="fb3c9d12-5c8c-42d7-8dc7-d872d7a3d202" providerId="ADAL" clId="{370BB20E-A968-4245-8A23-5153372EB439}" dt="2026-01-19T12:47:07.969" v="3" actId="27636"/>
      <pc:docMkLst>
        <pc:docMk/>
      </pc:docMkLst>
      <pc:sldChg chg="modSp mod">
        <pc:chgData name="Rhiannon Akers" userId="fb3c9d12-5c8c-42d7-8dc7-d872d7a3d202" providerId="ADAL" clId="{370BB20E-A968-4245-8A23-5153372EB439}" dt="2026-01-19T12:47:07.969" v="3" actId="27636"/>
        <pc:sldMkLst>
          <pc:docMk/>
          <pc:sldMk cId="2228087764" sldId="740"/>
        </pc:sldMkLst>
        <pc:spChg chg="mod">
          <ac:chgData name="Rhiannon Akers" userId="fb3c9d12-5c8c-42d7-8dc7-d872d7a3d202" providerId="ADAL" clId="{370BB20E-A968-4245-8A23-5153372EB439}" dt="2026-01-19T12:47:07.969" v="3" actId="27636"/>
          <ac:spMkLst>
            <pc:docMk/>
            <pc:sldMk cId="2228087764" sldId="740"/>
            <ac:spMk id="3" creationId="{26CCA3E3-50C7-4E02-CDD3-6029F43E1F0B}"/>
          </ac:spMkLst>
        </pc:spChg>
      </pc:sldChg>
    </pc:docChg>
  </pc:docChgLst>
  <pc:docChgLst>
    <pc:chgData name="Rhiannon Akers" userId="fb3c9d12-5c8c-42d7-8dc7-d872d7a3d202" providerId="ADAL" clId="{80AABDCA-A693-4F09-99FD-F26609E442FC}"/>
    <pc:docChg chg="custSel addSld modSld sldOrd">
      <pc:chgData name="Rhiannon Akers" userId="fb3c9d12-5c8c-42d7-8dc7-d872d7a3d202" providerId="ADAL" clId="{80AABDCA-A693-4F09-99FD-F26609E442FC}" dt="2026-01-19T14:29:58.966" v="80"/>
      <pc:docMkLst>
        <pc:docMk/>
      </pc:docMkLst>
      <pc:sldChg chg="modSp mod">
        <pc:chgData name="Rhiannon Akers" userId="fb3c9d12-5c8c-42d7-8dc7-d872d7a3d202" providerId="ADAL" clId="{80AABDCA-A693-4F09-99FD-F26609E442FC}" dt="2026-01-14T11:53:31.054" v="28" actId="20577"/>
        <pc:sldMkLst>
          <pc:docMk/>
          <pc:sldMk cId="2087353130" sldId="256"/>
        </pc:sldMkLst>
        <pc:spChg chg="mod">
          <ac:chgData name="Rhiannon Akers" userId="fb3c9d12-5c8c-42d7-8dc7-d872d7a3d202" providerId="ADAL" clId="{80AABDCA-A693-4F09-99FD-F26609E442FC}" dt="2026-01-14T11:53:31.054" v="28" actId="20577"/>
          <ac:spMkLst>
            <pc:docMk/>
            <pc:sldMk cId="2087353130" sldId="256"/>
            <ac:spMk id="3" creationId="{22C6E451-9A9C-40B0-8CEB-03CB8540F3F1}"/>
          </ac:spMkLst>
        </pc:spChg>
      </pc:sldChg>
      <pc:sldChg chg="modSp">
        <pc:chgData name="Rhiannon Akers" userId="fb3c9d12-5c8c-42d7-8dc7-d872d7a3d202" providerId="ADAL" clId="{80AABDCA-A693-4F09-99FD-F26609E442FC}" dt="2026-01-14T11:54:08.621" v="56" actId="20577"/>
        <pc:sldMkLst>
          <pc:docMk/>
          <pc:sldMk cId="3748452510" sldId="658"/>
        </pc:sldMkLst>
        <pc:spChg chg="mod">
          <ac:chgData name="Rhiannon Akers" userId="fb3c9d12-5c8c-42d7-8dc7-d872d7a3d202" providerId="ADAL" clId="{80AABDCA-A693-4F09-99FD-F26609E442FC}" dt="2026-01-14T11:54:08.621" v="56" actId="20577"/>
          <ac:spMkLst>
            <pc:docMk/>
            <pc:sldMk cId="3748452510" sldId="658"/>
            <ac:spMk id="2" creationId="{2A207C74-AB0C-51A6-DE3D-7B20B3577E6F}"/>
          </ac:spMkLst>
        </pc:spChg>
      </pc:sldChg>
      <pc:sldChg chg="ord">
        <pc:chgData name="Rhiannon Akers" userId="fb3c9d12-5c8c-42d7-8dc7-d872d7a3d202" providerId="ADAL" clId="{80AABDCA-A693-4F09-99FD-F26609E442FC}" dt="2026-01-19T14:29:58.966" v="80"/>
        <pc:sldMkLst>
          <pc:docMk/>
          <pc:sldMk cId="1967759665" sldId="739"/>
        </pc:sldMkLst>
      </pc:sldChg>
      <pc:sldChg chg="modSp new mod">
        <pc:chgData name="Rhiannon Akers" userId="fb3c9d12-5c8c-42d7-8dc7-d872d7a3d202" providerId="ADAL" clId="{80AABDCA-A693-4F09-99FD-F26609E442FC}" dt="2026-01-19T11:46:32.363" v="76" actId="5793"/>
        <pc:sldMkLst>
          <pc:docMk/>
          <pc:sldMk cId="2228087764" sldId="740"/>
        </pc:sldMkLst>
        <pc:spChg chg="mod">
          <ac:chgData name="Rhiannon Akers" userId="fb3c9d12-5c8c-42d7-8dc7-d872d7a3d202" providerId="ADAL" clId="{80AABDCA-A693-4F09-99FD-F26609E442FC}" dt="2026-01-19T11:46:16.957" v="71"/>
          <ac:spMkLst>
            <pc:docMk/>
            <pc:sldMk cId="2228087764" sldId="740"/>
            <ac:spMk id="2" creationId="{65F2F736-AD83-5D41-3342-E887CE3A7F68}"/>
          </ac:spMkLst>
        </pc:spChg>
        <pc:spChg chg="mod">
          <ac:chgData name="Rhiannon Akers" userId="fb3c9d12-5c8c-42d7-8dc7-d872d7a3d202" providerId="ADAL" clId="{80AABDCA-A693-4F09-99FD-F26609E442FC}" dt="2026-01-19T11:46:32.363" v="76" actId="5793"/>
          <ac:spMkLst>
            <pc:docMk/>
            <pc:sldMk cId="2228087764" sldId="740"/>
            <ac:spMk id="3" creationId="{26CCA3E3-50C7-4E02-CDD3-6029F43E1F0B}"/>
          </ac:spMkLst>
        </pc:spChg>
      </pc:sldChg>
    </pc:docChg>
  </pc:docChgLst>
  <pc:docChgLst>
    <pc:chgData name="Rhiannon Akers" userId="fb3c9d12-5c8c-42d7-8dc7-d872d7a3d202" providerId="ADAL" clId="{C7705DFB-B16D-4519-A815-D96A7604768A}"/>
    <pc:docChg chg="undo custSel modSld">
      <pc:chgData name="Rhiannon Akers" userId="fb3c9d12-5c8c-42d7-8dc7-d872d7a3d202" providerId="ADAL" clId="{C7705DFB-B16D-4519-A815-D96A7604768A}" dt="2026-01-20T11:07:08.319" v="42" actId="1076"/>
      <pc:docMkLst>
        <pc:docMk/>
      </pc:docMkLst>
      <pc:sldChg chg="addSp modSp mod">
        <pc:chgData name="Rhiannon Akers" userId="fb3c9d12-5c8c-42d7-8dc7-d872d7a3d202" providerId="ADAL" clId="{C7705DFB-B16D-4519-A815-D96A7604768A}" dt="2026-01-20T11:05:44.830" v="20" actId="1076"/>
        <pc:sldMkLst>
          <pc:docMk/>
          <pc:sldMk cId="2922622423" sldId="295"/>
        </pc:sldMkLst>
        <pc:graphicFrameChg chg="mod modGraphic">
          <ac:chgData name="Rhiannon Akers" userId="fb3c9d12-5c8c-42d7-8dc7-d872d7a3d202" providerId="ADAL" clId="{C7705DFB-B16D-4519-A815-D96A7604768A}" dt="2026-01-20T11:04:47.733" v="14" actId="20577"/>
          <ac:graphicFrameMkLst>
            <pc:docMk/>
            <pc:sldMk cId="2922622423" sldId="295"/>
            <ac:graphicFrameMk id="5" creationId="{D305BCCC-576C-7E5E-90A3-AA6A69C9BDD4}"/>
          </ac:graphicFrameMkLst>
        </pc:graphicFrameChg>
        <pc:picChg chg="add mod">
          <ac:chgData name="Rhiannon Akers" userId="fb3c9d12-5c8c-42d7-8dc7-d872d7a3d202" providerId="ADAL" clId="{C7705DFB-B16D-4519-A815-D96A7604768A}" dt="2026-01-20T11:05:38.951" v="19" actId="1076"/>
          <ac:picMkLst>
            <pc:docMk/>
            <pc:sldMk cId="2922622423" sldId="295"/>
            <ac:picMk id="4" creationId="{83D7E641-A715-B48E-6413-87AEF5531051}"/>
          </ac:picMkLst>
        </pc:picChg>
        <pc:picChg chg="add mod">
          <ac:chgData name="Rhiannon Akers" userId="fb3c9d12-5c8c-42d7-8dc7-d872d7a3d202" providerId="ADAL" clId="{C7705DFB-B16D-4519-A815-D96A7604768A}" dt="2026-01-20T11:05:44.830" v="20" actId="1076"/>
          <ac:picMkLst>
            <pc:docMk/>
            <pc:sldMk cId="2922622423" sldId="295"/>
            <ac:picMk id="7" creationId="{B81A044A-5DD8-D774-F473-700A3DE12E76}"/>
          </ac:picMkLst>
        </pc:picChg>
      </pc:sldChg>
      <pc:sldChg chg="addSp delSp modSp mod modClrScheme chgLayout">
        <pc:chgData name="Rhiannon Akers" userId="fb3c9d12-5c8c-42d7-8dc7-d872d7a3d202" providerId="ADAL" clId="{C7705DFB-B16D-4519-A815-D96A7604768A}" dt="2026-01-20T11:06:20.198" v="23" actId="26606"/>
        <pc:sldMkLst>
          <pc:docMk/>
          <pc:sldMk cId="3263740898" sldId="731"/>
        </pc:sldMkLst>
        <pc:spChg chg="mod">
          <ac:chgData name="Rhiannon Akers" userId="fb3c9d12-5c8c-42d7-8dc7-d872d7a3d202" providerId="ADAL" clId="{C7705DFB-B16D-4519-A815-D96A7604768A}" dt="2026-01-20T11:06:20.198" v="23" actId="26606"/>
          <ac:spMkLst>
            <pc:docMk/>
            <pc:sldMk cId="3263740898" sldId="731"/>
            <ac:spMk id="2" creationId="{B5D9B908-D44F-8735-C3E9-B300B92787C2}"/>
          </ac:spMkLst>
        </pc:spChg>
        <pc:spChg chg="mod">
          <ac:chgData name="Rhiannon Akers" userId="fb3c9d12-5c8c-42d7-8dc7-d872d7a3d202" providerId="ADAL" clId="{C7705DFB-B16D-4519-A815-D96A7604768A}" dt="2026-01-20T11:06:20.198" v="23" actId="26606"/>
          <ac:spMkLst>
            <pc:docMk/>
            <pc:sldMk cId="3263740898" sldId="731"/>
            <ac:spMk id="3" creationId="{27208CA4-B51A-34D9-8F6E-EC48977E1634}"/>
          </ac:spMkLst>
        </pc:spChg>
        <pc:graphicFrameChg chg="del mod">
          <ac:chgData name="Rhiannon Akers" userId="fb3c9d12-5c8c-42d7-8dc7-d872d7a3d202" providerId="ADAL" clId="{C7705DFB-B16D-4519-A815-D96A7604768A}" dt="2026-01-20T11:06:16.549" v="21" actId="478"/>
          <ac:graphicFrameMkLst>
            <pc:docMk/>
            <pc:sldMk cId="3263740898" sldId="731"/>
            <ac:graphicFrameMk id="4" creationId="{3DBB28CC-3575-575B-B367-83951362B054}"/>
          </ac:graphicFrameMkLst>
        </pc:graphicFrameChg>
        <pc:picChg chg="add mod">
          <ac:chgData name="Rhiannon Akers" userId="fb3c9d12-5c8c-42d7-8dc7-d872d7a3d202" providerId="ADAL" clId="{C7705DFB-B16D-4519-A815-D96A7604768A}" dt="2026-01-20T11:06:20.198" v="23" actId="26606"/>
          <ac:picMkLst>
            <pc:docMk/>
            <pc:sldMk cId="3263740898" sldId="731"/>
            <ac:picMk id="6" creationId="{809A6661-21AF-4A27-6808-7EDD68341AD8}"/>
          </ac:picMkLst>
        </pc:picChg>
      </pc:sldChg>
      <pc:sldChg chg="addSp delSp modSp mod modClrScheme chgLayout">
        <pc:chgData name="Rhiannon Akers" userId="fb3c9d12-5c8c-42d7-8dc7-d872d7a3d202" providerId="ADAL" clId="{C7705DFB-B16D-4519-A815-D96A7604768A}" dt="2026-01-20T11:06:32.546" v="28" actId="26606"/>
        <pc:sldMkLst>
          <pc:docMk/>
          <pc:sldMk cId="1731497346" sldId="732"/>
        </pc:sldMkLst>
        <pc:spChg chg="mod">
          <ac:chgData name="Rhiannon Akers" userId="fb3c9d12-5c8c-42d7-8dc7-d872d7a3d202" providerId="ADAL" clId="{C7705DFB-B16D-4519-A815-D96A7604768A}" dt="2026-01-20T11:06:32.546" v="28" actId="26606"/>
          <ac:spMkLst>
            <pc:docMk/>
            <pc:sldMk cId="1731497346" sldId="732"/>
            <ac:spMk id="2" creationId="{1B1160B6-5528-865F-AA08-AE8DC1625E6C}"/>
          </ac:spMkLst>
        </pc:spChg>
        <pc:spChg chg="mod">
          <ac:chgData name="Rhiannon Akers" userId="fb3c9d12-5c8c-42d7-8dc7-d872d7a3d202" providerId="ADAL" clId="{C7705DFB-B16D-4519-A815-D96A7604768A}" dt="2026-01-20T11:06:32.546" v="28" actId="26606"/>
          <ac:spMkLst>
            <pc:docMk/>
            <pc:sldMk cId="1731497346" sldId="732"/>
            <ac:spMk id="3" creationId="{A0C3EE3B-F4A4-27E5-6343-34386953656F}"/>
          </ac:spMkLst>
        </pc:spChg>
        <pc:graphicFrameChg chg="del mod">
          <ac:chgData name="Rhiannon Akers" userId="fb3c9d12-5c8c-42d7-8dc7-d872d7a3d202" providerId="ADAL" clId="{C7705DFB-B16D-4519-A815-D96A7604768A}" dt="2026-01-20T11:06:29.312" v="26" actId="478"/>
          <ac:graphicFrameMkLst>
            <pc:docMk/>
            <pc:sldMk cId="1731497346" sldId="732"/>
            <ac:graphicFrameMk id="4" creationId="{050796C1-F3F0-A714-41FA-433386D9BB9B}"/>
          </ac:graphicFrameMkLst>
        </pc:graphicFrameChg>
        <pc:picChg chg="add mod">
          <ac:chgData name="Rhiannon Akers" userId="fb3c9d12-5c8c-42d7-8dc7-d872d7a3d202" providerId="ADAL" clId="{C7705DFB-B16D-4519-A815-D96A7604768A}" dt="2026-01-20T11:06:32.546" v="28" actId="26606"/>
          <ac:picMkLst>
            <pc:docMk/>
            <pc:sldMk cId="1731497346" sldId="732"/>
            <ac:picMk id="6" creationId="{439A8DC8-B358-A82A-16C0-A067C6DB8FD0}"/>
          </ac:picMkLst>
        </pc:picChg>
      </pc:sldChg>
      <pc:sldChg chg="addSp delSp modSp mod modClrScheme chgLayout">
        <pc:chgData name="Rhiannon Akers" userId="fb3c9d12-5c8c-42d7-8dc7-d872d7a3d202" providerId="ADAL" clId="{C7705DFB-B16D-4519-A815-D96A7604768A}" dt="2026-01-20T11:06:49.225" v="36" actId="26606"/>
        <pc:sldMkLst>
          <pc:docMk/>
          <pc:sldMk cId="3026089939" sldId="733"/>
        </pc:sldMkLst>
        <pc:spChg chg="mod">
          <ac:chgData name="Rhiannon Akers" userId="fb3c9d12-5c8c-42d7-8dc7-d872d7a3d202" providerId="ADAL" clId="{C7705DFB-B16D-4519-A815-D96A7604768A}" dt="2026-01-20T11:06:49.225" v="36" actId="26606"/>
          <ac:spMkLst>
            <pc:docMk/>
            <pc:sldMk cId="3026089939" sldId="733"/>
            <ac:spMk id="2" creationId="{61E81E00-30F4-14D5-D709-BE548952DE0D}"/>
          </ac:spMkLst>
        </pc:spChg>
        <pc:spChg chg="mod">
          <ac:chgData name="Rhiannon Akers" userId="fb3c9d12-5c8c-42d7-8dc7-d872d7a3d202" providerId="ADAL" clId="{C7705DFB-B16D-4519-A815-D96A7604768A}" dt="2026-01-20T11:06:49.225" v="36" actId="26606"/>
          <ac:spMkLst>
            <pc:docMk/>
            <pc:sldMk cId="3026089939" sldId="733"/>
            <ac:spMk id="3" creationId="{4F12B6DC-4967-A98B-B7A3-52F30D7E51EB}"/>
          </ac:spMkLst>
        </pc:spChg>
        <pc:graphicFrameChg chg="del">
          <ac:chgData name="Rhiannon Akers" userId="fb3c9d12-5c8c-42d7-8dc7-d872d7a3d202" providerId="ADAL" clId="{C7705DFB-B16D-4519-A815-D96A7604768A}" dt="2026-01-20T11:06:46.550" v="34" actId="478"/>
          <ac:graphicFrameMkLst>
            <pc:docMk/>
            <pc:sldMk cId="3026089939" sldId="733"/>
            <ac:graphicFrameMk id="4" creationId="{E4BC1DBA-57C7-94C9-CE81-6D5506F77DA2}"/>
          </ac:graphicFrameMkLst>
        </pc:graphicFrameChg>
        <pc:picChg chg="add mod">
          <ac:chgData name="Rhiannon Akers" userId="fb3c9d12-5c8c-42d7-8dc7-d872d7a3d202" providerId="ADAL" clId="{C7705DFB-B16D-4519-A815-D96A7604768A}" dt="2026-01-20T11:06:49.225" v="36" actId="26606"/>
          <ac:picMkLst>
            <pc:docMk/>
            <pc:sldMk cId="3026089939" sldId="733"/>
            <ac:picMk id="6" creationId="{E315EB02-D766-230A-55D3-535601A36F4A}"/>
          </ac:picMkLst>
        </pc:picChg>
      </pc:sldChg>
      <pc:sldChg chg="addSp delSp modSp mod">
        <pc:chgData name="Rhiannon Akers" userId="fb3c9d12-5c8c-42d7-8dc7-d872d7a3d202" providerId="ADAL" clId="{C7705DFB-B16D-4519-A815-D96A7604768A}" dt="2026-01-20T11:07:08.319" v="42" actId="1076"/>
        <pc:sldMkLst>
          <pc:docMk/>
          <pc:sldMk cId="1627357753" sldId="734"/>
        </pc:sldMkLst>
        <pc:graphicFrameChg chg="del">
          <ac:chgData name="Rhiannon Akers" userId="fb3c9d12-5c8c-42d7-8dc7-d872d7a3d202" providerId="ADAL" clId="{C7705DFB-B16D-4519-A815-D96A7604768A}" dt="2026-01-20T11:06:58.204" v="37" actId="478"/>
          <ac:graphicFrameMkLst>
            <pc:docMk/>
            <pc:sldMk cId="1627357753" sldId="734"/>
            <ac:graphicFrameMk id="4" creationId="{A23920A6-3A7B-78F7-760A-4AA9872CEA54}"/>
          </ac:graphicFrameMkLst>
        </pc:graphicFrameChg>
        <pc:picChg chg="add mod">
          <ac:chgData name="Rhiannon Akers" userId="fb3c9d12-5c8c-42d7-8dc7-d872d7a3d202" providerId="ADAL" clId="{C7705DFB-B16D-4519-A815-D96A7604768A}" dt="2026-01-20T11:07:08.319" v="42" actId="1076"/>
          <ac:picMkLst>
            <pc:docMk/>
            <pc:sldMk cId="1627357753" sldId="734"/>
            <ac:picMk id="6" creationId="{515A58FB-DA11-4E8B-AEA3-2AC73D8263D8}"/>
          </ac:picMkLst>
        </pc:picChg>
      </pc:sldChg>
      <pc:sldChg chg="addSp delSp modSp mod modClrScheme chgLayout">
        <pc:chgData name="Rhiannon Akers" userId="fb3c9d12-5c8c-42d7-8dc7-d872d7a3d202" providerId="ADAL" clId="{C7705DFB-B16D-4519-A815-D96A7604768A}" dt="2026-01-20T11:06:41.455" v="33" actId="26606"/>
        <pc:sldMkLst>
          <pc:docMk/>
          <pc:sldMk cId="1547425604" sldId="735"/>
        </pc:sldMkLst>
        <pc:spChg chg="mod">
          <ac:chgData name="Rhiannon Akers" userId="fb3c9d12-5c8c-42d7-8dc7-d872d7a3d202" providerId="ADAL" clId="{C7705DFB-B16D-4519-A815-D96A7604768A}" dt="2026-01-20T11:06:41.455" v="33" actId="26606"/>
          <ac:spMkLst>
            <pc:docMk/>
            <pc:sldMk cId="1547425604" sldId="735"/>
            <ac:spMk id="2" creationId="{B792FC72-01A1-3F7B-427F-F7313CD8F9A5}"/>
          </ac:spMkLst>
        </pc:spChg>
        <pc:spChg chg="mod">
          <ac:chgData name="Rhiannon Akers" userId="fb3c9d12-5c8c-42d7-8dc7-d872d7a3d202" providerId="ADAL" clId="{C7705DFB-B16D-4519-A815-D96A7604768A}" dt="2026-01-20T11:06:41.455" v="33" actId="26606"/>
          <ac:spMkLst>
            <pc:docMk/>
            <pc:sldMk cId="1547425604" sldId="735"/>
            <ac:spMk id="3" creationId="{704D5C80-A7D2-3A09-79FC-39508FDA815F}"/>
          </ac:spMkLst>
        </pc:spChg>
        <pc:graphicFrameChg chg="del">
          <ac:chgData name="Rhiannon Akers" userId="fb3c9d12-5c8c-42d7-8dc7-d872d7a3d202" providerId="ADAL" clId="{C7705DFB-B16D-4519-A815-D96A7604768A}" dt="2026-01-20T11:06:35.448" v="29" actId="478"/>
          <ac:graphicFrameMkLst>
            <pc:docMk/>
            <pc:sldMk cId="1547425604" sldId="735"/>
            <ac:graphicFrameMk id="4" creationId="{901809B9-8B2D-907B-6A8E-8A1F45C326A0}"/>
          </ac:graphicFrameMkLst>
        </pc:graphicFrameChg>
        <pc:picChg chg="add mod">
          <ac:chgData name="Rhiannon Akers" userId="fb3c9d12-5c8c-42d7-8dc7-d872d7a3d202" providerId="ADAL" clId="{C7705DFB-B16D-4519-A815-D96A7604768A}" dt="2026-01-20T11:06:41.455" v="33" actId="26606"/>
          <ac:picMkLst>
            <pc:docMk/>
            <pc:sldMk cId="1547425604" sldId="735"/>
            <ac:picMk id="6" creationId="{429F4C02-827C-7A1C-67D9-020EF72C9CA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dirty="0"/>
            <a:t>Performing</a:t>
          </a:r>
          <a:endParaRPr lang="en-US" dirty="0"/>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dirty="0"/>
            <a:t>Norming </a:t>
          </a:r>
          <a:endParaRPr lang="en-US" dirty="0"/>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Forming</a:t>
          </a:r>
          <a:endParaRPr lang="en-US" sz="17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Performing</a:t>
          </a:r>
          <a:endParaRPr lang="en-US" sz="1700" kern="1200" dirty="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Norming </a:t>
          </a:r>
          <a:endParaRPr lang="en-US" sz="1700" kern="1200" dirty="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6647217" y="2082273"/>
        <a:ext cx="1413281" cy="56531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20/01/2026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20/01/2026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758055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948676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Invite the students to split into pairs – find someone they don’t know/know less well.</a:t>
            </a:r>
          </a:p>
          <a:p>
            <a:endParaRPr lang="en-GB"/>
          </a:p>
          <a:p>
            <a:r>
              <a:rPr lang="en-GB"/>
              <a:t>Spend 9-10 minutes reflecting on their learning over the last 7 days focusing on relationships and their importance: particularly to achieving tasks.</a:t>
            </a:r>
          </a:p>
          <a:p>
            <a:endParaRPr lang="en-GB"/>
          </a:p>
          <a:p>
            <a:r>
              <a:rPr lang="en-GB"/>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effective relationships and teamwork is based on trying to create “I’m ok, you’re ok”.</a:t>
            </a:r>
          </a:p>
          <a:p>
            <a:endParaRPr lang="en-GB"/>
          </a:p>
          <a:p>
            <a:r>
              <a:rPr lang="en-GB"/>
              <a:t>Talk through the model briefly. </a:t>
            </a:r>
          </a:p>
          <a:p>
            <a:r>
              <a:rPr lang="en-GB"/>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57935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1. Communication Barriers</a:t>
            </a:r>
          </a:p>
          <a:p>
            <a:r>
              <a:rPr lang="en-GB"/>
              <a:t>Effective communication is the cornerstone of any strong relationship. Barriers such as language differences, poor listening skills, and non-verbal communication misinterpretations can hinder understanding and trust.</a:t>
            </a:r>
          </a:p>
          <a:p>
            <a:r>
              <a:rPr lang="en-GB" b="1"/>
              <a:t>2. Trust Issues</a:t>
            </a:r>
          </a:p>
          <a:p>
            <a:r>
              <a:rPr lang="en-GB"/>
              <a:t>Building trust takes time and effort. Past experiences of betrayal or disappointment can make individuals wary of opening up or trusting others, which can impede the development of new relationships.</a:t>
            </a:r>
          </a:p>
          <a:p>
            <a:r>
              <a:rPr lang="en-GB" b="1"/>
              <a:t>3. Different Values and Beliefs</a:t>
            </a:r>
          </a:p>
          <a:p>
            <a:r>
              <a:rPr lang="en-GB"/>
              <a:t>Conflicts can arise when individuals hold different values, beliefs, or worldviews. These differences can be challenging to navigate and can lead to misunderstandings or disagreements that strain relationships.</a:t>
            </a:r>
          </a:p>
          <a:p>
            <a:r>
              <a:rPr lang="en-GB" b="1"/>
              <a:t>4. Time Constraints</a:t>
            </a:r>
          </a:p>
          <a:p>
            <a:r>
              <a:rPr lang="en-GB"/>
              <a:t>Building and maintaining relationships requires time. Busy schedules and prior commitments can limit the time available for developing new relationships or strengthening existing ones.</a:t>
            </a:r>
          </a:p>
          <a:p>
            <a:r>
              <a:rPr lang="en-GB" b="1"/>
              <a:t>5. Personality Clashes</a:t>
            </a:r>
          </a:p>
          <a:p>
            <a:r>
              <a:rPr lang="en-GB"/>
              <a:t>Differing personalities can lead to conflicts. For example, an introverted person might struggle to connect with someone who is extremely extroverted, which can create discomfort and misunderstanding.</a:t>
            </a:r>
          </a:p>
          <a:p>
            <a:r>
              <a:rPr lang="en-GB" b="1"/>
              <a:t>6. Fear of Rejection</a:t>
            </a:r>
          </a:p>
          <a:p>
            <a:r>
              <a:rPr lang="en-GB"/>
              <a:t>The fear of being rejected can prevent individuals from reaching out and making connections. This fear can stem from low self-esteem, previous rejections, or anxiety, making it hard to initiate or deepen relationships.</a:t>
            </a:r>
          </a:p>
          <a:p>
            <a:r>
              <a:rPr lang="en-GB" b="1"/>
              <a:t>7. Technological Interference</a:t>
            </a:r>
          </a:p>
          <a:p>
            <a:r>
              <a:rPr lang="en-GB"/>
              <a:t>While technology can facilitate connections, excessive use can also create a barrier. Reliance on digital communication can lead to a lack of deep, face-to-face interactions, which are crucial for building emotional bonds.</a:t>
            </a:r>
          </a:p>
          <a:p>
            <a:r>
              <a:rPr lang="en-GB" b="1"/>
              <a:t>8. Cultural Differences</a:t>
            </a:r>
          </a:p>
          <a:p>
            <a:r>
              <a:rPr lang="en-GB"/>
              <a:t>In a multicultural setting, cultural misunderstandings can occur. Differences in social norms, communication styles, and traditions can lead to misinterpretations and conflicts.</a:t>
            </a:r>
          </a:p>
          <a:p>
            <a:r>
              <a:rPr lang="en-GB" b="1"/>
              <a:t>9. Lack of Empathy</a:t>
            </a:r>
          </a:p>
          <a:p>
            <a:r>
              <a:rPr lang="en-GB"/>
              <a:t>Empathy involves understanding and sharing the feelings of another. A lack of empathy can make it difficult to form emotional connections or to respond appropriately to others' needs and feelings.</a:t>
            </a:r>
          </a:p>
          <a:p>
            <a:r>
              <a:rPr lang="en-GB" b="1"/>
              <a:t>10. Environmental Stress</a:t>
            </a:r>
          </a:p>
          <a:p>
            <a:r>
              <a:rPr lang="en-GB"/>
              <a:t>External pressures such as work stress, financial problems, or family issues can affect one's emotional availability and capacity to engage in relationships. Stress can make individuals irritable, withdrawn, or overly dependent, which can strain interactions with others.</a:t>
            </a:r>
          </a:p>
          <a:p>
            <a:pPr marL="228600" indent="-228600">
              <a:buAutoNum type="arabicParenR"/>
            </a:pP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5868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668C9-BA55-BF32-208B-99719B001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DB1B1-491F-50DC-FC17-689233E02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11F2A-6D9C-E95A-E7EC-62A67AEFE1CC}"/>
              </a:ext>
            </a:extLst>
          </p:cNvPr>
          <p:cNvSpPr>
            <a:spLocks noGrp="1"/>
          </p:cNvSpPr>
          <p:nvPr>
            <p:ph type="body" idx="1"/>
          </p:nvPr>
        </p:nvSpPr>
        <p:spPr/>
        <p:txBody>
          <a:bodyPr/>
          <a:lstStyle/>
          <a:p>
            <a:pPr marL="228600" indent="-228600">
              <a:buAutoNum type="arabicParenR"/>
            </a:pPr>
            <a:endParaRPr lang="en-GB"/>
          </a:p>
        </p:txBody>
      </p:sp>
      <p:sp>
        <p:nvSpPr>
          <p:cNvPr id="4" name="Slide Number Placeholder 3">
            <a:extLst>
              <a:ext uri="{FF2B5EF4-FFF2-40B4-BE49-F238E27FC236}">
                <a16:creationId xmlns:a16="http://schemas.microsoft.com/office/drawing/2014/main" id="{9DA2A779-C6C5-C9B6-1A33-72B43F5AE49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9936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84EB6-A03F-CA4F-0578-F73054A4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D050EE-394F-35B3-0F7D-F446B9C18A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591F3-8909-FA4E-9ECC-B306D6E8F625}"/>
              </a:ext>
            </a:extLst>
          </p:cNvPr>
          <p:cNvSpPr>
            <a:spLocks noGrp="1"/>
          </p:cNvSpPr>
          <p:nvPr>
            <p:ph type="body" idx="1"/>
          </p:nvPr>
        </p:nvSpPr>
        <p:spPr/>
        <p:txBody>
          <a:bodyPr/>
          <a:lstStyle/>
          <a:p>
            <a:r>
              <a:rPr lang="en-GB" b="1"/>
              <a:t>Understanding Behaviour:</a:t>
            </a:r>
            <a:endParaRPr lang="en-GB"/>
          </a:p>
          <a:p>
            <a:pPr>
              <a:buFont typeface="Arial" panose="020B0604020202020204" pitchFamily="34" charset="0"/>
              <a:buChar char="•"/>
            </a:pPr>
            <a:r>
              <a:rPr lang="en-GB" b="1"/>
              <a:t>Note:</a:t>
            </a:r>
            <a:r>
              <a:rPr lang="en-GB"/>
              <a:t> Understanding which 'state' an individual is operating from can clarify motivations and reactions within the team.</a:t>
            </a:r>
          </a:p>
          <a:p>
            <a:pPr>
              <a:buFont typeface="Arial" panose="020B0604020202020204" pitchFamily="34" charset="0"/>
              <a:buChar char="•"/>
            </a:pPr>
            <a:r>
              <a:rPr lang="en-GB" b="1"/>
              <a:t>Example:</a:t>
            </a:r>
            <a:r>
              <a:rPr lang="en-GB"/>
              <a:t> If a team member reacts defensively to feedback, recognizing this as a 'Child' state reaction can guide others in responding more supportively rather than critically.</a:t>
            </a:r>
          </a:p>
          <a:p>
            <a:r>
              <a:rPr lang="en-GB" b="1"/>
              <a:t>Impact on Others:</a:t>
            </a:r>
            <a:endParaRPr lang="en-GB"/>
          </a:p>
          <a:p>
            <a:pPr>
              <a:buFont typeface="Arial" panose="020B0604020202020204" pitchFamily="34" charset="0"/>
              <a:buChar char="•"/>
            </a:pPr>
            <a:r>
              <a:rPr lang="en-GB" b="1"/>
              <a:t>Note:</a:t>
            </a:r>
            <a:r>
              <a:rPr lang="en-GB"/>
              <a:t> Interactions between different states can either foster or hinder communication and team dynamics.</a:t>
            </a:r>
          </a:p>
          <a:p>
            <a:pPr>
              <a:buFont typeface="Arial" panose="020B0604020202020204" pitchFamily="34" charset="0"/>
              <a:buChar char="•"/>
            </a:pPr>
            <a:r>
              <a:rPr lang="en-GB" b="1"/>
              <a:t>Example:</a:t>
            </a:r>
            <a:endParaRPr lang="en-GB"/>
          </a:p>
          <a:p>
            <a:pPr marL="742950" lvl="1" indent="-285750">
              <a:buFont typeface="Arial" panose="020B0604020202020204" pitchFamily="34" charset="0"/>
              <a:buChar char="•"/>
            </a:pPr>
            <a:r>
              <a:rPr lang="en-GB" b="1"/>
              <a:t>Parent to Child:</a:t>
            </a:r>
            <a:r>
              <a:rPr lang="en-GB"/>
              <a:t> A team leader in the 'Parent' state giving orders might trigger rebellious or compliant </a:t>
            </a:r>
            <a:r>
              <a:rPr lang="en-GB" err="1"/>
              <a:t>behaviors</a:t>
            </a:r>
            <a:r>
              <a:rPr lang="en-GB"/>
              <a:t> from team members in the 'Child' state.</a:t>
            </a:r>
          </a:p>
          <a:p>
            <a:pPr marL="742950" lvl="1" indent="-285750">
              <a:buFont typeface="Arial" panose="020B0604020202020204" pitchFamily="34" charset="0"/>
              <a:buChar char="•"/>
            </a:pPr>
            <a:r>
              <a:rPr lang="en-GB" b="1"/>
              <a:t>Adult to Adult:</a:t>
            </a:r>
            <a:r>
              <a:rPr lang="en-GB"/>
              <a:t> Encouraging an 'Adult' to 'Adult' interaction promotes rational and objective discussions, ideal for problem-solving and collaboration.</a:t>
            </a:r>
          </a:p>
          <a:p>
            <a:r>
              <a:rPr lang="en-GB" b="1"/>
              <a:t>Practical Use:</a:t>
            </a:r>
            <a:endParaRPr lang="en-GB"/>
          </a:p>
          <a:p>
            <a:pPr>
              <a:buFont typeface="Arial" panose="020B0604020202020204" pitchFamily="34" charset="0"/>
              <a:buChar char="•"/>
            </a:pPr>
            <a:r>
              <a:rPr lang="en-GB" b="1"/>
              <a:t>Note:</a:t>
            </a:r>
            <a:r>
              <a:rPr lang="en-GB"/>
              <a:t> Awareness of these states can lead to more effective communication strategies and conflict resolution within teams.</a:t>
            </a:r>
          </a:p>
          <a:p>
            <a:pPr>
              <a:buFont typeface="Arial" panose="020B0604020202020204" pitchFamily="34" charset="0"/>
              <a:buChar char="•"/>
            </a:pPr>
            <a:r>
              <a:rPr lang="en-GB" b="1"/>
              <a:t>Example 1:</a:t>
            </a:r>
            <a:r>
              <a:rPr lang="en-GB"/>
              <a:t> In meetings, if a team member consistently speaks from the 'Parent' state, it might create resentment or passivity in others. Training in recognizing these states can help the team encourage more 'Adult' state dialogue, fostering a more inclusive and productive environment.</a:t>
            </a:r>
          </a:p>
          <a:p>
            <a:pPr>
              <a:buFont typeface="Arial" panose="020B0604020202020204" pitchFamily="34" charset="0"/>
              <a:buChar char="•"/>
            </a:pPr>
            <a:r>
              <a:rPr lang="en-GB" b="1"/>
              <a:t>Example 2:</a:t>
            </a:r>
            <a:r>
              <a:rPr lang="en-GB"/>
              <a:t> During conflict, a team member may slip into a 'Child' state, reacting emotionally. Recognizing this, other members can shift their approach by engaging from their 'Adult' state, focusing on facts and logic to help de-escalate the situation.</a:t>
            </a:r>
          </a:p>
          <a:p>
            <a:pPr marL="228600" indent="-228600">
              <a:buAutoNum type="arabicParenR"/>
            </a:pPr>
            <a:endParaRPr lang="en-GB"/>
          </a:p>
        </p:txBody>
      </p:sp>
      <p:sp>
        <p:nvSpPr>
          <p:cNvPr id="4" name="Slide Number Placeholder 3">
            <a:extLst>
              <a:ext uri="{FF2B5EF4-FFF2-40B4-BE49-F238E27FC236}">
                <a16:creationId xmlns:a16="http://schemas.microsoft.com/office/drawing/2014/main" id="{983B591B-CDBB-BC0B-0D36-4F730FE5AEE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7658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model:</a:t>
            </a:r>
          </a:p>
          <a:p>
            <a:endParaRPr lang="en-US"/>
          </a:p>
          <a:p>
            <a:pPr marL="171450" indent="-171450">
              <a:buFontTx/>
              <a:buChar char="-"/>
            </a:pPr>
            <a:r>
              <a:rPr lang="en-US"/>
              <a:t>The research points to us being in one of these states at any given point, and that we move between them very easily. It also points to us having a preference.</a:t>
            </a:r>
          </a:p>
          <a:p>
            <a:pPr marL="171450" indent="-171450">
              <a:buFontTx/>
              <a:buChar char="-"/>
            </a:pPr>
            <a:r>
              <a:rPr lang="en-US"/>
              <a:t>There are upsides and downsides of all of these states.</a:t>
            </a:r>
          </a:p>
          <a:p>
            <a:pPr marL="171450" indent="-171450">
              <a:buFontTx/>
              <a:buChar char="-"/>
            </a:pPr>
            <a:r>
              <a:rPr lang="en-US"/>
              <a:t>There are 3 main states (Parent, Adult, Child)</a:t>
            </a:r>
          </a:p>
          <a:p>
            <a:pPr marL="171450" indent="-171450">
              <a:buFontTx/>
              <a:buChar char="-"/>
            </a:pPr>
            <a:r>
              <a:rPr lang="en-US"/>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a:p>
        </p:txBody>
      </p:sp>
      <p:sp>
        <p:nvSpPr>
          <p:cNvPr id="4" name="Slide Number Placeholder 3"/>
          <p:cNvSpPr>
            <a:spLocks noGrp="1"/>
          </p:cNvSpPr>
          <p:nvPr>
            <p:ph type="sldNum" sz="quarter" idx="5"/>
          </p:nvPr>
        </p:nvSpPr>
        <p:spPr/>
        <p:txBody>
          <a:bodyPr/>
          <a:lstStyle/>
          <a:p>
            <a:fld id="{E9DE2F8B-24CA-403D-AFE5-FCD284A1E4A8}" type="slidenum">
              <a:rPr lang="en-GB" smtClean="0"/>
              <a:t>9</a:t>
            </a:fld>
            <a:endParaRPr lang="en-GB"/>
          </a:p>
        </p:txBody>
      </p:sp>
    </p:spTree>
    <p:extLst>
      <p:ext uri="{BB962C8B-B14F-4D97-AF65-F5344CB8AC3E}">
        <p14:creationId xmlns:p14="http://schemas.microsoft.com/office/powerpoint/2010/main" val="2957624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Talk through the upsides and downsides:</a:t>
            </a:r>
          </a:p>
          <a:p>
            <a:r>
              <a:rPr lang="en-GB"/>
              <a:t>e.g. if a fire officer tells you to get out of the building, it’s probably not a moment to sit down and chat; BUT if you are told what to do (and don't make decisions for yourself) you will become an adapted child.</a:t>
            </a:r>
          </a:p>
          <a:p>
            <a:endParaRPr lang="en-GB">
              <a:ea typeface="Calibri"/>
              <a:cs typeface="Calibri"/>
            </a:endParaRPr>
          </a:p>
          <a:p>
            <a:r>
              <a:rPr lang="en-GB" i="1"/>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a:p>
          <a:p>
            <a:endParaRPr lang="en-GB">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290451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Highlight the most likely response depending on the state that you pick.</a:t>
            </a:r>
          </a:p>
          <a:p>
            <a:endParaRPr lang="en-US">
              <a:ea typeface="Calibri"/>
              <a:cs typeface="Calibri"/>
            </a:endParaRPr>
          </a:p>
          <a:p>
            <a:r>
              <a:rPr lang="en-US" i="1"/>
              <a:t>Telling someone what to do ultimately gets 2 answers back: a child-like response (compliance or resistance) or a returned parental response (I’m more right than you)...this can rapidly slip into childlike behaviors from both people.</a:t>
            </a:r>
            <a:endParaRPr lang="en-US"/>
          </a:p>
          <a:p>
            <a:r>
              <a:rPr lang="en-US" i="1"/>
              <a:t>Treating each other as adults and with equal respect releases potential and ensures that both parties are “ok”; (NB positional power is often a barrier to this) </a:t>
            </a:r>
            <a:endParaRPr lang="en-US"/>
          </a:p>
          <a:p>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94096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Which ego state is the manager mainly operating from at the start of the conversation?</a:t>
            </a:r>
          </a:p>
          <a:p>
            <a:r>
              <a:rPr lang="en-GB" sz="1200" b="0" i="0" kern="1200">
                <a:solidFill>
                  <a:schemeClr val="tx1"/>
                </a:solidFill>
                <a:effectLst/>
                <a:latin typeface="+mn-lt"/>
                <a:ea typeface="+mn-ea"/>
                <a:cs typeface="+mn-cs"/>
              </a:rPr>
              <a:t>Which ego state are you mainly operating from in your responses?</a:t>
            </a:r>
          </a:p>
          <a:p>
            <a:r>
              <a:rPr lang="en-GB" sz="1200" b="0" i="0" kern="1200">
                <a:solidFill>
                  <a:schemeClr val="tx1"/>
                </a:solidFill>
                <a:effectLst/>
                <a:latin typeface="+mn-lt"/>
                <a:ea typeface="+mn-ea"/>
                <a:cs typeface="+mn-cs"/>
              </a:rPr>
              <a:t>How would an Adult–Adult version of this conversation sound?</a:t>
            </a:r>
          </a:p>
          <a:p>
            <a:r>
              <a:rPr lang="en-GB" sz="1200" b="0" i="0" kern="1200">
                <a:solidFill>
                  <a:schemeClr val="tx1"/>
                </a:solidFill>
                <a:effectLst/>
                <a:latin typeface="+mn-lt"/>
                <a:ea typeface="+mn-ea"/>
                <a:cs typeface="+mn-cs"/>
              </a:rPr>
              <a:t>What could each person say or do differently to move into Adult and keep the conversation constructive?</a:t>
            </a:r>
          </a:p>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155234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 Purpose and Goals</a:t>
            </a:r>
          </a:p>
          <a:p>
            <a:pPr>
              <a:buFont typeface="Arial" panose="020B0604020202020204" pitchFamily="34" charset="0"/>
              <a:buChar char="•"/>
            </a:pPr>
            <a:r>
              <a:rPr lang="en-GB" b="1"/>
              <a:t>Groups</a:t>
            </a:r>
            <a:r>
              <a:rPr lang="en-GB"/>
              <a:t>: Typically formed with individuals assembled together without a common performance goal. Their objectives might be to share information or make decisions collectively but independently.</a:t>
            </a:r>
          </a:p>
          <a:p>
            <a:pPr>
              <a:buFont typeface="Arial" panose="020B0604020202020204" pitchFamily="34" charset="0"/>
              <a:buChar char="•"/>
            </a:pPr>
            <a:r>
              <a:rPr lang="en-GB" b="1"/>
              <a:t>Teams</a:t>
            </a:r>
            <a:r>
              <a:rPr lang="en-GB"/>
              <a:t>: Formed specifically to achieve shared goals or complete tasks together. Teams have a strong, defined purpose and collective performance goals where members are mutually accountable.</a:t>
            </a:r>
          </a:p>
          <a:p>
            <a:r>
              <a:rPr lang="en-GB" b="1"/>
              <a:t>2. Structure and Roles</a:t>
            </a:r>
          </a:p>
          <a:p>
            <a:pPr>
              <a:buFont typeface="Arial" panose="020B0604020202020204" pitchFamily="34" charset="0"/>
              <a:buChar char="•"/>
            </a:pPr>
            <a:r>
              <a:rPr lang="en-GB" b="1"/>
              <a:t>Groups</a:t>
            </a:r>
            <a:r>
              <a:rPr lang="en-GB"/>
              <a:t>: Members may have similar or overlapping roles within the group's structure. Leadership might be less defined, with one or more members acting as facilitators.</a:t>
            </a:r>
          </a:p>
          <a:p>
            <a:pPr>
              <a:buFont typeface="Arial" panose="020B0604020202020204" pitchFamily="34" charset="0"/>
              <a:buChar char="•"/>
            </a:pPr>
            <a:r>
              <a:rPr lang="en-GB" b="1"/>
              <a:t>Teams</a:t>
            </a:r>
            <a:r>
              <a:rPr lang="en-GB"/>
              <a:t>: Typically features clearly defined roles for each team member based on their strengths and job functions. Teams often have a designated leader, and the structure is designed to optimize performance towards the team's objectives.</a:t>
            </a:r>
          </a:p>
          <a:p>
            <a:r>
              <a:rPr lang="en-GB" b="1"/>
              <a:t>3. Interdependence</a:t>
            </a:r>
          </a:p>
          <a:p>
            <a:pPr>
              <a:buFont typeface="Arial" panose="020B0604020202020204" pitchFamily="34" charset="0"/>
              <a:buChar char="•"/>
            </a:pPr>
            <a:r>
              <a:rPr lang="en-GB" b="1"/>
              <a:t>Groups</a:t>
            </a:r>
            <a:r>
              <a:rPr lang="en-GB"/>
              <a:t>: Members operate more independently, with less reliance on others within the group to carry out tasks. Group performance might be the sum of each member's individual contributions.</a:t>
            </a:r>
          </a:p>
          <a:p>
            <a:pPr>
              <a:buFont typeface="Arial" panose="020B0604020202020204" pitchFamily="34" charset="0"/>
              <a:buChar char="•"/>
            </a:pPr>
            <a:r>
              <a:rPr lang="en-GB" b="1"/>
              <a:t>Teams</a:t>
            </a:r>
            <a:r>
              <a:rPr lang="en-GB"/>
              <a:t>: High interdependence among members who need to work closely and coordinate their efforts to achieve the team’s objectives. Success is contingent on collaboration and the collective performance.</a:t>
            </a:r>
          </a:p>
          <a:p>
            <a:r>
              <a:rPr lang="en-GB" b="1"/>
              <a:t>4. Accountability</a:t>
            </a:r>
          </a:p>
          <a:p>
            <a:pPr>
              <a:buFont typeface="Arial" panose="020B0604020202020204" pitchFamily="34" charset="0"/>
              <a:buChar char="•"/>
            </a:pPr>
            <a:r>
              <a:rPr lang="en-GB" b="1"/>
              <a:t>Groups</a:t>
            </a:r>
            <a:r>
              <a:rPr lang="en-GB"/>
              <a:t>: Accountability is generally individual. Each member is responsible for their contributions or decisions within the group setting.</a:t>
            </a:r>
          </a:p>
          <a:p>
            <a:pPr>
              <a:buFont typeface="Arial" panose="020B0604020202020204" pitchFamily="34" charset="0"/>
              <a:buChar char="•"/>
            </a:pPr>
            <a:r>
              <a:rPr lang="en-GB" b="1"/>
              <a:t>Teams</a:t>
            </a:r>
            <a:r>
              <a:rPr lang="en-GB"/>
              <a:t>: Emphasizes both individual and mutual accountability. The entire team shares responsibility for outcomes, successes, and failures.</a:t>
            </a:r>
          </a:p>
          <a:p>
            <a:r>
              <a:rPr lang="en-GB" b="1"/>
              <a:t>5. Cohesion and Identity</a:t>
            </a:r>
          </a:p>
          <a:p>
            <a:pPr>
              <a:buFont typeface="Arial" panose="020B0604020202020204" pitchFamily="34" charset="0"/>
              <a:buChar char="•"/>
            </a:pPr>
            <a:r>
              <a:rPr lang="en-GB" b="1"/>
              <a:t>Groups</a:t>
            </a:r>
            <a:r>
              <a:rPr lang="en-GB"/>
              <a:t>: Cohesion may vary, and the sense of identity is often tied more to the group's purpose than to each other. Personal bonds may be less pronounced.</a:t>
            </a:r>
          </a:p>
          <a:p>
            <a:pPr>
              <a:buFont typeface="Arial" panose="020B0604020202020204" pitchFamily="34" charset="0"/>
              <a:buChar char="•"/>
            </a:pPr>
            <a:r>
              <a:rPr lang="en-GB" b="1"/>
              <a:t>Teams</a:t>
            </a:r>
            <a:r>
              <a:rPr lang="en-GB"/>
              <a:t>: Strong sense of identity and cohesion, often developing a unique team culture. Emotional bonds and loyalty to the team can enhance performance and motivation.</a:t>
            </a:r>
          </a:p>
          <a:p>
            <a:r>
              <a:rPr lang="en-GB" b="1"/>
              <a:t>6. Outcome and Performance Measurement</a:t>
            </a:r>
          </a:p>
          <a:p>
            <a:pPr>
              <a:buFont typeface="Arial" panose="020B0604020202020204" pitchFamily="34" charset="0"/>
              <a:buChar char="•"/>
            </a:pPr>
            <a:r>
              <a:rPr lang="en-GB" b="1"/>
              <a:t>Groups</a:t>
            </a:r>
            <a:r>
              <a:rPr lang="en-GB"/>
              <a:t>: Performance is often measured individually. Even in a group setting, the outcomes can be traced back to individual efforts.</a:t>
            </a:r>
          </a:p>
          <a:p>
            <a:pPr>
              <a:buFont typeface="Arial" panose="020B0604020202020204" pitchFamily="34" charset="0"/>
              <a:buChar char="•"/>
            </a:pPr>
            <a:r>
              <a:rPr lang="en-GB" b="1"/>
              <a:t>Teams</a:t>
            </a:r>
            <a:r>
              <a:rPr lang="en-GB"/>
              <a:t>: Performance is measured based on the team’s collective output. The success of the team reflects the integrated efforts of all members.</a:t>
            </a:r>
          </a:p>
          <a:p>
            <a:r>
              <a:rPr lang="en-GB" b="1"/>
              <a:t>7. Communication Dynamics</a:t>
            </a:r>
          </a:p>
          <a:p>
            <a:pPr>
              <a:buFont typeface="Arial" panose="020B0604020202020204" pitchFamily="34" charset="0"/>
              <a:buChar char="•"/>
            </a:pPr>
            <a:r>
              <a:rPr lang="en-GB" b="1"/>
              <a:t>Groups</a:t>
            </a:r>
            <a:r>
              <a:rPr lang="en-GB"/>
              <a:t>: Communication may be more formal and structured around agendas, minutes, and scheduled discussions.</a:t>
            </a:r>
          </a:p>
          <a:p>
            <a:pPr>
              <a:buFont typeface="Arial" panose="020B0604020202020204" pitchFamily="34" charset="0"/>
              <a:buChar char="•"/>
            </a:pPr>
            <a:r>
              <a:rPr lang="en-GB" b="1"/>
              <a:t>Teams</a:t>
            </a:r>
            <a:r>
              <a:rPr lang="en-GB"/>
              <a:t>: Communication tends to be more open and ongoing, with a focus on frequent, informal interactions that are crucial for coordination and building trust.</a:t>
            </a:r>
          </a:p>
          <a:p>
            <a:r>
              <a:rPr lang="en-GB" b="1"/>
              <a:t>8. Decision-Making</a:t>
            </a:r>
          </a:p>
          <a:p>
            <a:pPr>
              <a:buFont typeface="Arial" panose="020B0604020202020204" pitchFamily="34" charset="0"/>
              <a:buChar char="•"/>
            </a:pPr>
            <a:r>
              <a:rPr lang="en-GB" b="1"/>
              <a:t>Groups</a:t>
            </a:r>
            <a:r>
              <a:rPr lang="en-GB"/>
              <a:t>: Decision-making might be more democratic or might follow a majority rule, without needing to reach a consensus.</a:t>
            </a:r>
          </a:p>
          <a:p>
            <a:pPr>
              <a:buFont typeface="Arial" panose="020B0604020202020204" pitchFamily="34" charset="0"/>
              <a:buChar char="•"/>
            </a:pPr>
            <a:r>
              <a:rPr lang="en-GB" b="1"/>
              <a:t>Teams</a:t>
            </a:r>
            <a:r>
              <a:rPr lang="en-GB"/>
              <a:t>: Decision-making often requires consensus and collective agreement, reflecting the collaborative nature of the team.</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45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a:t>ASK THE GROUP THE TITLE QUESTION</a:t>
            </a:r>
          </a:p>
          <a:p>
            <a:endParaRPr lang="en-GB" sz="1600" b="1"/>
          </a:p>
          <a:p>
            <a:r>
              <a:rPr lang="en-GB" sz="1600" b="1"/>
              <a:t>Purpose and Goals</a:t>
            </a:r>
            <a:endParaRPr lang="en-GB" sz="1600"/>
          </a:p>
          <a:p>
            <a:pPr marL="0" indent="0">
              <a:buNone/>
            </a:pPr>
            <a:r>
              <a:rPr lang="en-GB"/>
              <a:t>	A jury is formed with the specific purpose of deliberating on evidence and reaching a verdict in a legal case. </a:t>
            </a:r>
          </a:p>
          <a:p>
            <a:r>
              <a:rPr lang="en-GB" sz="1600" b="1"/>
              <a:t>Structure and Roles</a:t>
            </a:r>
            <a:endParaRPr lang="en-GB" sz="1600"/>
          </a:p>
          <a:p>
            <a:pPr marL="0" indent="0">
              <a:buNone/>
            </a:pPr>
            <a:r>
              <a:rPr lang="en-GB"/>
              <a:t>	functioning as a unit towards a common goal under a structured legal process mirrors team dynamics.</a:t>
            </a:r>
          </a:p>
          <a:p>
            <a:r>
              <a:rPr lang="en-GB" sz="1600" b="1"/>
              <a:t>Interdependence</a:t>
            </a:r>
            <a:endParaRPr lang="en-GB" sz="1600"/>
          </a:p>
          <a:p>
            <a:pPr marL="0" indent="0">
              <a:buNone/>
            </a:pPr>
            <a:r>
              <a:rPr lang="en-GB"/>
              <a:t>	Jurors must work closely together, discussing and analysing case details to reach a unanimous or majority decision. </a:t>
            </a:r>
          </a:p>
          <a:p>
            <a:r>
              <a:rPr lang="en-GB" sz="1600" b="1"/>
              <a:t>Accountability</a:t>
            </a:r>
            <a:endParaRPr lang="en-GB" sz="1600"/>
          </a:p>
          <a:p>
            <a:pPr marL="0" indent="0">
              <a:buNone/>
            </a:pPr>
            <a:r>
              <a:rPr lang="en-GB"/>
              <a:t>	Accountability in a jury is primarily collective. While individual jurors are responsible for their participation and decision-making, the final verdict is a result of the jury’s decision.</a:t>
            </a:r>
          </a:p>
          <a:p>
            <a:r>
              <a:rPr lang="en-GB" sz="1600" b="1"/>
              <a:t>Outcome and Performance Measurement</a:t>
            </a:r>
            <a:endParaRPr lang="en-GB" sz="1600"/>
          </a:p>
          <a:p>
            <a:pPr marL="0" indent="0">
              <a:buNone/>
            </a:pPr>
            <a:r>
              <a:rPr lang="en-GB"/>
              <a:t>	The performance of a jury is evaluated based on the collective outcome—the verdict. </a:t>
            </a:r>
          </a:p>
          <a:p>
            <a:r>
              <a:rPr lang="en-GB" sz="1600" b="1"/>
              <a:t>Decision-Making</a:t>
            </a:r>
            <a:endParaRPr lang="en-GB" sz="1600"/>
          </a:p>
          <a:p>
            <a:pPr marL="0" indent="0">
              <a:buNone/>
            </a:pPr>
            <a:r>
              <a:rPr lang="en-GB"/>
              <a:t>	Team-Like: Decision-making within a jury requires consensus or near-consensus depending on the legal system. This 	need to reach a collective agreement before delivering a verdict is a key characteristic of team-based decision-making.</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5827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3E80F-13C5-1BFF-B6F3-525924B91C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1F4A4B-BA87-58CC-ABE8-570D09D65B2B}"/>
              </a:ext>
            </a:extLst>
          </p:cNvPr>
          <p:cNvSpPr>
            <a:spLocks noGrp="1" noRot="1" noChangeAspect="1"/>
          </p:cNvSpPr>
          <p:nvPr>
            <p:ph type="sldImg"/>
          </p:nvPr>
        </p:nvSpPr>
        <p:spPr>
          <a:xfrm>
            <a:off x="407988" y="1219200"/>
            <a:ext cx="5853112" cy="3292475"/>
          </a:xfrm>
        </p:spPr>
      </p:sp>
      <p:sp>
        <p:nvSpPr>
          <p:cNvPr id="3" name="Notes Placeholder 2">
            <a:extLst>
              <a:ext uri="{FF2B5EF4-FFF2-40B4-BE49-F238E27FC236}">
                <a16:creationId xmlns:a16="http://schemas.microsoft.com/office/drawing/2014/main" id="{F335A6CE-24BC-3912-ADDF-F9E2B2B033BA}"/>
              </a:ext>
            </a:extLst>
          </p:cNvPr>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a:latin typeface="+mn-lt"/>
            </a:endParaRPr>
          </a:p>
          <a:p>
            <a:pPr defTabSz="914400" eaLnBrk="1" fontAlgn="base" hangingPunct="1">
              <a:lnSpc>
                <a:spcPct val="85000"/>
              </a:lnSpc>
              <a:spcBef>
                <a:spcPct val="50000"/>
              </a:spcBef>
              <a:spcAft>
                <a:spcPct val="0"/>
              </a:spcAft>
              <a:buNone/>
            </a:pPr>
            <a:endParaRPr lang="en-US" altLang="en-US" sz="1200" b="1">
              <a:latin typeface="+mn-lt"/>
            </a:endParaRPr>
          </a:p>
          <a:p>
            <a:pPr defTabSz="914400" eaLnBrk="1" fontAlgn="base" hangingPunct="1">
              <a:lnSpc>
                <a:spcPct val="85000"/>
              </a:lnSpc>
              <a:spcBef>
                <a:spcPct val="50000"/>
              </a:spcBef>
              <a:spcAft>
                <a:spcPct val="0"/>
              </a:spcAft>
              <a:buNone/>
            </a:pPr>
            <a:r>
              <a:rPr lang="en-US" altLang="en-US" sz="1200" b="1">
                <a:latin typeface="+mn-lt"/>
              </a:rPr>
              <a:t>Team performance theory</a:t>
            </a:r>
          </a:p>
          <a:p>
            <a:pPr defTabSz="914400" eaLnBrk="1" fontAlgn="base" hangingPunct="1">
              <a:lnSpc>
                <a:spcPct val="85000"/>
              </a:lnSpc>
              <a:spcBef>
                <a:spcPct val="50000"/>
              </a:spcBef>
              <a:spcAft>
                <a:spcPct val="0"/>
              </a:spcAft>
              <a:buNone/>
            </a:pPr>
            <a:r>
              <a:rPr lang="en-US" altLang="en-US" sz="120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200">
                <a:latin typeface="+mn-lt"/>
              </a:rPr>
              <a:t>Tuckman, Bruce W. (1965) 'Developmental sequence in small groups',  </a:t>
            </a:r>
            <a:r>
              <a:rPr lang="en-US" altLang="en-US" sz="1200" i="1">
                <a:latin typeface="+mn-lt"/>
              </a:rPr>
              <a:t>Psychological Bulletin</a:t>
            </a:r>
            <a:r>
              <a:rPr lang="en-US" altLang="en-US" sz="1200">
                <a:latin typeface="+mn-lt"/>
              </a:rPr>
              <a:t>, 63, 384-399. Tuckman, Bruce W. (1972) </a:t>
            </a:r>
            <a:r>
              <a:rPr lang="en-US" altLang="en-US" sz="1200" i="1">
                <a:latin typeface="+mn-lt"/>
              </a:rPr>
              <a:t>Conducting Educational Research</a:t>
            </a:r>
            <a:r>
              <a:rPr lang="en-US" altLang="en-US" sz="1200">
                <a:latin typeface="+mn-lt"/>
              </a:rPr>
              <a:t>, New York: Harcourt Brace Jovanovich. Fifth edition 1999 by Wadsworth. Tuckman, Bruce W. (1979) </a:t>
            </a:r>
            <a:r>
              <a:rPr lang="en-US" altLang="en-US" sz="1200" i="1">
                <a:latin typeface="+mn-lt"/>
              </a:rPr>
              <a:t>Evaluating Instructional Programs</a:t>
            </a:r>
            <a:r>
              <a:rPr lang="en-US" altLang="en-US" sz="1200">
                <a:latin typeface="+mn-lt"/>
              </a:rPr>
              <a:t>, Boston: Allyn &amp; Bacon </a:t>
            </a:r>
          </a:p>
          <a:p>
            <a:endParaRPr lang="en-GB"/>
          </a:p>
        </p:txBody>
      </p:sp>
      <p:sp>
        <p:nvSpPr>
          <p:cNvPr id="4" name="Slide Number Placeholder 3">
            <a:extLst>
              <a:ext uri="{FF2B5EF4-FFF2-40B4-BE49-F238E27FC236}">
                <a16:creationId xmlns:a16="http://schemas.microsoft.com/office/drawing/2014/main" id="{02456365-E0D7-5C9E-E955-6B63B639F47A}"/>
              </a:ext>
            </a:extLst>
          </p:cNvPr>
          <p:cNvSpPr>
            <a:spLocks noGrp="1"/>
          </p:cNvSpPr>
          <p:nvPr>
            <p:ph type="sldNum" sz="quarter" idx="5"/>
          </p:nvPr>
        </p:nvSpPr>
        <p:spPr/>
        <p:txBody>
          <a:bodyPr/>
          <a:lstStyle/>
          <a:p>
            <a:fld id="{90EEACC9-36CA-4170-B814-D2326227168E}" type="slidenum">
              <a:rPr lang="en-GB" smtClean="0"/>
              <a:t>15</a:t>
            </a:fld>
            <a:endParaRPr lang="en-GB"/>
          </a:p>
        </p:txBody>
      </p:sp>
    </p:spTree>
    <p:extLst>
      <p:ext uri="{BB962C8B-B14F-4D97-AF65-F5344CB8AC3E}">
        <p14:creationId xmlns:p14="http://schemas.microsoft.com/office/powerpoint/2010/main" val="1977464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a:latin typeface="+mn-lt"/>
            </a:endParaRPr>
          </a:p>
          <a:p>
            <a:pPr defTabSz="914400" eaLnBrk="1" fontAlgn="base" hangingPunct="1">
              <a:lnSpc>
                <a:spcPct val="85000"/>
              </a:lnSpc>
              <a:spcBef>
                <a:spcPct val="50000"/>
              </a:spcBef>
              <a:spcAft>
                <a:spcPct val="0"/>
              </a:spcAft>
              <a:buNone/>
            </a:pPr>
            <a:endParaRPr lang="en-US" altLang="en-US" sz="1200" b="1">
              <a:latin typeface="+mn-lt"/>
            </a:endParaRPr>
          </a:p>
          <a:p>
            <a:pPr defTabSz="914400" eaLnBrk="1" fontAlgn="base" hangingPunct="1">
              <a:lnSpc>
                <a:spcPct val="85000"/>
              </a:lnSpc>
              <a:spcBef>
                <a:spcPct val="50000"/>
              </a:spcBef>
              <a:spcAft>
                <a:spcPct val="0"/>
              </a:spcAft>
              <a:buNone/>
            </a:pPr>
            <a:r>
              <a:rPr lang="en-US" altLang="en-US" sz="1200" b="1">
                <a:latin typeface="+mn-lt"/>
              </a:rPr>
              <a:t>Team performance theory</a:t>
            </a:r>
          </a:p>
          <a:p>
            <a:pPr defTabSz="914400" eaLnBrk="1" fontAlgn="base" hangingPunct="1">
              <a:lnSpc>
                <a:spcPct val="85000"/>
              </a:lnSpc>
              <a:spcBef>
                <a:spcPct val="50000"/>
              </a:spcBef>
              <a:spcAft>
                <a:spcPct val="0"/>
              </a:spcAft>
              <a:buNone/>
            </a:pPr>
            <a:r>
              <a:rPr lang="en-US" altLang="en-US" sz="120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200">
                <a:latin typeface="+mn-lt"/>
              </a:rPr>
              <a:t>Tuckman, Bruce W. (1965) 'Developmental sequence in small groups',  </a:t>
            </a:r>
            <a:r>
              <a:rPr lang="en-US" altLang="en-US" sz="1200" i="1">
                <a:latin typeface="+mn-lt"/>
              </a:rPr>
              <a:t>Psychological Bulletin</a:t>
            </a:r>
            <a:r>
              <a:rPr lang="en-US" altLang="en-US" sz="1200">
                <a:latin typeface="+mn-lt"/>
              </a:rPr>
              <a:t>, 63, 384-399. Tuckman, Bruce W. (1972) </a:t>
            </a:r>
            <a:r>
              <a:rPr lang="en-US" altLang="en-US" sz="1200" i="1">
                <a:latin typeface="+mn-lt"/>
              </a:rPr>
              <a:t>Conducting Educational Research</a:t>
            </a:r>
            <a:r>
              <a:rPr lang="en-US" altLang="en-US" sz="1200">
                <a:latin typeface="+mn-lt"/>
              </a:rPr>
              <a:t>, New York: Harcourt Brace Jovanovich. Fifth edition 1999 by Wadsworth. Tuckman, Bruce W. (1979) </a:t>
            </a:r>
            <a:r>
              <a:rPr lang="en-US" altLang="en-US" sz="1200" i="1">
                <a:latin typeface="+mn-lt"/>
              </a:rPr>
              <a:t>Evaluating Instructional Programs</a:t>
            </a:r>
            <a:r>
              <a:rPr lang="en-US" altLang="en-US" sz="1200">
                <a:latin typeface="+mn-lt"/>
              </a:rPr>
              <a:t>, Boston: Allyn &amp; Bacon </a:t>
            </a:r>
          </a:p>
          <a:p>
            <a:endParaRPr lang="en-GB"/>
          </a:p>
        </p:txBody>
      </p:sp>
      <p:sp>
        <p:nvSpPr>
          <p:cNvPr id="4" name="Slide Number Placeholder 3"/>
          <p:cNvSpPr>
            <a:spLocks noGrp="1"/>
          </p:cNvSpPr>
          <p:nvPr>
            <p:ph type="sldNum" sz="quarter" idx="5"/>
          </p:nvPr>
        </p:nvSpPr>
        <p:spPr/>
        <p:txBody>
          <a:bodyPr/>
          <a:lstStyle/>
          <a:p>
            <a:fld id="{90EEACC9-36CA-4170-B814-D2326227168E}" type="slidenum">
              <a:rPr lang="en-GB" smtClean="0"/>
              <a:t>16</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Consideration is given to hierarchical structure/ leadership/ individual roles and responsibilities</a:t>
            </a:r>
          </a:p>
          <a:p>
            <a:pPr eaLnBrk="1" hangingPunct="1">
              <a:lnSpc>
                <a:spcPct val="9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90000"/>
              </a:lnSpc>
            </a:pPr>
            <a:r>
              <a:rPr lang="en-GB" altLang="en-US" sz="120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a:p>
            <a:pPr eaLnBrk="1" hangingPunct="1">
              <a:lnSpc>
                <a:spcPct val="9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90000"/>
              </a:lnSpc>
            </a:pPr>
            <a:r>
              <a:rPr lang="en-GB" altLang="en-US" sz="120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120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120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120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1200">
                <a:latin typeface="Arial" panose="020B0604020202020204" pitchFamily="34" charset="0"/>
                <a:cs typeface="Arial" panose="020B0604020202020204" pitchFamily="34" charset="0"/>
              </a:rPr>
              <a:t>Try to fit themselves into a role in the team.</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Leader’s actions</a:t>
            </a:r>
          </a:p>
          <a:p>
            <a:pPr eaLnBrk="1" hangingPunct="1">
              <a:lnSpc>
                <a:spcPct val="80000"/>
              </a:lnSpc>
            </a:pPr>
            <a:r>
              <a:rPr lang="en-GB" altLang="en-US" sz="120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120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120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1200">
                <a:latin typeface="Arial" panose="020B0604020202020204" pitchFamily="34" charset="0"/>
                <a:cs typeface="Arial" panose="020B0604020202020204" pitchFamily="34" charset="0"/>
              </a:rPr>
              <a:t>Move the team onto the storming stage at the correct time.</a:t>
            </a:r>
            <a:endParaRPr lang="en-GB" altLang="en-US" sz="1200" b="1">
              <a:latin typeface="Arial" panose="020B0604020202020204" pitchFamily="34" charset="0"/>
              <a:cs typeface="Arial" panose="020B0604020202020204" pitchFamily="34" charset="0"/>
            </a:endParaRPr>
          </a:p>
          <a:p>
            <a:pPr eaLnBrk="1" hangingPunct="1">
              <a:lnSpc>
                <a:spcPct val="90000"/>
              </a:lnSpc>
            </a:pPr>
            <a:endParaRPr lang="en-GB" altLang="en-US" sz="12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90EEACC9-36CA-4170-B814-D2326227168E}" type="slidenum">
              <a:rPr lang="en-GB" smtClean="0"/>
              <a:t>18</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120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120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120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120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1200">
                <a:latin typeface="Arial" panose="020B0604020202020204" pitchFamily="34" charset="0"/>
                <a:cs typeface="Arial" panose="020B0604020202020204" pitchFamily="34" charset="0"/>
              </a:rPr>
              <a:t>There will be general feelings of instability and mutiny.</a:t>
            </a:r>
          </a:p>
          <a:p>
            <a:pPr eaLnBrk="1" fontAlgn="auto" hangingPunct="1">
              <a:lnSpc>
                <a:spcPct val="80000"/>
              </a:lnSpc>
              <a:spcAft>
                <a:spcPts val="0"/>
              </a:spcAft>
              <a:buFont typeface="Monotype Sorts" pitchFamily="2" charset="2"/>
              <a:buNone/>
              <a:defRPr/>
            </a:pPr>
            <a:r>
              <a:rPr lang="en-GB" altLang="en-US" b="1">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Know the point to move the team on to the norming stage.</a:t>
            </a:r>
            <a:endParaRPr lang="en-GB" altLang="en-US" sz="1200" b="1">
              <a:latin typeface="Arial" panose="020B0604020202020204" pitchFamily="34" charset="0"/>
              <a:cs typeface="Arial" panose="020B0604020202020204" pitchFamily="34" charset="0"/>
            </a:endParaRPr>
          </a:p>
          <a:p>
            <a:pPr eaLnBrk="1" hangingPunct="1">
              <a:lnSpc>
                <a:spcPct val="80000"/>
              </a:lnSpc>
            </a:pPr>
            <a:endParaRPr lang="en-GB" altLang="en-US" sz="1200">
              <a:latin typeface="Arial" panose="020B0604020202020204" pitchFamily="34" charset="0"/>
              <a:cs typeface="Arial" panose="020B0604020202020204" pitchFamily="34" charset="0"/>
            </a:endParaRPr>
          </a:p>
          <a:p>
            <a:pPr eaLnBrk="1" hangingPunct="1">
              <a:lnSpc>
                <a:spcPct val="80000"/>
              </a:lnSpc>
            </a:pPr>
            <a:endParaRPr lang="en-GB" altLang="en-US" sz="12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90EEACC9-36CA-4170-B814-D2326227168E}" type="slidenum">
              <a:rPr lang="en-GB" smtClean="0"/>
              <a:t>19</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120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120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120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120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120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1200">
                <a:latin typeface="Arial" panose="020B0604020202020204" pitchFamily="34" charset="0"/>
                <a:cs typeface="Arial" panose="020B0604020202020204" pitchFamily="34" charset="0"/>
              </a:rPr>
              <a:t>There will be very little explicit conflict; there may however be some tacit (behind-the-scenes) conflict.</a:t>
            </a:r>
          </a:p>
          <a:p>
            <a:pPr eaLnBrk="1" fontAlgn="auto" hangingPunct="1">
              <a:lnSpc>
                <a:spcPct val="80000"/>
              </a:lnSpc>
              <a:spcAft>
                <a:spcPts val="0"/>
              </a:spcAft>
              <a:buFont typeface="Monotype Sorts" pitchFamily="2" charset="2"/>
              <a:buNone/>
              <a:defRPr/>
            </a:pPr>
            <a:r>
              <a:rPr lang="en-GB" altLang="en-US" b="1">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Watch out for and control tacit conflict (a spillover from the storming stage).</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1200">
                <a:latin typeface="Arial" panose="020B0604020202020204" pitchFamily="34" charset="0"/>
                <a:cs typeface="Arial" panose="020B0604020202020204" pitchFamily="34" charset="0"/>
              </a:rPr>
              <a:t>Inject some humour and fun.</a:t>
            </a:r>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32415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120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120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120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120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1200">
                <a:latin typeface="Arial" panose="020B0604020202020204" pitchFamily="34" charset="0"/>
                <a:cs typeface="Arial" panose="020B0604020202020204" pitchFamily="34" charset="0"/>
              </a:rPr>
              <a:t>The team will respond to criticism from within the team but be intolerant of criticism from outside of the team.</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Leader’s actions</a:t>
            </a:r>
          </a:p>
          <a:p>
            <a:pPr eaLnBrk="1" hangingPunct="1">
              <a:lnSpc>
                <a:spcPct val="80000"/>
              </a:lnSpc>
            </a:pPr>
            <a:r>
              <a:rPr lang="en-GB" altLang="en-US" sz="120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120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120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120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1200" b="1">
              <a:latin typeface="Arial" panose="020B0604020202020204" pitchFamily="34" charset="0"/>
              <a:cs typeface="Arial" panose="020B0604020202020204" pitchFamily="34" charset="0"/>
            </a:endParaRPr>
          </a:p>
          <a:p>
            <a:pPr eaLnBrk="1" hangingPunct="1">
              <a:lnSpc>
                <a:spcPct val="80000"/>
              </a:lnSpc>
            </a:pPr>
            <a:endParaRPr lang="en-GB" altLang="en-US" sz="1200">
              <a:latin typeface="Arial" panose="020B0604020202020204" pitchFamily="34" charset="0"/>
              <a:cs typeface="Arial" panose="020B0604020202020204" pitchFamily="34" charset="0"/>
            </a:endParaRPr>
          </a:p>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41376279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This phase is sometimes called ‘</a:t>
            </a:r>
            <a:r>
              <a:rPr lang="en-GB" b="1" i="1"/>
              <a:t>Mourning</a:t>
            </a:r>
            <a:r>
              <a:rPr lang="en-GB"/>
              <a:t>’, as there is a feeling of loss, and things may never be like this again.  </a:t>
            </a:r>
          </a:p>
          <a:p>
            <a:endParaRPr lang="en-GB"/>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120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120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120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120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1200">
                <a:latin typeface="Arial" panose="020B0604020202020204" pitchFamily="34" charset="0"/>
                <a:cs typeface="Arial" panose="020B0604020202020204" pitchFamily="34" charset="0"/>
              </a:rPr>
              <a:t>relief at being free of a dysfunctional team</a:t>
            </a:r>
          </a:p>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Leader’s actions</a:t>
            </a:r>
          </a:p>
          <a:p>
            <a:pPr eaLnBrk="1" hangingPunct="1">
              <a:lnSpc>
                <a:spcPct val="80000"/>
              </a:lnSpc>
            </a:pPr>
            <a:r>
              <a:rPr lang="en-GB" altLang="en-US" sz="120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120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120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120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1200">
                <a:latin typeface="Arial" panose="020B0604020202020204" pitchFamily="34" charset="0"/>
                <a:cs typeface="Arial" panose="020B0604020202020204" pitchFamily="34" charset="0"/>
              </a:rPr>
              <a:t>Arrange network structures after the death of the team.</a:t>
            </a:r>
          </a:p>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22</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5520780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Storming: This phase is marked by disagreement, power struggles, and unclear roles until the team works out ways to resolve conflicts and agree on responsibilities.</a:t>
            </a:r>
          </a:p>
          <a:p>
            <a:endParaRPr lang="en-GB"/>
          </a:p>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20177240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Adjourning: Some team members felt sad the project was ending but were pleased with their achievements. The team leader gave positive feedback and encouraged everyone to stay connected for future collaboration opportunities. After this, the team disbanded, with members moving on to new roles and projects.</a:t>
            </a:r>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28565267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Norming - </a:t>
            </a:r>
            <a:r>
              <a:rPr lang="en-GB" sz="1200" b="0" i="0" kern="1200">
                <a:solidFill>
                  <a:schemeClr val="tx1"/>
                </a:solidFill>
                <a:effectLst/>
                <a:latin typeface="+mn-lt"/>
                <a:ea typeface="+mn-ea"/>
                <a:cs typeface="+mn-cs"/>
              </a:rPr>
              <a:t>Trust and cohesion grew, allowing the team to work collaboratively toward their shared goal with increased motivation and confidence.</a:t>
            </a:r>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552902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Forming: </a:t>
            </a:r>
            <a:r>
              <a:rPr lang="en-GB" sz="1200" b="0" i="0" kern="1200">
                <a:solidFill>
                  <a:schemeClr val="tx1"/>
                </a:solidFill>
                <a:effectLst/>
                <a:latin typeface="+mn-lt"/>
                <a:ea typeface="+mn-ea"/>
                <a:cs typeface="+mn-cs"/>
              </a:rPr>
              <a:t>Conversations were mostly surface-level as members avoided conflict, trying to make a positive impression and understand what was expected of them. The team leader clarified the project’s objectives and outlined initial responsibilities to provide structure.</a:t>
            </a:r>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5802706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Performing: Members felt confident in their skills and proud of their collective achievements, enjoying both the work and their strong team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8481166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lecturer can go back to previous slides to refresh and explain why. </a:t>
            </a:r>
          </a:p>
          <a:p>
            <a:r>
              <a:rPr lang="en-GB"/>
              <a:t>Give praise to the winner!</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910779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407988" y="1219200"/>
            <a:ext cx="5853112" cy="3292475"/>
          </a:xfrm>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325895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latin typeface="Arial"/>
                <a:cs typeface="Arial"/>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b="1">
              <a:latin typeface="Arial"/>
              <a:cs typeface="Arial"/>
            </a:endParaRPr>
          </a:p>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34544805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16159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20/01/2026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7819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681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5261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4905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888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8811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76989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89497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7356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42262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3582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20/01/2026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20/01/2026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152424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jpeg"/><Relationship Id="rId7"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s://pixabay.com/en/classroom-cooperative-learning-1297779/"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www.publicdomainpictures.net/en/view-image.php?image=247270&amp;picture=coffee-break-time"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B7tOALvmv_Q?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hyperlink" Target="https://foto.wuestenigel.com/analysis-text-on-blackboard/"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2927648" y="3707110"/>
            <a:ext cx="6768752" cy="2386186"/>
          </a:xfrm>
        </p:spPr>
        <p:txBody>
          <a:bodyPr>
            <a:normAutofit fontScale="92500"/>
          </a:bodyPr>
          <a:lstStyle/>
          <a:p>
            <a:r>
              <a:rPr lang="en-GB" b="1">
                <a:solidFill>
                  <a:schemeClr val="bg1"/>
                </a:solidFill>
              </a:rPr>
              <a:t>Week 2</a:t>
            </a:r>
          </a:p>
          <a:p>
            <a:r>
              <a:rPr lang="en-GB" b="1">
                <a:solidFill>
                  <a:schemeClr val="bg1"/>
                </a:solidFill>
              </a:rPr>
              <a:t>January 2026</a:t>
            </a:r>
          </a:p>
          <a:p>
            <a:endParaRPr lang="en-GB" b="1">
              <a:solidFill>
                <a:schemeClr val="bg1"/>
              </a:solidFill>
            </a:endParaRPr>
          </a:p>
          <a:p>
            <a:r>
              <a:rPr lang="en-GB" b="1">
                <a:solidFill>
                  <a:schemeClr val="bg1"/>
                </a:solidFill>
              </a:rPr>
              <a:t>Rhiannon Akers and Melanie Squire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628800"/>
            <a:ext cx="9649072" cy="3040769"/>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a:solidFill>
                  <a:srgbClr val="000000"/>
                </a:solidFill>
                <a:latin typeface="Arial" panose="020B0604020202020204" pitchFamily="34" charset="0"/>
                <a:ea typeface="Times New Roman" panose="02020603050405020304" pitchFamily="18" charset="0"/>
                <a:cs typeface="Arial" panose="020B0604020202020204" pitchFamily="34" charset="0"/>
              </a:rPr>
              <a:t>Recap from last week</a:t>
            </a:r>
          </a:p>
          <a:p>
            <a:pPr marL="533400" marR="76200" indent="-457200">
              <a:lnSpc>
                <a:spcPct val="115000"/>
              </a:lnSpc>
              <a:spcAft>
                <a:spcPts val="1000"/>
              </a:spcAft>
              <a:buFont typeface="Courier New" panose="02070309020205020404" pitchFamily="49" charset="0"/>
              <a:buChar char="o"/>
            </a:pPr>
            <a:r>
              <a:rPr lang="en-GB" sz="2800">
                <a:solidFill>
                  <a:srgbClr val="000000"/>
                </a:solidFill>
                <a:latin typeface="Arial" panose="020B0604020202020204" pitchFamily="34" charset="0"/>
                <a:ea typeface="Times New Roman" panose="02020603050405020304" pitchFamily="18" charset="0"/>
                <a:cs typeface="Arial" panose="020B0604020202020204" pitchFamily="34" charset="0"/>
              </a:rPr>
              <a:t>Relationships continued (PAC model)</a:t>
            </a:r>
          </a:p>
          <a:p>
            <a:pPr marL="533400" marR="76200" indent="-457200">
              <a:lnSpc>
                <a:spcPct val="115000"/>
              </a:lnSpc>
              <a:spcAft>
                <a:spcPts val="1000"/>
              </a:spcAft>
              <a:buFont typeface="Courier New" panose="02070309020205020404" pitchFamily="49" charset="0"/>
              <a:buChar char="o"/>
            </a:pPr>
            <a:r>
              <a:rPr lang="en-GB" sz="2800">
                <a:solidFill>
                  <a:srgbClr val="000000"/>
                </a:solidFill>
                <a:latin typeface="Arial" panose="020B0604020202020204" pitchFamily="34" charset="0"/>
                <a:ea typeface="Times New Roman" panose="02020603050405020304" pitchFamily="18" charset="0"/>
                <a:cs typeface="Arial" panose="020B0604020202020204" pitchFamily="34" charset="0"/>
              </a:rPr>
              <a:t>Explore the difference between groups and teams</a:t>
            </a:r>
          </a:p>
          <a:p>
            <a:pPr marL="533400" marR="76200" indent="-457200">
              <a:lnSpc>
                <a:spcPct val="115000"/>
              </a:lnSpc>
              <a:spcAft>
                <a:spcPts val="1000"/>
              </a:spcAft>
              <a:buFont typeface="Courier New" panose="02070309020205020404" pitchFamily="49" charset="0"/>
              <a:buChar char="o"/>
            </a:pPr>
            <a:r>
              <a:rPr lang="en-GB" sz="2800">
                <a:solidFill>
                  <a:srgbClr val="000000"/>
                </a:solidFill>
                <a:latin typeface="Arial" panose="020B0604020202020204" pitchFamily="34" charset="0"/>
                <a:ea typeface="Times New Roman" panose="02020603050405020304" pitchFamily="18" charset="0"/>
                <a:cs typeface="Arial" panose="020B0604020202020204" pitchFamily="34" charset="0"/>
              </a:rPr>
              <a:t>Introduce you to Tuckman’s theory</a:t>
            </a:r>
          </a:p>
          <a:p>
            <a:pPr marL="533400" marR="76200" indent="-457200">
              <a:lnSpc>
                <a:spcPct val="115000"/>
              </a:lnSpc>
              <a:spcAft>
                <a:spcPts val="1000"/>
              </a:spcAft>
              <a:buFont typeface="Courier New" panose="02070309020205020404" pitchFamily="49" charset="0"/>
              <a:buChar char="o"/>
            </a:pPr>
            <a:r>
              <a:rPr lang="en-GB" sz="2800">
                <a:solidFill>
                  <a:srgbClr val="000000"/>
                </a:solidFill>
                <a:latin typeface="Arial" panose="020B0604020202020204" pitchFamily="34" charset="0"/>
                <a:ea typeface="Times New Roman" panose="02020603050405020304" pitchFamily="18" charset="0"/>
                <a:cs typeface="Arial" panose="020B0604020202020204" pitchFamily="34" charset="0"/>
              </a:rPr>
              <a:t>Create your presentation groups</a:t>
            </a: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75376-3A68-143A-EED2-D4DBF706658D}"/>
              </a:ext>
            </a:extLst>
          </p:cNvPr>
          <p:cNvSpPr>
            <a:spLocks noGrp="1"/>
          </p:cNvSpPr>
          <p:nvPr>
            <p:ph type="title"/>
          </p:nvPr>
        </p:nvSpPr>
        <p:spPr>
          <a:xfrm>
            <a:off x="609600" y="274638"/>
            <a:ext cx="10972800" cy="1143000"/>
          </a:xfrm>
        </p:spPr>
        <p:txBody>
          <a:bodyPr anchor="ctr">
            <a:normAutofit/>
          </a:bodyPr>
          <a:lstStyle/>
          <a:p>
            <a:r>
              <a:rPr lang="en-GB"/>
              <a:t>Recap of Week 1</a:t>
            </a:r>
          </a:p>
        </p:txBody>
      </p:sp>
      <p:sp>
        <p:nvSpPr>
          <p:cNvPr id="3" name="Content Placeholder 2">
            <a:extLst>
              <a:ext uri="{FF2B5EF4-FFF2-40B4-BE49-F238E27FC236}">
                <a16:creationId xmlns:a16="http://schemas.microsoft.com/office/drawing/2014/main" id="{989F0B37-629D-C2EC-D252-116AC57416F0}"/>
              </a:ext>
            </a:extLst>
          </p:cNvPr>
          <p:cNvSpPr>
            <a:spLocks noGrp="1"/>
          </p:cNvSpPr>
          <p:nvPr>
            <p:ph sz="half" idx="1"/>
          </p:nvPr>
        </p:nvSpPr>
        <p:spPr>
          <a:xfrm>
            <a:off x="609600" y="1600201"/>
            <a:ext cx="5384800" cy="3989040"/>
          </a:xfrm>
        </p:spPr>
        <p:txBody>
          <a:bodyPr>
            <a:normAutofit/>
          </a:bodyPr>
          <a:lstStyle/>
          <a:p>
            <a:r>
              <a:rPr lang="en-GB"/>
              <a:t>We are all different and keep changing</a:t>
            </a:r>
          </a:p>
          <a:p>
            <a:r>
              <a:rPr lang="en-GB"/>
              <a:t>The importance of relationships and trust</a:t>
            </a:r>
          </a:p>
          <a:p>
            <a:r>
              <a:rPr lang="en-GB"/>
              <a:t>Valuing and promoting difference (Gestalt/Dialectical Tension)</a:t>
            </a:r>
          </a:p>
          <a:p>
            <a:r>
              <a:rPr lang="en-GB" err="1"/>
              <a:t>Betari’s</a:t>
            </a:r>
            <a:r>
              <a:rPr lang="en-GB"/>
              <a:t> Box </a:t>
            </a:r>
          </a:p>
          <a:p>
            <a:endParaRPr lang="en-GB"/>
          </a:p>
        </p:txBody>
      </p:sp>
      <p:pic>
        <p:nvPicPr>
          <p:cNvPr id="5" name="Picture 4">
            <a:extLst>
              <a:ext uri="{FF2B5EF4-FFF2-40B4-BE49-F238E27FC236}">
                <a16:creationId xmlns:a16="http://schemas.microsoft.com/office/drawing/2014/main" id="{36095FAE-2E14-3AF1-23F8-3FFCE44B174F}"/>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161038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a:latin typeface="Arial"/>
                <a:cs typeface="Arial"/>
              </a:rPr>
              <a:t>What did you recognise about yourself in relationships?</a:t>
            </a:r>
          </a:p>
          <a:p>
            <a:pPr marL="0" indent="0">
              <a:buNone/>
            </a:pPr>
            <a:br>
              <a:rPr lang="en-GB">
                <a:latin typeface="Arial"/>
              </a:rPr>
            </a:br>
            <a:r>
              <a:rPr lang="en-GB">
                <a:latin typeface="Arial"/>
                <a:cs typeface="Arial"/>
              </a:rPr>
              <a:t>What situations have you noticed yourself focusing more on relationships?</a:t>
            </a:r>
          </a:p>
          <a:p>
            <a:pPr marL="0" indent="0">
              <a:buNone/>
            </a:pPr>
            <a:endParaRPr lang="en-GB">
              <a:latin typeface="Arial"/>
              <a:cs typeface="Arial"/>
            </a:endParaRPr>
          </a:p>
          <a:p>
            <a:pPr marL="0" indent="0">
              <a:buNone/>
            </a:pPr>
            <a:r>
              <a:rPr lang="en-GB">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a:latin typeface="Arial" panose="020B0604020202020204" pitchFamily="34" charset="0"/>
                <a:cs typeface="Arial" panose="020B0604020202020204" pitchFamily="34" charset="0"/>
              </a:rPr>
              <a:t>The OK Corral</a:t>
            </a:r>
          </a:p>
          <a:p>
            <a:pPr marL="0" indent="0" algn="ctr">
              <a:buNone/>
            </a:pPr>
            <a:r>
              <a:rPr lang="en-GB" sz="200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latin typeface="Arial" panose="020B0604020202020204" pitchFamily="34" charset="0"/>
                <a:cs typeface="Arial" panose="020B0604020202020204" pitchFamily="34" charset="0"/>
              </a:rPr>
              <a:t>Relationships:  </a:t>
            </a:r>
            <a:endParaRPr lang="en-US" sz="4000" i="1">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a:latin typeface="Arial" panose="020B0604020202020204" pitchFamily="34" charset="0"/>
                          <a:cs typeface="Arial" panose="020B0604020202020204" pitchFamily="34" charset="0"/>
                        </a:rPr>
                        <a:t>I am OK</a:t>
                      </a:r>
                    </a:p>
                    <a:p>
                      <a:pPr algn="ctr"/>
                      <a:r>
                        <a:rPr lang="en-GB" sz="2000" b="0">
                          <a:latin typeface="Arial" panose="020B0604020202020204" pitchFamily="34" charset="0"/>
                          <a:cs typeface="Arial" panose="020B0604020202020204" pitchFamily="34" charset="0"/>
                        </a:rPr>
                        <a:t>You are OK</a:t>
                      </a:r>
                    </a:p>
                    <a:p>
                      <a:pPr algn="ctr"/>
                      <a:endParaRPr lang="en-GB" sz="2000" b="1">
                        <a:latin typeface="Arial" panose="020B0604020202020204" pitchFamily="34" charset="0"/>
                        <a:cs typeface="Arial" panose="020B0604020202020204" pitchFamily="34" charset="0"/>
                      </a:endParaRPr>
                    </a:p>
                    <a:p>
                      <a:pPr algn="ctr"/>
                      <a:r>
                        <a:rPr lang="en-GB" sz="2000" b="1">
                          <a:latin typeface="Arial" panose="020B0604020202020204" pitchFamily="34" charset="0"/>
                          <a:cs typeface="Arial" panose="020B0604020202020204" pitchFamily="34" charset="0"/>
                        </a:rPr>
                        <a:t>HEALTHY</a:t>
                      </a:r>
                    </a:p>
                    <a:p>
                      <a:pPr algn="ctr"/>
                      <a:r>
                        <a:rPr lang="en-GB" sz="2000" b="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a:latin typeface="Arial" panose="020B0604020202020204" pitchFamily="34" charset="0"/>
                          <a:cs typeface="Arial" panose="020B0604020202020204" pitchFamily="34" charset="0"/>
                        </a:rPr>
                        <a:t>I am OK</a:t>
                      </a:r>
                    </a:p>
                    <a:p>
                      <a:pPr algn="ctr"/>
                      <a:r>
                        <a:rPr lang="en-GB" sz="2000" b="0">
                          <a:latin typeface="Arial" panose="020B0604020202020204" pitchFamily="34" charset="0"/>
                          <a:cs typeface="Arial" panose="020B0604020202020204" pitchFamily="34" charset="0"/>
                        </a:rPr>
                        <a:t>You are not OK</a:t>
                      </a:r>
                    </a:p>
                    <a:p>
                      <a:pPr algn="ctr"/>
                      <a:endParaRPr lang="en-GB" sz="2000" b="0">
                        <a:latin typeface="Arial" panose="020B0604020202020204" pitchFamily="34" charset="0"/>
                        <a:cs typeface="Arial" panose="020B0604020202020204" pitchFamily="34" charset="0"/>
                      </a:endParaRPr>
                    </a:p>
                    <a:p>
                      <a:pPr algn="ctr"/>
                      <a:r>
                        <a:rPr lang="en-GB" sz="2000" b="1">
                          <a:latin typeface="Arial" panose="020B0604020202020204" pitchFamily="34" charset="0"/>
                          <a:cs typeface="Arial" panose="020B0604020202020204" pitchFamily="34" charset="0"/>
                        </a:rPr>
                        <a:t>ONE UP</a:t>
                      </a:r>
                    </a:p>
                    <a:p>
                      <a:pPr algn="ctr"/>
                      <a:r>
                        <a:rPr lang="en-GB" sz="2000" b="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a:latin typeface="Arial" panose="020B0604020202020204" pitchFamily="34" charset="0"/>
                          <a:cs typeface="Arial" panose="020B0604020202020204" pitchFamily="34" charset="0"/>
                        </a:rPr>
                        <a:t>I am not OK</a:t>
                      </a:r>
                    </a:p>
                    <a:p>
                      <a:pPr algn="ctr"/>
                      <a:r>
                        <a:rPr lang="en-GB" sz="2000" b="0">
                          <a:latin typeface="Arial" panose="020B0604020202020204" pitchFamily="34" charset="0"/>
                          <a:cs typeface="Arial" panose="020B0604020202020204" pitchFamily="34" charset="0"/>
                        </a:rPr>
                        <a:t>You are OK</a:t>
                      </a:r>
                    </a:p>
                    <a:p>
                      <a:pPr algn="ctr"/>
                      <a:endParaRPr lang="en-GB" sz="2000" b="0">
                        <a:latin typeface="Arial" panose="020B0604020202020204" pitchFamily="34" charset="0"/>
                        <a:cs typeface="Arial" panose="020B0604020202020204" pitchFamily="34" charset="0"/>
                      </a:endParaRPr>
                    </a:p>
                    <a:p>
                      <a:pPr algn="ctr"/>
                      <a:r>
                        <a:rPr lang="en-GB" sz="2000" b="1">
                          <a:latin typeface="Arial" panose="020B0604020202020204" pitchFamily="34" charset="0"/>
                          <a:cs typeface="Arial" panose="020B0604020202020204" pitchFamily="34" charset="0"/>
                        </a:rPr>
                        <a:t>ONE DOWN</a:t>
                      </a:r>
                    </a:p>
                    <a:p>
                      <a:pPr algn="ctr"/>
                      <a:r>
                        <a:rPr lang="en-GB" sz="2000" b="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a:latin typeface="Arial" panose="020B0604020202020204" pitchFamily="34" charset="0"/>
                          <a:cs typeface="Arial" panose="020B0604020202020204" pitchFamily="34" charset="0"/>
                        </a:rPr>
                        <a:t>I am not OK</a:t>
                      </a:r>
                    </a:p>
                    <a:p>
                      <a:pPr algn="ctr"/>
                      <a:r>
                        <a:rPr lang="en-GB" sz="2000" b="0">
                          <a:latin typeface="Arial" panose="020B0604020202020204" pitchFamily="34" charset="0"/>
                          <a:cs typeface="Arial" panose="020B0604020202020204" pitchFamily="34" charset="0"/>
                        </a:rPr>
                        <a:t>You are not OK</a:t>
                      </a:r>
                    </a:p>
                    <a:p>
                      <a:pPr algn="ctr"/>
                      <a:endParaRPr lang="en-GB" sz="2000" b="0">
                        <a:latin typeface="Arial" panose="020B0604020202020204" pitchFamily="34" charset="0"/>
                        <a:cs typeface="Arial" panose="020B0604020202020204" pitchFamily="34" charset="0"/>
                      </a:endParaRPr>
                    </a:p>
                    <a:p>
                      <a:pPr algn="ctr"/>
                      <a:r>
                        <a:rPr lang="en-GB" sz="2000" b="1">
                          <a:latin typeface="Arial" panose="020B0604020202020204" pitchFamily="34" charset="0"/>
                          <a:cs typeface="Arial" panose="020B0604020202020204" pitchFamily="34" charset="0"/>
                        </a:rPr>
                        <a:t>HOPELESS</a:t>
                      </a:r>
                    </a:p>
                    <a:p>
                      <a:pPr algn="ctr"/>
                      <a:r>
                        <a:rPr lang="en-GB" sz="2000" b="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85900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1981200" y="1600201"/>
            <a:ext cx="8867328" cy="3917032"/>
          </a:xfrm>
        </p:spPr>
        <p:txBody>
          <a:bodyPr/>
          <a:lstStyle/>
          <a:p>
            <a:r>
              <a:rPr lang="en-GB"/>
              <a:t>Culture - organisational &amp; personal</a:t>
            </a:r>
          </a:p>
          <a:p>
            <a:r>
              <a:rPr lang="en-GB"/>
              <a:t>Confidentiality</a:t>
            </a:r>
          </a:p>
          <a:p>
            <a:r>
              <a:rPr lang="en-GB"/>
              <a:t>Social skills</a:t>
            </a:r>
          </a:p>
          <a:p>
            <a:r>
              <a:rPr lang="en-GB"/>
              <a:t>Communication</a:t>
            </a:r>
          </a:p>
          <a:p>
            <a:r>
              <a:rPr lang="en-GB"/>
              <a:t>Formality &amp; informality</a:t>
            </a:r>
          </a:p>
          <a:p>
            <a:r>
              <a:rPr lang="en-GB"/>
              <a:t>Trust – the big one!</a:t>
            </a:r>
          </a:p>
        </p:txBody>
      </p:sp>
    </p:spTree>
    <p:extLst>
      <p:ext uri="{BB962C8B-B14F-4D97-AF65-F5344CB8AC3E}">
        <p14:creationId xmlns:p14="http://schemas.microsoft.com/office/powerpoint/2010/main" val="186884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92942-4644-5DCF-6AB2-8B39ED2D9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072F8-FFF3-9607-ED7E-B27BC464D56A}"/>
              </a:ext>
            </a:extLst>
          </p:cNvPr>
          <p:cNvSpPr>
            <a:spLocks noGrp="1"/>
          </p:cNvSpPr>
          <p:nvPr>
            <p:ph type="title"/>
          </p:nvPr>
        </p:nvSpPr>
        <p:spPr/>
        <p:txBody>
          <a:bodyPr>
            <a:normAutofit/>
          </a:bodyPr>
          <a:lstStyle/>
          <a:p>
            <a:r>
              <a:rPr lang="en-GB" b="1"/>
              <a:t>PAC Model</a:t>
            </a:r>
          </a:p>
        </p:txBody>
      </p:sp>
      <p:sp>
        <p:nvSpPr>
          <p:cNvPr id="3" name="Content Placeholder 2">
            <a:extLst>
              <a:ext uri="{FF2B5EF4-FFF2-40B4-BE49-F238E27FC236}">
                <a16:creationId xmlns:a16="http://schemas.microsoft.com/office/drawing/2014/main" id="{6DA041F9-3249-F0FA-58B7-0C52781CC807}"/>
              </a:ext>
            </a:extLst>
          </p:cNvPr>
          <p:cNvSpPr>
            <a:spLocks noGrp="1"/>
          </p:cNvSpPr>
          <p:nvPr>
            <p:ph idx="1"/>
          </p:nvPr>
        </p:nvSpPr>
        <p:spPr>
          <a:xfrm>
            <a:off x="811832" y="1417638"/>
            <a:ext cx="10972800" cy="4099595"/>
          </a:xfrm>
        </p:spPr>
        <p:txBody>
          <a:bodyPr>
            <a:normAutofit fontScale="92500" lnSpcReduction="20000"/>
          </a:bodyPr>
          <a:lstStyle/>
          <a:p>
            <a:pPr marL="0" indent="0" algn="ctr">
              <a:buNone/>
            </a:pPr>
            <a:r>
              <a:rPr lang="en-GB" sz="3500"/>
              <a:t>Parent/Adult/Child</a:t>
            </a:r>
          </a:p>
          <a:p>
            <a:endParaRPr lang="en-GB"/>
          </a:p>
          <a:p>
            <a:r>
              <a:rPr lang="en-GB" sz="2800" b="1"/>
              <a:t>Parent: </a:t>
            </a:r>
            <a:r>
              <a:rPr lang="en-GB" sz="2800"/>
              <a:t>Represents a state of authority, adopting attitudes copied from parents or authority figures.</a:t>
            </a:r>
          </a:p>
          <a:p>
            <a:endParaRPr lang="en-GB" sz="2800"/>
          </a:p>
          <a:p>
            <a:r>
              <a:rPr lang="en-GB" sz="2800" b="1"/>
              <a:t>Adult:</a:t>
            </a:r>
            <a:r>
              <a:rPr lang="en-GB" sz="2800"/>
              <a:t> Represents a state of rationality and objectivity, dealing with current reality and reasoning.</a:t>
            </a:r>
          </a:p>
          <a:p>
            <a:endParaRPr lang="en-GB" sz="2800"/>
          </a:p>
          <a:p>
            <a:r>
              <a:rPr lang="en-GB" sz="2800" b="1"/>
              <a:t>Child:</a:t>
            </a:r>
            <a:r>
              <a:rPr lang="en-GB" sz="2800"/>
              <a:t> Represents a state of reaction, driven by emotions and past experiences.</a:t>
            </a:r>
          </a:p>
        </p:txBody>
      </p:sp>
    </p:spTree>
    <p:extLst>
      <p:ext uri="{BB962C8B-B14F-4D97-AF65-F5344CB8AC3E}">
        <p14:creationId xmlns:p14="http://schemas.microsoft.com/office/powerpoint/2010/main" val="170182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BF97-BB9B-0288-D9B7-1EC3642E1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C9A1F-7AFF-8B61-19A0-7245480830D1}"/>
              </a:ext>
            </a:extLst>
          </p:cNvPr>
          <p:cNvSpPr>
            <a:spLocks noGrp="1"/>
          </p:cNvSpPr>
          <p:nvPr>
            <p:ph type="title"/>
          </p:nvPr>
        </p:nvSpPr>
        <p:spPr/>
        <p:txBody>
          <a:bodyPr>
            <a:normAutofit/>
          </a:bodyPr>
          <a:lstStyle/>
          <a:p>
            <a:r>
              <a:rPr lang="en-GB" b="1"/>
              <a:t>Understanding Behaviour</a:t>
            </a:r>
          </a:p>
        </p:txBody>
      </p:sp>
      <p:sp>
        <p:nvSpPr>
          <p:cNvPr id="3" name="Content Placeholder 2">
            <a:extLst>
              <a:ext uri="{FF2B5EF4-FFF2-40B4-BE49-F238E27FC236}">
                <a16:creationId xmlns:a16="http://schemas.microsoft.com/office/drawing/2014/main" id="{2F71AD2B-C788-E35F-EDC5-40F21E1BB914}"/>
              </a:ext>
            </a:extLst>
          </p:cNvPr>
          <p:cNvSpPr>
            <a:spLocks noGrp="1"/>
          </p:cNvSpPr>
          <p:nvPr>
            <p:ph idx="1"/>
          </p:nvPr>
        </p:nvSpPr>
        <p:spPr>
          <a:xfrm>
            <a:off x="811832" y="1417638"/>
            <a:ext cx="10972800" cy="4099595"/>
          </a:xfrm>
        </p:spPr>
        <p:txBody>
          <a:bodyPr>
            <a:normAutofit/>
          </a:bodyPr>
          <a:lstStyle/>
          <a:p>
            <a:pPr marL="0" indent="0">
              <a:buNone/>
            </a:pPr>
            <a:r>
              <a:rPr lang="en-GB" sz="2800"/>
              <a:t>Recognising which state we are in can help us understand our own responses and behaviours in team settings.</a:t>
            </a:r>
          </a:p>
          <a:p>
            <a:pPr marL="0" indent="0">
              <a:buNone/>
            </a:pPr>
            <a:r>
              <a:rPr lang="en-GB" sz="2800" b="1"/>
              <a:t>Impact on Others:</a:t>
            </a:r>
            <a:endParaRPr lang="en-GB" sz="2800"/>
          </a:p>
          <a:p>
            <a:r>
              <a:rPr lang="en-GB" sz="2800"/>
              <a:t>Different states can affect interactions with team members and outcomes in communication.</a:t>
            </a:r>
          </a:p>
          <a:p>
            <a:pPr marL="0" indent="0">
              <a:buNone/>
            </a:pPr>
            <a:r>
              <a:rPr lang="en-GB" sz="2800" b="1"/>
              <a:t>Practical Use:</a:t>
            </a:r>
            <a:endParaRPr lang="en-GB" sz="2800"/>
          </a:p>
          <a:p>
            <a:r>
              <a:rPr lang="en-GB" sz="2800"/>
              <a:t>How would we apply this knowledge to improve communication and collaboration within teams.</a:t>
            </a:r>
          </a:p>
        </p:txBody>
      </p:sp>
    </p:spTree>
    <p:extLst>
      <p:ext uri="{BB962C8B-B14F-4D97-AF65-F5344CB8AC3E}">
        <p14:creationId xmlns:p14="http://schemas.microsoft.com/office/powerpoint/2010/main" val="324531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a:latin typeface="Arial" panose="020B0604020202020204" pitchFamily="34" charset="0"/>
                <a:cs typeface="Arial" panose="020B0604020202020204" pitchFamily="34" charset="0"/>
              </a:rPr>
              <a:t>People – what state to choose?</a:t>
            </a:r>
            <a:endParaRPr lang="en-US" i="1">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a:latin typeface="Arial" panose="020B0604020202020204" pitchFamily="34" charset="0"/>
                <a:cs typeface="Arial" panose="020B0604020202020204" pitchFamily="34" charset="0"/>
              </a:rPr>
              <a:t>Transactional Analysis – the Games We Play</a:t>
            </a:r>
          </a:p>
          <a:p>
            <a:pPr algn="r"/>
            <a:r>
              <a:rPr lang="en-US">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559242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fade">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02"/>
                                        </p:tgtEl>
                                        <p:attrNameLst>
                                          <p:attrName>style.visibility</p:attrName>
                                        </p:attrNameLst>
                                      </p:cBhvr>
                                      <p:to>
                                        <p:strVal val="visible"/>
                                      </p:to>
                                    </p:set>
                                    <p:animEffect transition="in" filter="fade">
                                      <p:cBhvr>
                                        <p:cTn id="22" dur="500"/>
                                        <p:tgtEl>
                                          <p:spTgt spid="410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100"/>
                                        </p:tgtEl>
                                        <p:attrNameLst>
                                          <p:attrName>style.visibility</p:attrName>
                                        </p:attrNameLst>
                                      </p:cBhvr>
                                      <p:to>
                                        <p:strVal val="visible"/>
                                      </p:to>
                                    </p:set>
                                    <p:animEffect transition="in" filter="fade">
                                      <p:cBhvr>
                                        <p:cTn id="27" dur="500"/>
                                        <p:tgtEl>
                                          <p:spTgt spid="410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104"/>
                                        </p:tgtEl>
                                        <p:attrNameLst>
                                          <p:attrName>style.visibility</p:attrName>
                                        </p:attrNameLst>
                                      </p:cBhvr>
                                      <p:to>
                                        <p:strVal val="visible"/>
                                      </p:to>
                                    </p:set>
                                    <p:animEffect transition="in" filter="fade">
                                      <p:cBhvr>
                                        <p:cTn id="37" dur="500"/>
                                        <p:tgtEl>
                                          <p:spTgt spid="410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106"/>
                                        </p:tgtEl>
                                        <p:attrNameLst>
                                          <p:attrName>style.visibility</p:attrName>
                                        </p:attrNameLst>
                                      </p:cBhvr>
                                      <p:to>
                                        <p:strVal val="visible"/>
                                      </p:to>
                                    </p:set>
                                    <p:animEffect transition="in" filter="fade">
                                      <p:cBhvr>
                                        <p:cTn id="42" dur="500"/>
                                        <p:tgtEl>
                                          <p:spTgt spid="410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5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108"/>
                                        </p:tgtEl>
                                        <p:attrNameLst>
                                          <p:attrName>style.visibility</p:attrName>
                                        </p:attrNameLst>
                                      </p:cBhvr>
                                      <p:to>
                                        <p:strVal val="visible"/>
                                      </p:to>
                                    </p:set>
                                    <p:animEffect transition="in" filter="fade">
                                      <p:cBhvr>
                                        <p:cTn id="52" dur="500"/>
                                        <p:tgtEl>
                                          <p:spTgt spid="4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atin typeface="Arial" panose="020B0604020202020204" pitchFamily="34" charset="0"/>
                <a:cs typeface="Arial" panose="020B0604020202020204" pitchFamily="34" charset="0"/>
              </a:rPr>
              <a:t>The consequences?</a:t>
            </a:r>
            <a:endParaRPr lang="en-US" i="1">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a:latin typeface="Arial" panose="020B0604020202020204" pitchFamily="34" charset="0"/>
                <a:cs typeface="Arial" panose="020B0604020202020204" pitchFamily="34" charset="0"/>
              </a:rPr>
              <a:t>Controlling</a:t>
            </a:r>
          </a:p>
          <a:p>
            <a:pPr algn="ctr"/>
            <a:r>
              <a:rPr lang="en-US" sz="280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a:latin typeface="Arial" panose="020B0604020202020204" pitchFamily="34" charset="0"/>
                <a:cs typeface="Arial" panose="020B0604020202020204" pitchFamily="34" charset="0"/>
              </a:rPr>
              <a:t>Nurturing</a:t>
            </a:r>
          </a:p>
          <a:p>
            <a:pPr algn="ctr"/>
            <a:r>
              <a:rPr lang="en-US" sz="280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a:latin typeface="Arial" panose="020B0604020202020204" pitchFamily="34" charset="0"/>
                <a:cs typeface="Arial" panose="020B0604020202020204" pitchFamily="34" charset="0"/>
              </a:rPr>
              <a:t>Free</a:t>
            </a:r>
          </a:p>
          <a:p>
            <a:pPr algn="ctr"/>
            <a:r>
              <a:rPr lang="en-US" sz="280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a:latin typeface="Arial" panose="020B0604020202020204" pitchFamily="34" charset="0"/>
                          <a:cs typeface="Arial" panose="020B0604020202020204" pitchFamily="34" charset="0"/>
                        </a:rPr>
                        <a:t>Sit quietly, can’t say “no”; </a:t>
                      </a:r>
                      <a:r>
                        <a:rPr lang="en-US" sz="2100" b="1">
                          <a:latin typeface="Arial" panose="020B0604020202020204" pitchFamily="34" charset="0"/>
                          <a:cs typeface="Arial" panose="020B0604020202020204" pitchFamily="34" charset="0"/>
                        </a:rPr>
                        <a:t>or </a:t>
                      </a:r>
                      <a:r>
                        <a:rPr lang="en-US" sz="2100" b="0">
                          <a:latin typeface="Arial" panose="020B0604020202020204" pitchFamily="34" charset="0"/>
                          <a:cs typeface="Arial" panose="020B0604020202020204" pitchFamily="34" charset="0"/>
                        </a:rPr>
                        <a:t>aggressive, rebellious (or both)</a:t>
                      </a:r>
                      <a:endParaRPr lang="en-US" sz="210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1201806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470233" y="153168"/>
            <a:ext cx="11432499" cy="917348"/>
          </a:xfrm>
        </p:spPr>
        <p:txBody>
          <a:bodyPr>
            <a:normAutofit/>
          </a:bodyPr>
          <a:lstStyle/>
          <a:p>
            <a:r>
              <a:rPr lang="en-US">
                <a:latin typeface="Arial"/>
                <a:cs typeface="Arial"/>
              </a:rPr>
              <a:t>How do we build relationships with others?</a:t>
            </a:r>
            <a:endParaRPr lang="en-US" i="1">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45874" y="5724847"/>
            <a:ext cx="1785938" cy="584775"/>
          </a:xfrm>
          <a:prstGeom prst="rect">
            <a:avLst/>
          </a:prstGeom>
          <a:noFill/>
        </p:spPr>
        <p:txBody>
          <a:bodyPr wrap="square" rtlCol="0">
            <a:spAutoFit/>
          </a:bodyPr>
          <a:lstStyle/>
          <a:p>
            <a:pPr algn="ctr"/>
            <a:r>
              <a:rPr lang="en-US" sz="3200" b="1">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806137" y="6455188"/>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 name="Straight Arrow Connector 1">
            <a:extLst>
              <a:ext uri="{FF2B5EF4-FFF2-40B4-BE49-F238E27FC236}">
                <a16:creationId xmlns:a16="http://schemas.microsoft.com/office/drawing/2014/main" id="{07DA8081-762D-1581-F7C5-3A4DF28BE652}"/>
              </a:ext>
            </a:extLst>
          </p:cNvPr>
          <p:cNvCxnSpPr/>
          <p:nvPr/>
        </p:nvCxnSpPr>
        <p:spPr>
          <a:xfrm>
            <a:off x="4838329" y="568562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5466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F736-AD83-5D41-3342-E887CE3A7F68}"/>
              </a:ext>
            </a:extLst>
          </p:cNvPr>
          <p:cNvSpPr>
            <a:spLocks noGrp="1"/>
          </p:cNvSpPr>
          <p:nvPr>
            <p:ph type="title"/>
          </p:nvPr>
        </p:nvSpPr>
        <p:spPr/>
        <p:txBody>
          <a:bodyPr/>
          <a:lstStyle/>
          <a:p>
            <a:r>
              <a:rPr lang="en-GB"/>
              <a:t>Scenario: Performance review conversation</a:t>
            </a:r>
          </a:p>
        </p:txBody>
      </p:sp>
      <p:sp>
        <p:nvSpPr>
          <p:cNvPr id="3" name="Content Placeholder 2">
            <a:extLst>
              <a:ext uri="{FF2B5EF4-FFF2-40B4-BE49-F238E27FC236}">
                <a16:creationId xmlns:a16="http://schemas.microsoft.com/office/drawing/2014/main" id="{26CCA3E3-50C7-4E02-CDD3-6029F43E1F0B}"/>
              </a:ext>
            </a:extLst>
          </p:cNvPr>
          <p:cNvSpPr>
            <a:spLocks noGrp="1"/>
          </p:cNvSpPr>
          <p:nvPr>
            <p:ph idx="1"/>
          </p:nvPr>
        </p:nvSpPr>
        <p:spPr/>
        <p:txBody>
          <a:bodyPr>
            <a:normAutofit fontScale="40000" lnSpcReduction="20000"/>
          </a:bodyPr>
          <a:lstStyle/>
          <a:p>
            <a:pPr marL="0" indent="0">
              <a:buNone/>
            </a:pPr>
            <a:r>
              <a:rPr lang="en-GB"/>
              <a:t>You are a team member in a medium‑sized organisation. For the last few months, your workload has been heavy and deadlines have often changed at short notice. You feel you have done your best in difficult circumstances, but you are also tired and a bit defensive.</a:t>
            </a:r>
          </a:p>
          <a:p>
            <a:pPr marL="0" indent="0">
              <a:buNone/>
            </a:pPr>
            <a:endParaRPr lang="en-GB"/>
          </a:p>
          <a:p>
            <a:pPr marL="0" indent="0">
              <a:buNone/>
            </a:pPr>
            <a:r>
              <a:rPr lang="en-GB"/>
              <a:t>Today you have your annual performance review with your line manager.</a:t>
            </a:r>
          </a:p>
          <a:p>
            <a:pPr marL="0" indent="0">
              <a:buNone/>
            </a:pPr>
            <a:endParaRPr lang="en-GB"/>
          </a:p>
          <a:p>
            <a:pPr marL="0" indent="0">
              <a:buNone/>
            </a:pPr>
            <a:r>
              <a:rPr lang="en-GB"/>
              <a:t>During the meeting:</a:t>
            </a:r>
          </a:p>
          <a:p>
            <a:pPr marL="0" indent="0">
              <a:buNone/>
            </a:pPr>
            <a:endParaRPr lang="en-GB"/>
          </a:p>
          <a:p>
            <a:r>
              <a:rPr lang="en-GB"/>
              <a:t>Your manager opens with:</a:t>
            </a:r>
            <a:br>
              <a:rPr lang="en-GB"/>
            </a:br>
            <a:r>
              <a:rPr lang="en-GB"/>
              <a:t>“We need to talk about your performance this year. There have been quite a few missed deadlines and I’m not sure you’re as committed as you were when you started.”</a:t>
            </a:r>
          </a:p>
          <a:p>
            <a:r>
              <a:rPr lang="en-GB"/>
              <a:t>You immediately feel your stomach drop and think, “That’s not fair, nobody mentions how much the priorities keep changing.”</a:t>
            </a:r>
          </a:p>
          <a:p>
            <a:r>
              <a:rPr lang="en-GB"/>
              <a:t>You respond with:</a:t>
            </a:r>
            <a:br>
              <a:rPr lang="en-GB"/>
            </a:br>
            <a:r>
              <a:rPr lang="en-GB"/>
              <a:t>“Well, I can’t do everything. You keep piling things on and then blame me when it’s not perfect.”</a:t>
            </a:r>
          </a:p>
          <a:p>
            <a:r>
              <a:rPr lang="en-GB"/>
              <a:t>Your manager sighs and says:</a:t>
            </a:r>
            <a:br>
              <a:rPr lang="en-GB"/>
            </a:br>
            <a:r>
              <a:rPr lang="en-GB"/>
              <a:t>“I’m not interested in excuses. Other people manage, so you should be able to as well.”</a:t>
            </a:r>
          </a:p>
          <a:p>
            <a:r>
              <a:rPr lang="en-GB"/>
              <a:t>The atmosphere becomes tense. You leave the meeting feeling angry and unappreciated, and your manager leaves feeling that you were difficult and unwilling to take responsibility.</a:t>
            </a:r>
          </a:p>
          <a:p>
            <a:endParaRPr lang="en-GB"/>
          </a:p>
        </p:txBody>
      </p:sp>
    </p:spTree>
    <p:extLst>
      <p:ext uri="{BB962C8B-B14F-4D97-AF65-F5344CB8AC3E}">
        <p14:creationId xmlns:p14="http://schemas.microsoft.com/office/powerpoint/2010/main" val="2228087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a:cs typeface="Arial" panose="020B0604020202020204" pitchFamily="34" charset="0"/>
              </a:rPr>
              <a:t>What is the difference between a team </a:t>
            </a:r>
            <a:br>
              <a:rPr lang="en-GB" b="1">
                <a:cs typeface="Arial" panose="020B0604020202020204" pitchFamily="34" charset="0"/>
              </a:rPr>
            </a:br>
            <a:r>
              <a:rPr lang="en-GB" b="1">
                <a:cs typeface="Arial" panose="020B0604020202020204" pitchFamily="34" charset="0"/>
              </a:rPr>
              <a:t>and a group?</a:t>
            </a:r>
            <a:endParaRPr lang="en-GB" b="1"/>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1981200" y="1600201"/>
            <a:ext cx="7931224" cy="3917032"/>
          </a:xfrm>
        </p:spPr>
        <p:txBody>
          <a:bodyPr/>
          <a:lstStyle/>
          <a:p>
            <a:pPr marL="0" indent="0">
              <a:buNone/>
            </a:pPr>
            <a:endParaRPr lang="en-GB"/>
          </a:p>
          <a:p>
            <a:pPr marL="0" indent="0">
              <a:buNone/>
            </a:pPr>
            <a:endParaRPr lang="en-GB"/>
          </a:p>
        </p:txBody>
      </p:sp>
      <p:pic>
        <p:nvPicPr>
          <p:cNvPr id="5" name="Picture 4" descr="A group of people sitting around a table&#10;&#10;AI-generated content may be incorrect.">
            <a:extLst>
              <a:ext uri="{FF2B5EF4-FFF2-40B4-BE49-F238E27FC236}">
                <a16:creationId xmlns:a16="http://schemas.microsoft.com/office/drawing/2014/main" id="{F17ED2F7-A405-2CDB-6F3C-EB39F76462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2578" y="1722512"/>
            <a:ext cx="5048468" cy="3412975"/>
          </a:xfrm>
          <a:prstGeom prst="rect">
            <a:avLst/>
          </a:prstGeom>
        </p:spPr>
      </p:pic>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a:xfrm>
            <a:off x="609600" y="274638"/>
            <a:ext cx="10972800" cy="1143000"/>
          </a:xfrm>
        </p:spPr>
        <p:txBody>
          <a:bodyPr anchor="ctr">
            <a:normAutofit/>
          </a:bodyPr>
          <a:lstStyle/>
          <a:p>
            <a:r>
              <a:rPr lang="en-GB" b="1"/>
              <a:t>Is a Jury a Group or a Team?</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sz="3200" b="1"/>
              <a:t>Purpose and Goals</a:t>
            </a:r>
            <a:endParaRPr lang="en-GB" sz="3200"/>
          </a:p>
          <a:p>
            <a:pPr>
              <a:lnSpc>
                <a:spcPct val="90000"/>
              </a:lnSpc>
            </a:pPr>
            <a:r>
              <a:rPr lang="en-GB" sz="3200" b="1"/>
              <a:t>Structure and Roles</a:t>
            </a:r>
            <a:endParaRPr lang="en-GB" sz="3200"/>
          </a:p>
          <a:p>
            <a:pPr>
              <a:lnSpc>
                <a:spcPct val="90000"/>
              </a:lnSpc>
            </a:pPr>
            <a:r>
              <a:rPr lang="en-GB" sz="3200" b="1"/>
              <a:t>Interdependence</a:t>
            </a:r>
            <a:endParaRPr lang="en-GB" sz="3200"/>
          </a:p>
          <a:p>
            <a:pPr>
              <a:lnSpc>
                <a:spcPct val="90000"/>
              </a:lnSpc>
            </a:pPr>
            <a:r>
              <a:rPr lang="en-GB" sz="3200" b="1"/>
              <a:t>Accountability</a:t>
            </a:r>
            <a:endParaRPr lang="en-GB" sz="3200"/>
          </a:p>
          <a:p>
            <a:pPr>
              <a:lnSpc>
                <a:spcPct val="90000"/>
              </a:lnSpc>
            </a:pPr>
            <a:r>
              <a:rPr lang="en-GB" sz="3200" b="1"/>
              <a:t>Outcome and Performance Measurement</a:t>
            </a:r>
            <a:endParaRPr lang="en-GB" sz="3200"/>
          </a:p>
          <a:p>
            <a:pPr>
              <a:lnSpc>
                <a:spcPct val="90000"/>
              </a:lnSpc>
            </a:pPr>
            <a:r>
              <a:rPr lang="en-GB" sz="3200" b="1"/>
              <a:t>Decision-Making</a:t>
            </a:r>
            <a:endParaRPr lang="en-GB" sz="3200"/>
          </a:p>
          <a:p>
            <a:pPr marL="0" indent="0">
              <a:lnSpc>
                <a:spcPct val="90000"/>
              </a:lnSpc>
              <a:buNone/>
            </a:pPr>
            <a:r>
              <a:rPr lang="en-GB" sz="1800"/>
              <a:t>	 </a:t>
            </a:r>
          </a:p>
          <a:p>
            <a:pPr marL="0" indent="0">
              <a:lnSpc>
                <a:spcPct val="90000"/>
              </a:lnSpc>
              <a:buNone/>
            </a:pPr>
            <a:endParaRPr lang="en-GB" sz="1800"/>
          </a:p>
        </p:txBody>
      </p:sp>
      <p:sp>
        <p:nvSpPr>
          <p:cNvPr id="8" name="Content Placeholder 3">
            <a:extLst>
              <a:ext uri="{FF2B5EF4-FFF2-40B4-BE49-F238E27FC236}">
                <a16:creationId xmlns:a16="http://schemas.microsoft.com/office/drawing/2014/main" id="{844949DA-ECCE-D8B0-7227-CB9DCD8A2200}"/>
              </a:ext>
            </a:extLst>
          </p:cNvPr>
          <p:cNvSpPr>
            <a:spLocks noGrp="1"/>
          </p:cNvSpPr>
          <p:nvPr>
            <p:ph sz="half" idx="2"/>
          </p:nvPr>
        </p:nvSpPr>
        <p:spPr>
          <a:xfrm>
            <a:off x="6197600" y="1600201"/>
            <a:ext cx="5384800" cy="3989040"/>
          </a:xfrm>
        </p:spPr>
        <p:txBody>
          <a:bodyPr>
            <a:normAutofit lnSpcReduction="10000"/>
          </a:bodyPr>
          <a:lstStyle/>
          <a:p>
            <a:r>
              <a:rPr lang="en-GB" sz="2800"/>
              <a:t>Thus, while a jury starts as a group of individuals assembled from the public, it functions as a team due to its purpose, the need for collaboration and consensus, collective accountability, and the structured process it must follow to reach a legal verdict.</a:t>
            </a:r>
          </a:p>
          <a:p>
            <a:endParaRPr lang="en-US"/>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 calcmode="lin" valueType="num">
                                      <p:cBhvr additive="base">
                                        <p:cTn id="3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247389-86A8-053C-D6D9-9232795863CB}"/>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229B9EF6-C708-5AE6-825F-13A81156BF4F}"/>
              </a:ext>
            </a:extLst>
          </p:cNvPr>
          <p:cNvSpPr>
            <a:spLocks noGrp="1"/>
          </p:cNvSpPr>
          <p:nvPr>
            <p:ph type="title"/>
          </p:nvPr>
        </p:nvSpPr>
        <p:spPr>
          <a:xfrm>
            <a:off x="609600" y="274638"/>
            <a:ext cx="10972800" cy="1143000"/>
          </a:xfrm>
        </p:spPr>
        <p:txBody>
          <a:bodyPr/>
          <a:lstStyle/>
          <a:p>
            <a:endParaRPr lang="en-US"/>
          </a:p>
        </p:txBody>
      </p:sp>
      <p:pic>
        <p:nvPicPr>
          <p:cNvPr id="7" name="Content Placeholder 6" descr="Two red mugs with smiley faces on them&#10;&#10;AI-generated content may be incorrect.">
            <a:extLst>
              <a:ext uri="{FF2B5EF4-FFF2-40B4-BE49-F238E27FC236}">
                <a16:creationId xmlns:a16="http://schemas.microsoft.com/office/drawing/2014/main" id="{5A8ACD3A-3054-EA71-245D-D5E4B2105263}"/>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75720" y="1196752"/>
            <a:ext cx="5384800" cy="3598025"/>
          </a:xfrm>
          <a:noFill/>
        </p:spPr>
      </p:pic>
      <p:sp>
        <p:nvSpPr>
          <p:cNvPr id="14" name="Content Placeholder 3">
            <a:extLst>
              <a:ext uri="{FF2B5EF4-FFF2-40B4-BE49-F238E27FC236}">
                <a16:creationId xmlns:a16="http://schemas.microsoft.com/office/drawing/2014/main" id="{81E9FE4E-DEA2-C0A5-E755-E509DC6306B9}"/>
              </a:ext>
            </a:extLst>
          </p:cNvPr>
          <p:cNvSpPr>
            <a:spLocks noGrp="1"/>
          </p:cNvSpPr>
          <p:nvPr>
            <p:ph sz="half" idx="2"/>
          </p:nvPr>
        </p:nvSpPr>
        <p:spPr>
          <a:xfrm>
            <a:off x="6197600" y="1600201"/>
            <a:ext cx="5384800" cy="3989040"/>
          </a:xfrm>
        </p:spPr>
        <p:txBody>
          <a:bodyPr/>
          <a:lstStyle/>
          <a:p>
            <a:endParaRPr lang="en-US"/>
          </a:p>
        </p:txBody>
      </p:sp>
    </p:spTree>
    <p:extLst>
      <p:ext uri="{BB962C8B-B14F-4D97-AF65-F5344CB8AC3E}">
        <p14:creationId xmlns:p14="http://schemas.microsoft.com/office/powerpoint/2010/main" val="1967759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2016919" y="499533"/>
            <a:ext cx="8079581" cy="1658198"/>
          </a:xfrm>
        </p:spPr>
        <p:txBody>
          <a:bodyPr>
            <a:normAutofit/>
          </a:bodyPr>
          <a:lstStyle/>
          <a:p>
            <a:r>
              <a:rPr lang="en-GB"/>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extLst>
              <p:ext uri="{D42A27DB-BD31-4B8C-83A1-F6EECF244321}">
                <p14:modId xmlns:p14="http://schemas.microsoft.com/office/powerpoint/2010/main" val="1676310000"/>
              </p:ext>
            </p:extLst>
          </p:nvPr>
        </p:nvGraphicFramePr>
        <p:xfrm>
          <a:off x="2100369" y="1916832"/>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83D7E641-A715-B48E-6413-87AEF5531051}"/>
              </a:ext>
            </a:extLst>
          </p:cNvPr>
          <p:cNvPicPr>
            <a:picLocks noChangeAspect="1"/>
          </p:cNvPicPr>
          <p:nvPr/>
        </p:nvPicPr>
        <p:blipFill>
          <a:blip r:embed="rId8"/>
          <a:stretch>
            <a:fillRect/>
          </a:stretch>
        </p:blipFill>
        <p:spPr>
          <a:xfrm>
            <a:off x="6999589" y="2813030"/>
            <a:ext cx="1733550" cy="1524000"/>
          </a:xfrm>
          <a:prstGeom prst="rect">
            <a:avLst/>
          </a:prstGeom>
        </p:spPr>
      </p:pic>
      <p:pic>
        <p:nvPicPr>
          <p:cNvPr id="7" name="Picture 6">
            <a:extLst>
              <a:ext uri="{FF2B5EF4-FFF2-40B4-BE49-F238E27FC236}">
                <a16:creationId xmlns:a16="http://schemas.microsoft.com/office/drawing/2014/main" id="{B81A044A-5DD8-D774-F473-700A3DE12E76}"/>
              </a:ext>
            </a:extLst>
          </p:cNvPr>
          <p:cNvPicPr>
            <a:picLocks noChangeAspect="1"/>
          </p:cNvPicPr>
          <p:nvPr/>
        </p:nvPicPr>
        <p:blipFill>
          <a:blip r:embed="rId9"/>
          <a:stretch>
            <a:fillRect/>
          </a:stretch>
        </p:blipFill>
        <p:spPr>
          <a:xfrm>
            <a:off x="5329237" y="2722604"/>
            <a:ext cx="1533525" cy="1676400"/>
          </a:xfrm>
          <a:prstGeom prst="rect">
            <a:avLst/>
          </a:prstGeom>
        </p:spPr>
      </p:pic>
    </p:spTree>
    <p:extLst>
      <p:ext uri="{BB962C8B-B14F-4D97-AF65-F5344CB8AC3E}">
        <p14:creationId xmlns:p14="http://schemas.microsoft.com/office/powerpoint/2010/main" val="2922622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1956510" y="237248"/>
            <a:ext cx="8280920" cy="5328592"/>
          </a:xfrm>
          <a:prstGeom prst="rect">
            <a:avLst/>
          </a:prstGeom>
        </p:spPr>
      </p:pic>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5036344" y="499533"/>
            <a:ext cx="4922045" cy="1658198"/>
          </a:xfrm>
        </p:spPr>
        <p:txBody>
          <a:bodyPr>
            <a:normAutofit/>
          </a:bodyPr>
          <a:lstStyle/>
          <a:p>
            <a:r>
              <a:rPr lang="en-GB">
                <a:solidFill>
                  <a:srgbClr val="444660"/>
                </a:solidFill>
              </a:rPr>
              <a:t>1. Forming</a:t>
            </a:r>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l="43263" r="26999" b="-2"/>
          <a:stretch/>
        </p:blipFill>
        <p:spPr bwMode="auto">
          <a:xfrm flipH="1">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5050917" y="2011681"/>
            <a:ext cx="4821746" cy="3766185"/>
          </a:xfrm>
        </p:spPr>
        <p:txBody>
          <a:bodyPr>
            <a:normAutofit fontScale="92500" lnSpcReduction="10000"/>
          </a:bodyPr>
          <a:lstStyle/>
          <a:p>
            <a:pPr marL="0" indent="0">
              <a:buNone/>
            </a:pPr>
            <a:endParaRPr lang="en-GB" altLang="en-US" sz="2000" b="1"/>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Team members meet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Relationships have not formed</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are “weighing” each other</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wonder what is expected of them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Communications will be formal &amp; brief</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Introductions are important</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There is a need for formal leadership</a:t>
            </a:r>
            <a:r>
              <a:rPr lang="en-GB" altLang="en-US" sz="2000">
                <a:latin typeface="Arial" panose="020B0604020202020204" pitchFamily="34" charset="0"/>
              </a:rPr>
              <a:t> </a:t>
            </a:r>
          </a:p>
          <a:p>
            <a:endParaRPr lang="en-GB" sz="2000"/>
          </a:p>
        </p:txBody>
      </p:sp>
    </p:spTree>
    <p:extLst>
      <p:ext uri="{BB962C8B-B14F-4D97-AF65-F5344CB8AC3E}">
        <p14:creationId xmlns:p14="http://schemas.microsoft.com/office/powerpoint/2010/main" val="3350645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5036344" y="499533"/>
            <a:ext cx="4922045" cy="1658198"/>
          </a:xfrm>
        </p:spPr>
        <p:txBody>
          <a:bodyPr>
            <a:normAutofit/>
          </a:bodyPr>
          <a:lstStyle/>
          <a:p>
            <a:r>
              <a:rPr lang="en-US" altLang="en-US">
                <a:solidFill>
                  <a:srgbClr val="126D51"/>
                </a:solidFill>
                <a:cs typeface="Arial" panose="020B0604020202020204" pitchFamily="34" charset="0"/>
              </a:rPr>
              <a:t>2. Storming</a:t>
            </a:r>
            <a:endParaRPr lang="en-GB">
              <a:solidFill>
                <a:srgbClr val="126D51"/>
              </a:solidFill>
            </a:endParaRP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l="20028" r="35421" b="-2"/>
          <a:stretch/>
        </p:blipFill>
        <p:spPr>
          <a:xfrm>
            <a:off x="1524021" y="-6418"/>
            <a:ext cx="3058077" cy="6864418"/>
          </a:xfrm>
          <a:prstGeom prst="rect">
            <a:avLst/>
          </a:prstGeom>
        </p:spPr>
      </p:pic>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5036344" y="1700808"/>
            <a:ext cx="6754967" cy="3766185"/>
          </a:xfrm>
        </p:spPr>
        <p:txBody>
          <a:bodyPr>
            <a:normAutofit fontScale="92500" lnSpcReduction="10000"/>
          </a:bodyPr>
          <a:lstStyle/>
          <a:p>
            <a:pPr marL="0" indent="0">
              <a:buClr>
                <a:srgbClr val="FF5050"/>
              </a:buClr>
              <a:buNone/>
            </a:pPr>
            <a:endParaRPr lang="en-GB" altLang="en-US" b="1"/>
          </a:p>
          <a:p>
            <a:pPr lvl="1">
              <a:buClr>
                <a:srgbClr val="FF5050"/>
              </a:buClr>
              <a:buFont typeface="Wingdings" panose="05000000000000000000" pitchFamily="2" charset="2"/>
              <a:buChar char="Ø"/>
            </a:pPr>
            <a:r>
              <a:rPr lang="en-GB" altLang="en-US">
                <a:latin typeface="Arial" panose="020B0604020202020204" pitchFamily="34" charset="0"/>
                <a:cs typeface="Times New Roman" panose="02020603050405020304" pitchFamily="18" charset="0"/>
              </a:rPr>
              <a:t>Team members are competing for position</a:t>
            </a:r>
          </a:p>
          <a:p>
            <a:pPr marL="0" lvl="1" indent="0">
              <a:buClr>
                <a:srgbClr val="FF5050"/>
              </a:buClr>
              <a:buNone/>
            </a:pPr>
            <a:endParaRPr lang="en-GB" altLang="en-US">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a:latin typeface="Arial" panose="020B0604020202020204" pitchFamily="34" charset="0"/>
                <a:cs typeface="Times New Roman" panose="02020603050405020304" pitchFamily="18" charset="0"/>
              </a:rPr>
              <a:t>Conflict occurs whilst sorting out roles and responsibilities</a:t>
            </a:r>
          </a:p>
          <a:p>
            <a:pPr marL="0" lvl="1" indent="0">
              <a:buClr>
                <a:srgbClr val="FF5050"/>
              </a:buClr>
              <a:buNone/>
            </a:pPr>
            <a:endParaRPr lang="en-GB" altLang="en-US">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a:latin typeface="Arial" panose="020B0604020202020204" pitchFamily="34" charset="0"/>
                <a:cs typeface="Times New Roman" panose="02020603050405020304" pitchFamily="18" charset="0"/>
              </a:rPr>
              <a:t>Team members may resist the task at an emotional level</a:t>
            </a:r>
            <a:r>
              <a:rPr lang="en-GB" altLang="en-US">
                <a:latin typeface="Arial" panose="020B0604020202020204" pitchFamily="34" charset="0"/>
              </a:rPr>
              <a:t> </a:t>
            </a:r>
          </a:p>
          <a:p>
            <a:pPr>
              <a:buFont typeface="Wingdings" panose="05000000000000000000" pitchFamily="2" charset="2"/>
              <a:buChar char="Ø"/>
            </a:pPr>
            <a:endParaRPr lang="en-GB"/>
          </a:p>
        </p:txBody>
      </p:sp>
    </p:spTree>
    <p:extLst>
      <p:ext uri="{BB962C8B-B14F-4D97-AF65-F5344CB8AC3E}">
        <p14:creationId xmlns:p14="http://schemas.microsoft.com/office/powerpoint/2010/main" val="67998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5036344" y="499533"/>
            <a:ext cx="4922045" cy="1658198"/>
          </a:xfrm>
        </p:spPr>
        <p:txBody>
          <a:bodyPr>
            <a:normAutofit/>
          </a:bodyPr>
          <a:lstStyle/>
          <a:p>
            <a:r>
              <a:rPr lang="en-US" altLang="en-US">
                <a:solidFill>
                  <a:srgbClr val="546981"/>
                </a:solidFill>
                <a:cs typeface="Arial" panose="020B0604020202020204" pitchFamily="34" charset="0"/>
              </a:rPr>
              <a:t>3. Norming</a:t>
            </a:r>
            <a:endParaRPr lang="en-GB">
              <a:solidFill>
                <a:srgbClr val="546981"/>
              </a:solidFill>
            </a:endParaRPr>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l="33750" r="1756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5050917" y="2011681"/>
            <a:ext cx="4821746" cy="3766185"/>
          </a:xfrm>
        </p:spPr>
        <p:txBody>
          <a:bodyPr>
            <a:normAutofit/>
          </a:bodyPr>
          <a:lstStyle/>
          <a:p>
            <a:pPr marL="342900" lvl="1">
              <a:buClr>
                <a:srgbClr val="FF5050"/>
              </a:buClr>
              <a:buFont typeface="Arial" panose="020B0604020202020204" pitchFamily="34" charset="0"/>
              <a:buChar char="•"/>
            </a:pPr>
            <a:r>
              <a:rPr lang="en-GB" altLang="en-US">
                <a:latin typeface="Arial" panose="020B0604020202020204" pitchFamily="34" charset="0"/>
                <a:cs typeface="Times New Roman" panose="02020603050405020304" pitchFamily="18" charset="0"/>
              </a:rPr>
              <a:t>Co-operation develops</a:t>
            </a:r>
          </a:p>
          <a:p>
            <a:pPr marL="342900" lvl="1">
              <a:buClr>
                <a:srgbClr val="FF5050"/>
              </a:buClr>
              <a:buFont typeface="Arial" panose="020B0604020202020204" pitchFamily="34" charset="0"/>
              <a:buChar char="•"/>
            </a:pPr>
            <a:r>
              <a:rPr lang="en-GB" altLang="en-US">
                <a:latin typeface="Arial" panose="020B0604020202020204" pitchFamily="34" charset="0"/>
                <a:cs typeface="Times New Roman" panose="02020603050405020304" pitchFamily="18" charset="0"/>
              </a:rPr>
              <a:t>The team’s “norms” are developed</a:t>
            </a:r>
          </a:p>
          <a:p>
            <a:pPr marL="342900" lvl="1">
              <a:buClr>
                <a:srgbClr val="FF5050"/>
              </a:buClr>
              <a:buFont typeface="Arial" panose="020B0604020202020204" pitchFamily="34" charset="0"/>
              <a:buChar char="•"/>
            </a:pPr>
            <a:r>
              <a:rPr lang="en-GB" altLang="en-US">
                <a:latin typeface="Arial" panose="020B0604020202020204" pitchFamily="34" charset="0"/>
                <a:cs typeface="Times New Roman" panose="02020603050405020304" pitchFamily="18" charset="0"/>
              </a:rPr>
              <a:t>Conflicts are settled</a:t>
            </a:r>
          </a:p>
          <a:p>
            <a:pPr marL="342900" lvl="1">
              <a:buClr>
                <a:srgbClr val="FF5050"/>
              </a:buClr>
              <a:buFont typeface="Arial" panose="020B0604020202020204" pitchFamily="34" charset="0"/>
              <a:buChar char="•"/>
            </a:pPr>
            <a:r>
              <a:rPr lang="en-GB" altLang="en-US">
                <a:latin typeface="Arial" panose="020B0604020202020204" pitchFamily="34" charset="0"/>
                <a:cs typeface="Times New Roman" panose="02020603050405020304" pitchFamily="18" charset="0"/>
              </a:rPr>
              <a:t>Views are exchanged </a:t>
            </a:r>
          </a:p>
          <a:p>
            <a:pPr>
              <a:buFont typeface="Wingdings" panose="05000000000000000000" pitchFamily="2" charset="2"/>
              <a:buChar char="q"/>
            </a:pPr>
            <a:endParaRPr lang="en-GB"/>
          </a:p>
        </p:txBody>
      </p:sp>
    </p:spTree>
    <p:extLst>
      <p:ext uri="{BB962C8B-B14F-4D97-AF65-F5344CB8AC3E}">
        <p14:creationId xmlns:p14="http://schemas.microsoft.com/office/powerpoint/2010/main" val="2968737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5036344" y="499533"/>
            <a:ext cx="4922045" cy="1658198"/>
          </a:xfrm>
        </p:spPr>
        <p:txBody>
          <a:bodyPr>
            <a:normAutofit/>
          </a:bodyPr>
          <a:lstStyle/>
          <a:p>
            <a:r>
              <a:rPr lang="en-US" altLang="en-US">
                <a:solidFill>
                  <a:srgbClr val="96665B"/>
                </a:solidFill>
                <a:cs typeface="Arial" panose="020B0604020202020204" pitchFamily="34" charset="0"/>
              </a:rPr>
              <a:t>4. Performing</a:t>
            </a:r>
            <a:endParaRPr lang="en-GB">
              <a:solidFill>
                <a:srgbClr val="96665B"/>
              </a:solidFill>
            </a:endParaRPr>
          </a:p>
        </p:txBody>
      </p:sp>
      <p:pic>
        <p:nvPicPr>
          <p:cNvPr id="5122"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9253" r="37334" b="-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5050917" y="2011681"/>
            <a:ext cx="4821746" cy="3766185"/>
          </a:xfrm>
        </p:spPr>
        <p:txBody>
          <a:bodyPr>
            <a:normAutofit fontScale="92500" lnSpcReduction="20000"/>
          </a:bodyPr>
          <a:lstStyle/>
          <a:p>
            <a:pPr lvl="1">
              <a:buClr>
                <a:srgbClr val="FF5050"/>
              </a:buClr>
              <a:buFontTx/>
              <a:buChar char="–"/>
            </a:pPr>
            <a:r>
              <a:rPr lang="en-GB" altLang="en-US">
                <a:latin typeface="Arial" panose="020B0604020202020204" pitchFamily="34" charset="0"/>
                <a:cs typeface="Times New Roman" panose="02020603050405020304" pitchFamily="18" charset="0"/>
              </a:rPr>
              <a:t>Teamwork is achieved</a:t>
            </a:r>
          </a:p>
          <a:p>
            <a:pPr lvl="1">
              <a:buClr>
                <a:srgbClr val="FF5050"/>
              </a:buClr>
              <a:buFontTx/>
              <a:buChar char="–"/>
            </a:pPr>
            <a:r>
              <a:rPr lang="en-GB" altLang="en-US">
                <a:latin typeface="Arial" panose="020B0604020202020204" pitchFamily="34" charset="0"/>
                <a:cs typeface="Times New Roman" panose="02020603050405020304" pitchFamily="18" charset="0"/>
              </a:rPr>
              <a:t>Roles are flexible and fully supported</a:t>
            </a:r>
          </a:p>
          <a:p>
            <a:pPr lvl="1">
              <a:buClr>
                <a:srgbClr val="FF5050"/>
              </a:buClr>
              <a:buFontTx/>
              <a:buChar char="–"/>
            </a:pPr>
            <a:r>
              <a:rPr lang="en-GB" altLang="en-US">
                <a:latin typeface="Arial" panose="020B0604020202020204" pitchFamily="34" charset="0"/>
                <a:cs typeface="Times New Roman" panose="02020603050405020304" pitchFamily="18" charset="0"/>
              </a:rPr>
              <a:t>Solutions are found and implemented</a:t>
            </a:r>
          </a:p>
          <a:p>
            <a:pPr lvl="1">
              <a:buClr>
                <a:srgbClr val="FF5050"/>
              </a:buClr>
              <a:buFontTx/>
              <a:buChar char="–"/>
            </a:pPr>
            <a:r>
              <a:rPr lang="en-GB" altLang="en-US">
                <a:latin typeface="Arial" panose="020B0604020202020204" pitchFamily="34" charset="0"/>
                <a:cs typeface="Times New Roman" panose="02020603050405020304" pitchFamily="18" charset="0"/>
              </a:rPr>
              <a:t>Excellence is achieved in standards of working</a:t>
            </a:r>
          </a:p>
          <a:p>
            <a:pPr lvl="1">
              <a:buClr>
                <a:srgbClr val="FF5050"/>
              </a:buClr>
              <a:buFontTx/>
              <a:buChar char="–"/>
            </a:pPr>
            <a:r>
              <a:rPr lang="en-GB" altLang="en-US">
                <a:latin typeface="Arial" panose="020B0604020202020204" pitchFamily="34" charset="0"/>
                <a:cs typeface="Times New Roman" panose="02020603050405020304" pitchFamily="18" charset="0"/>
              </a:rPr>
              <a:t>External leadership is minimised as team self-manages</a:t>
            </a:r>
            <a:r>
              <a:rPr lang="en-GB" altLang="en-US">
                <a:latin typeface="Arial" panose="020B0604020202020204" pitchFamily="34" charset="0"/>
              </a:rPr>
              <a:t> </a:t>
            </a:r>
          </a:p>
          <a:p>
            <a:endParaRPr lang="en-GB"/>
          </a:p>
        </p:txBody>
      </p:sp>
    </p:spTree>
    <p:extLst>
      <p:ext uri="{BB962C8B-B14F-4D97-AF65-F5344CB8AC3E}">
        <p14:creationId xmlns:p14="http://schemas.microsoft.com/office/powerpoint/2010/main" val="652272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5036344" y="499533"/>
            <a:ext cx="4922045" cy="1658198"/>
          </a:xfrm>
        </p:spPr>
        <p:txBody>
          <a:bodyPr>
            <a:normAutofit/>
          </a:bodyPr>
          <a:lstStyle/>
          <a:p>
            <a:r>
              <a:rPr lang="en-GB" altLang="en-US">
                <a:solidFill>
                  <a:srgbClr val="647E6A"/>
                </a:solidFill>
                <a:cs typeface="Arial" panose="020B0604020202020204" pitchFamily="34" charset="0"/>
              </a:rPr>
              <a:t>5.  Adjourning (or Mourning) </a:t>
            </a:r>
            <a:endParaRPr lang="en-GB">
              <a:solidFill>
                <a:srgbClr val="647E6A"/>
              </a:solidFill>
            </a:endParaRPr>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49618" r="27661"/>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5138512" y="2348880"/>
            <a:ext cx="4821746" cy="3766185"/>
          </a:xfrm>
        </p:spPr>
        <p:txBody>
          <a:bodyPr>
            <a:normAutofit/>
          </a:bodyPr>
          <a:lstStyle/>
          <a:p>
            <a:pPr lvl="1">
              <a:buClr>
                <a:srgbClr val="FF5050"/>
              </a:buClr>
              <a:buFontTx/>
              <a:buChar char="–"/>
            </a:pPr>
            <a:r>
              <a:rPr lang="en-GB" altLang="en-US"/>
              <a:t>Bittersweet sense of accomplishment</a:t>
            </a:r>
            <a:r>
              <a:rPr lang="en-US" altLang="en-US"/>
              <a:t> </a:t>
            </a:r>
            <a:endParaRPr lang="en-GB" altLang="en-US">
              <a:latin typeface="Arial" panose="020B0604020202020204" pitchFamily="34" charset="0"/>
              <a:cs typeface="Times New Roman" panose="02020603050405020304" pitchFamily="18" charset="0"/>
            </a:endParaRPr>
          </a:p>
          <a:p>
            <a:pPr lvl="1">
              <a:buClr>
                <a:srgbClr val="FF5050"/>
              </a:buClr>
              <a:buFontTx/>
              <a:buChar char="–"/>
            </a:pPr>
            <a:r>
              <a:rPr lang="en-GB" altLang="en-US"/>
              <a:t>Reluctance to say good-bye</a:t>
            </a:r>
            <a:r>
              <a:rPr lang="en-US" altLang="en-US"/>
              <a:t> </a:t>
            </a:r>
            <a:endParaRPr lang="en-GB" altLang="en-US">
              <a:latin typeface="Arial" panose="020B0604020202020204" pitchFamily="34" charset="0"/>
              <a:cs typeface="Times New Roman" panose="02020603050405020304" pitchFamily="18" charset="0"/>
            </a:endParaRPr>
          </a:p>
          <a:p>
            <a:pPr lvl="1">
              <a:buClr>
                <a:srgbClr val="FF5050"/>
              </a:buClr>
              <a:buFontTx/>
              <a:buChar char="–"/>
            </a:pPr>
            <a:r>
              <a:rPr lang="en-GB" altLang="en-US"/>
              <a:t>Many personal relationships formed </a:t>
            </a:r>
          </a:p>
          <a:p>
            <a:endParaRPr lang="en-GB"/>
          </a:p>
        </p:txBody>
      </p:sp>
    </p:spTree>
    <p:extLst>
      <p:ext uri="{BB962C8B-B14F-4D97-AF65-F5344CB8AC3E}">
        <p14:creationId xmlns:p14="http://schemas.microsoft.com/office/powerpoint/2010/main" val="1190424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89EB-DDC7-7A25-0E9F-7CC26633CBCA}"/>
              </a:ext>
            </a:extLst>
          </p:cNvPr>
          <p:cNvSpPr>
            <a:spLocks noGrp="1"/>
          </p:cNvSpPr>
          <p:nvPr>
            <p:ph type="title"/>
          </p:nvPr>
        </p:nvSpPr>
        <p:spPr/>
        <p:txBody>
          <a:bodyPr/>
          <a:lstStyle/>
          <a:p>
            <a:r>
              <a:rPr lang="en-GB"/>
              <a:t>QUIZ TIME</a:t>
            </a:r>
          </a:p>
        </p:txBody>
      </p:sp>
      <p:sp>
        <p:nvSpPr>
          <p:cNvPr id="3" name="Content Placeholder 2">
            <a:extLst>
              <a:ext uri="{FF2B5EF4-FFF2-40B4-BE49-F238E27FC236}">
                <a16:creationId xmlns:a16="http://schemas.microsoft.com/office/drawing/2014/main" id="{44870375-3E74-6861-989E-61CA1A59A9CA}"/>
              </a:ext>
            </a:extLst>
          </p:cNvPr>
          <p:cNvSpPr>
            <a:spLocks noGrp="1"/>
          </p:cNvSpPr>
          <p:nvPr>
            <p:ph idx="1"/>
          </p:nvPr>
        </p:nvSpPr>
        <p:spPr/>
        <p:txBody>
          <a:bodyPr/>
          <a:lstStyle/>
          <a:p>
            <a:r>
              <a:rPr lang="en-GB"/>
              <a:t>Get into teams and give yourselves a team name.</a:t>
            </a:r>
          </a:p>
          <a:p>
            <a:r>
              <a:rPr lang="en-GB"/>
              <a:t>Appoint a scribe!</a:t>
            </a:r>
          </a:p>
          <a:p>
            <a:r>
              <a:rPr lang="en-GB"/>
              <a:t>For each of the following scenarios, state which stage you think the team are at.</a:t>
            </a:r>
          </a:p>
          <a:p>
            <a:r>
              <a:rPr lang="en-GB"/>
              <a:t>Don’t shout your answers out as we will go through the answers as a class after all 5 scenarios. </a:t>
            </a:r>
          </a:p>
        </p:txBody>
      </p:sp>
    </p:spTree>
    <p:extLst>
      <p:ext uri="{BB962C8B-B14F-4D97-AF65-F5344CB8AC3E}">
        <p14:creationId xmlns:p14="http://schemas.microsoft.com/office/powerpoint/2010/main" val="3827698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B908-D44F-8735-C3E9-B300B92787C2}"/>
              </a:ext>
            </a:extLst>
          </p:cNvPr>
          <p:cNvSpPr>
            <a:spLocks noGrp="1"/>
          </p:cNvSpPr>
          <p:nvPr>
            <p:ph type="title"/>
          </p:nvPr>
        </p:nvSpPr>
        <p:spPr>
          <a:xfrm>
            <a:off x="609600" y="274638"/>
            <a:ext cx="10972800" cy="1143000"/>
          </a:xfrm>
        </p:spPr>
        <p:txBody>
          <a:bodyPr anchor="ctr">
            <a:normAutofit/>
          </a:bodyPr>
          <a:lstStyle/>
          <a:p>
            <a:r>
              <a:rPr lang="en-GB"/>
              <a:t>Scenario 1 – The Project Team</a:t>
            </a:r>
          </a:p>
        </p:txBody>
      </p:sp>
      <p:sp>
        <p:nvSpPr>
          <p:cNvPr id="3" name="Content Placeholder 2">
            <a:extLst>
              <a:ext uri="{FF2B5EF4-FFF2-40B4-BE49-F238E27FC236}">
                <a16:creationId xmlns:a16="http://schemas.microsoft.com/office/drawing/2014/main" id="{27208CA4-B51A-34D9-8F6E-EC48977E1634}"/>
              </a:ext>
            </a:extLst>
          </p:cNvPr>
          <p:cNvSpPr>
            <a:spLocks noGrp="1"/>
          </p:cNvSpPr>
          <p:nvPr>
            <p:ph sz="half" idx="1"/>
          </p:nvPr>
        </p:nvSpPr>
        <p:spPr>
          <a:xfrm>
            <a:off x="609600" y="1600201"/>
            <a:ext cx="5384800" cy="3989040"/>
          </a:xfrm>
        </p:spPr>
        <p:txBody>
          <a:bodyPr>
            <a:normAutofit/>
          </a:bodyPr>
          <a:lstStyle/>
          <a:p>
            <a:r>
              <a:rPr lang="en-GB"/>
              <a:t>In a project team, two members argued over who should lead the creative direction, causing tension and confusion among others.</a:t>
            </a:r>
          </a:p>
        </p:txBody>
      </p:sp>
      <p:pic>
        <p:nvPicPr>
          <p:cNvPr id="6" name="Picture 5">
            <a:extLst>
              <a:ext uri="{FF2B5EF4-FFF2-40B4-BE49-F238E27FC236}">
                <a16:creationId xmlns:a16="http://schemas.microsoft.com/office/drawing/2014/main" id="{809A6661-21AF-4A27-6808-7EDD68341AD8}"/>
              </a:ext>
            </a:extLst>
          </p:cNvPr>
          <p:cNvPicPr>
            <a:picLocks noChangeAspect="1"/>
          </p:cNvPicPr>
          <p:nvPr/>
        </p:nvPicPr>
        <p:blipFill>
          <a:blip r:embed="rId3"/>
          <a:stretch>
            <a:fillRect/>
          </a:stretch>
        </p:blipFill>
        <p:spPr>
          <a:xfrm>
            <a:off x="6197600" y="2887966"/>
            <a:ext cx="5384800" cy="1413510"/>
          </a:xfrm>
          <a:prstGeom prst="rect">
            <a:avLst/>
          </a:prstGeom>
          <a:noFill/>
        </p:spPr>
      </p:pic>
    </p:spTree>
    <p:extLst>
      <p:ext uri="{BB962C8B-B14F-4D97-AF65-F5344CB8AC3E}">
        <p14:creationId xmlns:p14="http://schemas.microsoft.com/office/powerpoint/2010/main" val="3263740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60B6-5528-865F-AA08-AE8DC1625E6C}"/>
              </a:ext>
            </a:extLst>
          </p:cNvPr>
          <p:cNvSpPr>
            <a:spLocks noGrp="1"/>
          </p:cNvSpPr>
          <p:nvPr>
            <p:ph type="title"/>
          </p:nvPr>
        </p:nvSpPr>
        <p:spPr>
          <a:xfrm>
            <a:off x="609600" y="274638"/>
            <a:ext cx="10972800" cy="1143000"/>
          </a:xfrm>
        </p:spPr>
        <p:txBody>
          <a:bodyPr anchor="ctr">
            <a:normAutofit/>
          </a:bodyPr>
          <a:lstStyle/>
          <a:p>
            <a:r>
              <a:rPr lang="en-GB"/>
              <a:t>Scenario 2 – The Event Planning Team</a:t>
            </a:r>
          </a:p>
        </p:txBody>
      </p:sp>
      <p:sp>
        <p:nvSpPr>
          <p:cNvPr id="3" name="Content Placeholder 2">
            <a:extLst>
              <a:ext uri="{FF2B5EF4-FFF2-40B4-BE49-F238E27FC236}">
                <a16:creationId xmlns:a16="http://schemas.microsoft.com/office/drawing/2014/main" id="{A0C3EE3B-F4A4-27E5-6343-34386953656F}"/>
              </a:ext>
            </a:extLst>
          </p:cNvPr>
          <p:cNvSpPr>
            <a:spLocks noGrp="1"/>
          </p:cNvSpPr>
          <p:nvPr>
            <p:ph sz="half" idx="1"/>
          </p:nvPr>
        </p:nvSpPr>
        <p:spPr>
          <a:xfrm>
            <a:off x="609600" y="1600201"/>
            <a:ext cx="5384800" cy="3989040"/>
          </a:xfrm>
        </p:spPr>
        <p:txBody>
          <a:bodyPr>
            <a:normAutofit/>
          </a:bodyPr>
          <a:lstStyle/>
          <a:p>
            <a:pPr>
              <a:lnSpc>
                <a:spcPct val="90000"/>
              </a:lnSpc>
            </a:pPr>
            <a:r>
              <a:rPr lang="en-GB" sz="2400"/>
              <a:t>After months of planning and executing a successful company conference, the Event Planning team held a final meeting to wrap up their work. They reviewed what went well and what could be improved for future events. The team members shared their appreciation for each other's efforts and celebrated their success with a small farewell gathering. </a:t>
            </a:r>
          </a:p>
        </p:txBody>
      </p:sp>
      <p:pic>
        <p:nvPicPr>
          <p:cNvPr id="6" name="Picture 5">
            <a:extLst>
              <a:ext uri="{FF2B5EF4-FFF2-40B4-BE49-F238E27FC236}">
                <a16:creationId xmlns:a16="http://schemas.microsoft.com/office/drawing/2014/main" id="{439A8DC8-B358-A82A-16C0-A067C6DB8FD0}"/>
              </a:ext>
            </a:extLst>
          </p:cNvPr>
          <p:cNvPicPr>
            <a:picLocks noChangeAspect="1"/>
          </p:cNvPicPr>
          <p:nvPr/>
        </p:nvPicPr>
        <p:blipFill>
          <a:blip r:embed="rId3"/>
          <a:stretch>
            <a:fillRect/>
          </a:stretch>
        </p:blipFill>
        <p:spPr>
          <a:xfrm>
            <a:off x="6197600" y="2887966"/>
            <a:ext cx="5384800" cy="1413510"/>
          </a:xfrm>
          <a:prstGeom prst="rect">
            <a:avLst/>
          </a:prstGeom>
          <a:noFill/>
        </p:spPr>
      </p:pic>
    </p:spTree>
    <p:extLst>
      <p:ext uri="{BB962C8B-B14F-4D97-AF65-F5344CB8AC3E}">
        <p14:creationId xmlns:p14="http://schemas.microsoft.com/office/powerpoint/2010/main" val="1731497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FC72-01A1-3F7B-427F-F7313CD8F9A5}"/>
              </a:ext>
            </a:extLst>
          </p:cNvPr>
          <p:cNvSpPr>
            <a:spLocks noGrp="1"/>
          </p:cNvSpPr>
          <p:nvPr>
            <p:ph type="title"/>
          </p:nvPr>
        </p:nvSpPr>
        <p:spPr>
          <a:xfrm>
            <a:off x="609600" y="274638"/>
            <a:ext cx="10972800" cy="1143000"/>
          </a:xfrm>
        </p:spPr>
        <p:txBody>
          <a:bodyPr anchor="ctr">
            <a:normAutofit/>
          </a:bodyPr>
          <a:lstStyle/>
          <a:p>
            <a:r>
              <a:rPr lang="en-GB"/>
              <a:t>Scenario 3 – The Research Team</a:t>
            </a:r>
          </a:p>
        </p:txBody>
      </p:sp>
      <p:sp>
        <p:nvSpPr>
          <p:cNvPr id="3" name="Content Placeholder 2">
            <a:extLst>
              <a:ext uri="{FF2B5EF4-FFF2-40B4-BE49-F238E27FC236}">
                <a16:creationId xmlns:a16="http://schemas.microsoft.com/office/drawing/2014/main" id="{704D5C80-A7D2-3A09-79FC-39508FDA815F}"/>
              </a:ext>
            </a:extLst>
          </p:cNvPr>
          <p:cNvSpPr>
            <a:spLocks noGrp="1"/>
          </p:cNvSpPr>
          <p:nvPr>
            <p:ph sz="half" idx="1"/>
          </p:nvPr>
        </p:nvSpPr>
        <p:spPr>
          <a:xfrm>
            <a:off x="609600" y="1600201"/>
            <a:ext cx="5384800" cy="3989040"/>
          </a:xfrm>
        </p:spPr>
        <p:txBody>
          <a:bodyPr>
            <a:normAutofit/>
          </a:bodyPr>
          <a:lstStyle/>
          <a:p>
            <a:pPr>
              <a:lnSpc>
                <a:spcPct val="90000"/>
              </a:lnSpc>
            </a:pPr>
            <a:r>
              <a:rPr lang="en-GB" sz="2200"/>
              <a:t>After initial conflicts and role negotiations, the research team reached a phase where members understood and accepted each other’s strengths and working styles. They established clear roles—Anna managed data collection, Brian focused on analysis, and Carla coordinated meetings. Team members communicated openly, gave constructive feedback, and supported one another.</a:t>
            </a:r>
          </a:p>
        </p:txBody>
      </p:sp>
      <p:pic>
        <p:nvPicPr>
          <p:cNvPr id="6" name="Picture 5">
            <a:extLst>
              <a:ext uri="{FF2B5EF4-FFF2-40B4-BE49-F238E27FC236}">
                <a16:creationId xmlns:a16="http://schemas.microsoft.com/office/drawing/2014/main" id="{429F4C02-827C-7A1C-67D9-020EF72C9CA3}"/>
              </a:ext>
            </a:extLst>
          </p:cNvPr>
          <p:cNvPicPr>
            <a:picLocks noChangeAspect="1"/>
          </p:cNvPicPr>
          <p:nvPr/>
        </p:nvPicPr>
        <p:blipFill>
          <a:blip r:embed="rId3"/>
          <a:stretch>
            <a:fillRect/>
          </a:stretch>
        </p:blipFill>
        <p:spPr>
          <a:xfrm>
            <a:off x="6197600" y="2887966"/>
            <a:ext cx="5384800" cy="1413510"/>
          </a:xfrm>
          <a:prstGeom prst="rect">
            <a:avLst/>
          </a:prstGeom>
          <a:noFill/>
        </p:spPr>
      </p:pic>
    </p:spTree>
    <p:extLst>
      <p:ext uri="{BB962C8B-B14F-4D97-AF65-F5344CB8AC3E}">
        <p14:creationId xmlns:p14="http://schemas.microsoft.com/office/powerpoint/2010/main" val="1547425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1E00-30F4-14D5-D709-BE548952DE0D}"/>
              </a:ext>
            </a:extLst>
          </p:cNvPr>
          <p:cNvSpPr>
            <a:spLocks noGrp="1"/>
          </p:cNvSpPr>
          <p:nvPr>
            <p:ph type="title"/>
          </p:nvPr>
        </p:nvSpPr>
        <p:spPr>
          <a:xfrm>
            <a:off x="609600" y="274638"/>
            <a:ext cx="10972800" cy="1143000"/>
          </a:xfrm>
        </p:spPr>
        <p:txBody>
          <a:bodyPr anchor="ctr">
            <a:normAutofit/>
          </a:bodyPr>
          <a:lstStyle/>
          <a:p>
            <a:r>
              <a:rPr lang="en-GB"/>
              <a:t>Scenario 4 – The Product Team</a:t>
            </a:r>
          </a:p>
        </p:txBody>
      </p:sp>
      <p:sp>
        <p:nvSpPr>
          <p:cNvPr id="3" name="Content Placeholder 2">
            <a:extLst>
              <a:ext uri="{FF2B5EF4-FFF2-40B4-BE49-F238E27FC236}">
                <a16:creationId xmlns:a16="http://schemas.microsoft.com/office/drawing/2014/main" id="{4F12B6DC-4967-A98B-B7A3-52F30D7E51EB}"/>
              </a:ext>
            </a:extLst>
          </p:cNvPr>
          <p:cNvSpPr>
            <a:spLocks noGrp="1"/>
          </p:cNvSpPr>
          <p:nvPr>
            <p:ph sz="half" idx="1"/>
          </p:nvPr>
        </p:nvSpPr>
        <p:spPr>
          <a:xfrm>
            <a:off x="609600" y="1600201"/>
            <a:ext cx="5384800" cy="3989040"/>
          </a:xfrm>
        </p:spPr>
        <p:txBody>
          <a:bodyPr>
            <a:normAutofit/>
          </a:bodyPr>
          <a:lstStyle/>
          <a:p>
            <a:pPr>
              <a:lnSpc>
                <a:spcPct val="90000"/>
              </a:lnSpc>
            </a:pPr>
            <a:r>
              <a:rPr lang="en-GB" sz="2600"/>
              <a:t>The New Product Development team met for the first time to discuss their goals and timelines. Members were polite and cautious, focusing on introductions and learning about each other's backgrounds. Everyone was eager but uncertain about their roles and how the team would function. </a:t>
            </a:r>
          </a:p>
        </p:txBody>
      </p:sp>
      <p:pic>
        <p:nvPicPr>
          <p:cNvPr id="6" name="Picture 5">
            <a:extLst>
              <a:ext uri="{FF2B5EF4-FFF2-40B4-BE49-F238E27FC236}">
                <a16:creationId xmlns:a16="http://schemas.microsoft.com/office/drawing/2014/main" id="{E315EB02-D766-230A-55D3-535601A36F4A}"/>
              </a:ext>
            </a:extLst>
          </p:cNvPr>
          <p:cNvPicPr>
            <a:picLocks noChangeAspect="1"/>
          </p:cNvPicPr>
          <p:nvPr/>
        </p:nvPicPr>
        <p:blipFill>
          <a:blip r:embed="rId3"/>
          <a:stretch>
            <a:fillRect/>
          </a:stretch>
        </p:blipFill>
        <p:spPr>
          <a:xfrm>
            <a:off x="6197600" y="2887966"/>
            <a:ext cx="5384800" cy="1413510"/>
          </a:xfrm>
          <a:prstGeom prst="rect">
            <a:avLst/>
          </a:prstGeom>
          <a:noFill/>
        </p:spPr>
      </p:pic>
    </p:spTree>
    <p:extLst>
      <p:ext uri="{BB962C8B-B14F-4D97-AF65-F5344CB8AC3E}">
        <p14:creationId xmlns:p14="http://schemas.microsoft.com/office/powerpoint/2010/main" val="30260899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2AC0-7627-8BB3-2061-EA1BA5B2249A}"/>
              </a:ext>
            </a:extLst>
          </p:cNvPr>
          <p:cNvSpPr>
            <a:spLocks noGrp="1"/>
          </p:cNvSpPr>
          <p:nvPr>
            <p:ph type="title"/>
          </p:nvPr>
        </p:nvSpPr>
        <p:spPr/>
        <p:txBody>
          <a:bodyPr/>
          <a:lstStyle/>
          <a:p>
            <a:r>
              <a:rPr lang="en-GB"/>
              <a:t>Scenario 5 – The Software Team</a:t>
            </a:r>
          </a:p>
        </p:txBody>
      </p:sp>
      <p:sp>
        <p:nvSpPr>
          <p:cNvPr id="3" name="Content Placeholder 2">
            <a:extLst>
              <a:ext uri="{FF2B5EF4-FFF2-40B4-BE49-F238E27FC236}">
                <a16:creationId xmlns:a16="http://schemas.microsoft.com/office/drawing/2014/main" id="{04543605-93DE-4A8E-CFFF-DDAC6CB1E720}"/>
              </a:ext>
            </a:extLst>
          </p:cNvPr>
          <p:cNvSpPr>
            <a:spLocks noGrp="1"/>
          </p:cNvSpPr>
          <p:nvPr>
            <p:ph idx="1"/>
          </p:nvPr>
        </p:nvSpPr>
        <p:spPr/>
        <p:txBody>
          <a:bodyPr>
            <a:normAutofit/>
          </a:bodyPr>
          <a:lstStyle/>
          <a:p>
            <a:r>
              <a:rPr lang="en-GB" sz="2400"/>
              <a:t>After months of working together, the software development team had reached a high level of trust and collaboration. Roles were clear, but flexible, with team members stepping up as needed to solve problems and support each other. Communication was open and constructive, allowing them to quickly resolve issues. The team was focused on delivering high-quality features on time and continuously improving their processes. </a:t>
            </a:r>
          </a:p>
        </p:txBody>
      </p:sp>
      <p:pic>
        <p:nvPicPr>
          <p:cNvPr id="6" name="Picture 5">
            <a:extLst>
              <a:ext uri="{FF2B5EF4-FFF2-40B4-BE49-F238E27FC236}">
                <a16:creationId xmlns:a16="http://schemas.microsoft.com/office/drawing/2014/main" id="{515A58FB-DA11-4E8B-AEA3-2AC73D8263D8}"/>
              </a:ext>
            </a:extLst>
          </p:cNvPr>
          <p:cNvPicPr>
            <a:picLocks noChangeAspect="1"/>
          </p:cNvPicPr>
          <p:nvPr/>
        </p:nvPicPr>
        <p:blipFill>
          <a:blip r:embed="rId3"/>
          <a:stretch>
            <a:fillRect/>
          </a:stretch>
        </p:blipFill>
        <p:spPr>
          <a:xfrm>
            <a:off x="5272391" y="3998109"/>
            <a:ext cx="5810958" cy="1519124"/>
          </a:xfrm>
          <a:prstGeom prst="rect">
            <a:avLst/>
          </a:prstGeom>
        </p:spPr>
      </p:pic>
    </p:spTree>
    <p:extLst>
      <p:ext uri="{BB962C8B-B14F-4D97-AF65-F5344CB8AC3E}">
        <p14:creationId xmlns:p14="http://schemas.microsoft.com/office/powerpoint/2010/main" val="1627357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B8C7-0915-FFDF-3B80-7E87291E64F3}"/>
              </a:ext>
            </a:extLst>
          </p:cNvPr>
          <p:cNvSpPr>
            <a:spLocks noGrp="1"/>
          </p:cNvSpPr>
          <p:nvPr>
            <p:ph type="title"/>
          </p:nvPr>
        </p:nvSpPr>
        <p:spPr>
          <a:xfrm>
            <a:off x="609600" y="274638"/>
            <a:ext cx="10972800" cy="1143000"/>
          </a:xfrm>
        </p:spPr>
        <p:txBody>
          <a:bodyPr anchor="ctr">
            <a:normAutofit/>
          </a:bodyPr>
          <a:lstStyle/>
          <a:p>
            <a:endParaRPr lang="en-GB"/>
          </a:p>
        </p:txBody>
      </p:sp>
      <p:sp>
        <p:nvSpPr>
          <p:cNvPr id="3" name="Content Placeholder 2">
            <a:extLst>
              <a:ext uri="{FF2B5EF4-FFF2-40B4-BE49-F238E27FC236}">
                <a16:creationId xmlns:a16="http://schemas.microsoft.com/office/drawing/2014/main" id="{616EB247-BA1D-111C-5C87-DB00FC013E4D}"/>
              </a:ext>
            </a:extLst>
          </p:cNvPr>
          <p:cNvSpPr>
            <a:spLocks noGrp="1"/>
          </p:cNvSpPr>
          <p:nvPr>
            <p:ph sz="half" idx="1"/>
          </p:nvPr>
        </p:nvSpPr>
        <p:spPr>
          <a:xfrm>
            <a:off x="609600" y="1600201"/>
            <a:ext cx="5384800" cy="3989040"/>
          </a:xfrm>
        </p:spPr>
        <p:txBody>
          <a:bodyPr>
            <a:normAutofit/>
          </a:bodyPr>
          <a:lstStyle/>
          <a:p>
            <a:r>
              <a:rPr lang="en-GB"/>
              <a:t>1. Storming</a:t>
            </a:r>
          </a:p>
          <a:p>
            <a:r>
              <a:rPr lang="en-GB"/>
              <a:t>2. Adjourning</a:t>
            </a:r>
          </a:p>
          <a:p>
            <a:r>
              <a:rPr lang="en-GB"/>
              <a:t>3. Norming</a:t>
            </a:r>
          </a:p>
          <a:p>
            <a:r>
              <a:rPr lang="en-GB"/>
              <a:t>4. Forming</a:t>
            </a:r>
          </a:p>
          <a:p>
            <a:r>
              <a:rPr lang="en-GB"/>
              <a:t>5. Performing</a:t>
            </a:r>
          </a:p>
        </p:txBody>
      </p:sp>
      <p:pic>
        <p:nvPicPr>
          <p:cNvPr id="7" name="Picture 6" descr="A hand writing on a blackboard&#10;&#10;AI-generated content may be incorrect.">
            <a:extLst>
              <a:ext uri="{FF2B5EF4-FFF2-40B4-BE49-F238E27FC236}">
                <a16:creationId xmlns:a16="http://schemas.microsoft.com/office/drawing/2014/main" id="{B54D9107-8BBC-BCB2-1338-8299A6F1BF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79976" y="1052736"/>
            <a:ext cx="5384800" cy="3553968"/>
          </a:xfrm>
          <a:prstGeom prst="rect">
            <a:avLst/>
          </a:prstGeom>
          <a:noFill/>
        </p:spPr>
      </p:pic>
    </p:spTree>
    <p:extLst>
      <p:ext uri="{BB962C8B-B14F-4D97-AF65-F5344CB8AC3E}">
        <p14:creationId xmlns:p14="http://schemas.microsoft.com/office/powerpoint/2010/main" val="278410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09600" y="274638"/>
            <a:ext cx="10972800" cy="1143000"/>
          </a:xfrm>
        </p:spPr>
        <p:txBody>
          <a:bodyPr anchor="ctr">
            <a:normAutofit/>
          </a:bodyPr>
          <a:lstStyle/>
          <a:p>
            <a:pPr eaLnBrk="1" hangingPunct="1"/>
            <a:r>
              <a:rPr lang="en-GB" altLang="en-US"/>
              <a:t>Pros and cons</a:t>
            </a:r>
          </a:p>
        </p:txBody>
      </p:sp>
      <p:sp>
        <p:nvSpPr>
          <p:cNvPr id="79875" name="Rectangle 3"/>
          <p:cNvSpPr>
            <a:spLocks noGrp="1" noChangeArrowheads="1"/>
          </p:cNvSpPr>
          <p:nvPr>
            <p:ph sz="half" idx="1"/>
          </p:nvPr>
        </p:nvSpPr>
        <p:spPr>
          <a:xfrm>
            <a:off x="609600" y="1600201"/>
            <a:ext cx="5384800" cy="3989040"/>
          </a:xfrm>
        </p:spPr>
        <p:txBody>
          <a:bodyPr vert="horz" lIns="91440" tIns="45720" rIns="91440" bIns="45720" rtlCol="0">
            <a:normAutofit/>
          </a:bodyPr>
          <a:lstStyle/>
          <a:p>
            <a:pPr marL="0" indent="0" eaLnBrk="1" hangingPunct="1">
              <a:lnSpc>
                <a:spcPct val="90000"/>
              </a:lnSpc>
              <a:buNone/>
            </a:pPr>
            <a:r>
              <a:rPr lang="en-GB" altLang="en-US" b="1"/>
              <a:t>Pros</a:t>
            </a:r>
          </a:p>
          <a:p>
            <a:pPr>
              <a:lnSpc>
                <a:spcPct val="90000"/>
              </a:lnSpc>
            </a:pPr>
            <a:r>
              <a:rPr lang="en-GB" altLang="en-US"/>
              <a:t>Clear framework</a:t>
            </a:r>
          </a:p>
          <a:p>
            <a:pPr>
              <a:lnSpc>
                <a:spcPct val="90000"/>
              </a:lnSpc>
            </a:pPr>
            <a:r>
              <a:rPr lang="en-GB" altLang="en-US"/>
              <a:t>Helps to anticipate challenges/conflict</a:t>
            </a:r>
          </a:p>
          <a:p>
            <a:pPr>
              <a:lnSpc>
                <a:spcPct val="90000"/>
              </a:lnSpc>
            </a:pPr>
            <a:r>
              <a:rPr lang="en-GB" altLang="en-US"/>
              <a:t>Supports team building</a:t>
            </a:r>
          </a:p>
          <a:p>
            <a:pPr>
              <a:lnSpc>
                <a:spcPct val="90000"/>
              </a:lnSpc>
            </a:pPr>
            <a:r>
              <a:rPr lang="en-GB" altLang="en-US"/>
              <a:t>Allows leaders to adjust their style</a:t>
            </a:r>
          </a:p>
          <a:p>
            <a:pPr>
              <a:lnSpc>
                <a:spcPct val="90000"/>
              </a:lnSpc>
            </a:pPr>
            <a:r>
              <a:rPr lang="en-GB" altLang="en-US"/>
              <a:t>Improves insights to increase team performance</a:t>
            </a:r>
          </a:p>
          <a:p>
            <a:pPr marL="0" indent="0" eaLnBrk="1" hangingPunct="1">
              <a:lnSpc>
                <a:spcPct val="90000"/>
              </a:lnSpc>
              <a:buNone/>
            </a:pPr>
            <a:endParaRPr lang="en-GB" altLang="en-US" sz="2000" b="1"/>
          </a:p>
        </p:txBody>
      </p:sp>
      <p:sp>
        <p:nvSpPr>
          <p:cNvPr id="79880" name="Content Placeholder 3">
            <a:extLst>
              <a:ext uri="{FF2B5EF4-FFF2-40B4-BE49-F238E27FC236}">
                <a16:creationId xmlns:a16="http://schemas.microsoft.com/office/drawing/2014/main" id="{168F815E-3EE4-5BC7-1A6F-4201790EC140}"/>
              </a:ext>
            </a:extLst>
          </p:cNvPr>
          <p:cNvSpPr>
            <a:spLocks noGrp="1"/>
          </p:cNvSpPr>
          <p:nvPr>
            <p:ph sz="half" idx="2"/>
          </p:nvPr>
        </p:nvSpPr>
        <p:spPr>
          <a:xfrm>
            <a:off x="6197600" y="1600201"/>
            <a:ext cx="5384800" cy="3989040"/>
          </a:xfrm>
        </p:spPr>
        <p:txBody>
          <a:bodyPr/>
          <a:lstStyle/>
          <a:p>
            <a:pPr marL="0" indent="0">
              <a:lnSpc>
                <a:spcPct val="90000"/>
              </a:lnSpc>
              <a:buNone/>
            </a:pPr>
            <a:r>
              <a:rPr lang="en-GB" altLang="en-US" b="1"/>
              <a:t>Cons</a:t>
            </a:r>
          </a:p>
          <a:p>
            <a:pPr>
              <a:lnSpc>
                <a:spcPct val="90000"/>
              </a:lnSpc>
            </a:pPr>
            <a:r>
              <a:rPr lang="en-GB" altLang="en-US"/>
              <a:t>Oversimplifies reality</a:t>
            </a:r>
          </a:p>
          <a:p>
            <a:pPr>
              <a:lnSpc>
                <a:spcPct val="90000"/>
              </a:lnSpc>
            </a:pPr>
            <a:r>
              <a:rPr lang="en-GB" altLang="en-US"/>
              <a:t>Ignores individual differences</a:t>
            </a:r>
          </a:p>
          <a:p>
            <a:pPr>
              <a:lnSpc>
                <a:spcPct val="90000"/>
              </a:lnSpc>
            </a:pPr>
            <a:r>
              <a:rPr lang="en-GB" altLang="en-US"/>
              <a:t>Less applicable for ongoing teams</a:t>
            </a:r>
          </a:p>
          <a:p>
            <a:endParaRPr lang="en-US"/>
          </a:p>
        </p:txBody>
      </p:sp>
    </p:spTree>
    <p:extLst>
      <p:ext uri="{BB962C8B-B14F-4D97-AF65-F5344CB8AC3E}">
        <p14:creationId xmlns:p14="http://schemas.microsoft.com/office/powerpoint/2010/main" val="2101457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FF3E-49BB-DD22-FBE6-096FB6F90A34}"/>
              </a:ext>
            </a:extLst>
          </p:cNvPr>
          <p:cNvSpPr>
            <a:spLocks noGrp="1"/>
          </p:cNvSpPr>
          <p:nvPr>
            <p:ph type="title"/>
          </p:nvPr>
        </p:nvSpPr>
        <p:spPr/>
        <p:txBody>
          <a:bodyPr/>
          <a:lstStyle/>
          <a:p>
            <a:r>
              <a:rPr lang="en-GB"/>
              <a:t>How can you apply the model?</a:t>
            </a:r>
          </a:p>
        </p:txBody>
      </p:sp>
      <p:sp>
        <p:nvSpPr>
          <p:cNvPr id="3" name="Content Placeholder 2">
            <a:extLst>
              <a:ext uri="{FF2B5EF4-FFF2-40B4-BE49-F238E27FC236}">
                <a16:creationId xmlns:a16="http://schemas.microsoft.com/office/drawing/2014/main" id="{14E7815A-4E25-0108-B32C-1522E9168452}"/>
              </a:ext>
            </a:extLst>
          </p:cNvPr>
          <p:cNvSpPr>
            <a:spLocks noGrp="1"/>
          </p:cNvSpPr>
          <p:nvPr>
            <p:ph idx="1"/>
          </p:nvPr>
        </p:nvSpPr>
        <p:spPr/>
        <p:txBody>
          <a:bodyPr/>
          <a:lstStyle/>
          <a:p>
            <a:r>
              <a:rPr lang="en-GB"/>
              <a:t>Think about the teams you are part of (in university, work, socially) which stage are you in?</a:t>
            </a:r>
          </a:p>
          <a:p>
            <a:r>
              <a:rPr lang="en-GB"/>
              <a:t>Consider this and how you can help the team work towards the next stage. </a:t>
            </a:r>
          </a:p>
          <a:p>
            <a:r>
              <a:rPr lang="en-GB"/>
              <a:t>When working on your presentations, take note of how the team moves through each stage and utilise this within both tasks. </a:t>
            </a:r>
          </a:p>
          <a:p>
            <a:pPr marL="0" indent="0">
              <a:buNone/>
            </a:pPr>
            <a:endParaRPr lang="en-GB"/>
          </a:p>
        </p:txBody>
      </p:sp>
    </p:spTree>
    <p:extLst>
      <p:ext uri="{BB962C8B-B14F-4D97-AF65-F5344CB8AC3E}">
        <p14:creationId xmlns:p14="http://schemas.microsoft.com/office/powerpoint/2010/main" val="3944517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t>Individual exercise: Personal Values</a:t>
            </a:r>
          </a:p>
        </p:txBody>
      </p:sp>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342384" y="1600201"/>
            <a:ext cx="3919231" cy="3989040"/>
          </a:xfrm>
          <a:prstGeom prst="rect">
            <a:avLst/>
          </a:prstGeom>
          <a:solidFill>
            <a:srgbClr val="FFFFFF"/>
          </a:solidFill>
        </p:spPr>
      </p:pic>
      <p:sp>
        <p:nvSpPr>
          <p:cNvPr id="4" name="TextBox 3">
            <a:extLst>
              <a:ext uri="{FF2B5EF4-FFF2-40B4-BE49-F238E27FC236}">
                <a16:creationId xmlns:a16="http://schemas.microsoft.com/office/drawing/2014/main" id="{C04D9616-E99D-4E26-C91B-C87C394C1AB6}"/>
              </a:ext>
            </a:extLst>
          </p:cNvPr>
          <p:cNvSpPr txBox="1"/>
          <p:nvPr/>
        </p:nvSpPr>
        <p:spPr>
          <a:xfrm>
            <a:off x="6197600" y="1600201"/>
            <a:ext cx="5384800" cy="3989040"/>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kumimoji="0" lang="en-US" sz="2800" b="0" i="0" u="none" strike="noStrike" cap="none" spc="0" normalizeH="0" baseline="0" noProof="0">
                <a:ln>
                  <a:noFill/>
                </a:ln>
                <a:effectLst/>
                <a:uLnTx/>
                <a:uFillTx/>
              </a:rPr>
              <a:t>From the coloured “cheeses”, work out your list of values in order</a:t>
            </a:r>
          </a:p>
        </p:txBody>
      </p:sp>
    </p:spTree>
    <p:extLst>
      <p:ext uri="{BB962C8B-B14F-4D97-AF65-F5344CB8AC3E}">
        <p14:creationId xmlns:p14="http://schemas.microsoft.com/office/powerpoint/2010/main" val="19564253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Review the effects and learn from this experience.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Emphasis should be on the first step to understanding ourselves and the people around us than immediate solutions to problems and situations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Try to look at yourself and how you interact with people this week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See if you notice anything different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TotalTime>
  <Words>4791</Words>
  <Application>Microsoft Office PowerPoint</Application>
  <PresentationFormat>Widescreen</PresentationFormat>
  <Paragraphs>436</Paragraphs>
  <Slides>33</Slides>
  <Notes>32</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Helvetica-Bold</vt:lpstr>
      <vt:lpstr>Monotype Sorts</vt:lpstr>
      <vt:lpstr>Myriad Pro</vt:lpstr>
      <vt:lpstr>Arial</vt:lpstr>
      <vt:lpstr>Calibri</vt:lpstr>
      <vt:lpstr>Courier New</vt:lpstr>
      <vt:lpstr>Wingdings</vt:lpstr>
      <vt:lpstr>20140311PresentationUWTSDTemplate</vt:lpstr>
      <vt:lpstr>1_20140311PresentationUWTSDTemplate</vt:lpstr>
      <vt:lpstr>BMSW4009   Effective Team Working and Communication</vt:lpstr>
      <vt:lpstr>PowerPoint Presentation</vt:lpstr>
      <vt:lpstr>Recap of Week 1</vt:lpstr>
      <vt:lpstr>What have you been thinking about?</vt:lpstr>
      <vt:lpstr>PowerPoint Presentation</vt:lpstr>
      <vt:lpstr>What issues can affect relationship building?</vt:lpstr>
      <vt:lpstr>PAC Model</vt:lpstr>
      <vt:lpstr>Understanding Behaviour</vt:lpstr>
      <vt:lpstr>People – what state to choose?</vt:lpstr>
      <vt:lpstr>PowerPoint Presentation</vt:lpstr>
      <vt:lpstr>How do we build relationships with others?</vt:lpstr>
      <vt:lpstr>Scenario: Performance review conversation</vt:lpstr>
      <vt:lpstr>What is the difference between a team  and a group?</vt:lpstr>
      <vt:lpstr>Is a Jury a Group or a Team?</vt:lpstr>
      <vt:lpstr>PowerPoint Presentation</vt:lpstr>
      <vt:lpstr>Tuckman’s Theory </vt:lpstr>
      <vt:lpstr>PowerPoint Presentation</vt:lpstr>
      <vt:lpstr>1. Forming</vt:lpstr>
      <vt:lpstr>2. Storming</vt:lpstr>
      <vt:lpstr>3. Norming</vt:lpstr>
      <vt:lpstr>4. Performing</vt:lpstr>
      <vt:lpstr>5.  Adjourning (or Mourning) </vt:lpstr>
      <vt:lpstr>QUIZ TIME</vt:lpstr>
      <vt:lpstr>Scenario 1 – The Project Team</vt:lpstr>
      <vt:lpstr>Scenario 2 – The Event Planning Team</vt:lpstr>
      <vt:lpstr>Scenario 3 – The Research Team</vt:lpstr>
      <vt:lpstr>Scenario 4 – The Product Team</vt:lpstr>
      <vt:lpstr>Scenario 5 – The Software Team</vt:lpstr>
      <vt:lpstr>PowerPoint Presentation</vt:lpstr>
      <vt:lpstr>Pros and cons</vt:lpstr>
      <vt:lpstr>How can you apply the model?</vt:lpstr>
      <vt:lpstr>Individual exercise: Personal Values</vt:lpstr>
      <vt:lpstr>Looking back and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cp:revision>
  <cp:lastPrinted>2019-10-01T11:26:54Z</cp:lastPrinted>
  <dcterms:created xsi:type="dcterms:W3CDTF">2015-04-14T15:21:28Z</dcterms:created>
  <dcterms:modified xsi:type="dcterms:W3CDTF">2026-01-20T11:07:15Z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