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vml" ContentType="application/vnd.openxmlformats-officedocument.vmlDrawing"/>
  <Default Extension="wdp" ContentType="image/vnd.ms-photo"/>
  <Default Extension="docx" ContentType="application/vnd.openxmlformats-officedocument.wordprocessingml.document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296" r:id="rId2"/>
    <p:sldId id="297" r:id="rId3"/>
    <p:sldId id="258" r:id="rId4"/>
    <p:sldId id="291" r:id="rId5"/>
    <p:sldId id="260" r:id="rId6"/>
    <p:sldId id="261" r:id="rId7"/>
    <p:sldId id="275" r:id="rId8"/>
    <p:sldId id="276" r:id="rId9"/>
    <p:sldId id="277" r:id="rId10"/>
    <p:sldId id="278" r:id="rId11"/>
    <p:sldId id="279" r:id="rId12"/>
    <p:sldId id="281" r:id="rId13"/>
    <p:sldId id="284" r:id="rId14"/>
    <p:sldId id="292" r:id="rId15"/>
    <p:sldId id="285" r:id="rId16"/>
    <p:sldId id="286" r:id="rId17"/>
    <p:sldId id="287" r:id="rId18"/>
    <p:sldId id="289" r:id="rId19"/>
    <p:sldId id="290" r:id="rId20"/>
    <p:sldId id="288" r:id="rId21"/>
    <p:sldId id="302" r:id="rId22"/>
    <p:sldId id="293" r:id="rId23"/>
    <p:sldId id="294" r:id="rId24"/>
    <p:sldId id="283" r:id="rId25"/>
    <p:sldId id="295" r:id="rId26"/>
    <p:sldId id="298" r:id="rId27"/>
    <p:sldId id="299" r:id="rId28"/>
    <p:sldId id="300" r:id="rId29"/>
    <p:sldId id="301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40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eirar\OneDrive\Documents\1aa%20New%20School%20Tracking%202019\1%20Pupils\2018%20to%202019\12%20Pupil%20Progress\Year%206\yr6%20welsh.xls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eirar\OneDrive\Documents\1aa%20New%20School%20Tracking%202019\1%20Pupils\2018%20to%202019\12%20Pupil%20Progress\Year%206\yr6%20welsh.xls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eirar\OneDrive\Documents\1aa%20New%20School%20Tracking%202019\1%20Pupils\2018%20to%202019\12%20Pupil%20Progress\Year%206\yr6%20welsh.xls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eirar\OneDrive\Documents\1aa%20New%20School%20Tracking%202019\1%20Pupils\2018%20to%202019\12%20Pupil%20Progress\Year%206\yr6%20welsh.xls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Year 4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Sheet1!$L$3:$L$19</c:f>
              <c:numCache>
                <c:formatCode>0.00</c:formatCode>
                <c:ptCount val="17"/>
                <c:pt idx="0">
                  <c:v>4.05</c:v>
                </c:pt>
                <c:pt idx="1">
                  <c:v>3.28</c:v>
                </c:pt>
                <c:pt idx="2">
                  <c:v>3.19</c:v>
                </c:pt>
                <c:pt idx="3">
                  <c:v>2.45</c:v>
                </c:pt>
                <c:pt idx="4">
                  <c:v>2.92</c:v>
                </c:pt>
                <c:pt idx="5">
                  <c:v>3.84</c:v>
                </c:pt>
                <c:pt idx="6">
                  <c:v>3.59</c:v>
                </c:pt>
                <c:pt idx="7">
                  <c:v>3.08</c:v>
                </c:pt>
                <c:pt idx="8">
                  <c:v>4.35</c:v>
                </c:pt>
                <c:pt idx="9">
                  <c:v>2.83</c:v>
                </c:pt>
                <c:pt idx="10">
                  <c:v>3.76</c:v>
                </c:pt>
                <c:pt idx="11">
                  <c:v>3.93</c:v>
                </c:pt>
                <c:pt idx="12">
                  <c:v>4.25</c:v>
                </c:pt>
                <c:pt idx="13">
                  <c:v>2.83</c:v>
                </c:pt>
                <c:pt idx="14">
                  <c:v>3.32</c:v>
                </c:pt>
                <c:pt idx="15">
                  <c:v>4.02</c:v>
                </c:pt>
                <c:pt idx="16">
                  <c:v>2.67</c:v>
                </c:pt>
              </c:numCache>
            </c:numRef>
          </c:xVal>
          <c:yVal>
            <c:numRef>
              <c:f>Sheet1!$M$3:$M$19</c:f>
              <c:numCache>
                <c:formatCode>0.0</c:formatCode>
                <c:ptCount val="17"/>
                <c:pt idx="0">
                  <c:v>1.04</c:v>
                </c:pt>
                <c:pt idx="1">
                  <c:v>0.52</c:v>
                </c:pt>
                <c:pt idx="2">
                  <c:v>0.91</c:v>
                </c:pt>
                <c:pt idx="3">
                  <c:v>0.63</c:v>
                </c:pt>
                <c:pt idx="4">
                  <c:v>0.75</c:v>
                </c:pt>
                <c:pt idx="5">
                  <c:v>0.75</c:v>
                </c:pt>
                <c:pt idx="6">
                  <c:v>0.81</c:v>
                </c:pt>
                <c:pt idx="7">
                  <c:v>0.52</c:v>
                </c:pt>
                <c:pt idx="8">
                  <c:v>0.59</c:v>
                </c:pt>
                <c:pt idx="9">
                  <c:v>0.74</c:v>
                </c:pt>
                <c:pt idx="10">
                  <c:v>1.0</c:v>
                </c:pt>
                <c:pt idx="11">
                  <c:v>1.14</c:v>
                </c:pt>
                <c:pt idx="12">
                  <c:v>0.56</c:v>
                </c:pt>
                <c:pt idx="13">
                  <c:v>1.1</c:v>
                </c:pt>
                <c:pt idx="14">
                  <c:v>1.179999999999999</c:v>
                </c:pt>
                <c:pt idx="15">
                  <c:v>0.779999999999999</c:v>
                </c:pt>
                <c:pt idx="16">
                  <c:v>0.76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B101-46BB-9613-7991626AEC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44939384"/>
        <c:axId val="-2140125912"/>
      </c:scatterChart>
      <c:valAx>
        <c:axId val="-21449393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40125912"/>
        <c:crosses val="autoZero"/>
        <c:crossBetween val="midCat"/>
      </c:valAx>
      <c:valAx>
        <c:axId val="-2140125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4493938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Year 5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Sheet1!$N$3:$N$19</c:f>
              <c:numCache>
                <c:formatCode>0.00</c:formatCode>
                <c:ptCount val="17"/>
                <c:pt idx="0">
                  <c:v>4.85</c:v>
                </c:pt>
                <c:pt idx="1">
                  <c:v>3.98</c:v>
                </c:pt>
                <c:pt idx="2">
                  <c:v>3.95</c:v>
                </c:pt>
                <c:pt idx="3">
                  <c:v>3.54</c:v>
                </c:pt>
                <c:pt idx="4">
                  <c:v>3.62</c:v>
                </c:pt>
                <c:pt idx="5">
                  <c:v>4.21</c:v>
                </c:pt>
                <c:pt idx="6">
                  <c:v>4.05</c:v>
                </c:pt>
                <c:pt idx="7">
                  <c:v>3.87</c:v>
                </c:pt>
                <c:pt idx="8">
                  <c:v>4.85</c:v>
                </c:pt>
                <c:pt idx="9">
                  <c:v>3.43</c:v>
                </c:pt>
                <c:pt idx="10">
                  <c:v>4.59</c:v>
                </c:pt>
                <c:pt idx="11">
                  <c:v>4.149999999999999</c:v>
                </c:pt>
                <c:pt idx="12">
                  <c:v>4.74</c:v>
                </c:pt>
                <c:pt idx="13">
                  <c:v>3.26</c:v>
                </c:pt>
                <c:pt idx="14">
                  <c:v>3.77</c:v>
                </c:pt>
                <c:pt idx="15">
                  <c:v>4.689999999999999</c:v>
                </c:pt>
                <c:pt idx="16">
                  <c:v>3.33</c:v>
                </c:pt>
              </c:numCache>
            </c:numRef>
          </c:xVal>
          <c:yVal>
            <c:numRef>
              <c:f>Sheet1!$O$3:$O$19</c:f>
              <c:numCache>
                <c:formatCode>0.0</c:formatCode>
                <c:ptCount val="17"/>
                <c:pt idx="0">
                  <c:v>1.84</c:v>
                </c:pt>
                <c:pt idx="1">
                  <c:v>1.22</c:v>
                </c:pt>
                <c:pt idx="2">
                  <c:v>1.67</c:v>
                </c:pt>
                <c:pt idx="3">
                  <c:v>1.72</c:v>
                </c:pt>
                <c:pt idx="4">
                  <c:v>1.45</c:v>
                </c:pt>
                <c:pt idx="5">
                  <c:v>1.12</c:v>
                </c:pt>
                <c:pt idx="6">
                  <c:v>1.27</c:v>
                </c:pt>
                <c:pt idx="7">
                  <c:v>1.31</c:v>
                </c:pt>
                <c:pt idx="8">
                  <c:v>1.09</c:v>
                </c:pt>
                <c:pt idx="9">
                  <c:v>1.34</c:v>
                </c:pt>
                <c:pt idx="10">
                  <c:v>1.83</c:v>
                </c:pt>
                <c:pt idx="11">
                  <c:v>1.36</c:v>
                </c:pt>
                <c:pt idx="12">
                  <c:v>1.05</c:v>
                </c:pt>
                <c:pt idx="13">
                  <c:v>1.53</c:v>
                </c:pt>
                <c:pt idx="14">
                  <c:v>1.63</c:v>
                </c:pt>
                <c:pt idx="15">
                  <c:v>1.45</c:v>
                </c:pt>
                <c:pt idx="16">
                  <c:v>1.42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9AA1-4B2D-8029-E3188A819B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45173720"/>
        <c:axId val="-2140052856"/>
      </c:scatterChart>
      <c:valAx>
        <c:axId val="-21451737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40052856"/>
        <c:crosses val="autoZero"/>
        <c:crossBetween val="midCat"/>
      </c:valAx>
      <c:valAx>
        <c:axId val="-21400528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4517372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Year</a:t>
            </a:r>
            <a:r>
              <a:rPr lang="en-GB" baseline="0"/>
              <a:t> 6</a:t>
            </a:r>
            <a:endParaRPr lang="en-GB"/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>
        <c:manualLayout>
          <c:layoutTarget val="inner"/>
          <c:xMode val="edge"/>
          <c:yMode val="edge"/>
          <c:x val="0.0994420384951881"/>
          <c:y val="0.194861111111111"/>
          <c:w val="0.861738626421697"/>
          <c:h val="0.720887649460484"/>
        </c:manualLayout>
      </c:layout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Sheet1!$P$3:$P$19</c:f>
              <c:numCache>
                <c:formatCode>0.00</c:formatCode>
                <c:ptCount val="17"/>
                <c:pt idx="0">
                  <c:v>5.53</c:v>
                </c:pt>
                <c:pt idx="1">
                  <c:v>4.76</c:v>
                </c:pt>
                <c:pt idx="2">
                  <c:v>4.689999999999999</c:v>
                </c:pt>
                <c:pt idx="3">
                  <c:v>4.28</c:v>
                </c:pt>
                <c:pt idx="4">
                  <c:v>4.64</c:v>
                </c:pt>
                <c:pt idx="5">
                  <c:v>4.859999999999998</c:v>
                </c:pt>
                <c:pt idx="6">
                  <c:v>4.8</c:v>
                </c:pt>
                <c:pt idx="7">
                  <c:v>4.53</c:v>
                </c:pt>
                <c:pt idx="8">
                  <c:v>5.45</c:v>
                </c:pt>
                <c:pt idx="9">
                  <c:v>4.44</c:v>
                </c:pt>
                <c:pt idx="10">
                  <c:v>5.48</c:v>
                </c:pt>
                <c:pt idx="11">
                  <c:v>4.84</c:v>
                </c:pt>
                <c:pt idx="12">
                  <c:v>5.34</c:v>
                </c:pt>
                <c:pt idx="13">
                  <c:v>4.41</c:v>
                </c:pt>
                <c:pt idx="14">
                  <c:v>4.39</c:v>
                </c:pt>
                <c:pt idx="15">
                  <c:v>5.68</c:v>
                </c:pt>
                <c:pt idx="16">
                  <c:v>3.94</c:v>
                </c:pt>
              </c:numCache>
            </c:numRef>
          </c:xVal>
          <c:yVal>
            <c:numRef>
              <c:f>Sheet1!$Q$3:$Q$19</c:f>
              <c:numCache>
                <c:formatCode>0.00</c:formatCode>
                <c:ptCount val="17"/>
                <c:pt idx="0">
                  <c:v>2.52</c:v>
                </c:pt>
                <c:pt idx="1">
                  <c:v>2.0</c:v>
                </c:pt>
                <c:pt idx="2">
                  <c:v>2.41</c:v>
                </c:pt>
                <c:pt idx="3">
                  <c:v>2.46</c:v>
                </c:pt>
                <c:pt idx="4">
                  <c:v>2.47</c:v>
                </c:pt>
                <c:pt idx="5">
                  <c:v>1.770000000000001</c:v>
                </c:pt>
                <c:pt idx="6">
                  <c:v>2.02</c:v>
                </c:pt>
                <c:pt idx="7">
                  <c:v>1.97</c:v>
                </c:pt>
                <c:pt idx="8">
                  <c:v>1.69</c:v>
                </c:pt>
                <c:pt idx="9">
                  <c:v>2.35</c:v>
                </c:pt>
                <c:pt idx="10">
                  <c:v>2.720000000000001</c:v>
                </c:pt>
                <c:pt idx="11">
                  <c:v>2.05</c:v>
                </c:pt>
                <c:pt idx="12">
                  <c:v>1.65</c:v>
                </c:pt>
                <c:pt idx="13">
                  <c:v>2.68</c:v>
                </c:pt>
                <c:pt idx="14">
                  <c:v>2.25</c:v>
                </c:pt>
                <c:pt idx="15">
                  <c:v>2.439999999999999</c:v>
                </c:pt>
                <c:pt idx="16">
                  <c:v>2.03</c:v>
                </c:pt>
              </c:numCache>
            </c:numRef>
          </c:yVal>
          <c:smooth val="0"/>
          <c:extLst xmlns:c16r2="http://schemas.microsoft.com/office/drawing/2015/06/chart">
            <c:ext xmlns:c16="http://schemas.microsoft.com/office/drawing/2014/chart" uri="{C3380CC4-5D6E-409C-BE32-E72D297353CC}">
              <c16:uniqueId val="{00000000-60E3-40D5-86CE-A0747C6AF1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-2140788520"/>
        <c:axId val="2098804712"/>
      </c:scatterChart>
      <c:valAx>
        <c:axId val="-21407885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98804712"/>
        <c:crosses val="autoZero"/>
        <c:crossBetween val="midCat"/>
      </c:valAx>
      <c:valAx>
        <c:axId val="20988047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4078852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 xmlns:c16r2="http://schemas.microsoft.com/office/drawing/2015/06/chart"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Welsh</a:t>
            </a: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percentStacked"/>
        <c:varyColors val="0"/>
        <c:ser>
          <c:idx val="0"/>
          <c:order val="0"/>
          <c:tx>
            <c:strRef>
              <c:f>Sheet1!$B$4:$E$4</c:f>
              <c:strCache>
                <c:ptCount val="4"/>
                <c:pt idx="0">
                  <c:v>High Achievement &amp; High Attainment </c:v>
                </c:pt>
              </c:strCache>
            </c:strRef>
          </c:tx>
          <c:spPr>
            <a:solidFill>
              <a:srgbClr val="92D050"/>
            </a:solidFill>
            <a:ln>
              <a:noFill/>
            </a:ln>
            <a:effectLst/>
          </c:spPr>
          <c:invertIfNegative val="0"/>
          <c:cat>
            <c:strRef>
              <c:f>Sheet1!$F$3:$H$3</c:f>
              <c:strCache>
                <c:ptCount val="3"/>
                <c:pt idx="0">
                  <c:v>Yr4</c:v>
                </c:pt>
                <c:pt idx="1">
                  <c:v>Yr5</c:v>
                </c:pt>
                <c:pt idx="2">
                  <c:v>Yr6</c:v>
                </c:pt>
              </c:strCache>
            </c:strRef>
          </c:cat>
          <c:val>
            <c:numRef>
              <c:f>Sheet1!$F$4:$H$4</c:f>
              <c:numCache>
                <c:formatCode>General</c:formatCode>
                <c:ptCount val="3"/>
                <c:pt idx="0">
                  <c:v>11.0</c:v>
                </c:pt>
                <c:pt idx="1">
                  <c:v>13.0</c:v>
                </c:pt>
                <c:pt idx="2">
                  <c:v>17.0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5725-4C7E-875B-F8A918DA4B90}"/>
            </c:ext>
          </c:extLst>
        </c:ser>
        <c:ser>
          <c:idx val="1"/>
          <c:order val="1"/>
          <c:tx>
            <c:strRef>
              <c:f>Sheet1!$B$5:$E$5</c:f>
              <c:strCache>
                <c:ptCount val="4"/>
                <c:pt idx="0">
                  <c:v>High Achievement &amp; Low Attainment</c:v>
                </c:pt>
              </c:strCache>
            </c:strRef>
          </c:tx>
          <c:spPr>
            <a:solidFill>
              <a:srgbClr val="FFFF00"/>
            </a:solidFill>
            <a:ln>
              <a:noFill/>
            </a:ln>
            <a:effectLst/>
          </c:spPr>
          <c:invertIfNegative val="0"/>
          <c:cat>
            <c:strRef>
              <c:f>Sheet1!$F$3:$H$3</c:f>
              <c:strCache>
                <c:ptCount val="3"/>
                <c:pt idx="0">
                  <c:v>Yr4</c:v>
                </c:pt>
                <c:pt idx="1">
                  <c:v>Yr5</c:v>
                </c:pt>
                <c:pt idx="2">
                  <c:v>Yr6</c:v>
                </c:pt>
              </c:strCache>
            </c:strRef>
          </c:cat>
          <c:val>
            <c:numRef>
              <c:f>Sheet1!$F$5:$H$5</c:f>
              <c:numCache>
                <c:formatCode>General</c:formatCode>
                <c:ptCount val="3"/>
                <c:pt idx="0">
                  <c:v>6.0</c:v>
                </c:pt>
                <c:pt idx="1">
                  <c:v>4.0</c:v>
                </c:pt>
                <c:pt idx="2">
                  <c:v>0.0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5725-4C7E-875B-F8A918DA4B90}"/>
            </c:ext>
          </c:extLst>
        </c:ser>
        <c:ser>
          <c:idx val="2"/>
          <c:order val="2"/>
          <c:tx>
            <c:strRef>
              <c:f>Sheet1!$B$6:$E$6</c:f>
              <c:strCache>
                <c:ptCount val="4"/>
                <c:pt idx="0">
                  <c:v>Low Achievement &amp; High Attainment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cat>
            <c:strRef>
              <c:f>Sheet1!$F$3:$H$3</c:f>
              <c:strCache>
                <c:ptCount val="3"/>
                <c:pt idx="0">
                  <c:v>Yr4</c:v>
                </c:pt>
                <c:pt idx="1">
                  <c:v>Yr5</c:v>
                </c:pt>
                <c:pt idx="2">
                  <c:v>Yr6</c:v>
                </c:pt>
              </c:strCache>
            </c:strRef>
          </c:cat>
          <c:val>
            <c:numRef>
              <c:f>Sheet1!$F$6:$H$6</c:f>
              <c:numCache>
                <c:formatCode>General</c:formatCode>
                <c:ptCount val="3"/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5725-4C7E-875B-F8A918DA4B90}"/>
            </c:ext>
          </c:extLst>
        </c:ser>
        <c:ser>
          <c:idx val="3"/>
          <c:order val="3"/>
          <c:tx>
            <c:strRef>
              <c:f>Sheet1!$B$7:$E$7</c:f>
              <c:strCache>
                <c:ptCount val="4"/>
                <c:pt idx="0">
                  <c:v>Low Achievement &amp; Low Attainment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cat>
            <c:strRef>
              <c:f>Sheet1!$F$3:$H$3</c:f>
              <c:strCache>
                <c:ptCount val="3"/>
                <c:pt idx="0">
                  <c:v>Yr4</c:v>
                </c:pt>
                <c:pt idx="1">
                  <c:v>Yr5</c:v>
                </c:pt>
                <c:pt idx="2">
                  <c:v>Yr6</c:v>
                </c:pt>
              </c:strCache>
            </c:strRef>
          </c:cat>
          <c:val>
            <c:numRef>
              <c:f>Sheet1!$F$7:$H$7</c:f>
              <c:numCache>
                <c:formatCode>General</c:formatCode>
                <c:ptCount val="3"/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3-5725-4C7E-875B-F8A918DA4B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-2137603176"/>
        <c:axId val="-2137199768"/>
      </c:barChart>
      <c:catAx>
        <c:axId val="-21376031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37199768"/>
        <c:crosses val="autoZero"/>
        <c:auto val="1"/>
        <c:lblAlgn val="ctr"/>
        <c:lblOffset val="100"/>
        <c:noMultiLvlLbl val="0"/>
      </c:catAx>
      <c:valAx>
        <c:axId val="-2137199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37603176"/>
        <c:crosses val="autoZero"/>
        <c:crossBetween val="between"/>
      </c:valAx>
      <c:spPr>
        <a:noFill/>
        <a:ln w="25400">
          <a:noFill/>
        </a:ln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7BA13E-59E1-FD4F-A849-6B84955405CA}" type="doc">
      <dgm:prSet loTypeId="urn:microsoft.com/office/officeart/2005/8/layout/radial3" loCatId="" qsTypeId="urn:microsoft.com/office/officeart/2005/8/quickstyle/simple4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C9757888-2225-F04F-A49E-F624A0B99818}">
      <dgm:prSet phldrT="[Text]"/>
      <dgm:spPr/>
      <dgm:t>
        <a:bodyPr/>
        <a:lstStyle/>
        <a:p>
          <a:r>
            <a:rPr lang="en-US" dirty="0" smtClean="0"/>
            <a:t>Y PLENTYN</a:t>
          </a:r>
          <a:endParaRPr lang="en-US" dirty="0"/>
        </a:p>
      </dgm:t>
    </dgm:pt>
    <dgm:pt modelId="{0DC1A945-CAC3-784B-B2FA-799CCA7E590C}" type="parTrans" cxnId="{45DB082B-15C9-E540-9D6B-F718E9F964B3}">
      <dgm:prSet/>
      <dgm:spPr/>
      <dgm:t>
        <a:bodyPr/>
        <a:lstStyle/>
        <a:p>
          <a:endParaRPr lang="en-US"/>
        </a:p>
      </dgm:t>
    </dgm:pt>
    <dgm:pt modelId="{D9E5CF9C-4411-C64C-85EE-4A3FA9D366EB}" type="sibTrans" cxnId="{45DB082B-15C9-E540-9D6B-F718E9F964B3}">
      <dgm:prSet/>
      <dgm:spPr/>
      <dgm:t>
        <a:bodyPr/>
        <a:lstStyle/>
        <a:p>
          <a:endParaRPr lang="en-US"/>
        </a:p>
      </dgm:t>
    </dgm:pt>
    <dgm:pt modelId="{C57EC291-B7E0-0741-ACC0-AE4EE95D28B1}">
      <dgm:prSet phldrT="[Text]"/>
      <dgm:spPr/>
      <dgm:t>
        <a:bodyPr/>
        <a:lstStyle/>
        <a:p>
          <a:r>
            <a:rPr lang="en-US" dirty="0" err="1" smtClean="0"/>
            <a:t>Gwasanaeth</a:t>
          </a:r>
          <a:r>
            <a:rPr lang="en-US" dirty="0" smtClean="0"/>
            <a:t> </a:t>
          </a:r>
          <a:r>
            <a:rPr lang="en-US" dirty="0" err="1" smtClean="0"/>
            <a:t>Addysg</a:t>
          </a:r>
          <a:r>
            <a:rPr lang="en-US" dirty="0" smtClean="0"/>
            <a:t> </a:t>
          </a:r>
          <a:r>
            <a:rPr lang="en-US" dirty="0" err="1" smtClean="0"/>
            <a:t>Lles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EWS</a:t>
          </a:r>
          <a:endParaRPr lang="en-US" dirty="0"/>
        </a:p>
      </dgm:t>
    </dgm:pt>
    <dgm:pt modelId="{42F2FFAB-F0C6-3542-AC4F-57E74FACCEB5}" type="parTrans" cxnId="{2FCA5E93-DAA7-944D-B4DA-FD62C7562681}">
      <dgm:prSet/>
      <dgm:spPr/>
      <dgm:t>
        <a:bodyPr/>
        <a:lstStyle/>
        <a:p>
          <a:endParaRPr lang="en-US"/>
        </a:p>
      </dgm:t>
    </dgm:pt>
    <dgm:pt modelId="{4837D527-08A8-3E45-A3E6-B6B8510D1BDD}" type="sibTrans" cxnId="{2FCA5E93-DAA7-944D-B4DA-FD62C7562681}">
      <dgm:prSet/>
      <dgm:spPr/>
      <dgm:t>
        <a:bodyPr/>
        <a:lstStyle/>
        <a:p>
          <a:endParaRPr lang="en-US"/>
        </a:p>
      </dgm:t>
    </dgm:pt>
    <dgm:pt modelId="{A7794D8B-1F5A-1A49-984D-7F20C65AA166}">
      <dgm:prSet phldrT="[Text]"/>
      <dgm:spPr/>
      <dgm:t>
        <a:bodyPr/>
        <a:lstStyle/>
        <a:p>
          <a:r>
            <a:rPr lang="en-US" dirty="0" err="1" smtClean="0"/>
            <a:t>Gwasanaethau</a:t>
          </a:r>
          <a:r>
            <a:rPr lang="en-US" dirty="0" smtClean="0"/>
            <a:t> </a:t>
          </a:r>
          <a:r>
            <a:rPr lang="en-US" dirty="0" err="1" smtClean="0"/>
            <a:t>Cymdeithasol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Social Services</a:t>
          </a:r>
          <a:endParaRPr lang="en-US" dirty="0"/>
        </a:p>
      </dgm:t>
    </dgm:pt>
    <dgm:pt modelId="{B52C87C5-36AA-8F4E-B726-94FB8EE86075}" type="parTrans" cxnId="{48F6FE48-EFC1-CE4F-9412-D1ABFE25FEF7}">
      <dgm:prSet/>
      <dgm:spPr/>
      <dgm:t>
        <a:bodyPr/>
        <a:lstStyle/>
        <a:p>
          <a:endParaRPr lang="en-US"/>
        </a:p>
      </dgm:t>
    </dgm:pt>
    <dgm:pt modelId="{ECE26582-1749-1D45-8118-2983E7C1F4D5}" type="sibTrans" cxnId="{48F6FE48-EFC1-CE4F-9412-D1ABFE25FEF7}">
      <dgm:prSet/>
      <dgm:spPr/>
      <dgm:t>
        <a:bodyPr/>
        <a:lstStyle/>
        <a:p>
          <a:endParaRPr lang="en-US"/>
        </a:p>
      </dgm:t>
    </dgm:pt>
    <dgm:pt modelId="{375C9EB0-E589-3A4D-B9CC-CFC8DB70E7AB}">
      <dgm:prSet phldrT="[Text]"/>
      <dgm:spPr/>
      <dgm:t>
        <a:bodyPr/>
        <a:lstStyle/>
        <a:p>
          <a:r>
            <a:rPr lang="en-US" dirty="0" smtClean="0"/>
            <a:t>TAF / Action for Children</a:t>
          </a:r>
          <a:endParaRPr lang="en-US" dirty="0"/>
        </a:p>
      </dgm:t>
    </dgm:pt>
    <dgm:pt modelId="{48FB8BFC-157E-8340-9AE9-DD8EBBAB27F6}" type="parTrans" cxnId="{CD84680F-2E1C-CE4E-96BE-44E441210356}">
      <dgm:prSet/>
      <dgm:spPr/>
      <dgm:t>
        <a:bodyPr/>
        <a:lstStyle/>
        <a:p>
          <a:endParaRPr lang="en-US"/>
        </a:p>
      </dgm:t>
    </dgm:pt>
    <dgm:pt modelId="{0D787A42-D39A-6646-9B2F-239F13E9DE57}" type="sibTrans" cxnId="{CD84680F-2E1C-CE4E-96BE-44E441210356}">
      <dgm:prSet/>
      <dgm:spPr/>
      <dgm:t>
        <a:bodyPr/>
        <a:lstStyle/>
        <a:p>
          <a:endParaRPr lang="en-US"/>
        </a:p>
      </dgm:t>
    </dgm:pt>
    <dgm:pt modelId="{E10D8878-D4CE-8D42-81C0-9112C60C0143}">
      <dgm:prSet phldrT="[Text]"/>
      <dgm:spPr/>
      <dgm:t>
        <a:bodyPr/>
        <a:lstStyle/>
        <a:p>
          <a:r>
            <a:rPr lang="en-US" dirty="0" err="1" smtClean="0"/>
            <a:t>Gofalwyr</a:t>
          </a:r>
          <a:r>
            <a:rPr lang="en-US" dirty="0" smtClean="0"/>
            <a:t> </a:t>
          </a:r>
          <a:r>
            <a:rPr lang="en-US" dirty="0" err="1" smtClean="0"/>
            <a:t>Ifanc</a:t>
          </a:r>
          <a:r>
            <a:rPr lang="en-US" dirty="0" smtClean="0"/>
            <a:t> </a:t>
          </a:r>
        </a:p>
        <a:p>
          <a:endParaRPr lang="en-US" dirty="0" smtClean="0"/>
        </a:p>
        <a:p>
          <a:r>
            <a:rPr lang="en-US" dirty="0" smtClean="0"/>
            <a:t>Young </a:t>
          </a:r>
          <a:r>
            <a:rPr lang="en-US" dirty="0" err="1" smtClean="0"/>
            <a:t>Carers</a:t>
          </a:r>
          <a:endParaRPr lang="en-US" dirty="0"/>
        </a:p>
      </dgm:t>
    </dgm:pt>
    <dgm:pt modelId="{20359DBD-3006-E142-ABE9-9419DE350AF5}" type="parTrans" cxnId="{0DA84A95-B790-5F43-B3B3-FB902D629D98}">
      <dgm:prSet/>
      <dgm:spPr/>
      <dgm:t>
        <a:bodyPr/>
        <a:lstStyle/>
        <a:p>
          <a:endParaRPr lang="en-US"/>
        </a:p>
      </dgm:t>
    </dgm:pt>
    <dgm:pt modelId="{0E5C5E7A-C1E9-6748-BD15-976E778B6145}" type="sibTrans" cxnId="{0DA84A95-B790-5F43-B3B3-FB902D629D98}">
      <dgm:prSet/>
      <dgm:spPr/>
      <dgm:t>
        <a:bodyPr/>
        <a:lstStyle/>
        <a:p>
          <a:endParaRPr lang="en-US"/>
        </a:p>
      </dgm:t>
    </dgm:pt>
    <dgm:pt modelId="{E5E0A8D0-3D81-7541-ADE0-5B5841CD8F19}">
      <dgm:prSet phldrT="[Text]"/>
      <dgm:spPr/>
      <dgm:t>
        <a:bodyPr/>
        <a:lstStyle/>
        <a:p>
          <a:r>
            <a:rPr lang="en-US" dirty="0" err="1" smtClean="0"/>
            <a:t>Nyrs</a:t>
          </a:r>
          <a:r>
            <a:rPr lang="en-US" dirty="0" smtClean="0"/>
            <a:t> </a:t>
          </a:r>
          <a:r>
            <a:rPr lang="en-US" dirty="0" err="1" smtClean="0"/>
            <a:t>Ysgol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School Nurse</a:t>
          </a:r>
          <a:endParaRPr lang="en-US" dirty="0"/>
        </a:p>
      </dgm:t>
    </dgm:pt>
    <dgm:pt modelId="{E40F8026-FF41-DE4B-9FD1-0113BD2AD41F}" type="parTrans" cxnId="{1EFF331F-8424-7C42-8B4E-76F87038F6A3}">
      <dgm:prSet/>
      <dgm:spPr/>
      <dgm:t>
        <a:bodyPr/>
        <a:lstStyle/>
        <a:p>
          <a:endParaRPr lang="en-US"/>
        </a:p>
      </dgm:t>
    </dgm:pt>
    <dgm:pt modelId="{A2711DCA-AA56-5F48-BC5D-9F7B8B1BBEDC}" type="sibTrans" cxnId="{1EFF331F-8424-7C42-8B4E-76F87038F6A3}">
      <dgm:prSet/>
      <dgm:spPr/>
      <dgm:t>
        <a:bodyPr/>
        <a:lstStyle/>
        <a:p>
          <a:endParaRPr lang="en-US"/>
        </a:p>
      </dgm:t>
    </dgm:pt>
    <dgm:pt modelId="{880A0CF3-82B0-6141-ADFA-7904552BF750}">
      <dgm:prSet phldrT="[Text]"/>
      <dgm:spPr/>
      <dgm:t>
        <a:bodyPr/>
        <a:lstStyle/>
        <a:p>
          <a:r>
            <a:rPr lang="en-US" dirty="0" err="1" smtClean="0"/>
            <a:t>Gwasanaethau</a:t>
          </a:r>
          <a:r>
            <a:rPr lang="en-US" dirty="0" smtClean="0"/>
            <a:t> </a:t>
          </a:r>
          <a:r>
            <a:rPr lang="en-US" dirty="0" err="1" smtClean="0"/>
            <a:t>Iechyd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Health Services</a:t>
          </a:r>
          <a:endParaRPr lang="en-US" dirty="0"/>
        </a:p>
      </dgm:t>
    </dgm:pt>
    <dgm:pt modelId="{3D26B439-CCBA-504D-823B-0783B1F7EB28}" type="parTrans" cxnId="{484B3652-D450-E04B-9EE5-F98B05DDA1A6}">
      <dgm:prSet/>
      <dgm:spPr/>
      <dgm:t>
        <a:bodyPr/>
        <a:lstStyle/>
        <a:p>
          <a:endParaRPr lang="en-US"/>
        </a:p>
      </dgm:t>
    </dgm:pt>
    <dgm:pt modelId="{79E6204E-43A2-F244-AA60-E6F702692DF5}" type="sibTrans" cxnId="{484B3652-D450-E04B-9EE5-F98B05DDA1A6}">
      <dgm:prSet/>
      <dgm:spPr/>
      <dgm:t>
        <a:bodyPr/>
        <a:lstStyle/>
        <a:p>
          <a:endParaRPr lang="en-US"/>
        </a:p>
      </dgm:t>
    </dgm:pt>
    <dgm:pt modelId="{A3CC9633-8C7F-F544-BDBE-93B6989AA539}">
      <dgm:prSet phldrT="[Text]"/>
      <dgm:spPr/>
      <dgm:t>
        <a:bodyPr/>
        <a:lstStyle/>
        <a:p>
          <a:r>
            <a:rPr lang="en-US" dirty="0" smtClean="0"/>
            <a:t>Area 43</a:t>
          </a:r>
          <a:endParaRPr lang="en-US" dirty="0"/>
        </a:p>
      </dgm:t>
    </dgm:pt>
    <dgm:pt modelId="{279A5BA3-90B2-ED4C-91EE-AFDEEE300ED4}" type="parTrans" cxnId="{B674F231-C5E7-9649-874A-0D163256A8C2}">
      <dgm:prSet/>
      <dgm:spPr/>
      <dgm:t>
        <a:bodyPr/>
        <a:lstStyle/>
        <a:p>
          <a:endParaRPr lang="en-US"/>
        </a:p>
      </dgm:t>
    </dgm:pt>
    <dgm:pt modelId="{BB444B30-FB8F-804B-A3A7-DBF86BDF0CB4}" type="sibTrans" cxnId="{B674F231-C5E7-9649-874A-0D163256A8C2}">
      <dgm:prSet/>
      <dgm:spPr/>
      <dgm:t>
        <a:bodyPr/>
        <a:lstStyle/>
        <a:p>
          <a:endParaRPr lang="en-US"/>
        </a:p>
      </dgm:t>
    </dgm:pt>
    <dgm:pt modelId="{51D7BAC9-C779-4040-8693-63B0A917B2F7}">
      <dgm:prSet phldrT="[Text]"/>
      <dgm:spPr/>
      <dgm:t>
        <a:bodyPr/>
        <a:lstStyle/>
        <a:p>
          <a:r>
            <a:rPr lang="en-US" dirty="0" smtClean="0"/>
            <a:t>CHAMS</a:t>
          </a:r>
          <a:endParaRPr lang="en-US" dirty="0"/>
        </a:p>
      </dgm:t>
    </dgm:pt>
    <dgm:pt modelId="{EBF6C268-1716-D54F-A40B-45139DBCDEDC}" type="parTrans" cxnId="{D9D35FAB-7BE8-1E42-BFC0-AF020D1E454C}">
      <dgm:prSet/>
      <dgm:spPr/>
      <dgm:t>
        <a:bodyPr/>
        <a:lstStyle/>
        <a:p>
          <a:endParaRPr lang="en-US"/>
        </a:p>
      </dgm:t>
    </dgm:pt>
    <dgm:pt modelId="{387C0A30-3A48-E740-A1F5-EBA8B60E9035}" type="sibTrans" cxnId="{D9D35FAB-7BE8-1E42-BFC0-AF020D1E454C}">
      <dgm:prSet/>
      <dgm:spPr/>
      <dgm:t>
        <a:bodyPr/>
        <a:lstStyle/>
        <a:p>
          <a:endParaRPr lang="en-US"/>
        </a:p>
      </dgm:t>
    </dgm:pt>
    <dgm:pt modelId="{AAEE8DA8-44E3-F74D-AECD-93A7A46E3E98}">
      <dgm:prSet phldrT="[Text]"/>
      <dgm:spPr/>
      <dgm:t>
        <a:bodyPr/>
        <a:lstStyle/>
        <a:p>
          <a:r>
            <a:rPr lang="en-US" dirty="0" err="1" smtClean="0"/>
            <a:t>Meddyg</a:t>
          </a:r>
          <a:r>
            <a:rPr lang="en-US" dirty="0" smtClean="0"/>
            <a:t> </a:t>
          </a:r>
          <a:r>
            <a:rPr lang="en-US" dirty="0" err="1" smtClean="0"/>
            <a:t>Teulu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GP</a:t>
          </a:r>
          <a:endParaRPr lang="en-US" dirty="0"/>
        </a:p>
      </dgm:t>
    </dgm:pt>
    <dgm:pt modelId="{2A9A5CAD-DFDE-AD4F-AA9B-FE450A40471E}" type="parTrans" cxnId="{84989746-2604-EF44-A3BB-786F5B02BD46}">
      <dgm:prSet/>
      <dgm:spPr/>
      <dgm:t>
        <a:bodyPr/>
        <a:lstStyle/>
        <a:p>
          <a:endParaRPr lang="en-US"/>
        </a:p>
      </dgm:t>
    </dgm:pt>
    <dgm:pt modelId="{59D8A70E-F187-D043-A6DF-417A7E5316DF}" type="sibTrans" cxnId="{84989746-2604-EF44-A3BB-786F5B02BD46}">
      <dgm:prSet/>
      <dgm:spPr/>
      <dgm:t>
        <a:bodyPr/>
        <a:lstStyle/>
        <a:p>
          <a:endParaRPr lang="en-US"/>
        </a:p>
      </dgm:t>
    </dgm:pt>
    <dgm:pt modelId="{E32E7671-B879-394A-AED5-A0376145FA76}">
      <dgm:prSet phldrT="[Text]"/>
      <dgm:spPr/>
      <dgm:t>
        <a:bodyPr/>
        <a:lstStyle/>
        <a:p>
          <a:r>
            <a:rPr lang="en-US" dirty="0" err="1" smtClean="0"/>
            <a:t>Athrawon</a:t>
          </a:r>
          <a:r>
            <a:rPr lang="en-US" dirty="0" smtClean="0"/>
            <a:t> </a:t>
          </a:r>
          <a:r>
            <a:rPr lang="en-US" dirty="0" err="1" smtClean="0"/>
            <a:t>arbennigol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Specialist Services</a:t>
          </a:r>
          <a:endParaRPr lang="en-US" dirty="0"/>
        </a:p>
      </dgm:t>
    </dgm:pt>
    <dgm:pt modelId="{28F1D0BC-2477-7047-B374-92C92F2E2B76}" type="parTrans" cxnId="{25C20233-AC42-1840-8183-4A11532765FC}">
      <dgm:prSet/>
      <dgm:spPr/>
      <dgm:t>
        <a:bodyPr/>
        <a:lstStyle/>
        <a:p>
          <a:endParaRPr lang="en-US"/>
        </a:p>
      </dgm:t>
    </dgm:pt>
    <dgm:pt modelId="{2797B173-82D9-2F44-B49E-1DAC0332CC43}" type="sibTrans" cxnId="{25C20233-AC42-1840-8183-4A11532765FC}">
      <dgm:prSet/>
      <dgm:spPr/>
      <dgm:t>
        <a:bodyPr/>
        <a:lstStyle/>
        <a:p>
          <a:endParaRPr lang="en-US"/>
        </a:p>
      </dgm:t>
    </dgm:pt>
    <dgm:pt modelId="{10413CA0-C671-674A-BE16-615943FFAF60}">
      <dgm:prSet phldrT="[Text]"/>
      <dgm:spPr/>
      <dgm:t>
        <a:bodyPr/>
        <a:lstStyle/>
        <a:p>
          <a:r>
            <a:rPr lang="en-US" dirty="0" smtClean="0"/>
            <a:t>Play Therapy</a:t>
          </a:r>
          <a:endParaRPr lang="en-US" dirty="0"/>
        </a:p>
      </dgm:t>
    </dgm:pt>
    <dgm:pt modelId="{E9B78584-64B8-EE48-A625-2D7A0EF3018E}" type="parTrans" cxnId="{77DECFBB-7D44-4E46-8EA8-05FD6C34185C}">
      <dgm:prSet/>
      <dgm:spPr/>
      <dgm:t>
        <a:bodyPr/>
        <a:lstStyle/>
        <a:p>
          <a:endParaRPr lang="en-US"/>
        </a:p>
      </dgm:t>
    </dgm:pt>
    <dgm:pt modelId="{C86F656F-B705-4444-B11C-362CC93DDEFD}" type="sibTrans" cxnId="{77DECFBB-7D44-4E46-8EA8-05FD6C34185C}">
      <dgm:prSet/>
      <dgm:spPr/>
      <dgm:t>
        <a:bodyPr/>
        <a:lstStyle/>
        <a:p>
          <a:endParaRPr lang="en-US"/>
        </a:p>
      </dgm:t>
    </dgm:pt>
    <dgm:pt modelId="{DFC1FA20-9C5A-0946-BDDD-AC19B077B8CE}">
      <dgm:prSet phldrT="[Text]"/>
      <dgm:spPr/>
      <dgm:t>
        <a:bodyPr/>
        <a:lstStyle/>
        <a:p>
          <a:r>
            <a:rPr lang="en-US" dirty="0" smtClean="0"/>
            <a:t>LAC</a:t>
          </a:r>
          <a:endParaRPr lang="en-US" dirty="0"/>
        </a:p>
      </dgm:t>
    </dgm:pt>
    <dgm:pt modelId="{AD7B3A22-D35A-7C49-ADB7-AA461A62CBC0}" type="parTrans" cxnId="{D7215F55-0616-2949-B2F1-B4D8B3C83A84}">
      <dgm:prSet/>
      <dgm:spPr/>
      <dgm:t>
        <a:bodyPr/>
        <a:lstStyle/>
        <a:p>
          <a:endParaRPr lang="en-US"/>
        </a:p>
      </dgm:t>
    </dgm:pt>
    <dgm:pt modelId="{A3A4C4A2-F1A5-C94D-A9E2-4952F1745047}" type="sibTrans" cxnId="{D7215F55-0616-2949-B2F1-B4D8B3C83A84}">
      <dgm:prSet/>
      <dgm:spPr/>
      <dgm:t>
        <a:bodyPr/>
        <a:lstStyle/>
        <a:p>
          <a:endParaRPr lang="en-US"/>
        </a:p>
      </dgm:t>
    </dgm:pt>
    <dgm:pt modelId="{7DB61559-5D59-B94C-968F-F7198D716417}">
      <dgm:prSet phldrT="[Text]"/>
      <dgm:spPr/>
      <dgm:t>
        <a:bodyPr/>
        <a:lstStyle/>
        <a:p>
          <a:r>
            <a:rPr lang="en-US" dirty="0" err="1" smtClean="0"/>
            <a:t>Seicolegydd</a:t>
          </a:r>
          <a:r>
            <a:rPr lang="en-US" dirty="0" smtClean="0"/>
            <a:t> </a:t>
          </a:r>
          <a:r>
            <a:rPr lang="en-US" dirty="0" err="1" smtClean="0"/>
            <a:t>Addysg</a:t>
          </a:r>
          <a:endParaRPr lang="en-US" dirty="0" smtClean="0"/>
        </a:p>
        <a:p>
          <a:endParaRPr lang="en-US" dirty="0" smtClean="0"/>
        </a:p>
        <a:p>
          <a:r>
            <a:rPr lang="en-US" dirty="0" smtClean="0"/>
            <a:t>Educational Psychologist</a:t>
          </a:r>
          <a:endParaRPr lang="en-US" dirty="0"/>
        </a:p>
      </dgm:t>
    </dgm:pt>
    <dgm:pt modelId="{A0DF08B4-FA10-0941-83B9-82DF4C24EA41}" type="parTrans" cxnId="{73AE1141-586B-B54E-A34A-7DDE766C87DB}">
      <dgm:prSet/>
      <dgm:spPr/>
      <dgm:t>
        <a:bodyPr/>
        <a:lstStyle/>
        <a:p>
          <a:endParaRPr lang="en-US"/>
        </a:p>
      </dgm:t>
    </dgm:pt>
    <dgm:pt modelId="{14AAC361-91C2-E14A-A393-8B3899364470}" type="sibTrans" cxnId="{73AE1141-586B-B54E-A34A-7DDE766C87DB}">
      <dgm:prSet/>
      <dgm:spPr/>
      <dgm:t>
        <a:bodyPr/>
        <a:lstStyle/>
        <a:p>
          <a:endParaRPr lang="en-US"/>
        </a:p>
      </dgm:t>
    </dgm:pt>
    <dgm:pt modelId="{F76CFC6D-2A20-1041-95CC-5DF7CE82FBCE}" type="pres">
      <dgm:prSet presAssocID="{7E7BA13E-59E1-FD4F-A849-6B84955405C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A22721A-3BBA-814F-BAE5-2166DECC563B}" type="pres">
      <dgm:prSet presAssocID="{7E7BA13E-59E1-FD4F-A849-6B84955405CA}" presName="radial" presStyleCnt="0">
        <dgm:presLayoutVars>
          <dgm:animLvl val="ctr"/>
        </dgm:presLayoutVars>
      </dgm:prSet>
      <dgm:spPr/>
    </dgm:pt>
    <dgm:pt modelId="{15864817-6664-9642-AE2B-BB57803A60B9}" type="pres">
      <dgm:prSet presAssocID="{C9757888-2225-F04F-A49E-F624A0B99818}" presName="centerShape" presStyleLbl="vennNode1" presStyleIdx="0" presStyleCnt="14"/>
      <dgm:spPr/>
      <dgm:t>
        <a:bodyPr/>
        <a:lstStyle/>
        <a:p>
          <a:endParaRPr lang="en-US"/>
        </a:p>
      </dgm:t>
    </dgm:pt>
    <dgm:pt modelId="{77FAB68E-595E-EC48-80E7-12E2A440B270}" type="pres">
      <dgm:prSet presAssocID="{C57EC291-B7E0-0741-ACC0-AE4EE95D28B1}" presName="node" presStyleLbl="vennNode1" presStyleIdx="1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DE8E3D-8F3D-334E-9EFC-2C3B041BB433}" type="pres">
      <dgm:prSet presAssocID="{7DB61559-5D59-B94C-968F-F7198D716417}" presName="node" presStyleLbl="vennNode1" presStyleIdx="2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0DD297-F2F1-BE4E-B1C6-17E161BD16C0}" type="pres">
      <dgm:prSet presAssocID="{A7794D8B-1F5A-1A49-984D-7F20C65AA166}" presName="node" presStyleLbl="vennNode1" presStyleIdx="3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4BA4E5-42D1-E946-AFC0-FDD7DE08EC4F}" type="pres">
      <dgm:prSet presAssocID="{375C9EB0-E589-3A4D-B9CC-CFC8DB70E7AB}" presName="node" presStyleLbl="vennNode1" presStyleIdx="4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C015D6-A2B1-4440-95F9-B1850242152E}" type="pres">
      <dgm:prSet presAssocID="{E10D8878-D4CE-8D42-81C0-9112C60C0143}" presName="node" presStyleLbl="vennNode1" presStyleIdx="5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24C7DD-D71C-1A4B-9567-66AE24553719}" type="pres">
      <dgm:prSet presAssocID="{E5E0A8D0-3D81-7541-ADE0-5B5841CD8F19}" presName="node" presStyleLbl="vennNode1" presStyleIdx="6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BCA45A5-2773-6C4A-97E9-395B5BB94CA6}" type="pres">
      <dgm:prSet presAssocID="{880A0CF3-82B0-6141-ADFA-7904552BF750}" presName="node" presStyleLbl="vennNode1" presStyleIdx="7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E30A34-8749-F943-98AD-5B426671A64E}" type="pres">
      <dgm:prSet presAssocID="{A3CC9633-8C7F-F544-BDBE-93B6989AA539}" presName="node" presStyleLbl="vennNode1" presStyleIdx="8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1911E4-9EEF-D249-9565-121E5B61C027}" type="pres">
      <dgm:prSet presAssocID="{51D7BAC9-C779-4040-8693-63B0A917B2F7}" presName="node" presStyleLbl="vennNode1" presStyleIdx="9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53E634-B942-8E48-B8C2-62B219EAEBCE}" type="pres">
      <dgm:prSet presAssocID="{AAEE8DA8-44E3-F74D-AECD-93A7A46E3E98}" presName="node" presStyleLbl="vennNode1" presStyleIdx="10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619E8A-EA67-E247-A53E-1F55416595FA}" type="pres">
      <dgm:prSet presAssocID="{E32E7671-B879-394A-AED5-A0376145FA76}" presName="node" presStyleLbl="vennNode1" presStyleIdx="11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9D72A7-928A-A34E-B03F-B01D7D326775}" type="pres">
      <dgm:prSet presAssocID="{10413CA0-C671-674A-BE16-615943FFAF60}" presName="node" presStyleLbl="vennNode1" presStyleIdx="12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1587CB-71DD-E846-8341-611112C65501}" type="pres">
      <dgm:prSet presAssocID="{DFC1FA20-9C5A-0946-BDDD-AC19B077B8CE}" presName="node" presStyleLbl="vennNode1" presStyleIdx="13" presStyleCnt="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8F6FE48-EFC1-CE4F-9412-D1ABFE25FEF7}" srcId="{C9757888-2225-F04F-A49E-F624A0B99818}" destId="{A7794D8B-1F5A-1A49-984D-7F20C65AA166}" srcOrd="2" destOrd="0" parTransId="{B52C87C5-36AA-8F4E-B726-94FB8EE86075}" sibTransId="{ECE26582-1749-1D45-8118-2983E7C1F4D5}"/>
    <dgm:cxn modelId="{45DB082B-15C9-E540-9D6B-F718E9F964B3}" srcId="{7E7BA13E-59E1-FD4F-A849-6B84955405CA}" destId="{C9757888-2225-F04F-A49E-F624A0B99818}" srcOrd="0" destOrd="0" parTransId="{0DC1A945-CAC3-784B-B2FA-799CCA7E590C}" sibTransId="{D9E5CF9C-4411-C64C-85EE-4A3FA9D366EB}"/>
    <dgm:cxn modelId="{394B8658-9675-884D-BC22-928877611834}" type="presOf" srcId="{7DB61559-5D59-B94C-968F-F7198D716417}" destId="{83DE8E3D-8F3D-334E-9EFC-2C3B041BB433}" srcOrd="0" destOrd="0" presId="urn:microsoft.com/office/officeart/2005/8/layout/radial3"/>
    <dgm:cxn modelId="{D9D35FAB-7BE8-1E42-BFC0-AF020D1E454C}" srcId="{C9757888-2225-F04F-A49E-F624A0B99818}" destId="{51D7BAC9-C779-4040-8693-63B0A917B2F7}" srcOrd="8" destOrd="0" parTransId="{EBF6C268-1716-D54F-A40B-45139DBCDEDC}" sibTransId="{387C0A30-3A48-E740-A1F5-EBA8B60E9035}"/>
    <dgm:cxn modelId="{CD84680F-2E1C-CE4E-96BE-44E441210356}" srcId="{C9757888-2225-F04F-A49E-F624A0B99818}" destId="{375C9EB0-E589-3A4D-B9CC-CFC8DB70E7AB}" srcOrd="3" destOrd="0" parTransId="{48FB8BFC-157E-8340-9AE9-DD8EBBAB27F6}" sibTransId="{0D787A42-D39A-6646-9B2F-239F13E9DE57}"/>
    <dgm:cxn modelId="{1133E1D0-8F55-F44D-A841-7FB8EE89B988}" type="presOf" srcId="{375C9EB0-E589-3A4D-B9CC-CFC8DB70E7AB}" destId="{E04BA4E5-42D1-E946-AFC0-FDD7DE08EC4F}" srcOrd="0" destOrd="0" presId="urn:microsoft.com/office/officeart/2005/8/layout/radial3"/>
    <dgm:cxn modelId="{54A6C328-1E14-7F44-B039-49438260266A}" type="presOf" srcId="{AAEE8DA8-44E3-F74D-AECD-93A7A46E3E98}" destId="{8553E634-B942-8E48-B8C2-62B219EAEBCE}" srcOrd="0" destOrd="0" presId="urn:microsoft.com/office/officeart/2005/8/layout/radial3"/>
    <dgm:cxn modelId="{25C20233-AC42-1840-8183-4A11532765FC}" srcId="{C9757888-2225-F04F-A49E-F624A0B99818}" destId="{E32E7671-B879-394A-AED5-A0376145FA76}" srcOrd="10" destOrd="0" parTransId="{28F1D0BC-2477-7047-B374-92C92F2E2B76}" sibTransId="{2797B173-82D9-2F44-B49E-1DAC0332CC43}"/>
    <dgm:cxn modelId="{83EAA879-3CA4-2C48-A870-50283D236D2B}" type="presOf" srcId="{51D7BAC9-C779-4040-8693-63B0A917B2F7}" destId="{251911E4-9EEF-D249-9565-121E5B61C027}" srcOrd="0" destOrd="0" presId="urn:microsoft.com/office/officeart/2005/8/layout/radial3"/>
    <dgm:cxn modelId="{F002BE52-96AF-D145-AAFE-E268A85F4438}" type="presOf" srcId="{E5E0A8D0-3D81-7541-ADE0-5B5841CD8F19}" destId="{ED24C7DD-D71C-1A4B-9567-66AE24553719}" srcOrd="0" destOrd="0" presId="urn:microsoft.com/office/officeart/2005/8/layout/radial3"/>
    <dgm:cxn modelId="{6CF04CD3-CF97-A74F-BF94-DDC3D3CC1958}" type="presOf" srcId="{10413CA0-C671-674A-BE16-615943FFAF60}" destId="{D59D72A7-928A-A34E-B03F-B01D7D326775}" srcOrd="0" destOrd="0" presId="urn:microsoft.com/office/officeart/2005/8/layout/radial3"/>
    <dgm:cxn modelId="{D103F481-9501-9A49-B0E6-3E7339CC6F3E}" type="presOf" srcId="{C9757888-2225-F04F-A49E-F624A0B99818}" destId="{15864817-6664-9642-AE2B-BB57803A60B9}" srcOrd="0" destOrd="0" presId="urn:microsoft.com/office/officeart/2005/8/layout/radial3"/>
    <dgm:cxn modelId="{2F9286C3-BB7C-FD4C-9D30-B58B984ACD04}" type="presOf" srcId="{DFC1FA20-9C5A-0946-BDDD-AC19B077B8CE}" destId="{8E1587CB-71DD-E846-8341-611112C65501}" srcOrd="0" destOrd="0" presId="urn:microsoft.com/office/officeart/2005/8/layout/radial3"/>
    <dgm:cxn modelId="{73AE1141-586B-B54E-A34A-7DDE766C87DB}" srcId="{C9757888-2225-F04F-A49E-F624A0B99818}" destId="{7DB61559-5D59-B94C-968F-F7198D716417}" srcOrd="1" destOrd="0" parTransId="{A0DF08B4-FA10-0941-83B9-82DF4C24EA41}" sibTransId="{14AAC361-91C2-E14A-A393-8B3899364470}"/>
    <dgm:cxn modelId="{0C5FCAF1-AEE9-3C48-A62A-D7EB98F00AC5}" type="presOf" srcId="{C57EC291-B7E0-0741-ACC0-AE4EE95D28B1}" destId="{77FAB68E-595E-EC48-80E7-12E2A440B270}" srcOrd="0" destOrd="0" presId="urn:microsoft.com/office/officeart/2005/8/layout/radial3"/>
    <dgm:cxn modelId="{77DECFBB-7D44-4E46-8EA8-05FD6C34185C}" srcId="{C9757888-2225-F04F-A49E-F624A0B99818}" destId="{10413CA0-C671-674A-BE16-615943FFAF60}" srcOrd="11" destOrd="0" parTransId="{E9B78584-64B8-EE48-A625-2D7A0EF3018E}" sibTransId="{C86F656F-B705-4444-B11C-362CC93DDEFD}"/>
    <dgm:cxn modelId="{1EFF331F-8424-7C42-8B4E-76F87038F6A3}" srcId="{C9757888-2225-F04F-A49E-F624A0B99818}" destId="{E5E0A8D0-3D81-7541-ADE0-5B5841CD8F19}" srcOrd="5" destOrd="0" parTransId="{E40F8026-FF41-DE4B-9FD1-0113BD2AD41F}" sibTransId="{A2711DCA-AA56-5F48-BC5D-9F7B8B1BBEDC}"/>
    <dgm:cxn modelId="{47B493D3-4A7C-5542-B4F6-6D0EAF436BF2}" type="presOf" srcId="{7E7BA13E-59E1-FD4F-A849-6B84955405CA}" destId="{F76CFC6D-2A20-1041-95CC-5DF7CE82FBCE}" srcOrd="0" destOrd="0" presId="urn:microsoft.com/office/officeart/2005/8/layout/radial3"/>
    <dgm:cxn modelId="{0DA84A95-B790-5F43-B3B3-FB902D629D98}" srcId="{C9757888-2225-F04F-A49E-F624A0B99818}" destId="{E10D8878-D4CE-8D42-81C0-9112C60C0143}" srcOrd="4" destOrd="0" parTransId="{20359DBD-3006-E142-ABE9-9419DE350AF5}" sibTransId="{0E5C5E7A-C1E9-6748-BD15-976E778B6145}"/>
    <dgm:cxn modelId="{84989746-2604-EF44-A3BB-786F5B02BD46}" srcId="{C9757888-2225-F04F-A49E-F624A0B99818}" destId="{AAEE8DA8-44E3-F74D-AECD-93A7A46E3E98}" srcOrd="9" destOrd="0" parTransId="{2A9A5CAD-DFDE-AD4F-AA9B-FE450A40471E}" sibTransId="{59D8A70E-F187-D043-A6DF-417A7E5316DF}"/>
    <dgm:cxn modelId="{D7215F55-0616-2949-B2F1-B4D8B3C83A84}" srcId="{C9757888-2225-F04F-A49E-F624A0B99818}" destId="{DFC1FA20-9C5A-0946-BDDD-AC19B077B8CE}" srcOrd="12" destOrd="0" parTransId="{AD7B3A22-D35A-7C49-ADB7-AA461A62CBC0}" sibTransId="{A3A4C4A2-F1A5-C94D-A9E2-4952F1745047}"/>
    <dgm:cxn modelId="{6D100FD3-6345-FF4B-A45C-8D68E3CCCF99}" type="presOf" srcId="{A3CC9633-8C7F-F544-BDBE-93B6989AA539}" destId="{25E30A34-8749-F943-98AD-5B426671A64E}" srcOrd="0" destOrd="0" presId="urn:microsoft.com/office/officeart/2005/8/layout/radial3"/>
    <dgm:cxn modelId="{547296B4-F636-D540-BA1D-25B3B874015D}" type="presOf" srcId="{E32E7671-B879-394A-AED5-A0376145FA76}" destId="{E0619E8A-EA67-E247-A53E-1F55416595FA}" srcOrd="0" destOrd="0" presId="urn:microsoft.com/office/officeart/2005/8/layout/radial3"/>
    <dgm:cxn modelId="{B674F231-C5E7-9649-874A-0D163256A8C2}" srcId="{C9757888-2225-F04F-A49E-F624A0B99818}" destId="{A3CC9633-8C7F-F544-BDBE-93B6989AA539}" srcOrd="7" destOrd="0" parTransId="{279A5BA3-90B2-ED4C-91EE-AFDEEE300ED4}" sibTransId="{BB444B30-FB8F-804B-A3A7-DBF86BDF0CB4}"/>
    <dgm:cxn modelId="{81B61D56-57E4-A049-B7CD-9671BD48C06C}" type="presOf" srcId="{A7794D8B-1F5A-1A49-984D-7F20C65AA166}" destId="{660DD297-F2F1-BE4E-B1C6-17E161BD16C0}" srcOrd="0" destOrd="0" presId="urn:microsoft.com/office/officeart/2005/8/layout/radial3"/>
    <dgm:cxn modelId="{484B3652-D450-E04B-9EE5-F98B05DDA1A6}" srcId="{C9757888-2225-F04F-A49E-F624A0B99818}" destId="{880A0CF3-82B0-6141-ADFA-7904552BF750}" srcOrd="6" destOrd="0" parTransId="{3D26B439-CCBA-504D-823B-0783B1F7EB28}" sibTransId="{79E6204E-43A2-F244-AA60-E6F702692DF5}"/>
    <dgm:cxn modelId="{6A5835B2-8AA3-B14E-81A3-FA109364EC00}" type="presOf" srcId="{E10D8878-D4CE-8D42-81C0-9112C60C0143}" destId="{01C015D6-A2B1-4440-95F9-B1850242152E}" srcOrd="0" destOrd="0" presId="urn:microsoft.com/office/officeart/2005/8/layout/radial3"/>
    <dgm:cxn modelId="{2FCA5E93-DAA7-944D-B4DA-FD62C7562681}" srcId="{C9757888-2225-F04F-A49E-F624A0B99818}" destId="{C57EC291-B7E0-0741-ACC0-AE4EE95D28B1}" srcOrd="0" destOrd="0" parTransId="{42F2FFAB-F0C6-3542-AC4F-57E74FACCEB5}" sibTransId="{4837D527-08A8-3E45-A3E6-B6B8510D1BDD}"/>
    <dgm:cxn modelId="{A433E9C3-6AC2-0642-B588-FE61DB6E6CB2}" type="presOf" srcId="{880A0CF3-82B0-6141-ADFA-7904552BF750}" destId="{CBCA45A5-2773-6C4A-97E9-395B5BB94CA6}" srcOrd="0" destOrd="0" presId="urn:microsoft.com/office/officeart/2005/8/layout/radial3"/>
    <dgm:cxn modelId="{AE144725-73A5-C84B-9486-D9F827AA21CF}" type="presParOf" srcId="{F76CFC6D-2A20-1041-95CC-5DF7CE82FBCE}" destId="{9A22721A-3BBA-814F-BAE5-2166DECC563B}" srcOrd="0" destOrd="0" presId="urn:microsoft.com/office/officeart/2005/8/layout/radial3"/>
    <dgm:cxn modelId="{D98287FF-2F20-694A-AE07-62512EE2FB72}" type="presParOf" srcId="{9A22721A-3BBA-814F-BAE5-2166DECC563B}" destId="{15864817-6664-9642-AE2B-BB57803A60B9}" srcOrd="0" destOrd="0" presId="urn:microsoft.com/office/officeart/2005/8/layout/radial3"/>
    <dgm:cxn modelId="{C13D8521-5C45-3746-819C-F29FBD44F58B}" type="presParOf" srcId="{9A22721A-3BBA-814F-BAE5-2166DECC563B}" destId="{77FAB68E-595E-EC48-80E7-12E2A440B270}" srcOrd="1" destOrd="0" presId="urn:microsoft.com/office/officeart/2005/8/layout/radial3"/>
    <dgm:cxn modelId="{8E187D3D-40A6-2148-851D-B3B867B63DE3}" type="presParOf" srcId="{9A22721A-3BBA-814F-BAE5-2166DECC563B}" destId="{83DE8E3D-8F3D-334E-9EFC-2C3B041BB433}" srcOrd="2" destOrd="0" presId="urn:microsoft.com/office/officeart/2005/8/layout/radial3"/>
    <dgm:cxn modelId="{86FB256C-188C-0443-8D05-4DCAE846E42A}" type="presParOf" srcId="{9A22721A-3BBA-814F-BAE5-2166DECC563B}" destId="{660DD297-F2F1-BE4E-B1C6-17E161BD16C0}" srcOrd="3" destOrd="0" presId="urn:microsoft.com/office/officeart/2005/8/layout/radial3"/>
    <dgm:cxn modelId="{9BC1DAB2-F7C8-5F48-A7B6-B979C659C43A}" type="presParOf" srcId="{9A22721A-3BBA-814F-BAE5-2166DECC563B}" destId="{E04BA4E5-42D1-E946-AFC0-FDD7DE08EC4F}" srcOrd="4" destOrd="0" presId="urn:microsoft.com/office/officeart/2005/8/layout/radial3"/>
    <dgm:cxn modelId="{4F6420CF-D2F0-F042-95FE-2E24CE9D1C79}" type="presParOf" srcId="{9A22721A-3BBA-814F-BAE5-2166DECC563B}" destId="{01C015D6-A2B1-4440-95F9-B1850242152E}" srcOrd="5" destOrd="0" presId="urn:microsoft.com/office/officeart/2005/8/layout/radial3"/>
    <dgm:cxn modelId="{791A0D21-0365-6145-8CFF-A3E0AA913908}" type="presParOf" srcId="{9A22721A-3BBA-814F-BAE5-2166DECC563B}" destId="{ED24C7DD-D71C-1A4B-9567-66AE24553719}" srcOrd="6" destOrd="0" presId="urn:microsoft.com/office/officeart/2005/8/layout/radial3"/>
    <dgm:cxn modelId="{6225E745-A99F-EC4E-A752-785BBE954F2A}" type="presParOf" srcId="{9A22721A-3BBA-814F-BAE5-2166DECC563B}" destId="{CBCA45A5-2773-6C4A-97E9-395B5BB94CA6}" srcOrd="7" destOrd="0" presId="urn:microsoft.com/office/officeart/2005/8/layout/radial3"/>
    <dgm:cxn modelId="{27D60BA6-B380-2348-B51C-887B356C45A1}" type="presParOf" srcId="{9A22721A-3BBA-814F-BAE5-2166DECC563B}" destId="{25E30A34-8749-F943-98AD-5B426671A64E}" srcOrd="8" destOrd="0" presId="urn:microsoft.com/office/officeart/2005/8/layout/radial3"/>
    <dgm:cxn modelId="{1FB92DFC-F887-6740-AF37-6AE900082F86}" type="presParOf" srcId="{9A22721A-3BBA-814F-BAE5-2166DECC563B}" destId="{251911E4-9EEF-D249-9565-121E5B61C027}" srcOrd="9" destOrd="0" presId="urn:microsoft.com/office/officeart/2005/8/layout/radial3"/>
    <dgm:cxn modelId="{912A8D12-DACD-664B-845C-4DB6BF1447F1}" type="presParOf" srcId="{9A22721A-3BBA-814F-BAE5-2166DECC563B}" destId="{8553E634-B942-8E48-B8C2-62B219EAEBCE}" srcOrd="10" destOrd="0" presId="urn:microsoft.com/office/officeart/2005/8/layout/radial3"/>
    <dgm:cxn modelId="{346BBC7E-BD52-3343-A675-97F4E75D44BF}" type="presParOf" srcId="{9A22721A-3BBA-814F-BAE5-2166DECC563B}" destId="{E0619E8A-EA67-E247-A53E-1F55416595FA}" srcOrd="11" destOrd="0" presId="urn:microsoft.com/office/officeart/2005/8/layout/radial3"/>
    <dgm:cxn modelId="{E35AE2EE-C3A2-EE4B-8CF6-42CA25A8AADE}" type="presParOf" srcId="{9A22721A-3BBA-814F-BAE5-2166DECC563B}" destId="{D59D72A7-928A-A34E-B03F-B01D7D326775}" srcOrd="12" destOrd="0" presId="urn:microsoft.com/office/officeart/2005/8/layout/radial3"/>
    <dgm:cxn modelId="{4F9A99C9-B87A-554D-9AA8-FA304494CF71}" type="presParOf" srcId="{9A22721A-3BBA-814F-BAE5-2166DECC563B}" destId="{8E1587CB-71DD-E846-8341-611112C65501}" srcOrd="1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864817-6664-9642-AE2B-BB57803A60B9}">
      <dsp:nvSpPr>
        <dsp:cNvPr id="0" name=""/>
        <dsp:cNvSpPr/>
      </dsp:nvSpPr>
      <dsp:spPr>
        <a:xfrm>
          <a:off x="3261572" y="1552369"/>
          <a:ext cx="2620855" cy="2620855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smtClean="0"/>
            <a:t>Y PLENTYN</a:t>
          </a:r>
          <a:endParaRPr lang="en-US" sz="3700" kern="1200" dirty="0"/>
        </a:p>
      </dsp:txBody>
      <dsp:txXfrm>
        <a:off x="3645387" y="1936184"/>
        <a:ext cx="1853225" cy="1853225"/>
      </dsp:txXfrm>
    </dsp:sp>
    <dsp:sp modelId="{77FAB68E-595E-EC48-80E7-12E2A440B270}">
      <dsp:nvSpPr>
        <dsp:cNvPr id="0" name=""/>
        <dsp:cNvSpPr/>
      </dsp:nvSpPr>
      <dsp:spPr>
        <a:xfrm>
          <a:off x="3916786" y="16709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1"/>
                <a:satOff val="1507"/>
                <a:lumOff val="462"/>
                <a:alphaOff val="2308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1"/>
                <a:satOff val="1507"/>
                <a:lumOff val="462"/>
                <a:alphaOff val="2308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Gwasanaeth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Addysg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Lles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EWS</a:t>
          </a:r>
          <a:endParaRPr lang="en-US" sz="1100" kern="1200" dirty="0"/>
        </a:p>
      </dsp:txBody>
      <dsp:txXfrm>
        <a:off x="4108694" y="208617"/>
        <a:ext cx="926611" cy="926611"/>
      </dsp:txXfrm>
    </dsp:sp>
    <dsp:sp modelId="{83DE8E3D-8F3D-334E-9EFC-2C3B041BB433}">
      <dsp:nvSpPr>
        <dsp:cNvPr id="0" name=""/>
        <dsp:cNvSpPr/>
      </dsp:nvSpPr>
      <dsp:spPr>
        <a:xfrm>
          <a:off x="4934936" y="267660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2"/>
                <a:satOff val="3014"/>
                <a:lumOff val="924"/>
                <a:alphaOff val="4615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2"/>
                <a:satOff val="3014"/>
                <a:lumOff val="924"/>
                <a:alphaOff val="4615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Seicolegydd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Addysg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Educational Psychologist</a:t>
          </a:r>
          <a:endParaRPr lang="en-US" sz="1100" kern="1200" dirty="0"/>
        </a:p>
      </dsp:txBody>
      <dsp:txXfrm>
        <a:off x="5126844" y="459568"/>
        <a:ext cx="926611" cy="926611"/>
      </dsp:txXfrm>
    </dsp:sp>
    <dsp:sp modelId="{660DD297-F2F1-BE4E-B1C6-17E161BD16C0}">
      <dsp:nvSpPr>
        <dsp:cNvPr id="0" name=""/>
        <dsp:cNvSpPr/>
      </dsp:nvSpPr>
      <dsp:spPr>
        <a:xfrm>
          <a:off x="5719840" y="963025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3"/>
                <a:satOff val="4521"/>
                <a:lumOff val="1386"/>
                <a:alphaOff val="6923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3"/>
                <a:satOff val="4521"/>
                <a:lumOff val="1386"/>
                <a:alphaOff val="692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Gwasanaethau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Cymdeithasol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Social Services</a:t>
          </a:r>
          <a:endParaRPr lang="en-US" sz="1100" kern="1200" dirty="0"/>
        </a:p>
      </dsp:txBody>
      <dsp:txXfrm>
        <a:off x="5911748" y="1154933"/>
        <a:ext cx="926611" cy="926611"/>
      </dsp:txXfrm>
    </dsp:sp>
    <dsp:sp modelId="{E04BA4E5-42D1-E946-AFC0-FDD7DE08EC4F}">
      <dsp:nvSpPr>
        <dsp:cNvPr id="0" name=""/>
        <dsp:cNvSpPr/>
      </dsp:nvSpPr>
      <dsp:spPr>
        <a:xfrm>
          <a:off x="6091686" y="1943502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5"/>
                <a:satOff val="6028"/>
                <a:lumOff val="1848"/>
                <a:alphaOff val="9231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5"/>
                <a:satOff val="6028"/>
                <a:lumOff val="1848"/>
                <a:alphaOff val="9231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TAF / Action for Children</a:t>
          </a:r>
          <a:endParaRPr lang="en-US" sz="1100" kern="1200" dirty="0"/>
        </a:p>
      </dsp:txBody>
      <dsp:txXfrm>
        <a:off x="6283594" y="2135410"/>
        <a:ext cx="926611" cy="926611"/>
      </dsp:txXfrm>
    </dsp:sp>
    <dsp:sp modelId="{01C015D6-A2B1-4440-95F9-B1850242152E}">
      <dsp:nvSpPr>
        <dsp:cNvPr id="0" name=""/>
        <dsp:cNvSpPr/>
      </dsp:nvSpPr>
      <dsp:spPr>
        <a:xfrm>
          <a:off x="5965289" y="2984478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6"/>
                <a:satOff val="7535"/>
                <a:lumOff val="2310"/>
                <a:alphaOff val="11538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6"/>
                <a:satOff val="7535"/>
                <a:lumOff val="2310"/>
                <a:alphaOff val="11538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Gofalwyr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Ifanc</a:t>
          </a:r>
          <a:r>
            <a:rPr lang="en-US" sz="1100" kern="1200" dirty="0" smtClean="0"/>
            <a:t>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Young </a:t>
          </a:r>
          <a:r>
            <a:rPr lang="en-US" sz="1100" kern="1200" dirty="0" err="1" smtClean="0"/>
            <a:t>Carers</a:t>
          </a:r>
          <a:endParaRPr lang="en-US" sz="1100" kern="1200" dirty="0"/>
        </a:p>
      </dsp:txBody>
      <dsp:txXfrm>
        <a:off x="6157197" y="3176386"/>
        <a:ext cx="926611" cy="926611"/>
      </dsp:txXfrm>
    </dsp:sp>
    <dsp:sp modelId="{ED24C7DD-D71C-1A4B-9567-66AE24553719}">
      <dsp:nvSpPr>
        <dsp:cNvPr id="0" name=""/>
        <dsp:cNvSpPr/>
      </dsp:nvSpPr>
      <dsp:spPr>
        <a:xfrm>
          <a:off x="5369604" y="3847476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7"/>
                <a:satOff val="9042"/>
                <a:lumOff val="2772"/>
                <a:alphaOff val="13846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7"/>
                <a:satOff val="9042"/>
                <a:lumOff val="2772"/>
                <a:alphaOff val="13846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Nyrs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Ysgol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School Nurse</a:t>
          </a:r>
          <a:endParaRPr lang="en-US" sz="1100" kern="1200" dirty="0"/>
        </a:p>
      </dsp:txBody>
      <dsp:txXfrm>
        <a:off x="5561512" y="4039384"/>
        <a:ext cx="926611" cy="926611"/>
      </dsp:txXfrm>
    </dsp:sp>
    <dsp:sp modelId="{CBCA45A5-2773-6C4A-97E9-395B5BB94CA6}">
      <dsp:nvSpPr>
        <dsp:cNvPr id="0" name=""/>
        <dsp:cNvSpPr/>
      </dsp:nvSpPr>
      <dsp:spPr>
        <a:xfrm>
          <a:off x="4441096" y="4334795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8"/>
                <a:satOff val="10548"/>
                <a:lumOff val="3235"/>
                <a:alphaOff val="16154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8"/>
                <a:satOff val="10548"/>
                <a:lumOff val="3235"/>
                <a:alphaOff val="16154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Gwasanaethau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Iechyd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Health Services</a:t>
          </a:r>
          <a:endParaRPr lang="en-US" sz="1100" kern="1200" dirty="0"/>
        </a:p>
      </dsp:txBody>
      <dsp:txXfrm>
        <a:off x="4633004" y="4526703"/>
        <a:ext cx="926611" cy="926611"/>
      </dsp:txXfrm>
    </dsp:sp>
    <dsp:sp modelId="{25E30A34-8749-F943-98AD-5B426671A64E}">
      <dsp:nvSpPr>
        <dsp:cNvPr id="0" name=""/>
        <dsp:cNvSpPr/>
      </dsp:nvSpPr>
      <dsp:spPr>
        <a:xfrm>
          <a:off x="3392475" y="4334795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9"/>
                <a:satOff val="12055"/>
                <a:lumOff val="3697"/>
                <a:alphaOff val="18462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9"/>
                <a:satOff val="12055"/>
                <a:lumOff val="3697"/>
                <a:alphaOff val="18462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Area 43</a:t>
          </a:r>
          <a:endParaRPr lang="en-US" sz="1100" kern="1200" dirty="0"/>
        </a:p>
      </dsp:txBody>
      <dsp:txXfrm>
        <a:off x="3584383" y="4526703"/>
        <a:ext cx="926611" cy="926611"/>
      </dsp:txXfrm>
    </dsp:sp>
    <dsp:sp modelId="{251911E4-9EEF-D249-9565-121E5B61C027}">
      <dsp:nvSpPr>
        <dsp:cNvPr id="0" name=""/>
        <dsp:cNvSpPr/>
      </dsp:nvSpPr>
      <dsp:spPr>
        <a:xfrm>
          <a:off x="2463967" y="3847476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10"/>
                <a:satOff val="13562"/>
                <a:lumOff val="4159"/>
                <a:alphaOff val="20769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10"/>
                <a:satOff val="13562"/>
                <a:lumOff val="4159"/>
                <a:alphaOff val="20769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CHAMS</a:t>
          </a:r>
          <a:endParaRPr lang="en-US" sz="1100" kern="1200" dirty="0"/>
        </a:p>
      </dsp:txBody>
      <dsp:txXfrm>
        <a:off x="2655875" y="4039384"/>
        <a:ext cx="926611" cy="926611"/>
      </dsp:txXfrm>
    </dsp:sp>
    <dsp:sp modelId="{8553E634-B942-8E48-B8C2-62B219EAEBCE}">
      <dsp:nvSpPr>
        <dsp:cNvPr id="0" name=""/>
        <dsp:cNvSpPr/>
      </dsp:nvSpPr>
      <dsp:spPr>
        <a:xfrm>
          <a:off x="1868283" y="2984478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12"/>
                <a:satOff val="15069"/>
                <a:lumOff val="4621"/>
                <a:alphaOff val="23077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12"/>
                <a:satOff val="15069"/>
                <a:lumOff val="4621"/>
                <a:alphaOff val="2307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Meddyg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Teulu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GP</a:t>
          </a:r>
          <a:endParaRPr lang="en-US" sz="1100" kern="1200" dirty="0"/>
        </a:p>
      </dsp:txBody>
      <dsp:txXfrm>
        <a:off x="2060191" y="3176386"/>
        <a:ext cx="926611" cy="926611"/>
      </dsp:txXfrm>
    </dsp:sp>
    <dsp:sp modelId="{E0619E8A-EA67-E247-A53E-1F55416595FA}">
      <dsp:nvSpPr>
        <dsp:cNvPr id="0" name=""/>
        <dsp:cNvSpPr/>
      </dsp:nvSpPr>
      <dsp:spPr>
        <a:xfrm>
          <a:off x="1741885" y="1943502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13"/>
                <a:satOff val="16576"/>
                <a:lumOff val="5083"/>
                <a:alphaOff val="25385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13"/>
                <a:satOff val="16576"/>
                <a:lumOff val="5083"/>
                <a:alphaOff val="25385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err="1" smtClean="0"/>
            <a:t>Athrawon</a:t>
          </a:r>
          <a:r>
            <a:rPr lang="en-US" sz="1100" kern="1200" dirty="0" smtClean="0"/>
            <a:t> </a:t>
          </a:r>
          <a:r>
            <a:rPr lang="en-US" sz="1100" kern="1200" dirty="0" err="1" smtClean="0"/>
            <a:t>arbennigol</a:t>
          </a: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 dirty="0" smtClean="0"/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Specialist Services</a:t>
          </a:r>
          <a:endParaRPr lang="en-US" sz="1100" kern="1200" dirty="0"/>
        </a:p>
      </dsp:txBody>
      <dsp:txXfrm>
        <a:off x="1933793" y="2135410"/>
        <a:ext cx="926611" cy="926611"/>
      </dsp:txXfrm>
    </dsp:sp>
    <dsp:sp modelId="{D59D72A7-928A-A34E-B03F-B01D7D326775}">
      <dsp:nvSpPr>
        <dsp:cNvPr id="0" name=""/>
        <dsp:cNvSpPr/>
      </dsp:nvSpPr>
      <dsp:spPr>
        <a:xfrm>
          <a:off x="2113731" y="963025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14"/>
                <a:satOff val="18083"/>
                <a:lumOff val="5545"/>
                <a:alphaOff val="27692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14"/>
                <a:satOff val="18083"/>
                <a:lumOff val="5545"/>
                <a:alphaOff val="27692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Play Therapy</a:t>
          </a:r>
          <a:endParaRPr lang="en-US" sz="1100" kern="1200" dirty="0"/>
        </a:p>
      </dsp:txBody>
      <dsp:txXfrm>
        <a:off x="2305639" y="1154933"/>
        <a:ext cx="926611" cy="926611"/>
      </dsp:txXfrm>
    </dsp:sp>
    <dsp:sp modelId="{8E1587CB-71DD-E846-8341-611112C65501}">
      <dsp:nvSpPr>
        <dsp:cNvPr id="0" name=""/>
        <dsp:cNvSpPr/>
      </dsp:nvSpPr>
      <dsp:spPr>
        <a:xfrm>
          <a:off x="2898636" y="267660"/>
          <a:ext cx="1310427" cy="1310427"/>
        </a:xfrm>
        <a:prstGeom prst="ellipse">
          <a:avLst/>
        </a:prstGeom>
        <a:gradFill rotWithShape="0">
          <a:gsLst>
            <a:gs pos="0">
              <a:schemeClr val="accent6">
                <a:shade val="80000"/>
                <a:alpha val="50000"/>
                <a:hueOff val="15"/>
                <a:satOff val="19590"/>
                <a:lumOff val="6007"/>
                <a:alphaOff val="30000"/>
                <a:tint val="100000"/>
                <a:shade val="100000"/>
                <a:satMod val="130000"/>
              </a:schemeClr>
            </a:gs>
            <a:gs pos="100000">
              <a:schemeClr val="accent6">
                <a:shade val="80000"/>
                <a:alpha val="50000"/>
                <a:hueOff val="15"/>
                <a:satOff val="19590"/>
                <a:lumOff val="6007"/>
                <a:alphaOff val="3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LAC</a:t>
          </a:r>
          <a:endParaRPr lang="en-US" sz="1100" kern="1200" dirty="0"/>
        </a:p>
      </dsp:txBody>
      <dsp:txXfrm>
        <a:off x="3090544" y="459568"/>
        <a:ext cx="926611" cy="92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A4CB5F-3BC1-A443-A9FD-637989A4C0F5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C8B5BA-DA47-5744-9A67-1E69D91155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887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767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Adnabod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Cyfarfod</a:t>
            </a:r>
            <a:r>
              <a:rPr lang="en-US" baseline="0" dirty="0" smtClean="0"/>
              <a:t> FS / </a:t>
            </a:r>
            <a:r>
              <a:rPr lang="en-US" dirty="0" smtClean="0"/>
              <a:t>OPP / Initial Assessment</a:t>
            </a:r>
          </a:p>
          <a:p>
            <a:r>
              <a:rPr lang="en-US" dirty="0" smtClean="0"/>
              <a:t>On Entry</a:t>
            </a:r>
          </a:p>
          <a:p>
            <a:r>
              <a:rPr lang="en-US" dirty="0" smtClean="0"/>
              <a:t>Baseline</a:t>
            </a:r>
          </a:p>
          <a:p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endParaRPr lang="en-US" dirty="0" smtClean="0"/>
          </a:p>
          <a:p>
            <a:r>
              <a:rPr lang="en-US" dirty="0" err="1" smtClean="0"/>
              <a:t>Hydref</a:t>
            </a:r>
            <a:r>
              <a:rPr lang="en-US" dirty="0" smtClean="0"/>
              <a:t> / </a:t>
            </a:r>
            <a:r>
              <a:rPr lang="en-US" dirty="0" err="1" smtClean="0"/>
              <a:t>Gwanwyn</a:t>
            </a:r>
            <a:r>
              <a:rPr lang="en-US" dirty="0" smtClean="0"/>
              <a:t> / </a:t>
            </a:r>
            <a:r>
              <a:rPr lang="en-US" dirty="0" err="1" smtClean="0"/>
              <a:t>Haf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Adnabod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Cyfarfod</a:t>
            </a:r>
            <a:r>
              <a:rPr lang="en-US" baseline="0" smtClean="0"/>
              <a:t> FS / </a:t>
            </a:r>
            <a:r>
              <a:rPr lang="en-US" smtClean="0"/>
              <a:t>OPP </a:t>
            </a:r>
            <a:r>
              <a:rPr lang="en-US" dirty="0" smtClean="0"/>
              <a:t>/ Initial Assessment</a:t>
            </a:r>
          </a:p>
          <a:p>
            <a:r>
              <a:rPr lang="en-US" dirty="0" smtClean="0"/>
              <a:t>On Entry</a:t>
            </a:r>
          </a:p>
          <a:p>
            <a:r>
              <a:rPr lang="en-US" dirty="0" smtClean="0"/>
              <a:t>Baseline</a:t>
            </a:r>
          </a:p>
          <a:p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endParaRPr lang="en-US" dirty="0" smtClean="0"/>
          </a:p>
          <a:p>
            <a:r>
              <a:rPr lang="en-US" dirty="0" err="1" smtClean="0"/>
              <a:t>Hydref</a:t>
            </a:r>
            <a:r>
              <a:rPr lang="en-US" dirty="0" smtClean="0"/>
              <a:t> / </a:t>
            </a:r>
            <a:r>
              <a:rPr lang="en-US" dirty="0" err="1" smtClean="0"/>
              <a:t>Gwanwyn</a:t>
            </a:r>
            <a:r>
              <a:rPr lang="en-US" dirty="0" smtClean="0"/>
              <a:t> / </a:t>
            </a:r>
            <a:r>
              <a:rPr lang="en-US" dirty="0" err="1" smtClean="0"/>
              <a:t>Haf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Adnabod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Cyfarfod</a:t>
            </a:r>
            <a:r>
              <a:rPr lang="en-US" baseline="0" smtClean="0"/>
              <a:t> FS / </a:t>
            </a:r>
            <a:r>
              <a:rPr lang="en-US" smtClean="0"/>
              <a:t>OPP </a:t>
            </a:r>
            <a:r>
              <a:rPr lang="en-US" dirty="0" smtClean="0"/>
              <a:t>/ Initial Assessment</a:t>
            </a:r>
          </a:p>
          <a:p>
            <a:r>
              <a:rPr lang="en-US" dirty="0" smtClean="0"/>
              <a:t>On Entry</a:t>
            </a:r>
          </a:p>
          <a:p>
            <a:r>
              <a:rPr lang="en-US" dirty="0" smtClean="0"/>
              <a:t>Baseline</a:t>
            </a:r>
          </a:p>
          <a:p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endParaRPr lang="en-US" dirty="0" smtClean="0"/>
          </a:p>
          <a:p>
            <a:r>
              <a:rPr lang="en-US" dirty="0" err="1" smtClean="0"/>
              <a:t>Hydref</a:t>
            </a:r>
            <a:r>
              <a:rPr lang="en-US" dirty="0" smtClean="0"/>
              <a:t> / </a:t>
            </a:r>
            <a:r>
              <a:rPr lang="en-US" dirty="0" err="1" smtClean="0"/>
              <a:t>Gwanwyn</a:t>
            </a:r>
            <a:r>
              <a:rPr lang="en-US" dirty="0" smtClean="0"/>
              <a:t> / </a:t>
            </a:r>
            <a:r>
              <a:rPr lang="en-US" dirty="0" err="1" smtClean="0"/>
              <a:t>Haf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Adnabod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Cyfarfod</a:t>
            </a:r>
            <a:r>
              <a:rPr lang="en-US" baseline="0" smtClean="0"/>
              <a:t> FS / </a:t>
            </a:r>
            <a:r>
              <a:rPr lang="en-US" smtClean="0"/>
              <a:t>OPP </a:t>
            </a:r>
            <a:r>
              <a:rPr lang="en-US" dirty="0" smtClean="0"/>
              <a:t>/ Initial Assessment</a:t>
            </a:r>
          </a:p>
          <a:p>
            <a:r>
              <a:rPr lang="en-US" dirty="0" smtClean="0"/>
              <a:t>On Entry</a:t>
            </a:r>
          </a:p>
          <a:p>
            <a:r>
              <a:rPr lang="en-US" dirty="0" smtClean="0"/>
              <a:t>Baseline</a:t>
            </a:r>
          </a:p>
          <a:p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endParaRPr lang="en-US" dirty="0" smtClean="0"/>
          </a:p>
          <a:p>
            <a:r>
              <a:rPr lang="en-US" dirty="0" err="1" smtClean="0"/>
              <a:t>Hydref</a:t>
            </a:r>
            <a:r>
              <a:rPr lang="en-US" dirty="0" smtClean="0"/>
              <a:t> / </a:t>
            </a:r>
            <a:r>
              <a:rPr lang="en-US" dirty="0" err="1" smtClean="0"/>
              <a:t>Gwanwyn</a:t>
            </a:r>
            <a:r>
              <a:rPr lang="en-US" dirty="0" smtClean="0"/>
              <a:t> / </a:t>
            </a:r>
            <a:r>
              <a:rPr lang="en-US" dirty="0" err="1" smtClean="0"/>
              <a:t>Haf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 </a:t>
            </a:r>
            <a:r>
              <a:rPr lang="en-US" dirty="0" err="1" smtClean="0"/>
              <a:t>gwaith</a:t>
            </a:r>
            <a:r>
              <a:rPr lang="en-US" dirty="0" smtClean="0"/>
              <a:t> y </a:t>
            </a:r>
            <a:r>
              <a:rPr lang="en-US" dirty="0" err="1" smtClean="0"/>
              <a:t>flwyddyn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9133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GB" dirty="0" smtClean="0"/>
          </a:p>
          <a:p>
            <a:r>
              <a:rPr lang="en-GB" dirty="0" smtClean="0"/>
              <a:t>Breaking down barriers</a:t>
            </a:r>
          </a:p>
          <a:p>
            <a:r>
              <a:rPr lang="en-GB" dirty="0" err="1" smtClean="0"/>
              <a:t>UDRh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drws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bore</a:t>
            </a:r>
          </a:p>
          <a:p>
            <a:r>
              <a:rPr lang="en-GB" dirty="0" err="1" smtClean="0"/>
              <a:t>Polisi</a:t>
            </a:r>
            <a:r>
              <a:rPr lang="en-GB" dirty="0" smtClean="0"/>
              <a:t> </a:t>
            </a:r>
            <a:r>
              <a:rPr lang="en-GB" dirty="0" err="1" smtClean="0"/>
              <a:t>drws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1568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0.92%</a:t>
            </a:r>
          </a:p>
          <a:p>
            <a:r>
              <a:rPr lang="en-US" dirty="0" smtClean="0"/>
              <a:t>190 days x 2 = 380 </a:t>
            </a:r>
            <a:r>
              <a:rPr lang="en-US" dirty="0" err="1" smtClean="0"/>
              <a:t>sesiwn</a:t>
            </a:r>
            <a:r>
              <a:rPr lang="en-US" dirty="0" smtClean="0"/>
              <a:t> x 190 pupils = 72200sesions </a:t>
            </a:r>
          </a:p>
          <a:p>
            <a:r>
              <a:rPr lang="en-US" dirty="0" smtClean="0"/>
              <a:t>664.24 </a:t>
            </a:r>
            <a:r>
              <a:rPr lang="en-US" dirty="0" err="1" smtClean="0"/>
              <a:t>sessiwn</a:t>
            </a:r>
            <a:r>
              <a:rPr lang="en-US" dirty="0" smtClean="0"/>
              <a:t> 332.12 days (1.75 days more per pupil)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5806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0.92%</a:t>
            </a:r>
          </a:p>
          <a:p>
            <a:r>
              <a:rPr lang="en-US" dirty="0" smtClean="0"/>
              <a:t>190 days x 2 = 380 </a:t>
            </a:r>
            <a:r>
              <a:rPr lang="en-US" dirty="0" err="1" smtClean="0"/>
              <a:t>sesiwn</a:t>
            </a:r>
            <a:r>
              <a:rPr lang="en-US" dirty="0" smtClean="0"/>
              <a:t> x 190 pupils = 72200sesions </a:t>
            </a:r>
          </a:p>
          <a:p>
            <a:r>
              <a:rPr lang="en-US" dirty="0" smtClean="0"/>
              <a:t>664.24 </a:t>
            </a:r>
            <a:r>
              <a:rPr lang="en-US" dirty="0" err="1" smtClean="0"/>
              <a:t>sessiwn</a:t>
            </a:r>
            <a:r>
              <a:rPr lang="en-US" dirty="0" smtClean="0"/>
              <a:t> 332.12 days (1.75 days more per pupil)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5806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Cyfeirio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8B5BA-DA47-5744-9A67-1E69D911556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14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941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948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34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29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048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052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2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004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820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479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722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5E8B8-AC11-2146-8B2E-B7F1B9872E8C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CFC9D-8590-9545-A357-8E26C3E15A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804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1" Type="http://schemas.microsoft.com/office/2007/relationships/hdphoto" Target="../media/hdphoto4.wdp"/><Relationship Id="rId12" Type="http://schemas.openxmlformats.org/officeDocument/2006/relationships/image" Target="../media/image9.jpeg"/><Relationship Id="rId13" Type="http://schemas.openxmlformats.org/officeDocument/2006/relationships/image" Target="../media/image10.jpeg"/><Relationship Id="rId14" Type="http://schemas.openxmlformats.org/officeDocument/2006/relationships/image" Target="../media/image11.png"/><Relationship Id="rId15" Type="http://schemas.openxmlformats.org/officeDocument/2006/relationships/image" Target="../media/image12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microsoft.com/office/2007/relationships/hdphoto" Target="../media/hdphoto2.wdp"/><Relationship Id="rId5" Type="http://schemas.openxmlformats.org/officeDocument/2006/relationships/image" Target="../media/image5.png"/><Relationship Id="rId6" Type="http://schemas.openxmlformats.org/officeDocument/2006/relationships/hyperlink" Target="http://www.ysgoltrimsaran.co.uk" TargetMode="External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9" Type="http://schemas.microsoft.com/office/2007/relationships/hdphoto" Target="../media/hdphoto3.wdp"/><Relationship Id="rId10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5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6" Type="http://schemas.openxmlformats.org/officeDocument/2006/relationships/image" Target="../media/image22.jpg"/><Relationship Id="rId7" Type="http://schemas.openxmlformats.org/officeDocument/2006/relationships/image" Target="../media/image2.png"/><Relationship Id="rId8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chart" Target="../charts/chart1.xml"/><Relationship Id="rId5" Type="http://schemas.openxmlformats.org/officeDocument/2006/relationships/chart" Target="../charts/chart2.xml"/><Relationship Id="rId6" Type="http://schemas.openxmlformats.org/officeDocument/2006/relationships/chart" Target="../charts/chart3.xml"/><Relationship Id="rId7" Type="http://schemas.openxmlformats.org/officeDocument/2006/relationships/chart" Target="../charts/chart4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29.png"/><Relationship Id="rId6" Type="http://schemas.openxmlformats.org/officeDocument/2006/relationships/image" Target="../media/image30.png"/><Relationship Id="rId7" Type="http://schemas.openxmlformats.org/officeDocument/2006/relationships/image" Target="../media/image31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package" Target="../embeddings/Microsoft_Word_Document1.docx"/><Relationship Id="rId6" Type="http://schemas.openxmlformats.org/officeDocument/2006/relationships/image" Target="../media/image34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4" Type="http://schemas.openxmlformats.org/officeDocument/2006/relationships/image" Target="../media/image35.png"/><Relationship Id="rId5" Type="http://schemas.openxmlformats.org/officeDocument/2006/relationships/image" Target="../media/image2.png"/><Relationship Id="rId6" Type="http://schemas.microsoft.com/office/2007/relationships/hdphoto" Target="../media/hdphoto1.wdp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36.png"/><Relationship Id="rId5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39.png"/><Relationship Id="rId6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41.png"/><Relationship Id="rId5" Type="http://schemas.openxmlformats.org/officeDocument/2006/relationships/image" Target="../media/image42.png"/><Relationship Id="rId6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6" Type="http://schemas.openxmlformats.org/officeDocument/2006/relationships/package" Target="../embeddings/Microsoft_Word_Document3.docx"/><Relationship Id="rId7" Type="http://schemas.openxmlformats.org/officeDocument/2006/relationships/image" Target="../media/image44.pn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45.png"/><Relationship Id="rId6" Type="http://schemas.openxmlformats.org/officeDocument/2006/relationships/image" Target="../media/image46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diagramData" Target="../diagrams/data1.xml"/><Relationship Id="rId6" Type="http://schemas.openxmlformats.org/officeDocument/2006/relationships/diagramLayout" Target="../diagrams/layout1.xml"/><Relationship Id="rId7" Type="http://schemas.openxmlformats.org/officeDocument/2006/relationships/diagramQuickStyle" Target="../diagrams/quickStyle1.xml"/><Relationship Id="rId8" Type="http://schemas.openxmlformats.org/officeDocument/2006/relationships/diagramColors" Target="../diagrams/colors1.xml"/><Relationship Id="rId9" Type="http://schemas.microsoft.com/office/2007/relationships/diagramDrawing" Target="../diagrams/drawing1.xml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50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hyperlink" Target="http://speakr.co.uk/" TargetMode="External"/><Relationship Id="rId5" Type="http://schemas.openxmlformats.org/officeDocument/2006/relationships/image" Target="../media/image51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52.png"/><Relationship Id="rId5" Type="http://schemas.openxmlformats.org/officeDocument/2006/relationships/image" Target="../media/image53.png"/><Relationship Id="rId6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83838" y="626926"/>
            <a:ext cx="15880357" cy="556195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82132"/>
            <a:ext cx="7772400" cy="1470025"/>
          </a:xfrm>
        </p:spPr>
        <p:txBody>
          <a:bodyPr/>
          <a:lstStyle/>
          <a:p>
            <a:r>
              <a:rPr lang="en-US" b="1" dirty="0" err="1" smtClean="0"/>
              <a:t>Cyflwyniad</a:t>
            </a:r>
            <a:r>
              <a:rPr lang="en-US" b="1" dirty="0" smtClean="0"/>
              <a:t> PCYDDS</a:t>
            </a:r>
            <a:br>
              <a:rPr lang="en-US" b="1" dirty="0" smtClean="0"/>
            </a:br>
            <a:r>
              <a:rPr lang="en-US" sz="3600" b="1" i="1" dirty="0" smtClean="0"/>
              <a:t>UWTSD Presentation</a:t>
            </a:r>
            <a:endParaRPr lang="en-US" b="1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601106" y="5436677"/>
            <a:ext cx="1413554" cy="1394807"/>
          </a:xfrm>
          <a:prstGeom prst="rect">
            <a:avLst/>
          </a:prstGeom>
          <a:noFill/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685800" y="2761446"/>
            <a:ext cx="7772400" cy="3556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 err="1" smtClean="0"/>
              <a:t>Steffan</a:t>
            </a:r>
            <a:r>
              <a:rPr lang="en-US" sz="2800" b="1" dirty="0" smtClean="0"/>
              <a:t> Jones</a:t>
            </a:r>
          </a:p>
          <a:p>
            <a:r>
              <a:rPr lang="en-US" sz="2800" b="1" dirty="0" err="1" smtClean="0"/>
              <a:t>Pennaeth</a:t>
            </a:r>
            <a:r>
              <a:rPr lang="en-US" sz="2800" b="1" dirty="0" smtClean="0"/>
              <a:t> / </a:t>
            </a:r>
            <a:r>
              <a:rPr lang="en-US" sz="2800" b="1" dirty="0" err="1" smtClean="0"/>
              <a:t>Headteacher</a:t>
            </a:r>
            <a:endParaRPr lang="en-US" sz="2800" b="1" dirty="0" smtClean="0"/>
          </a:p>
          <a:p>
            <a:endParaRPr lang="en-US" sz="2800" b="1" dirty="0" smtClean="0"/>
          </a:p>
          <a:p>
            <a:r>
              <a:rPr lang="en-US" sz="2800" b="1" dirty="0" err="1" smtClean="0"/>
              <a:t>Ysgol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Gymunedol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Trimsaran</a:t>
            </a:r>
            <a:r>
              <a:rPr lang="en-US" sz="2800" b="1" dirty="0" smtClean="0"/>
              <a:t> </a:t>
            </a:r>
          </a:p>
          <a:p>
            <a:r>
              <a:rPr lang="en-US" sz="2800" b="1" dirty="0" smtClean="0"/>
              <a:t>ac </a:t>
            </a:r>
          </a:p>
          <a:p>
            <a:r>
              <a:rPr lang="en-US" sz="2800" b="1" dirty="0" err="1" smtClean="0"/>
              <a:t>Ysgol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Mynyddygarreg</a:t>
            </a:r>
            <a:endParaRPr lang="en-US" sz="2800" b="1" dirty="0" smtClean="0"/>
          </a:p>
          <a:p>
            <a:endParaRPr lang="en-US" sz="2800" b="1" dirty="0"/>
          </a:p>
          <a:p>
            <a:r>
              <a:rPr lang="en-US" sz="2800" b="1" dirty="0" smtClean="0"/>
              <a:t>11.11.2019</a:t>
            </a:r>
          </a:p>
          <a:p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1456065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4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45" y="584775"/>
            <a:ext cx="9151145" cy="566193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601106" y="5436677"/>
            <a:ext cx="1413554" cy="1394807"/>
          </a:xfrm>
          <a:prstGeom prst="rect">
            <a:avLst/>
          </a:prstGeom>
          <a:noFill/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147433"/>
              </p:ext>
            </p:extLst>
          </p:nvPr>
        </p:nvGraphicFramePr>
        <p:xfrm>
          <a:off x="310088" y="1323235"/>
          <a:ext cx="8579192" cy="445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2214"/>
                <a:gridCol w="4296978"/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err="1" smtClean="0"/>
                        <a:t>Cynhwysiant</a:t>
                      </a:r>
                      <a:r>
                        <a:rPr lang="en-US" sz="2600" dirty="0" smtClean="0"/>
                        <a:t>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500" dirty="0" err="1" smtClean="0"/>
                        <a:t>Gweithio</a:t>
                      </a:r>
                      <a:r>
                        <a:rPr lang="en-US" sz="2500" dirty="0" smtClean="0"/>
                        <a:t> </a:t>
                      </a:r>
                      <a:r>
                        <a:rPr lang="en-US" sz="2500" dirty="0" err="1" smtClean="0"/>
                        <a:t>gydag</a:t>
                      </a:r>
                      <a:r>
                        <a:rPr lang="en-US" sz="2500" dirty="0" smtClean="0"/>
                        <a:t> </a:t>
                      </a:r>
                      <a:r>
                        <a:rPr lang="en-US" sz="2500" dirty="0" err="1" smtClean="0"/>
                        <a:t>asiantaethau</a:t>
                      </a:r>
                      <a:endParaRPr lang="en-US" sz="2500" dirty="0" smtClean="0"/>
                    </a:p>
                    <a:p>
                      <a:pPr marL="0" indent="0">
                        <a:buFont typeface="Arial"/>
                        <a:buNone/>
                      </a:pPr>
                      <a:r>
                        <a:rPr lang="en-US" sz="2500" dirty="0" smtClean="0"/>
                        <a:t>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err="1" smtClean="0"/>
                        <a:t>Sicrhau</a:t>
                      </a:r>
                      <a:r>
                        <a:rPr lang="en-US" sz="2600" dirty="0" smtClean="0"/>
                        <a:t> </a:t>
                      </a:r>
                      <a:r>
                        <a:rPr lang="en-US" sz="2600" dirty="0" err="1" smtClean="0"/>
                        <a:t>cynnydd</a:t>
                      </a:r>
                      <a:endParaRPr lang="en-US" sz="2600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err="1" smtClean="0"/>
                        <a:t>Pontio</a:t>
                      </a:r>
                      <a:endParaRPr lang="en-US" sz="2600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/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err="1" smtClean="0"/>
                        <a:t>Cynllun</a:t>
                      </a:r>
                      <a:r>
                        <a:rPr lang="en-US" sz="2600" dirty="0" smtClean="0"/>
                        <a:t> </a:t>
                      </a:r>
                      <a:r>
                        <a:rPr lang="en-US" sz="2600" dirty="0" err="1" smtClean="0"/>
                        <a:t>Datblygu</a:t>
                      </a:r>
                      <a:r>
                        <a:rPr lang="en-US" sz="2600" dirty="0" smtClean="0"/>
                        <a:t> </a:t>
                      </a:r>
                      <a:r>
                        <a:rPr lang="en-US" sz="2600" dirty="0" err="1" smtClean="0"/>
                        <a:t>Ysgol</a:t>
                      </a:r>
                      <a:r>
                        <a:rPr lang="en-US" sz="2600" dirty="0" smtClean="0"/>
                        <a:t> </a:t>
                      </a:r>
                    </a:p>
                    <a:p>
                      <a:endParaRPr lang="en-US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smtClean="0">
                          <a:latin typeface="Calibri"/>
                          <a:cs typeface="Calibri"/>
                        </a:rPr>
                        <a:t>Inclusion 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>
                        <a:latin typeface="Calibri"/>
                        <a:cs typeface="Calibri"/>
                      </a:endParaRP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smtClean="0">
                          <a:latin typeface="Calibri"/>
                          <a:cs typeface="Calibri"/>
                        </a:rPr>
                        <a:t>Working with agencies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>
                        <a:latin typeface="Calibri"/>
                        <a:cs typeface="Calibri"/>
                      </a:endParaRP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smtClean="0">
                          <a:latin typeface="Calibri"/>
                          <a:cs typeface="Calibri"/>
                        </a:rPr>
                        <a:t>Ensuring </a:t>
                      </a:r>
                      <a:r>
                        <a:rPr lang="en-US" sz="2600" dirty="0" smtClean="0">
                          <a:latin typeface="Calibri"/>
                          <a:cs typeface="Calibri"/>
                        </a:rPr>
                        <a:t>Progress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>
                        <a:latin typeface="Calibri"/>
                        <a:cs typeface="Calibri"/>
                      </a:endParaRP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smtClean="0">
                          <a:latin typeface="Calibri"/>
                          <a:cs typeface="Calibri"/>
                        </a:rPr>
                        <a:t>Transition</a:t>
                      </a:r>
                      <a:endParaRPr lang="en-US" sz="2600" dirty="0" smtClean="0">
                        <a:latin typeface="Calibri"/>
                        <a:cs typeface="Calibri"/>
                      </a:endParaRP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US" sz="2600" dirty="0" smtClean="0">
                        <a:latin typeface="Calibri"/>
                        <a:cs typeface="Calibri"/>
                      </a:endParaRPr>
                    </a:p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600" dirty="0" smtClean="0">
                          <a:latin typeface="Calibri"/>
                          <a:cs typeface="Calibri"/>
                        </a:rPr>
                        <a:t>School Development Plan</a:t>
                      </a:r>
                    </a:p>
                    <a:p>
                      <a:endParaRPr lang="en-US" sz="2600" dirty="0" smtClean="0">
                        <a:latin typeface="Calibri"/>
                        <a:cs typeface="Calibri"/>
                      </a:endParaRPr>
                    </a:p>
                    <a:p>
                      <a:endParaRPr lang="en-US" sz="2600" dirty="0">
                        <a:latin typeface="Calibri"/>
                        <a:cs typeface="Calibri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714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iamond 19"/>
          <p:cNvSpPr/>
          <p:nvPr/>
        </p:nvSpPr>
        <p:spPr>
          <a:xfrm>
            <a:off x="2957168" y="1642884"/>
            <a:ext cx="3317336" cy="3843516"/>
          </a:xfrm>
          <a:prstGeom prst="diamond">
            <a:avLst/>
          </a:prstGeom>
          <a:solidFill>
            <a:schemeClr val="bg1">
              <a:lumMod val="85000"/>
            </a:schemeClr>
          </a:solidFill>
          <a:ln w="1270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solidFill>
                  <a:srgbClr val="FFFF00"/>
                </a:solidFill>
              </a:rPr>
              <a:t>Ein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 err="1">
                <a:solidFill>
                  <a:srgbClr val="FFFF00"/>
                </a:solidFill>
              </a:rPr>
              <a:t>hysgol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 err="1">
                <a:solidFill>
                  <a:srgbClr val="FFFF00"/>
                </a:solidFill>
              </a:rPr>
              <a:t>ar</a:t>
            </a:r>
            <a:r>
              <a:rPr lang="en-GB" sz="3200" dirty="0">
                <a:solidFill>
                  <a:srgbClr val="FFFF00"/>
                </a:solidFill>
              </a:rPr>
              <a:t> un </a:t>
            </a:r>
            <a:r>
              <a:rPr lang="en-GB" sz="3200" dirty="0" err="1">
                <a:solidFill>
                  <a:srgbClr val="FFFF00"/>
                </a:solidFill>
              </a:rPr>
              <a:t>dudalen</a:t>
            </a:r>
            <a:r>
              <a:rPr lang="en-US" sz="3200" dirty="0">
                <a:solidFill>
                  <a:srgbClr val="FFFF00"/>
                </a:solidFill>
              </a:rPr>
              <a:t> 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FF00"/>
                </a:solidFill>
              </a:rPr>
              <a:t>Our school on a page 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12" name="AutoShape 35"/>
          <p:cNvSpPr>
            <a:spLocks noChangeArrowheads="1"/>
          </p:cNvSpPr>
          <p:nvPr/>
        </p:nvSpPr>
        <p:spPr bwMode="auto">
          <a:xfrm>
            <a:off x="165719" y="751244"/>
            <a:ext cx="3311525" cy="19431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US" sz="1200"/>
          </a:p>
        </p:txBody>
      </p:sp>
      <p:sp>
        <p:nvSpPr>
          <p:cNvPr id="13" name="Text Box 51"/>
          <p:cNvSpPr txBox="1"/>
          <p:nvPr/>
        </p:nvSpPr>
        <p:spPr>
          <a:xfrm>
            <a:off x="280019" y="751244"/>
            <a:ext cx="3314700" cy="1943100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100">
                <a:effectLst/>
                <a:latin typeface="Bradley Hand Bold"/>
                <a:ea typeface="Times New Roman"/>
              </a:rPr>
              <a:t>Our Children:</a:t>
            </a:r>
            <a:endParaRPr lang="en-US" sz="1000">
              <a:effectLst/>
              <a:latin typeface="Times New Roman"/>
              <a:ea typeface="Times New Roman"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Aged 3-11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180 pupils on roll (increasing numbers)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30.2% FSM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1 Statemented Pupil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26.9% ALN: 14.8% SA; 11.5% SA+; 0.6% S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5 LAC Pupils (2.75%)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35.2% of pupils speak Welsh at home.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Value per child 2019-20: £3,518 </a:t>
            </a:r>
            <a:r>
              <a:rPr lang="en-GB" sz="900">
                <a:effectLst/>
              </a:rPr>
              <a:t>(49/95)</a:t>
            </a:r>
            <a:endParaRPr lang="en-US" sz="1200">
              <a:effectLst/>
            </a:endParaRPr>
          </a:p>
        </p:txBody>
      </p:sp>
      <p:sp>
        <p:nvSpPr>
          <p:cNvPr id="14" name="AutoShape 45"/>
          <p:cNvSpPr>
            <a:spLocks noChangeArrowheads="1"/>
          </p:cNvSpPr>
          <p:nvPr/>
        </p:nvSpPr>
        <p:spPr bwMode="auto">
          <a:xfrm>
            <a:off x="5644060" y="763408"/>
            <a:ext cx="3311525" cy="1828800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chemeClr val="tx1"/>
            </a:solidFill>
            <a:round/>
            <a:headEnd/>
            <a:tailEnd/>
          </a:ln>
          <a:effectLst>
            <a:outerShdw blurRad="63500" dist="29783" dir="3885598" algn="ctr" rotWithShape="0">
              <a:srgbClr val="3F3151">
                <a:alpha val="50000"/>
              </a:srgbClr>
            </a:outerShdw>
          </a:effec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US" sz="1200"/>
          </a:p>
        </p:txBody>
      </p:sp>
      <p:sp>
        <p:nvSpPr>
          <p:cNvPr id="15" name="Text Box 52"/>
          <p:cNvSpPr txBox="1"/>
          <p:nvPr/>
        </p:nvSpPr>
        <p:spPr>
          <a:xfrm>
            <a:off x="5758360" y="763408"/>
            <a:ext cx="3314700" cy="1828800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100">
                <a:effectLst/>
                <a:latin typeface="Bradley Hand Bold"/>
                <a:ea typeface="Times New Roman"/>
              </a:rPr>
              <a:t>Our Staff:</a:t>
            </a:r>
            <a:endParaRPr lang="en-US" sz="1000">
              <a:effectLst/>
              <a:latin typeface="Times New Roman"/>
              <a:ea typeface="Times New Roman"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8 Full Time Teachers &amp; 1 x 0.8 Teacher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Currently no NQT’s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Head Teacher in post since 2018.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Deputy HT in post since 2018.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SMT consists of HT, DHT &amp; ALNCo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6.5 TA’s (All in the FP except for 0.5 in KS2.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Low staff absences</a:t>
            </a:r>
            <a:endParaRPr lang="en-US" sz="1200">
              <a:effectLst/>
            </a:endParaRPr>
          </a:p>
        </p:txBody>
      </p:sp>
      <p:sp>
        <p:nvSpPr>
          <p:cNvPr id="16" name="AutoShape 45"/>
          <p:cNvSpPr>
            <a:spLocks noChangeArrowheads="1"/>
          </p:cNvSpPr>
          <p:nvPr/>
        </p:nvSpPr>
        <p:spPr bwMode="auto">
          <a:xfrm>
            <a:off x="165719" y="4147316"/>
            <a:ext cx="3429000" cy="1985645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chemeClr val="tx1"/>
            </a:solidFill>
            <a:round/>
            <a:headEnd/>
            <a:tailEnd/>
          </a:ln>
          <a:effectLst>
            <a:outerShdw blurRad="63500" dist="29783" dir="3885598" algn="ctr" rotWithShape="0">
              <a:srgbClr val="3F3151">
                <a:alpha val="50000"/>
              </a:srgbClr>
            </a:outerShdw>
          </a:effec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US" sz="1200"/>
          </a:p>
        </p:txBody>
      </p:sp>
      <p:sp>
        <p:nvSpPr>
          <p:cNvPr id="17" name="Text Box 54"/>
          <p:cNvSpPr txBox="1"/>
          <p:nvPr/>
        </p:nvSpPr>
        <p:spPr>
          <a:xfrm>
            <a:off x="280019" y="4189861"/>
            <a:ext cx="3314700" cy="1943100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100">
                <a:effectLst/>
                <a:latin typeface="Bradley Hand Bold"/>
                <a:ea typeface="Times New Roman"/>
              </a:rPr>
              <a:t>Our Local Area:</a:t>
            </a:r>
            <a:endParaRPr lang="en-US" sz="1000">
              <a:effectLst/>
              <a:latin typeface="Times New Roman"/>
              <a:ea typeface="Times New Roman"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Among the 10-20% most deprived area in Wales as per Wales Index Multiple Deprivation.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The school ward is among the 10-20% most deprived in terms of income and employment.</a:t>
            </a:r>
            <a:endParaRPr lang="en-US" sz="120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>
                <a:effectLst/>
              </a:rPr>
              <a:t>50.4% of Trimsaran residents are able to speak Welsh (+6.5%) in comparison to Carmarthenshire total (Census 2011).</a:t>
            </a:r>
            <a:endParaRPr lang="en-US" sz="1200">
              <a:effectLst/>
            </a:endParaRPr>
          </a:p>
        </p:txBody>
      </p:sp>
      <p:sp>
        <p:nvSpPr>
          <p:cNvPr id="18" name="AutoShape 35"/>
          <p:cNvSpPr>
            <a:spLocks noChangeArrowheads="1"/>
          </p:cNvSpPr>
          <p:nvPr/>
        </p:nvSpPr>
        <p:spPr bwMode="auto">
          <a:xfrm>
            <a:off x="5697753" y="4083816"/>
            <a:ext cx="3310255" cy="2049145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28398" dir="3806097" algn="ctr" rotWithShape="0">
              <a:srgbClr val="4E6128">
                <a:alpha val="50000"/>
              </a:srgbClr>
            </a:outerShdw>
          </a:effec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US" sz="1200"/>
          </a:p>
        </p:txBody>
      </p:sp>
      <p:sp>
        <p:nvSpPr>
          <p:cNvPr id="19" name="Text Box 53"/>
          <p:cNvSpPr txBox="1"/>
          <p:nvPr/>
        </p:nvSpPr>
        <p:spPr>
          <a:xfrm>
            <a:off x="5640885" y="4189861"/>
            <a:ext cx="3314700" cy="1943100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100" dirty="0">
                <a:effectLst/>
                <a:latin typeface="Bradley Hand Bold"/>
                <a:ea typeface="Times New Roman"/>
              </a:rPr>
              <a:t>Our Classes:</a:t>
            </a:r>
            <a:endParaRPr lang="en-US" sz="1000" dirty="0">
              <a:effectLst/>
              <a:latin typeface="Times New Roman"/>
              <a:ea typeface="Times New Roman"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 dirty="0">
                <a:effectLst/>
              </a:rPr>
              <a:t>1 Nursery Class with 3 cohorts (AM, PM &amp; FT).</a:t>
            </a:r>
            <a:endParaRPr lang="en-US" sz="1200" dirty="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 dirty="0">
                <a:effectLst/>
              </a:rPr>
              <a:t>6 single aged classes </a:t>
            </a:r>
            <a:endParaRPr lang="en-US" sz="1200" dirty="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 dirty="0">
                <a:effectLst/>
              </a:rPr>
              <a:t>1 Mixed class (year 5/6)</a:t>
            </a:r>
            <a:endParaRPr lang="en-US" sz="1200" dirty="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 dirty="0">
                <a:effectLst/>
              </a:rPr>
              <a:t>Class sizes vary depending on the number of children in the cohort.</a:t>
            </a:r>
            <a:endParaRPr lang="en-US" sz="1200" dirty="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 dirty="0">
                <a:effectLst/>
              </a:rPr>
              <a:t>Average class size is circa 26 pupils.</a:t>
            </a:r>
            <a:endParaRPr lang="en-US" sz="1200" dirty="0">
              <a:effectLst/>
            </a:endParaRPr>
          </a:p>
          <a:p>
            <a:pPr marL="342900" lvl="0" indent="-342900">
              <a:buFont typeface="Symbol"/>
              <a:buChar char=""/>
            </a:pPr>
            <a:r>
              <a:rPr lang="en-GB" sz="1200" dirty="0">
                <a:effectLst/>
              </a:rPr>
              <a:t>Relocated to a new modern school building September 2017.</a:t>
            </a:r>
            <a:endParaRPr lang="en-US" sz="1200" dirty="0">
              <a:effectLst/>
            </a:endParaRPr>
          </a:p>
        </p:txBody>
      </p:sp>
      <p:pic>
        <p:nvPicPr>
          <p:cNvPr id="21" name="Picture 2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2652078"/>
            <a:ext cx="1600200" cy="1553845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Double Wave 21"/>
          <p:cNvSpPr/>
          <p:nvPr/>
        </p:nvSpPr>
        <p:spPr>
          <a:xfrm>
            <a:off x="280019" y="2503864"/>
            <a:ext cx="2286000" cy="914400"/>
          </a:xfrm>
          <a:prstGeom prst="doubleWave">
            <a:avLst/>
          </a:prstGeom>
          <a:solidFill>
            <a:schemeClr val="bg1">
              <a:lumMod val="75000"/>
            </a:schemeClr>
          </a:solidFill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Ffederasiwn anffurfiol / Informal Federation with</a:t>
            </a:r>
            <a:endParaRPr lang="en-US" sz="120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Ysgol Mynyddygarreg School</a:t>
            </a:r>
            <a:endParaRPr lang="en-US" sz="1200">
              <a:effectLst/>
              <a:latin typeface="Times New Roman"/>
              <a:ea typeface="Times New Roman"/>
            </a:endParaRPr>
          </a:p>
        </p:txBody>
      </p:sp>
      <p:sp>
        <p:nvSpPr>
          <p:cNvPr id="23" name="Double Wave 22"/>
          <p:cNvSpPr/>
          <p:nvPr/>
        </p:nvSpPr>
        <p:spPr>
          <a:xfrm>
            <a:off x="280019" y="3532564"/>
            <a:ext cx="2286000" cy="685800"/>
          </a:xfrm>
          <a:prstGeom prst="doubleWave">
            <a:avLst/>
          </a:prstGeom>
          <a:solidFill>
            <a:schemeClr val="bg1">
              <a:lumMod val="75000"/>
            </a:schemeClr>
          </a:solidFill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Ysgol sy’n parchu Hawliau /</a:t>
            </a:r>
            <a:endParaRPr lang="en-US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Rights Respecting School</a:t>
            </a:r>
            <a:endParaRPr lang="en-US" sz="1200">
              <a:effectLst/>
              <a:latin typeface="Times New Roman"/>
              <a:ea typeface="Times New Roman"/>
            </a:endParaRPr>
          </a:p>
        </p:txBody>
      </p:sp>
      <p:pic>
        <p:nvPicPr>
          <p:cNvPr id="24" name="Picture 23"/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3553" y1="33058" x2="33553" y2="33058"/>
                        <a14:foregroundMark x1="37664" y1="37355" x2="37664" y2="37355"/>
                        <a14:foregroundMark x1="30099" y1="26446" x2="30099" y2="26446"/>
                        <a14:foregroundMark x1="23355" y1="44132" x2="23355" y2="44132"/>
                        <a14:foregroundMark x1="41776" y1="53388" x2="41776" y2="53388"/>
                        <a14:foregroundMark x1="49342" y1="46612" x2="49342" y2="46612"/>
                        <a14:foregroundMark x1="58553" y1="46612" x2="58553" y2="46612"/>
                        <a14:foregroundMark x1="55263" y1="28099" x2="55263" y2="28099"/>
                        <a14:foregroundMark x1="46053" y1="26446" x2="46053" y2="26446"/>
                        <a14:foregroundMark x1="27632" y1="49091" x2="27632" y2="49091"/>
                        <a14:foregroundMark x1="48520" y1="63471" x2="48520" y2="63471"/>
                        <a14:foregroundMark x1="53618" y1="56694" x2="53618" y2="56694"/>
                        <a14:foregroundMark x1="46053" y1="76033" x2="46053" y2="76033"/>
                        <a14:foregroundMark x1="53618" y1="77686" x2="53618" y2="77686"/>
                        <a14:foregroundMark x1="77796" y1="46612" x2="77796" y2="46612"/>
                        <a14:foregroundMark x1="68586" y1="37355" x2="68586" y2="37355"/>
                        <a14:foregroundMark x1="73684" y1="37355" x2="73684" y2="37355"/>
                        <a14:foregroundMark x1="65296" y1="30579" x2="65296" y2="30579"/>
                        <a14:foregroundMark x1="51809" y1="19669" x2="51809" y2="19669"/>
                        <a14:foregroundMark x1="61020" y1="36529" x2="61020" y2="36529"/>
                        <a14:foregroundMark x1="90296" y1="93719" x2="90296" y2="937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119" y="2961064"/>
            <a:ext cx="457200" cy="45466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Double Wave 24"/>
          <p:cNvSpPr/>
          <p:nvPr/>
        </p:nvSpPr>
        <p:spPr>
          <a:xfrm>
            <a:off x="6646302" y="3418899"/>
            <a:ext cx="2286000" cy="685800"/>
          </a:xfrm>
          <a:prstGeom prst="doubleWave">
            <a:avLst/>
          </a:prstGeom>
          <a:solidFill>
            <a:schemeClr val="bg1">
              <a:lumMod val="75000"/>
            </a:schemeClr>
          </a:solidFill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Addysg Gwerthoedd /</a:t>
            </a:r>
            <a:endParaRPr lang="en-US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Values Education</a:t>
            </a:r>
            <a:endParaRPr lang="en-US" sz="1200">
              <a:effectLst/>
              <a:latin typeface="Times New Roman"/>
              <a:ea typeface="Times New Roman"/>
            </a:endParaRPr>
          </a:p>
        </p:txBody>
      </p:sp>
      <p:sp>
        <p:nvSpPr>
          <p:cNvPr id="26" name="Double Wave 25"/>
          <p:cNvSpPr/>
          <p:nvPr/>
        </p:nvSpPr>
        <p:spPr>
          <a:xfrm>
            <a:off x="6646302" y="2618164"/>
            <a:ext cx="2286000" cy="685800"/>
          </a:xfrm>
          <a:prstGeom prst="doubleWave">
            <a:avLst/>
          </a:prstGeom>
          <a:solidFill>
            <a:schemeClr val="bg1">
              <a:lumMod val="75000"/>
            </a:schemeClr>
          </a:solidFill>
          <a:ln w="19050" cmpd="sng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Ysgol Bartner Yr Athrofa - PDPA / </a:t>
            </a:r>
            <a:endParaRPr lang="en-US" sz="120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1200">
                <a:solidFill>
                  <a:srgbClr val="000000"/>
                </a:solidFill>
                <a:effectLst/>
                <a:ea typeface="Times New Roman"/>
              </a:rPr>
              <a:t>‘Yr Athrofa’ Partner School - APLP</a:t>
            </a:r>
            <a:endParaRPr lang="en-US" sz="1200">
              <a:effectLst/>
              <a:latin typeface="Times New Roman"/>
              <a:ea typeface="Times New Roman"/>
            </a:endParaRPr>
          </a:p>
        </p:txBody>
      </p:sp>
      <p:pic>
        <p:nvPicPr>
          <p:cNvPr id="27" name="Picture 26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2942">
            <a:off x="5745237" y="2510214"/>
            <a:ext cx="1522730" cy="292735"/>
          </a:xfrm>
          <a:prstGeom prst="rect">
            <a:avLst/>
          </a:prstGeom>
          <a:ln w="3175" cap="sq" cmpd="sng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Text Box 18"/>
          <p:cNvSpPr txBox="1"/>
          <p:nvPr/>
        </p:nvSpPr>
        <p:spPr>
          <a:xfrm>
            <a:off x="3647742" y="561664"/>
            <a:ext cx="1882140" cy="1123384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1600" dirty="0" err="1" smtClean="0">
                <a:solidFill>
                  <a:srgbClr val="FF0000"/>
                </a:solidFill>
                <a:effectLst/>
                <a:latin typeface="Twinkl Cursive Looped Regular"/>
                <a:ea typeface="Times New Roman"/>
              </a:rPr>
              <a:t>Ein</a:t>
            </a:r>
            <a:r>
              <a:rPr lang="en-GB" sz="1600" dirty="0" smtClean="0">
                <a:solidFill>
                  <a:srgbClr val="FF0000"/>
                </a:solidFill>
                <a:effectLst/>
                <a:latin typeface="Twinkl Cursive Looped Regular"/>
                <a:ea typeface="Times New Roman"/>
              </a:rPr>
              <a:t> </a:t>
            </a:r>
            <a:r>
              <a:rPr lang="en-GB" sz="1600" dirty="0" err="1">
                <a:solidFill>
                  <a:srgbClr val="FF0000"/>
                </a:solidFill>
                <a:effectLst/>
                <a:latin typeface="Twinkl Cursive Looped Regular"/>
                <a:ea typeface="Times New Roman"/>
              </a:rPr>
              <a:t>Gweledigaeth</a:t>
            </a:r>
            <a:r>
              <a:rPr lang="en-GB" sz="1600" dirty="0">
                <a:solidFill>
                  <a:srgbClr val="FF0000"/>
                </a:solidFill>
                <a:effectLst/>
                <a:latin typeface="Twinkl Cursive Looped Regular"/>
                <a:ea typeface="Times New Roman"/>
              </a:rPr>
              <a:t>:</a:t>
            </a:r>
            <a:endParaRPr lang="en-US" sz="110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700" dirty="0">
                <a:effectLst/>
                <a:latin typeface="Calibri"/>
                <a:ea typeface="Times New Roman"/>
              </a:rPr>
              <a:t> </a:t>
            </a:r>
            <a:endParaRPr lang="en-US" sz="110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Wingdings"/>
                <a:ea typeface="Times New Roman"/>
              </a:rPr>
              <a:t> </a:t>
            </a:r>
            <a:r>
              <a:rPr lang="en-GB" sz="1400" b="1" dirty="0" err="1">
                <a:solidFill>
                  <a:srgbClr val="FF0000"/>
                </a:solidFill>
                <a:effectLst/>
                <a:latin typeface="Calibri"/>
                <a:ea typeface="Times New Roman"/>
              </a:rPr>
              <a:t>A</a:t>
            </a:r>
            <a:r>
              <a:rPr lang="en-GB" sz="1400" dirty="0" err="1">
                <a:effectLst/>
                <a:latin typeface="Calibri"/>
                <a:ea typeface="Times New Roman"/>
              </a:rPr>
              <a:t>nnog</a:t>
            </a:r>
            <a:r>
              <a:rPr lang="en-GB" sz="1400" dirty="0">
                <a:effectLst/>
                <a:latin typeface="Calibri"/>
                <a:ea typeface="Times New Roman"/>
              </a:rPr>
              <a:t> </a:t>
            </a:r>
            <a:r>
              <a:rPr lang="en-GB" sz="1400" dirty="0" err="1">
                <a:effectLst/>
                <a:latin typeface="Calibri"/>
                <a:ea typeface="Times New Roman"/>
              </a:rPr>
              <a:t>Annibyniaeth</a:t>
            </a:r>
            <a:endParaRPr lang="en-US" sz="110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Wingdings"/>
                <a:ea typeface="Times New Roman"/>
              </a:rPr>
              <a:t> </a:t>
            </a:r>
            <a:r>
              <a:rPr lang="en-GB" sz="1400" b="1" dirty="0" err="1">
                <a:solidFill>
                  <a:srgbClr val="FF0000"/>
                </a:solidFill>
                <a:effectLst/>
                <a:latin typeface="Calibri"/>
                <a:ea typeface="Times New Roman"/>
              </a:rPr>
              <a:t>B</a:t>
            </a:r>
            <a:r>
              <a:rPr lang="en-GB" sz="1400" dirty="0" err="1">
                <a:effectLst/>
                <a:latin typeface="Calibri"/>
                <a:ea typeface="Times New Roman"/>
              </a:rPr>
              <a:t>yw</a:t>
            </a:r>
            <a:r>
              <a:rPr lang="en-GB" sz="1400" dirty="0">
                <a:effectLst/>
                <a:latin typeface="Calibri"/>
                <a:ea typeface="Times New Roman"/>
              </a:rPr>
              <a:t> </a:t>
            </a:r>
            <a:r>
              <a:rPr lang="en-GB" sz="1400" dirty="0" err="1">
                <a:effectLst/>
                <a:latin typeface="Calibri"/>
                <a:ea typeface="Times New Roman"/>
              </a:rPr>
              <a:t>yn</a:t>
            </a:r>
            <a:r>
              <a:rPr lang="en-GB" sz="1400" dirty="0">
                <a:effectLst/>
                <a:latin typeface="Calibri"/>
                <a:ea typeface="Times New Roman"/>
              </a:rPr>
              <a:t> </a:t>
            </a:r>
            <a:r>
              <a:rPr lang="en-GB" sz="1400" dirty="0" err="1">
                <a:effectLst/>
                <a:latin typeface="Calibri"/>
                <a:ea typeface="Times New Roman"/>
              </a:rPr>
              <a:t>Iach</a:t>
            </a:r>
            <a:endParaRPr lang="en-US" sz="110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Wingdings"/>
                <a:ea typeface="Times New Roman"/>
              </a:rPr>
              <a:t> </a:t>
            </a:r>
            <a:r>
              <a:rPr lang="en-GB" sz="1400" b="1" dirty="0" err="1">
                <a:solidFill>
                  <a:srgbClr val="FF0000"/>
                </a:solidFill>
                <a:effectLst/>
                <a:latin typeface="Calibri"/>
                <a:ea typeface="Times New Roman"/>
              </a:rPr>
              <a:t>C</a:t>
            </a:r>
            <a:r>
              <a:rPr lang="en-GB" sz="1400" dirty="0" err="1">
                <a:effectLst/>
                <a:latin typeface="Calibri"/>
                <a:ea typeface="Times New Roman"/>
              </a:rPr>
              <a:t>ynnig</a:t>
            </a:r>
            <a:r>
              <a:rPr lang="en-GB" sz="1400" dirty="0">
                <a:effectLst/>
                <a:latin typeface="Calibri"/>
                <a:ea typeface="Times New Roman"/>
              </a:rPr>
              <a:t> </a:t>
            </a:r>
            <a:r>
              <a:rPr lang="en-GB" sz="1400" dirty="0" err="1">
                <a:effectLst/>
                <a:latin typeface="Calibri"/>
                <a:ea typeface="Times New Roman"/>
              </a:rPr>
              <a:t>Cyfleoedd</a:t>
            </a:r>
            <a:endParaRPr lang="en-US" sz="1100" dirty="0">
              <a:effectLst/>
              <a:latin typeface="Times New Roman"/>
              <a:ea typeface="Times New Roman"/>
            </a:endParaRPr>
          </a:p>
        </p:txBody>
      </p:sp>
      <p:sp>
        <p:nvSpPr>
          <p:cNvPr id="29" name="Text Box 20"/>
          <p:cNvSpPr txBox="1"/>
          <p:nvPr/>
        </p:nvSpPr>
        <p:spPr>
          <a:xfrm>
            <a:off x="3961846" y="4009826"/>
            <a:ext cx="1391297" cy="984885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0"/>
              </a:spcAft>
            </a:pPr>
            <a:r>
              <a:rPr lang="en-GB" sz="800">
                <a:effectLst/>
                <a:latin typeface="Calibri"/>
                <a:ea typeface="Times New Roman"/>
              </a:rPr>
              <a:t> </a:t>
            </a:r>
            <a:endParaRPr lang="en-US" sz="105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en-GB" sz="800">
                <a:effectLst/>
                <a:latin typeface="Calibri"/>
                <a:ea typeface="Times New Roman"/>
              </a:rPr>
              <a:t> </a:t>
            </a:r>
            <a:endParaRPr lang="en-US" sz="105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>
                <a:effectLst/>
                <a:latin typeface="Calibri"/>
                <a:ea typeface="Times New Roman"/>
              </a:rPr>
              <a:t>01554 810670</a:t>
            </a:r>
            <a:endParaRPr lang="en-US" sz="105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>
                <a:effectLst/>
                <a:latin typeface="Calibri"/>
                <a:ea typeface="Times New Roman"/>
              </a:rPr>
              <a:t> </a:t>
            </a:r>
            <a:endParaRPr lang="en-US" sz="105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 u="sng">
                <a:solidFill>
                  <a:srgbClr val="0000FF"/>
                </a:solidFill>
                <a:effectLst/>
                <a:latin typeface="Calibri"/>
                <a:ea typeface="Times New Roman"/>
                <a:hlinkClick r:id="rId6"/>
              </a:rPr>
              <a:t>www.ysgoltrimsaran.co.uk</a:t>
            </a:r>
            <a:endParaRPr lang="en-US" sz="105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>
                <a:effectLst/>
                <a:latin typeface="Calibri"/>
                <a:ea typeface="Times New Roman"/>
              </a:rPr>
              <a:t> </a:t>
            </a:r>
            <a:endParaRPr lang="en-US" sz="105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>
                <a:effectLst/>
                <a:latin typeface="Calibri"/>
                <a:ea typeface="Times New Roman"/>
              </a:rPr>
              <a:t>@YsgolTrimsaran</a:t>
            </a:r>
            <a:endParaRPr lang="en-US" sz="1050">
              <a:effectLst/>
              <a:latin typeface="Times New Roman"/>
              <a:ea typeface="Times New Roman"/>
            </a:endParaRPr>
          </a:p>
        </p:txBody>
      </p:sp>
      <p:pic>
        <p:nvPicPr>
          <p:cNvPr id="30" name="Picture 29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920" y="4969946"/>
            <a:ext cx="672465" cy="13589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Picture 30"/>
          <p:cNvPicPr/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452" l="0" r="99724">
                        <a14:foregroundMark x1="49171" y1="27397" x2="49171" y2="27397"/>
                        <a14:foregroundMark x1="77901" y1="39178" x2="77901" y2="39178"/>
                        <a14:foregroundMark x1="86464" y1="32055" x2="86464" y2="32055"/>
                        <a14:foregroundMark x1="80387" y1="77534" x2="80387" y2="77534"/>
                        <a14:foregroundMark x1="26243" y1="21370" x2="26243" y2="21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421" y="4284698"/>
            <a:ext cx="222885" cy="22479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Picture 31"/>
          <p:cNvPicPr/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353" b="100000" l="0" r="100000">
                        <a14:foregroundMark x1="22222" y1="34532" x2="22222" y2="34532"/>
                        <a14:foregroundMark x1="48148" y1="66187" x2="48148" y2="66187"/>
                        <a14:foregroundMark x1="70370" y1="63309" x2="70370" y2="633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885" y="4627046"/>
            <a:ext cx="571500" cy="367665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Text Box 21"/>
          <p:cNvSpPr txBox="1"/>
          <p:nvPr/>
        </p:nvSpPr>
        <p:spPr>
          <a:xfrm>
            <a:off x="4137075" y="1993841"/>
            <a:ext cx="869849" cy="707886"/>
          </a:xfrm>
          <a:prstGeom prst="rect">
            <a:avLst/>
          </a:prstGeom>
          <a:noFill/>
          <a:ln>
            <a:noFill/>
          </a:ln>
          <a:effectLst/>
          <a:extLst>
            <a:ext uri="{C572A759-6A51-4108-AA02-DFA0A04FC94B}">
              <ma14:wrappingTextBoxFlag xmlns:ma14="http://schemas.microsoft.com/office/mac/drawingml/2011/main"/>
            </a:ext>
          </a:extLst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800" dirty="0" err="1" smtClean="0">
                <a:effectLst/>
                <a:latin typeface="Calibri"/>
                <a:ea typeface="Times New Roman"/>
              </a:rPr>
              <a:t>Heol</a:t>
            </a:r>
            <a:r>
              <a:rPr lang="en-GB" sz="800" dirty="0" smtClean="0">
                <a:effectLst/>
                <a:latin typeface="Calibri"/>
                <a:ea typeface="Times New Roman"/>
              </a:rPr>
              <a:t> </a:t>
            </a:r>
            <a:r>
              <a:rPr lang="en-GB" sz="800" dirty="0" err="1">
                <a:effectLst/>
                <a:latin typeface="Calibri"/>
                <a:ea typeface="Times New Roman"/>
              </a:rPr>
              <a:t>Waunyclun</a:t>
            </a:r>
            <a:endParaRPr lang="en-US" sz="105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 dirty="0" err="1">
                <a:effectLst/>
                <a:latin typeface="Calibri"/>
                <a:ea typeface="Times New Roman"/>
              </a:rPr>
              <a:t>Trimsaran</a:t>
            </a:r>
            <a:endParaRPr lang="en-US" sz="105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 dirty="0" err="1">
                <a:effectLst/>
                <a:latin typeface="Calibri"/>
                <a:ea typeface="Times New Roman"/>
              </a:rPr>
              <a:t>Cydweli</a:t>
            </a:r>
            <a:r>
              <a:rPr lang="en-GB" sz="800" dirty="0">
                <a:effectLst/>
                <a:latin typeface="Calibri"/>
                <a:ea typeface="Times New Roman"/>
              </a:rPr>
              <a:t> </a:t>
            </a:r>
            <a:endParaRPr lang="en-US" sz="105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 dirty="0">
                <a:effectLst/>
                <a:latin typeface="Calibri"/>
                <a:ea typeface="Times New Roman"/>
              </a:rPr>
              <a:t>Sir </a:t>
            </a:r>
            <a:r>
              <a:rPr lang="en-GB" sz="800" dirty="0" err="1">
                <a:effectLst/>
                <a:latin typeface="Calibri"/>
                <a:ea typeface="Times New Roman"/>
              </a:rPr>
              <a:t>Gaerfyrddin</a:t>
            </a:r>
            <a:r>
              <a:rPr lang="en-GB" sz="800" dirty="0">
                <a:effectLst/>
                <a:latin typeface="Calibri"/>
                <a:ea typeface="Times New Roman"/>
              </a:rPr>
              <a:t> </a:t>
            </a:r>
            <a:endParaRPr lang="en-US" sz="1050" dirty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en-GB" sz="800" dirty="0">
                <a:effectLst/>
                <a:latin typeface="Calibri"/>
                <a:ea typeface="Times New Roman"/>
              </a:rPr>
              <a:t>SA17 4BE</a:t>
            </a:r>
            <a:endParaRPr lang="en-US" sz="105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34" name="Picture 33"/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008" y="5869482"/>
            <a:ext cx="381635" cy="374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Picture 34"/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208" y="5869482"/>
            <a:ext cx="617855" cy="33591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Picture 35"/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008" y="5869482"/>
            <a:ext cx="368300" cy="368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Picture 36"/>
          <p:cNvPicPr/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90" t="21104" r="28681" b="13142"/>
          <a:stretch/>
        </p:blipFill>
        <p:spPr bwMode="auto">
          <a:xfrm>
            <a:off x="3724008" y="5869482"/>
            <a:ext cx="470535" cy="40259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8" name="Picture 37"/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308" y="5869482"/>
            <a:ext cx="735330" cy="342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953664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511" y="0"/>
            <a:ext cx="4659904" cy="31094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613467" cy="30714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3060979"/>
            <a:ext cx="4613467" cy="46763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4511" y="3109404"/>
            <a:ext cx="4659904" cy="403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779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Ein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Gweledigaeth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Our Vision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10" name="Picture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4775"/>
            <a:ext cx="4087555" cy="5661933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832" y="584775"/>
            <a:ext cx="2694940" cy="228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010" y="2870775"/>
            <a:ext cx="2648675" cy="23361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252"/>
          <a:stretch/>
        </p:blipFill>
        <p:spPr bwMode="auto">
          <a:xfrm>
            <a:off x="3960011" y="584776"/>
            <a:ext cx="2648675" cy="22859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43" t="5557" r="16604" b="1904"/>
          <a:stretch/>
        </p:blipFill>
        <p:spPr bwMode="auto">
          <a:xfrm>
            <a:off x="6579854" y="2870775"/>
            <a:ext cx="2822454" cy="23387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Rectangle 2"/>
          <p:cNvSpPr/>
          <p:nvPr/>
        </p:nvSpPr>
        <p:spPr>
          <a:xfrm>
            <a:off x="4067084" y="1624280"/>
            <a:ext cx="5383563" cy="2492990"/>
          </a:xfrm>
          <a:prstGeom prst="rect">
            <a:avLst/>
          </a:prstGeom>
          <a:solidFill>
            <a:schemeClr val="accent1">
              <a:lumMod val="40000"/>
              <a:lumOff val="60000"/>
              <a:alpha val="74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b="1" dirty="0"/>
              <a:t>ETHOS A GWERTHOEDD</a:t>
            </a:r>
            <a:endParaRPr lang="en-US" sz="2400" b="1" dirty="0"/>
          </a:p>
          <a:p>
            <a:r>
              <a:rPr lang="en-GB" sz="2400" dirty="0"/>
              <a:t>Mae tri </a:t>
            </a:r>
            <a:r>
              <a:rPr lang="en-GB" sz="2400" dirty="0" err="1"/>
              <a:t>pheth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bwysig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;</a:t>
            </a:r>
            <a:endParaRPr lang="en-US" sz="2400" dirty="0"/>
          </a:p>
          <a:p>
            <a:pPr lvl="0"/>
            <a:r>
              <a:rPr lang="en-GB" sz="3600" dirty="0" err="1">
                <a:solidFill>
                  <a:srgbClr val="FF0000"/>
                </a:solidFill>
              </a:rPr>
              <a:t>A</a:t>
            </a:r>
            <a:r>
              <a:rPr lang="en-GB" sz="3600" dirty="0" err="1"/>
              <a:t>nnog</a:t>
            </a:r>
            <a:r>
              <a:rPr lang="en-GB" sz="3600" dirty="0"/>
              <a:t> </a:t>
            </a:r>
            <a:r>
              <a:rPr lang="en-GB" sz="3600" dirty="0" err="1"/>
              <a:t>Annibyniaeth</a:t>
            </a:r>
            <a:endParaRPr lang="en-US" sz="3600" dirty="0"/>
          </a:p>
          <a:p>
            <a:pPr lvl="0"/>
            <a:r>
              <a:rPr lang="en-GB" sz="3600" dirty="0" err="1">
                <a:solidFill>
                  <a:srgbClr val="FF0000"/>
                </a:solidFill>
              </a:rPr>
              <a:t>B</a:t>
            </a:r>
            <a:r>
              <a:rPr lang="en-GB" sz="3600" dirty="0" err="1"/>
              <a:t>yw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Iach</a:t>
            </a:r>
            <a:endParaRPr lang="en-US" sz="3600" dirty="0"/>
          </a:p>
          <a:p>
            <a:pPr lvl="0"/>
            <a:r>
              <a:rPr lang="en-GB" sz="3600" dirty="0" err="1">
                <a:solidFill>
                  <a:srgbClr val="FF0000"/>
                </a:solidFill>
              </a:rPr>
              <a:t>C</a:t>
            </a:r>
            <a:r>
              <a:rPr lang="en-GB" sz="3600" dirty="0" err="1"/>
              <a:t>ynnig</a:t>
            </a:r>
            <a:r>
              <a:rPr lang="en-GB" sz="3600" dirty="0"/>
              <a:t> </a:t>
            </a:r>
            <a:r>
              <a:rPr lang="en-GB" sz="3600" dirty="0" err="1" smtClean="0"/>
              <a:t>Cyfleodd</a:t>
            </a:r>
            <a:endParaRPr lang="en-US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sp>
        <p:nvSpPr>
          <p:cNvPr id="18" name="TextBox 17"/>
          <p:cNvSpPr txBox="1"/>
          <p:nvPr/>
        </p:nvSpPr>
        <p:spPr>
          <a:xfrm>
            <a:off x="1373781" y="542880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“</a:t>
            </a:r>
            <a:r>
              <a:rPr lang="en-US" sz="2400" b="1" dirty="0" err="1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Gwnawn</a:t>
            </a:r>
            <a:r>
              <a:rPr lang="en-US" sz="2400" b="1" dirty="0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 </a:t>
            </a:r>
            <a:r>
              <a:rPr lang="en-US" sz="2400" b="1" dirty="0" err="1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ein</a:t>
            </a:r>
            <a:r>
              <a:rPr lang="en-US" sz="2400" b="1" dirty="0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 </a:t>
            </a:r>
            <a:r>
              <a:rPr lang="en-US" sz="2400" b="1" dirty="0" err="1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gorau</a:t>
            </a:r>
            <a:r>
              <a:rPr lang="en-US" sz="2400" b="1" dirty="0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 </a:t>
            </a:r>
            <a:r>
              <a:rPr lang="en-US" sz="2400" b="1" dirty="0" err="1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glas</a:t>
            </a:r>
            <a:r>
              <a:rPr lang="en-US" sz="2400" b="1" dirty="0" smtClean="0">
                <a:solidFill>
                  <a:srgbClr val="660066"/>
                </a:solidFill>
                <a:latin typeface="Twinkl Cursive Looped Bold"/>
                <a:cs typeface="Twinkl Cursive Looped Bold"/>
              </a:rPr>
              <a:t>”</a:t>
            </a:r>
            <a:endParaRPr lang="en-US" sz="2400" b="1" dirty="0">
              <a:solidFill>
                <a:srgbClr val="660066"/>
              </a:solidFill>
              <a:latin typeface="Twinkl Cursive Looped Bold"/>
              <a:cs typeface="Twinkl Cursive Looped Bold"/>
            </a:endParaRPr>
          </a:p>
        </p:txBody>
      </p:sp>
    </p:spTree>
    <p:extLst>
      <p:ext uri="{BB962C8B-B14F-4D97-AF65-F5344CB8AC3E}">
        <p14:creationId xmlns:p14="http://schemas.microsoft.com/office/powerpoint/2010/main" val="32718684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Pontio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Cynnar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Early Transition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0" y="1695488"/>
            <a:ext cx="3429000" cy="3479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7474" y="815187"/>
            <a:ext cx="2464307" cy="170816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660066"/>
                </a:solidFill>
              </a:rPr>
              <a:t>Cyswllt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cynnar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gyda</a:t>
            </a:r>
            <a:r>
              <a:rPr lang="en-US" sz="2000" dirty="0" smtClean="0">
                <a:solidFill>
                  <a:srgbClr val="660066"/>
                </a:solidFill>
              </a:rPr>
              <a:t> plant a </a:t>
            </a:r>
            <a:r>
              <a:rPr lang="en-US" sz="2000" dirty="0" err="1" smtClean="0">
                <a:solidFill>
                  <a:srgbClr val="660066"/>
                </a:solidFill>
              </a:rPr>
              <a:t>theuluoedd</a:t>
            </a:r>
            <a:r>
              <a:rPr lang="en-US" sz="2000" dirty="0" smtClean="0">
                <a:solidFill>
                  <a:srgbClr val="660066"/>
                </a:solidFill>
              </a:rPr>
              <a:t>.</a:t>
            </a:r>
          </a:p>
          <a:p>
            <a:endParaRPr lang="en-US" sz="500" dirty="0" smtClean="0">
              <a:solidFill>
                <a:srgbClr val="660066"/>
              </a:solidFill>
            </a:endParaRPr>
          </a:p>
          <a:p>
            <a:r>
              <a:rPr lang="en-US" sz="2000" i="1" dirty="0" smtClean="0">
                <a:solidFill>
                  <a:srgbClr val="660066"/>
                </a:solidFill>
              </a:rPr>
              <a:t>Early contact with children and their families.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513972" y="815187"/>
            <a:ext cx="2464307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Ymwelydd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Iechyd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Health Visitor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27474" y="4118998"/>
            <a:ext cx="2464307" cy="1092607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Gwasanaethau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Cymdeithasol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Social Services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27474" y="2775261"/>
            <a:ext cx="2464307" cy="1092607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Seicolegydd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Addysg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Educational Psychologist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13972" y="1867320"/>
            <a:ext cx="2464307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Gwasanaethau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Iechyd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 smtClean="0">
              <a:solidFill>
                <a:srgbClr val="660066"/>
              </a:solidFill>
            </a:endParaRPr>
          </a:p>
          <a:p>
            <a:pPr algn="ctr"/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i="1" dirty="0" smtClean="0">
                <a:solidFill>
                  <a:srgbClr val="660066"/>
                </a:solidFill>
              </a:rPr>
              <a:t>Health Services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505148" y="4443657"/>
            <a:ext cx="2464307" cy="707886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Cyfarfodydd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Pontio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Transition Meetings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111574" y="5405452"/>
            <a:ext cx="4623891" cy="707886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Trafodaethau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Anffurfiol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Informal </a:t>
            </a:r>
            <a:r>
              <a:rPr lang="en-US" sz="2000" i="1" dirty="0" err="1" smtClean="0">
                <a:solidFill>
                  <a:srgbClr val="660066"/>
                </a:solidFill>
              </a:rPr>
              <a:t>obervations</a:t>
            </a:r>
            <a:r>
              <a:rPr lang="en-US" sz="2000" i="1" dirty="0" smtClean="0">
                <a:solidFill>
                  <a:srgbClr val="660066"/>
                </a:solidFill>
              </a:rPr>
              <a:t> / communication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265137" y="717482"/>
            <a:ext cx="2464307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Rhannu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Safle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 smtClean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On the same site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505148" y="2833637"/>
            <a:ext cx="2464307" cy="1400383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solidFill>
                  <a:srgbClr val="660066"/>
                </a:solidFill>
              </a:rPr>
              <a:t>Pethau</a:t>
            </a:r>
            <a:r>
              <a:rPr lang="en-US" sz="2000" dirty="0">
                <a:solidFill>
                  <a:srgbClr val="660066"/>
                </a:solidFill>
              </a:rPr>
              <a:t> </a:t>
            </a:r>
            <a:r>
              <a:rPr lang="en-US" sz="2000" dirty="0" err="1">
                <a:solidFill>
                  <a:srgbClr val="660066"/>
                </a:solidFill>
              </a:rPr>
              <a:t>cyhoeddus</a:t>
            </a:r>
            <a:r>
              <a:rPr lang="en-US" sz="2000" dirty="0">
                <a:solidFill>
                  <a:srgbClr val="660066"/>
                </a:solidFill>
              </a:rPr>
              <a:t> </a:t>
            </a:r>
            <a:r>
              <a:rPr lang="en-US" sz="2000" dirty="0" err="1">
                <a:solidFill>
                  <a:srgbClr val="660066"/>
                </a:solidFill>
              </a:rPr>
              <a:t>ar</a:t>
            </a:r>
            <a:r>
              <a:rPr lang="en-US" sz="2000" dirty="0">
                <a:solidFill>
                  <a:srgbClr val="660066"/>
                </a:solidFill>
              </a:rPr>
              <a:t> y </a:t>
            </a:r>
            <a:r>
              <a:rPr lang="en-US" sz="2000" dirty="0" err="1" smtClean="0">
                <a:solidFill>
                  <a:srgbClr val="660066"/>
                </a:solidFill>
              </a:rPr>
              <a:t>cyd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Public engagements together</a:t>
            </a:r>
          </a:p>
        </p:txBody>
      </p:sp>
    </p:spTree>
    <p:extLst>
      <p:ext uri="{BB962C8B-B14F-4D97-AF65-F5344CB8AC3E}">
        <p14:creationId xmlns:p14="http://schemas.microsoft.com/office/powerpoint/2010/main" val="22493273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Pontio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Asesiadau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Cychwynnol</a:t>
            </a:r>
            <a:r>
              <a:rPr lang="en-US" sz="3200" b="1" dirty="0" smtClean="0">
                <a:solidFill>
                  <a:srgbClr val="FFFF00"/>
                </a:solidFill>
              </a:rPr>
              <a:t> - </a:t>
            </a:r>
            <a:r>
              <a:rPr lang="en-US" sz="3200" b="1" dirty="0" err="1" smtClean="0">
                <a:solidFill>
                  <a:srgbClr val="FFFF00"/>
                </a:solidFill>
              </a:rPr>
              <a:t>Meithrin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On entry assessments - Nursery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sp>
        <p:nvSpPr>
          <p:cNvPr id="13" name="TextBox 12"/>
          <p:cNvSpPr txBox="1"/>
          <p:nvPr/>
        </p:nvSpPr>
        <p:spPr>
          <a:xfrm>
            <a:off x="3486491" y="5178652"/>
            <a:ext cx="2464307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Cyfarfod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pontio</a:t>
            </a:r>
            <a:r>
              <a:rPr lang="en-US" sz="2000" dirty="0" smtClean="0">
                <a:solidFill>
                  <a:srgbClr val="660066"/>
                </a:solidFill>
              </a:rPr>
              <a:t> DD</a:t>
            </a: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FS Transition Meeting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188755" y="4211211"/>
            <a:ext cx="2810234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Asesiad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Cychwynnol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On-entry assessment</a:t>
            </a:r>
            <a:endParaRPr lang="en-US" sz="2000" i="1" dirty="0">
              <a:solidFill>
                <a:srgbClr val="660066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2782" y="1957059"/>
            <a:ext cx="3145212" cy="2864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3140564" y="815187"/>
            <a:ext cx="2810234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Cyfarfod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rhieni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ar</a:t>
            </a:r>
            <a:r>
              <a:rPr lang="en-US" sz="2000" dirty="0" smtClean="0">
                <a:solidFill>
                  <a:srgbClr val="660066"/>
                </a:solidFill>
              </a:rPr>
              <a:t> y </a:t>
            </a:r>
            <a:r>
              <a:rPr lang="en-US" sz="2000" dirty="0" err="1" smtClean="0">
                <a:solidFill>
                  <a:srgbClr val="660066"/>
                </a:solidFill>
              </a:rPr>
              <a:t>cyd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Group parents meeting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3483" y="1942291"/>
            <a:ext cx="2810234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Asesiad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Rhieni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Parents Assessment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188755" y="1957059"/>
            <a:ext cx="2810234" cy="1400383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Cyfarfod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rhieni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cyn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hanner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tymor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Parents meeting before half term</a:t>
            </a:r>
            <a:endParaRPr lang="en-US" sz="2000" i="1" dirty="0">
              <a:solidFill>
                <a:srgbClr val="66006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13483" y="4048878"/>
            <a:ext cx="2810234" cy="78483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Proffil</a:t>
            </a:r>
            <a:r>
              <a:rPr lang="en-US" sz="2000" dirty="0" smtClean="0">
                <a:solidFill>
                  <a:srgbClr val="660066"/>
                </a:solidFill>
              </a:rPr>
              <a:t> un </a:t>
            </a:r>
            <a:r>
              <a:rPr lang="en-US" sz="2000" dirty="0" err="1" smtClean="0">
                <a:solidFill>
                  <a:srgbClr val="660066"/>
                </a:solidFill>
              </a:rPr>
              <a:t>tudalen</a:t>
            </a:r>
            <a:endParaRPr lang="en-US" sz="2000" dirty="0" smtClean="0">
              <a:solidFill>
                <a:srgbClr val="660066"/>
              </a:solidFill>
            </a:endParaRPr>
          </a:p>
          <a:p>
            <a:pPr algn="ctr"/>
            <a:endParaRPr lang="en-US" sz="500" dirty="0">
              <a:solidFill>
                <a:srgbClr val="660066"/>
              </a:solidFill>
            </a:endParaRPr>
          </a:p>
          <a:p>
            <a:pPr algn="ctr"/>
            <a:r>
              <a:rPr lang="en-US" sz="2000" i="1" dirty="0" smtClean="0">
                <a:solidFill>
                  <a:srgbClr val="660066"/>
                </a:solidFill>
              </a:rPr>
              <a:t>One-page profile</a:t>
            </a:r>
            <a:endParaRPr lang="en-US" sz="2000" i="1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1104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Asesiadau</a:t>
            </a:r>
            <a:r>
              <a:rPr lang="en-US" sz="3200" b="1" dirty="0" smtClean="0">
                <a:solidFill>
                  <a:srgbClr val="FFFF00"/>
                </a:solidFill>
              </a:rPr>
              <a:t> / </a:t>
            </a:r>
            <a:r>
              <a:rPr lang="en-US" sz="3200" b="1" dirty="0" err="1" smtClean="0">
                <a:solidFill>
                  <a:srgbClr val="FFFF00"/>
                </a:solidFill>
              </a:rPr>
              <a:t>Gosod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Targedau</a:t>
            </a:r>
            <a:r>
              <a:rPr lang="en-US" sz="3200" b="1" dirty="0" smtClean="0">
                <a:solidFill>
                  <a:srgbClr val="FFFF00"/>
                </a:solidFill>
              </a:rPr>
              <a:t> / </a:t>
            </a:r>
            <a:r>
              <a:rPr lang="en-US" sz="3200" b="1" dirty="0" err="1" smtClean="0">
                <a:solidFill>
                  <a:srgbClr val="FFFF00"/>
                </a:solidFill>
              </a:rPr>
              <a:t>Pontio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FF00"/>
                </a:solidFill>
              </a:rPr>
              <a:t> </a:t>
            </a:r>
            <a:r>
              <a:rPr lang="en-US" sz="3200" b="1" dirty="0" smtClean="0">
                <a:solidFill>
                  <a:srgbClr val="FFFF00"/>
                </a:solidFill>
              </a:rPr>
              <a:t>        Assessments / Target Setting / Transition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348" y="679632"/>
            <a:ext cx="4204404" cy="548493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833832" y="1465132"/>
            <a:ext cx="3904979" cy="707886"/>
          </a:xfrm>
          <a:prstGeom prst="rect">
            <a:avLst/>
          </a:prstGeom>
          <a:solidFill>
            <a:srgbClr val="660066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FFFF00"/>
                </a:solidFill>
              </a:rPr>
              <a:t>Grwpiau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Ymyrraeth</a:t>
            </a:r>
            <a:r>
              <a:rPr lang="en-US" sz="2000" dirty="0" smtClean="0">
                <a:solidFill>
                  <a:srgbClr val="FFFF00"/>
                </a:solidFill>
              </a:rPr>
              <a:t> /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</a:rPr>
              <a:t>Intervention Groups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663977" y="916095"/>
            <a:ext cx="1951739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Mathemateg</a:t>
            </a:r>
            <a:endParaRPr lang="en-US" sz="2000" dirty="0">
              <a:solidFill>
                <a:srgbClr val="660066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787072" y="924946"/>
            <a:ext cx="1951739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Darllen</a:t>
            </a:r>
            <a:endParaRPr lang="en-US" sz="2000" dirty="0">
              <a:solidFill>
                <a:srgbClr val="660066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663977" y="2338671"/>
            <a:ext cx="1951739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ChATT</a:t>
            </a:r>
            <a:endParaRPr lang="en-US" sz="2000" dirty="0">
              <a:solidFill>
                <a:srgbClr val="66006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761432" y="2338671"/>
            <a:ext cx="1951739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rgbClr val="660066"/>
                </a:solidFill>
              </a:rPr>
              <a:t>ELSA</a:t>
            </a:r>
            <a:endParaRPr lang="en-US" sz="2000" dirty="0">
              <a:solidFill>
                <a:srgbClr val="660066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834582" y="3784843"/>
            <a:ext cx="3904979" cy="707886"/>
          </a:xfrm>
          <a:prstGeom prst="rect">
            <a:avLst/>
          </a:prstGeom>
          <a:solidFill>
            <a:srgbClr val="660066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FFFF00"/>
                </a:solidFill>
              </a:rPr>
              <a:t>Cyfarfodydd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Cynnydd</a:t>
            </a:r>
            <a:r>
              <a:rPr lang="en-US" sz="2000" dirty="0" smtClean="0">
                <a:solidFill>
                  <a:srgbClr val="FFFF00"/>
                </a:solidFill>
              </a:rPr>
              <a:t> B2-B3 / </a:t>
            </a:r>
          </a:p>
          <a:p>
            <a:pPr algn="ctr"/>
            <a:r>
              <a:rPr lang="en-US" sz="2000" dirty="0" smtClean="0">
                <a:solidFill>
                  <a:srgbClr val="FFFF00"/>
                </a:solidFill>
              </a:rPr>
              <a:t>Progress Meetings Y2-Y3</a:t>
            </a:r>
            <a:endParaRPr lang="en-US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9877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rgbClr val="FFFF00"/>
                </a:solidFill>
              </a:rPr>
              <a:t>Cyfarfodydd</a:t>
            </a:r>
            <a:r>
              <a:rPr lang="en-US" sz="3200" dirty="0">
                <a:solidFill>
                  <a:srgbClr val="FFFF00"/>
                </a:solidFill>
              </a:rPr>
              <a:t> </a:t>
            </a:r>
            <a:r>
              <a:rPr lang="en-US" sz="3200" dirty="0" err="1">
                <a:solidFill>
                  <a:srgbClr val="FFFF00"/>
                </a:solidFill>
              </a:rPr>
              <a:t>Cynnydd</a:t>
            </a:r>
            <a:r>
              <a:rPr lang="en-US" sz="3200" dirty="0">
                <a:solidFill>
                  <a:srgbClr val="FFFF00"/>
                </a:solidFill>
              </a:rPr>
              <a:t> B2-B3 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FF00"/>
                </a:solidFill>
              </a:rPr>
              <a:t> </a:t>
            </a:r>
            <a:r>
              <a:rPr lang="en-US" sz="3200" b="1" dirty="0" smtClean="0">
                <a:solidFill>
                  <a:srgbClr val="FFFF00"/>
                </a:solidFill>
              </a:rPr>
              <a:t>        </a:t>
            </a:r>
            <a:r>
              <a:rPr lang="en-US" sz="3200" dirty="0">
                <a:solidFill>
                  <a:srgbClr val="FFFF00"/>
                </a:solidFill>
              </a:rPr>
              <a:t>Progress Meetings Y2-Y3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45" y="771944"/>
            <a:ext cx="8804244" cy="51429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94493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2C72DB19-2820-42BD-9EDC-8C1E374789A6}"/>
              </a:ext>
            </a:extLst>
          </p:cNvPr>
          <p:cNvSpPr txBox="1"/>
          <p:nvPr/>
        </p:nvSpPr>
        <p:spPr>
          <a:xfrm>
            <a:off x="0" y="202940"/>
            <a:ext cx="9223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 smtClean="0"/>
              <a:t>Gymunedol</a:t>
            </a:r>
            <a:r>
              <a:rPr lang="en-GB" dirty="0" smtClean="0"/>
              <a:t> </a:t>
            </a:r>
            <a:r>
              <a:rPr lang="en-GB" dirty="0" err="1" smtClean="0"/>
              <a:t>Trimsaran</a:t>
            </a:r>
            <a:r>
              <a:rPr lang="en-GB" dirty="0" smtClean="0"/>
              <a:t> Tracking </a:t>
            </a:r>
            <a:r>
              <a:rPr lang="en-GB" dirty="0"/>
              <a:t>Pupil Progress Overtime in  Welsh – Year 6  Cohort 2018/19  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B175C58E-E7E3-4C8B-84D6-61B486B3F4CE}"/>
              </a:ext>
            </a:extLst>
          </p:cNvPr>
          <p:cNvCxnSpPr/>
          <p:nvPr/>
        </p:nvCxnSpPr>
        <p:spPr>
          <a:xfrm flipV="1">
            <a:off x="2436355" y="3994478"/>
            <a:ext cx="0" cy="22549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="" xmlns:a16="http://schemas.microsoft.com/office/drawing/2014/main" id="{04D3C8E4-C9B9-4656-85EE-F86D88E0C53B}"/>
              </a:ext>
            </a:extLst>
          </p:cNvPr>
          <p:cNvCxnSpPr/>
          <p:nvPr/>
        </p:nvCxnSpPr>
        <p:spPr>
          <a:xfrm>
            <a:off x="298939" y="2316161"/>
            <a:ext cx="328978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="" xmlns:a16="http://schemas.microsoft.com/office/drawing/2014/main" id="{EA640F33-DEB4-4002-8CF9-1A66230627DC}"/>
              </a:ext>
            </a:extLst>
          </p:cNvPr>
          <p:cNvCxnSpPr/>
          <p:nvPr/>
        </p:nvCxnSpPr>
        <p:spPr>
          <a:xfrm>
            <a:off x="4207524" y="2080550"/>
            <a:ext cx="33147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="" xmlns:a16="http://schemas.microsoft.com/office/drawing/2014/main" id="{8FECE45A-A07C-479F-BFB4-0B9CD705F784}"/>
              </a:ext>
            </a:extLst>
          </p:cNvPr>
          <p:cNvCxnSpPr/>
          <p:nvPr/>
        </p:nvCxnSpPr>
        <p:spPr>
          <a:xfrm flipV="1">
            <a:off x="6195296" y="940526"/>
            <a:ext cx="0" cy="238075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="" xmlns:a16="http://schemas.microsoft.com/office/drawing/2014/main" id="{F4A344D5-00BE-47A3-8E2F-19F676F47BEB}"/>
              </a:ext>
            </a:extLst>
          </p:cNvPr>
          <p:cNvCxnSpPr/>
          <p:nvPr/>
        </p:nvCxnSpPr>
        <p:spPr>
          <a:xfrm>
            <a:off x="427598" y="5226563"/>
            <a:ext cx="33147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="" xmlns:a16="http://schemas.microsoft.com/office/drawing/2014/main" id="{F612E1F1-983B-4D81-8568-C490B0522529}"/>
              </a:ext>
            </a:extLst>
          </p:cNvPr>
          <p:cNvCxnSpPr/>
          <p:nvPr/>
        </p:nvCxnSpPr>
        <p:spPr>
          <a:xfrm flipV="1">
            <a:off x="2315792" y="940526"/>
            <a:ext cx="0" cy="2280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6" name="Picture 65" descr="A close up of a logo&#10;&#10;Description automatically generated">
            <a:extLst>
              <a:ext uri="{FF2B5EF4-FFF2-40B4-BE49-F238E27FC236}">
                <a16:creationId xmlns="" xmlns:a16="http://schemas.microsoft.com/office/drawing/2014/main" id="{B1F18978-9AF0-42A5-91DC-0472DA289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096" y="4921875"/>
            <a:ext cx="1761428" cy="2078439"/>
          </a:xfrm>
          <a:prstGeom prst="rect">
            <a:avLst/>
          </a:prstGeom>
        </p:spPr>
      </p:pic>
      <p:graphicFrame>
        <p:nvGraphicFramePr>
          <p:cNvPr id="10" name="Chart 9">
            <a:extLst>
              <a:ext uri="{FF2B5EF4-FFF2-40B4-BE49-F238E27FC236}">
                <a16:creationId xmlns="" xmlns:a16="http://schemas.microsoft.com/office/drawing/2014/main" id="{18430381-837B-4734-A5D8-5D702389648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04773915"/>
              </p:ext>
            </p:extLst>
          </p:nvPr>
        </p:nvGraphicFramePr>
        <p:xfrm>
          <a:off x="184639" y="572272"/>
          <a:ext cx="3429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="" xmlns:a16="http://schemas.microsoft.com/office/drawing/2014/main" id="{79EE3A47-6D64-4A6C-8E4B-9E290E7BEED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34409913"/>
              </p:ext>
            </p:extLst>
          </p:nvPr>
        </p:nvGraphicFramePr>
        <p:xfrm>
          <a:off x="4150374" y="614949"/>
          <a:ext cx="3429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="" xmlns:a16="http://schemas.microsoft.com/office/drawing/2014/main" id="{012779A7-7D6D-4E40-A381-8ED3D1B9BAE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51177906"/>
              </p:ext>
            </p:extLst>
          </p:nvPr>
        </p:nvGraphicFramePr>
        <p:xfrm>
          <a:off x="229331" y="3542529"/>
          <a:ext cx="3429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15" name="Chart 14">
            <a:extLst>
              <a:ext uri="{FF2B5EF4-FFF2-40B4-BE49-F238E27FC236}">
                <a16:creationId xmlns="" xmlns:a16="http://schemas.microsoft.com/office/drawing/2014/main" id="{D631BC23-64CF-43EF-B6DC-CF25493865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12463757"/>
              </p:ext>
            </p:extLst>
          </p:nvPr>
        </p:nvGraphicFramePr>
        <p:xfrm>
          <a:off x="4066408" y="3709931"/>
          <a:ext cx="3429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4" name="TextBox 13"/>
          <p:cNvSpPr txBox="1"/>
          <p:nvPr/>
        </p:nvSpPr>
        <p:spPr>
          <a:xfrm rot="1010859">
            <a:off x="6754133" y="1056004"/>
            <a:ext cx="2464307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Rhagfyr</a:t>
            </a:r>
            <a:r>
              <a:rPr lang="en-US" sz="2000" dirty="0" smtClean="0">
                <a:solidFill>
                  <a:srgbClr val="660066"/>
                </a:solidFill>
              </a:rPr>
              <a:t> / December</a:t>
            </a:r>
            <a:endParaRPr lang="en-US" sz="2000" dirty="0">
              <a:solidFill>
                <a:srgbClr val="660066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 rot="1010859">
            <a:off x="6754132" y="2718060"/>
            <a:ext cx="2464307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Mawrth</a:t>
            </a:r>
            <a:r>
              <a:rPr lang="en-US" sz="2000" dirty="0" smtClean="0">
                <a:solidFill>
                  <a:srgbClr val="660066"/>
                </a:solidFill>
              </a:rPr>
              <a:t> / March</a:t>
            </a:r>
            <a:endParaRPr lang="en-US" sz="2000" dirty="0">
              <a:solidFill>
                <a:srgbClr val="660066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 rot="1010859">
            <a:off x="6754134" y="4173239"/>
            <a:ext cx="2464307" cy="400110"/>
          </a:xfrm>
          <a:prstGeom prst="rect">
            <a:avLst/>
          </a:prstGeom>
          <a:solidFill>
            <a:srgbClr val="FFFF00"/>
          </a:solidFill>
          <a:ln w="28575" cmpd="sng">
            <a:solidFill>
              <a:srgbClr val="66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solidFill>
                  <a:srgbClr val="660066"/>
                </a:solidFill>
              </a:rPr>
              <a:t>Mehefin</a:t>
            </a:r>
            <a:r>
              <a:rPr lang="en-US" sz="2000" dirty="0" smtClean="0">
                <a:solidFill>
                  <a:srgbClr val="660066"/>
                </a:solidFill>
              </a:rPr>
              <a:t> / June</a:t>
            </a:r>
            <a:endParaRPr lang="en-US" sz="20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4502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rgbClr val="FFFF00"/>
                </a:solidFill>
              </a:rPr>
              <a:t>Cyfarfodydd</a:t>
            </a:r>
            <a:r>
              <a:rPr lang="en-US" sz="3200" dirty="0">
                <a:solidFill>
                  <a:srgbClr val="FFFF00"/>
                </a:solidFill>
              </a:rPr>
              <a:t> </a:t>
            </a:r>
            <a:r>
              <a:rPr lang="en-US" sz="3200" dirty="0" err="1">
                <a:solidFill>
                  <a:srgbClr val="FFFF00"/>
                </a:solidFill>
              </a:rPr>
              <a:t>Cynnydd</a:t>
            </a:r>
            <a:r>
              <a:rPr lang="en-US" sz="3200" dirty="0">
                <a:solidFill>
                  <a:srgbClr val="FFFF00"/>
                </a:solidFill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</a:rPr>
              <a:t>Rhieni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FF00"/>
                </a:solidFill>
              </a:rPr>
              <a:t> </a:t>
            </a:r>
            <a:r>
              <a:rPr lang="en-US" sz="3200" b="1" dirty="0" smtClean="0">
                <a:solidFill>
                  <a:srgbClr val="FFFF00"/>
                </a:solidFill>
              </a:rPr>
              <a:t>        </a:t>
            </a:r>
            <a:r>
              <a:rPr lang="en-US" sz="3200" dirty="0">
                <a:solidFill>
                  <a:srgbClr val="FFFF00"/>
                </a:solidFill>
              </a:rPr>
              <a:t>Progress Meetings </a:t>
            </a:r>
            <a:r>
              <a:rPr lang="en-US" sz="3200" dirty="0" smtClean="0">
                <a:solidFill>
                  <a:srgbClr val="FFFF00"/>
                </a:solidFill>
              </a:rPr>
              <a:t>Parents</a:t>
            </a:r>
            <a:endParaRPr lang="en-US" sz="3200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4408" y="584776"/>
            <a:ext cx="5914692" cy="5609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4534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FFFF00"/>
                </a:solidFill>
              </a:rPr>
              <a:t>Including Parents</a:t>
            </a:r>
            <a:endParaRPr lang="en-US" sz="3200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03572">
            <a:off x="-284345" y="758772"/>
            <a:ext cx="4878854" cy="33587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886154">
            <a:off x="4418663" y="1000027"/>
            <a:ext cx="4750178" cy="32314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7933" y="3803384"/>
            <a:ext cx="4297092" cy="2443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solidFill>
                  <a:srgbClr val="FFFF00"/>
                </a:solidFill>
              </a:rPr>
              <a:t>Cynnwys</a:t>
            </a:r>
            <a:r>
              <a:rPr lang="en-US" sz="3200" dirty="0" smtClean="0">
                <a:solidFill>
                  <a:srgbClr val="FFFF00"/>
                </a:solidFill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</a:rPr>
              <a:t>Rhieni</a:t>
            </a:r>
            <a:endParaRPr lang="en-US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381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Ein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Blaenoriaethau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llynedd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Last years priorities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50" y="801425"/>
            <a:ext cx="8253310" cy="519022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891750" y="5723467"/>
            <a:ext cx="1122909" cy="11080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07086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800" y="1016000"/>
            <a:ext cx="8267700" cy="4826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Codi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Presenoldeb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Improving Attendance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891750" y="5723467"/>
            <a:ext cx="1122909" cy="11080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35932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Presenoldeb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Attendance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8450135"/>
              </p:ext>
            </p:extLst>
          </p:nvPr>
        </p:nvGraphicFramePr>
        <p:xfrm>
          <a:off x="237071" y="3070331"/>
          <a:ext cx="15453519" cy="21498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Document" r:id="rId5" imgW="9398000" imgH="1308100" progId="Word.Document.12">
                  <p:embed/>
                </p:oleObj>
              </mc:Choice>
              <mc:Fallback>
                <p:oleObj name="Document" r:id="rId5" imgW="9398000" imgH="13081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7071" y="3070331"/>
                        <a:ext cx="15453519" cy="21498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itle 1"/>
          <p:cNvSpPr>
            <a:spLocks noGrp="1"/>
          </p:cNvSpPr>
          <p:nvPr>
            <p:ph type="ctrTitle"/>
          </p:nvPr>
        </p:nvSpPr>
        <p:spPr>
          <a:xfrm>
            <a:off x="685800" y="1192211"/>
            <a:ext cx="7772400" cy="1470025"/>
          </a:xfrm>
        </p:spPr>
        <p:txBody>
          <a:bodyPr/>
          <a:lstStyle/>
          <a:p>
            <a:r>
              <a:rPr lang="en-US" sz="3600" b="1" dirty="0" err="1" smtClean="0"/>
              <a:t>Targed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Cenedlaethol</a:t>
            </a:r>
            <a:r>
              <a:rPr lang="en-US" sz="3600" b="1" dirty="0" smtClean="0"/>
              <a:t> | National Target </a:t>
            </a:r>
            <a:r>
              <a:rPr lang="en-US" b="1" dirty="0" smtClean="0"/>
              <a:t>&gt;95%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420163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Presenoldeb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Attendance</a:t>
            </a:r>
            <a:endParaRPr lang="en-US" sz="3200" b="1" dirty="0">
              <a:solidFill>
                <a:srgbClr val="FFFF00"/>
              </a:solidFill>
            </a:endParaRP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1661113"/>
              </p:ext>
            </p:extLst>
          </p:nvPr>
        </p:nvGraphicFramePr>
        <p:xfrm>
          <a:off x="-129341" y="1495584"/>
          <a:ext cx="9144000" cy="37557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Document" r:id="rId3" imgW="7200900" imgH="1562100" progId="Word.Document.12">
                  <p:embed/>
                </p:oleObj>
              </mc:Choice>
              <mc:Fallback>
                <p:oleObj name="Document" r:id="rId3" imgW="7200900" imgH="15621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29341" y="1495584"/>
                        <a:ext cx="9144000" cy="37557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195982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Gwobr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Mawr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Presenoldeb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Attendance Big Prize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9895483"/>
              </p:ext>
            </p:extLst>
          </p:nvPr>
        </p:nvGraphicFramePr>
        <p:xfrm>
          <a:off x="253999" y="885493"/>
          <a:ext cx="8602133" cy="5431425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5350934"/>
                <a:gridCol w="3251199"/>
              </a:tblGrid>
              <a:tr h="1093561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 smtClean="0"/>
                        <a:t>Presenoldeb</a:t>
                      </a:r>
                      <a:r>
                        <a:rPr lang="en-US" sz="2400" dirty="0" smtClean="0"/>
                        <a:t> </a:t>
                      </a:r>
                      <a:r>
                        <a:rPr lang="en-US" sz="2400" dirty="0" err="1" smtClean="0"/>
                        <a:t>Llawn</a:t>
                      </a:r>
                      <a:r>
                        <a:rPr lang="en-US" sz="2400" dirty="0" smtClean="0"/>
                        <a:t> - </a:t>
                      </a:r>
                      <a:r>
                        <a:rPr lang="en-US" sz="2400" dirty="0" err="1" smtClean="0"/>
                        <a:t>Tymor</a:t>
                      </a:r>
                      <a:r>
                        <a:rPr lang="en-US" sz="2400" dirty="0" smtClean="0"/>
                        <a:t> y </a:t>
                      </a:r>
                      <a:r>
                        <a:rPr lang="en-US" sz="2400" dirty="0" err="1" smtClean="0"/>
                        <a:t>Gaeaf</a:t>
                      </a:r>
                      <a:endParaRPr lang="en-US" sz="2400" dirty="0" smtClean="0"/>
                    </a:p>
                    <a:p>
                      <a:pPr algn="ctr"/>
                      <a:r>
                        <a:rPr lang="en-US" sz="2400" dirty="0" smtClean="0"/>
                        <a:t>Full Attendance </a:t>
                      </a:r>
                      <a:r>
                        <a:rPr lang="mr-IN" sz="2400" dirty="0" smtClean="0"/>
                        <a:t>–</a:t>
                      </a:r>
                      <a:r>
                        <a:rPr lang="en-US" sz="2400" dirty="0" smtClean="0"/>
                        <a:t> Autumn Term</a:t>
                      </a:r>
                    </a:p>
                    <a:p>
                      <a:pPr algn="ctr"/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Cyfle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i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ennill</a:t>
                      </a:r>
                      <a:r>
                        <a:rPr lang="en-US" dirty="0" smtClean="0"/>
                        <a:t> / Chance to win:</a:t>
                      </a:r>
                    </a:p>
                    <a:p>
                      <a:pPr algn="ctr"/>
                      <a:endParaRPr lang="en-US" dirty="0" smtClean="0"/>
                    </a:p>
                  </a:txBody>
                  <a:tcPr/>
                </a:tc>
              </a:tr>
              <a:tr h="1093561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 smtClean="0"/>
                        <a:t>Presenoldeb</a:t>
                      </a:r>
                      <a:r>
                        <a:rPr lang="en-US" sz="2400" b="1" dirty="0" smtClean="0"/>
                        <a:t> </a:t>
                      </a:r>
                      <a:r>
                        <a:rPr lang="en-US" sz="2400" b="1" dirty="0" err="1" smtClean="0"/>
                        <a:t>Llawn</a:t>
                      </a:r>
                      <a:r>
                        <a:rPr lang="en-US" sz="2400" b="1" dirty="0" smtClean="0"/>
                        <a:t> - </a:t>
                      </a:r>
                      <a:r>
                        <a:rPr lang="en-US" sz="2400" b="1" dirty="0" err="1" smtClean="0"/>
                        <a:t>Tymor</a:t>
                      </a:r>
                      <a:r>
                        <a:rPr lang="en-US" sz="2400" b="1" dirty="0" smtClean="0"/>
                        <a:t> y </a:t>
                      </a:r>
                      <a:r>
                        <a:rPr lang="en-US" sz="2400" b="1" dirty="0" err="1" smtClean="0"/>
                        <a:t>Gwanwyn</a:t>
                      </a:r>
                      <a:endParaRPr lang="en-US" sz="2400" b="1" dirty="0" smtClean="0"/>
                    </a:p>
                    <a:p>
                      <a:pPr algn="ctr"/>
                      <a:r>
                        <a:rPr lang="en-US" sz="2400" b="1" dirty="0" smtClean="0"/>
                        <a:t>Full Attendance </a:t>
                      </a:r>
                      <a:r>
                        <a:rPr lang="mr-IN" sz="2400" b="1" dirty="0" smtClean="0"/>
                        <a:t>–</a:t>
                      </a:r>
                      <a:r>
                        <a:rPr lang="en-US" sz="2400" b="1" dirty="0" smtClean="0"/>
                        <a:t> Spring Term</a:t>
                      </a:r>
                    </a:p>
                    <a:p>
                      <a:endParaRPr 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 smtClean="0"/>
                        <a:t>Cyfle</a:t>
                      </a:r>
                      <a:r>
                        <a:rPr lang="en-US" b="1" dirty="0" smtClean="0"/>
                        <a:t> </a:t>
                      </a:r>
                      <a:r>
                        <a:rPr lang="en-US" b="1" dirty="0" err="1" smtClean="0"/>
                        <a:t>i</a:t>
                      </a:r>
                      <a:r>
                        <a:rPr lang="en-US" b="1" dirty="0" smtClean="0"/>
                        <a:t> </a:t>
                      </a:r>
                      <a:r>
                        <a:rPr lang="en-US" b="1" dirty="0" err="1" smtClean="0"/>
                        <a:t>ennill</a:t>
                      </a:r>
                      <a:r>
                        <a:rPr lang="en-US" b="1" dirty="0" smtClean="0"/>
                        <a:t> / Chance to win:</a:t>
                      </a:r>
                    </a:p>
                    <a:p>
                      <a:pPr algn="ctr"/>
                      <a:endParaRPr lang="en-US" b="1" dirty="0" smtClean="0"/>
                    </a:p>
                    <a:p>
                      <a:endParaRPr lang="en-US" b="1" dirty="0"/>
                    </a:p>
                  </a:txBody>
                  <a:tcPr/>
                </a:tc>
              </a:tr>
              <a:tr h="1093561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 smtClean="0"/>
                        <a:t>Presenoldeb</a:t>
                      </a:r>
                      <a:r>
                        <a:rPr lang="en-US" sz="2400" b="1" dirty="0" smtClean="0"/>
                        <a:t> </a:t>
                      </a:r>
                      <a:r>
                        <a:rPr lang="en-US" sz="2400" b="1" dirty="0" err="1" smtClean="0"/>
                        <a:t>Llawn</a:t>
                      </a:r>
                      <a:r>
                        <a:rPr lang="en-US" sz="2400" b="1" dirty="0" smtClean="0"/>
                        <a:t> - </a:t>
                      </a:r>
                      <a:r>
                        <a:rPr lang="en-US" sz="2400" b="1" dirty="0" err="1" smtClean="0"/>
                        <a:t>Tymor</a:t>
                      </a:r>
                      <a:r>
                        <a:rPr lang="en-US" sz="2400" b="1" dirty="0" smtClean="0"/>
                        <a:t> </a:t>
                      </a:r>
                      <a:r>
                        <a:rPr lang="en-US" sz="2400" b="1" dirty="0" err="1" smtClean="0"/>
                        <a:t>yr</a:t>
                      </a:r>
                      <a:r>
                        <a:rPr lang="en-US" sz="2400" b="1" dirty="0" smtClean="0"/>
                        <a:t> </a:t>
                      </a:r>
                      <a:r>
                        <a:rPr lang="en-US" sz="2400" b="1" dirty="0" err="1" smtClean="0"/>
                        <a:t>Haf</a:t>
                      </a:r>
                      <a:endParaRPr lang="en-US" sz="2400" b="1" dirty="0" smtClean="0"/>
                    </a:p>
                    <a:p>
                      <a:pPr algn="ctr"/>
                      <a:r>
                        <a:rPr lang="en-US" sz="2400" b="1" dirty="0" smtClean="0"/>
                        <a:t>Full Attendance </a:t>
                      </a:r>
                      <a:r>
                        <a:rPr lang="mr-IN" sz="2400" b="1" dirty="0" smtClean="0"/>
                        <a:t>–</a:t>
                      </a:r>
                      <a:r>
                        <a:rPr lang="en-US" sz="2400" b="1" dirty="0" smtClean="0"/>
                        <a:t> Summer Term</a:t>
                      </a:r>
                    </a:p>
                    <a:p>
                      <a:endParaRPr 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 smtClean="0"/>
                        <a:t>Cyfle</a:t>
                      </a:r>
                      <a:r>
                        <a:rPr lang="en-US" b="1" dirty="0" smtClean="0"/>
                        <a:t> </a:t>
                      </a:r>
                      <a:r>
                        <a:rPr lang="en-US" b="1" dirty="0" err="1" smtClean="0"/>
                        <a:t>i</a:t>
                      </a:r>
                      <a:r>
                        <a:rPr lang="en-US" b="1" dirty="0" smtClean="0"/>
                        <a:t> </a:t>
                      </a:r>
                      <a:r>
                        <a:rPr lang="en-US" b="1" dirty="0" err="1" smtClean="0"/>
                        <a:t>ennill</a:t>
                      </a:r>
                      <a:r>
                        <a:rPr lang="en-US" b="1" dirty="0" smtClean="0"/>
                        <a:t> / Chance to win:</a:t>
                      </a:r>
                    </a:p>
                    <a:p>
                      <a:pPr algn="ctr"/>
                      <a:endParaRPr lang="en-US" b="1" dirty="0" smtClean="0"/>
                    </a:p>
                    <a:p>
                      <a:endParaRPr lang="en-US" b="1" dirty="0"/>
                    </a:p>
                  </a:txBody>
                  <a:tcPr/>
                </a:tc>
              </a:tr>
              <a:tr h="1009441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 smtClean="0">
                          <a:solidFill>
                            <a:srgbClr val="FF0000"/>
                          </a:solidFill>
                        </a:rPr>
                        <a:t>Presenoldeb</a:t>
                      </a:r>
                      <a:r>
                        <a:rPr lang="en-US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 smtClean="0">
                          <a:solidFill>
                            <a:srgbClr val="FF0000"/>
                          </a:solidFill>
                        </a:rPr>
                        <a:t>llawn</a:t>
                      </a:r>
                      <a:r>
                        <a:rPr lang="en-US" sz="2400" b="1" dirty="0" smtClean="0">
                          <a:solidFill>
                            <a:srgbClr val="FF0000"/>
                          </a:solidFill>
                        </a:rPr>
                        <a:t> am</a:t>
                      </a:r>
                      <a:r>
                        <a:rPr lang="en-US" sz="2400" b="1" baseline="0" dirty="0" smtClean="0">
                          <a:solidFill>
                            <a:srgbClr val="FF0000"/>
                          </a:solidFill>
                        </a:rPr>
                        <a:t> y</a:t>
                      </a:r>
                      <a:r>
                        <a:rPr lang="en-US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 smtClean="0">
                          <a:solidFill>
                            <a:srgbClr val="FF0000"/>
                          </a:solidFill>
                        </a:rPr>
                        <a:t>flwyddyn</a:t>
                      </a:r>
                      <a:endParaRPr lang="en-US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US" sz="2400" b="1" dirty="0" smtClean="0">
                          <a:solidFill>
                            <a:srgbClr val="FF0000"/>
                          </a:solidFill>
                        </a:rPr>
                        <a:t>Full Attendance </a:t>
                      </a:r>
                      <a:r>
                        <a:rPr lang="en-GB" sz="2400" b="1" dirty="0" smtClean="0">
                          <a:solidFill>
                            <a:srgbClr val="FF0000"/>
                          </a:solidFill>
                        </a:rPr>
                        <a:t>for the year</a:t>
                      </a:r>
                      <a:endParaRPr lang="en-US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err="1" smtClean="0"/>
                        <a:t>Cyfle</a:t>
                      </a:r>
                      <a:r>
                        <a:rPr lang="en-US" b="1" dirty="0" smtClean="0"/>
                        <a:t> </a:t>
                      </a:r>
                      <a:r>
                        <a:rPr lang="en-US" b="1" dirty="0" err="1" smtClean="0"/>
                        <a:t>i</a:t>
                      </a:r>
                      <a:r>
                        <a:rPr lang="en-US" b="1" dirty="0" smtClean="0"/>
                        <a:t> </a:t>
                      </a:r>
                      <a:r>
                        <a:rPr lang="en-US" b="1" dirty="0" err="1" smtClean="0"/>
                        <a:t>ennill</a:t>
                      </a:r>
                      <a:r>
                        <a:rPr lang="en-US" b="1" dirty="0" smtClean="0"/>
                        <a:t> / Chance to win: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76798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863" y="2421465"/>
            <a:ext cx="1323586" cy="83396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863" y="3623732"/>
            <a:ext cx="1323586" cy="83396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863" y="1236132"/>
            <a:ext cx="1323586" cy="8339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2215" y="4778286"/>
            <a:ext cx="1612900" cy="79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3565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Presenoldeb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Attendance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01646">
            <a:off x="4958603" y="1101220"/>
            <a:ext cx="3780903" cy="4941968"/>
          </a:xfrm>
          <a:prstGeom prst="rect">
            <a:avLst/>
          </a:prstGeom>
          <a:ln w="6350" cmpd="sng"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619223">
            <a:off x="463075" y="2699154"/>
            <a:ext cx="2712586" cy="3680320"/>
          </a:xfrm>
          <a:prstGeom prst="rect">
            <a:avLst/>
          </a:prstGeom>
          <a:ln w="6350" cmpd="sng">
            <a:solidFill>
              <a:schemeClr val="tx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70157">
            <a:off x="1056078" y="886408"/>
            <a:ext cx="3487920" cy="2454789"/>
          </a:xfrm>
          <a:prstGeom prst="rect">
            <a:avLst/>
          </a:prstGeom>
          <a:ln w="6350" cmpd="sng">
            <a:solidFill>
              <a:schemeClr val="tx1"/>
            </a:solidFill>
          </a:ln>
        </p:spPr>
      </p:pic>
      <p:sp>
        <p:nvSpPr>
          <p:cNvPr id="10" name="Rectangle 9"/>
          <p:cNvSpPr/>
          <p:nvPr/>
        </p:nvSpPr>
        <p:spPr>
          <a:xfrm>
            <a:off x="3403954" y="4924736"/>
            <a:ext cx="2336096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GLlA</a:t>
            </a:r>
            <a:r>
              <a:rPr lang="en-GB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66006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/ EWS</a:t>
            </a:r>
            <a:endParaRPr lang="en-GB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660066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14072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Presenoldeb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Attendance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650" y="794484"/>
            <a:ext cx="3791906" cy="280156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3665" y="794484"/>
            <a:ext cx="4341448" cy="302252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86557" y="3278643"/>
            <a:ext cx="3663358" cy="2944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3778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Effaith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Impact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graphicFrame>
        <p:nvGraphicFramePr>
          <p:cNvPr id="13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0250013"/>
              </p:ext>
            </p:extLst>
          </p:nvPr>
        </p:nvGraphicFramePr>
        <p:xfrm>
          <a:off x="-1384627" y="1220920"/>
          <a:ext cx="11818684" cy="13784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Document" r:id="rId6" imgW="5880100" imgH="685800" progId="Word.Document.12">
                  <p:embed/>
                </p:oleObj>
              </mc:Choice>
              <mc:Fallback>
                <p:oleObj name="Document" r:id="rId6" imgW="5880100" imgH="6858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-1384627" y="1220920"/>
                        <a:ext cx="11818684" cy="13784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270933" y="2392700"/>
            <a:ext cx="874372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rgbClr val="008000"/>
                </a:solidFill>
              </a:rPr>
              <a:t>0.92%</a:t>
            </a:r>
          </a:p>
          <a:p>
            <a:endParaRPr lang="en-US" sz="2800" dirty="0" smtClean="0"/>
          </a:p>
          <a:p>
            <a:r>
              <a:rPr lang="en-US" sz="2800" dirty="0" smtClean="0"/>
              <a:t>190 </a:t>
            </a:r>
            <a:r>
              <a:rPr lang="en-US" sz="2800" dirty="0"/>
              <a:t>days x 2 = 380 </a:t>
            </a:r>
            <a:r>
              <a:rPr lang="en-US" sz="2800" dirty="0" smtClean="0"/>
              <a:t>session </a:t>
            </a:r>
            <a:r>
              <a:rPr lang="en-US" sz="2800" dirty="0"/>
              <a:t>x 190 pupils = </a:t>
            </a:r>
            <a:r>
              <a:rPr lang="en-US" sz="2800" dirty="0" smtClean="0"/>
              <a:t>72,200 sessions </a:t>
            </a:r>
            <a:endParaRPr lang="en-US" sz="2800" dirty="0"/>
          </a:p>
          <a:p>
            <a:endParaRPr lang="en-US" sz="2800" dirty="0" smtClean="0"/>
          </a:p>
          <a:p>
            <a:r>
              <a:rPr lang="en-US" sz="2800" dirty="0" smtClean="0"/>
              <a:t>664.24 </a:t>
            </a:r>
            <a:r>
              <a:rPr lang="en-US" sz="2800" dirty="0" smtClean="0"/>
              <a:t>sessions| </a:t>
            </a:r>
            <a:r>
              <a:rPr lang="en-US" sz="2800" dirty="0"/>
              <a:t>332.12 days (1.75 days more per </a:t>
            </a:r>
            <a:r>
              <a:rPr lang="en-US" sz="2800" dirty="0" smtClean="0"/>
              <a:t>pupil!)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509779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523" y="856347"/>
            <a:ext cx="6841067" cy="50178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7067" y="1507066"/>
            <a:ext cx="3990657" cy="374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0191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Gwella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Darllen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Improving Reading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800" y="781488"/>
            <a:ext cx="8267700" cy="5016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11933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7730" y="5098611"/>
            <a:ext cx="6290976" cy="944912"/>
          </a:xfrm>
          <a:ln w="57150" cmpd="sng">
            <a:solidFill>
              <a:srgbClr val="FF0000"/>
            </a:solidFill>
          </a:ln>
        </p:spPr>
        <p:txBody>
          <a:bodyPr/>
          <a:lstStyle/>
          <a:p>
            <a:r>
              <a:rPr lang="en-US" dirty="0" smtClean="0"/>
              <a:t>CDY | SDP 2019-20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0872"/>
            <a:ext cx="8229600" cy="4525963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All pupils made expected progress according to the school tracking system.</a:t>
            </a:r>
            <a:endParaRPr lang="en-US" dirty="0"/>
          </a:p>
          <a:p>
            <a:r>
              <a:rPr lang="en-GB" dirty="0"/>
              <a:t>81.3% of pupils achieved Outcome 5 in Welsh at the end of Foundation Phase. </a:t>
            </a:r>
            <a:endParaRPr lang="en-US" dirty="0"/>
          </a:p>
          <a:p>
            <a:r>
              <a:rPr lang="en-GB" dirty="0"/>
              <a:t>15.6% of pupils achieved Outcome 6 in Welsh at the end of Foundation Phase. </a:t>
            </a:r>
            <a:endParaRPr lang="en-US" dirty="0"/>
          </a:p>
          <a:p>
            <a:r>
              <a:rPr lang="en-GB" dirty="0">
                <a:solidFill>
                  <a:srgbClr val="008000"/>
                </a:solidFill>
              </a:rPr>
              <a:t>83.3% of pupils achieved Level 4 in Welsh at the end of Key Stage 2. </a:t>
            </a:r>
            <a:endParaRPr lang="en-US" dirty="0">
              <a:solidFill>
                <a:srgbClr val="008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8.3% of pupils achieved Level 5 in Welsh at the end of Key Stage 2. 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GB" dirty="0" smtClean="0"/>
              <a:t>12.1% (8.82%) </a:t>
            </a:r>
            <a:r>
              <a:rPr lang="en-GB" dirty="0"/>
              <a:t>have a reading age within 6 months or better than their chronological age in the FP. </a:t>
            </a:r>
            <a:endParaRPr lang="en-US" dirty="0"/>
          </a:p>
          <a:p>
            <a:r>
              <a:rPr lang="en-GB" dirty="0" smtClean="0"/>
              <a:t>21.2% (20.83%) have </a:t>
            </a:r>
            <a:r>
              <a:rPr lang="en-GB" dirty="0"/>
              <a:t>a reading age within 6 months or better than their chronological age in the KS2 in Welsh. </a:t>
            </a:r>
            <a:endParaRPr lang="en-US" dirty="0"/>
          </a:p>
          <a:p>
            <a:r>
              <a:rPr lang="en-GB" dirty="0" smtClean="0"/>
              <a:t>21.97% (22.22%) </a:t>
            </a:r>
            <a:r>
              <a:rPr lang="en-GB" dirty="0"/>
              <a:t>have a reading age within 6 months or better than their chronological age in the KS2 in English. </a:t>
            </a:r>
            <a:endParaRPr lang="en-US" dirty="0"/>
          </a:p>
          <a:p>
            <a:r>
              <a:rPr lang="en-GB" dirty="0"/>
              <a:t>The average Standardised scores in the National Tests – Welsh Reading is:</a:t>
            </a:r>
            <a:endParaRPr lang="en-US" dirty="0"/>
          </a:p>
          <a:p>
            <a:r>
              <a:rPr lang="en-GB" dirty="0"/>
              <a:t>         </a:t>
            </a:r>
            <a:r>
              <a:rPr lang="en-GB" dirty="0">
                <a:solidFill>
                  <a:srgbClr val="FF0000"/>
                </a:solidFill>
              </a:rPr>
              <a:t> Year 6 -90.4; Year 5 – 86.8;  Year 4 - 88</a:t>
            </a:r>
            <a:r>
              <a:rPr lang="en-GB" dirty="0">
                <a:solidFill>
                  <a:srgbClr val="008000"/>
                </a:solidFill>
              </a:rPr>
              <a:t>;  Year 3 – 93.8; </a:t>
            </a:r>
            <a:r>
              <a:rPr lang="en-GB" dirty="0">
                <a:solidFill>
                  <a:srgbClr val="FF0000"/>
                </a:solidFill>
              </a:rPr>
              <a:t>Year 2 – 90.6.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GB" dirty="0"/>
              <a:t>The average Standardised scores in the National Tests – English Reading is:</a:t>
            </a:r>
            <a:endParaRPr lang="en-US" dirty="0"/>
          </a:p>
          <a:p>
            <a:r>
              <a:rPr lang="en-GB" dirty="0"/>
              <a:t>          </a:t>
            </a:r>
            <a:r>
              <a:rPr lang="en-GB" dirty="0">
                <a:solidFill>
                  <a:srgbClr val="FF0000"/>
                </a:solidFill>
              </a:rPr>
              <a:t>Year 6 – 87.3; Year 5 – 82.8;  Year 4 – 86.3;  </a:t>
            </a:r>
            <a:r>
              <a:rPr lang="en-GB" dirty="0">
                <a:solidFill>
                  <a:srgbClr val="008000"/>
                </a:solidFill>
              </a:rPr>
              <a:t>Year 3 – 92.3.</a:t>
            </a:r>
            <a:r>
              <a:rPr lang="en-US" dirty="0">
                <a:solidFill>
                  <a:srgbClr val="008000"/>
                </a:solidFill>
              </a:rPr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Gwella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Darllen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Improving Reading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39132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rgbClr val="FFFF00"/>
                </a:solidFill>
              </a:rPr>
              <a:t>External Agencies</a:t>
            </a:r>
            <a:endParaRPr lang="en-US" sz="3200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>
                <a:solidFill>
                  <a:srgbClr val="FFFF00"/>
                </a:solidFill>
              </a:rPr>
              <a:t>Asiantaethau</a:t>
            </a:r>
            <a:r>
              <a:rPr lang="en-US" sz="3200" dirty="0" smtClean="0">
                <a:solidFill>
                  <a:srgbClr val="FFFF00"/>
                </a:solidFill>
              </a:rPr>
              <a:t> </a:t>
            </a:r>
            <a:r>
              <a:rPr lang="en-US" sz="3200" dirty="0" err="1" smtClean="0">
                <a:solidFill>
                  <a:srgbClr val="FFFF00"/>
                </a:solidFill>
              </a:rPr>
              <a:t>Allanol</a:t>
            </a:r>
            <a:endParaRPr lang="en-US" sz="3200" b="1" dirty="0">
              <a:solidFill>
                <a:srgbClr val="FFFF00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27328653"/>
              </p:ext>
            </p:extLst>
          </p:nvPr>
        </p:nvGraphicFramePr>
        <p:xfrm>
          <a:off x="0" y="584777"/>
          <a:ext cx="9144000" cy="5661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0582974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Diolch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Thank You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050615" y="1053869"/>
            <a:ext cx="29814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</a:t>
            </a:r>
            <a:r>
              <a:rPr lang="en-GB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westiynau</a:t>
            </a:r>
            <a:r>
              <a:rPr lang="en-GB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?</a:t>
            </a:r>
            <a:endParaRPr lang="en-GB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18223" y="5077133"/>
            <a:ext cx="26462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questions?</a:t>
            </a:r>
            <a:endParaRPr lang="en-GB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5600" y="1752600"/>
            <a:ext cx="5892800" cy="334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1464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Darllen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Reading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70209"/>
            <a:ext cx="2628900" cy="2476500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ctrTitle"/>
          </p:nvPr>
        </p:nvSpPr>
        <p:spPr>
          <a:xfrm>
            <a:off x="65976" y="116778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 err="1" smtClean="0"/>
              <a:t>Cyfnod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Sylfaen</a:t>
            </a:r>
            <a:r>
              <a:rPr lang="en-US" sz="3200" b="1" dirty="0" smtClean="0"/>
              <a:t> / Foundation Phase:</a:t>
            </a:r>
            <a:endParaRPr lang="en-US" sz="3200" b="1" dirty="0"/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528827" y="1225919"/>
            <a:ext cx="879661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/>
              <a:buChar char="•"/>
            </a:pPr>
            <a:r>
              <a:rPr lang="en-US" sz="2800" b="1" dirty="0" err="1" smtClean="0"/>
              <a:t>Rhaglen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ffoneg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dyddiol</a:t>
            </a:r>
            <a:r>
              <a:rPr lang="en-US" sz="2800" b="1" dirty="0" smtClean="0"/>
              <a:t>/ Daily phonics </a:t>
            </a:r>
            <a:r>
              <a:rPr lang="en-US" sz="2800" b="1" dirty="0" err="1"/>
              <a:t>p</a:t>
            </a:r>
            <a:r>
              <a:rPr lang="en-US" sz="2800" b="1" dirty="0" err="1" smtClean="0"/>
              <a:t>rogramme</a:t>
            </a:r>
            <a:r>
              <a:rPr lang="en-US" sz="2800" b="1" dirty="0" smtClean="0"/>
              <a:t>.</a:t>
            </a:r>
          </a:p>
          <a:p>
            <a:pPr marL="457200" indent="-457200" algn="l">
              <a:buFont typeface="Arial"/>
              <a:buChar char="•"/>
            </a:pPr>
            <a:r>
              <a:rPr lang="en-US" sz="2800" b="1" dirty="0" err="1" smtClean="0"/>
              <a:t>Grwpiau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darllen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dyddiol</a:t>
            </a:r>
            <a:r>
              <a:rPr lang="en-US" sz="2800" b="1" dirty="0" smtClean="0"/>
              <a:t> / Daily reading groups.</a:t>
            </a:r>
          </a:p>
          <a:p>
            <a:pPr marL="457200" indent="-457200" algn="l">
              <a:buFont typeface="Arial"/>
              <a:buChar char="•"/>
            </a:pPr>
            <a:r>
              <a:rPr lang="en-US" sz="2800" b="1" dirty="0" err="1" smtClean="0"/>
              <a:t>Tasgau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darllen</a:t>
            </a:r>
            <a:r>
              <a:rPr lang="en-US" sz="2800" b="1" dirty="0" smtClean="0"/>
              <a:t> / Reading tasks</a:t>
            </a:r>
            <a:endParaRPr lang="en-US" sz="2800" b="1" dirty="0"/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1422456" y="2446583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 err="1" smtClean="0"/>
              <a:t>Cyfnod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Allweddol</a:t>
            </a:r>
            <a:r>
              <a:rPr lang="en-US" sz="3200" b="1" dirty="0" smtClean="0"/>
              <a:t> 2 / Key Stage 2:</a:t>
            </a:r>
            <a:endParaRPr lang="en-US" sz="3200" b="1" dirty="0"/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2231679" y="3462010"/>
            <a:ext cx="729429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/>
              <a:buChar char="•"/>
            </a:pPr>
            <a:r>
              <a:rPr lang="en-US" sz="2800" b="1" dirty="0" err="1" smtClean="0"/>
              <a:t>Grwpiau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darllen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dyddiol</a:t>
            </a:r>
            <a:r>
              <a:rPr lang="en-US" sz="2800" b="1" dirty="0" smtClean="0"/>
              <a:t> / Daily reading groups.</a:t>
            </a:r>
          </a:p>
          <a:p>
            <a:pPr marL="457200" indent="-457200" algn="l">
              <a:buFont typeface="Arial"/>
              <a:buChar char="•"/>
            </a:pPr>
            <a:r>
              <a:rPr lang="en-US" sz="2800" b="1" dirty="0" err="1" smtClean="0"/>
              <a:t>Tasgau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darllen</a:t>
            </a:r>
            <a:r>
              <a:rPr lang="en-US" sz="2800" b="1" dirty="0" smtClean="0"/>
              <a:t> / Reading tasks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9438557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 smtClean="0">
                <a:solidFill>
                  <a:srgbClr val="FFFF00"/>
                </a:solidFill>
              </a:rPr>
              <a:t>Blaenoriaethau</a:t>
            </a:r>
            <a:r>
              <a:rPr lang="en-US" sz="3200" b="1" dirty="0" smtClean="0">
                <a:solidFill>
                  <a:srgbClr val="FFFF00"/>
                </a:solidFill>
              </a:rPr>
              <a:t> 3 a 4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Priority 3 &amp; 4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954" y="1886530"/>
            <a:ext cx="8882705" cy="2270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9567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5. </a:t>
            </a:r>
            <a:r>
              <a:rPr lang="en-US" sz="3200" b="1" dirty="0" err="1" smtClean="0">
                <a:solidFill>
                  <a:srgbClr val="FFFF00"/>
                </a:solidFill>
              </a:rPr>
              <a:t>Lles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5. Wellbeing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3" name="Picture 2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649" y="1379626"/>
            <a:ext cx="67818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9705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990449" y="631747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FF00"/>
                </a:solidFill>
              </a:rPr>
              <a:t>6</a:t>
            </a:r>
            <a:r>
              <a:rPr lang="en-US" sz="3200" b="1" dirty="0" smtClean="0">
                <a:solidFill>
                  <a:srgbClr val="FFFF00"/>
                </a:solidFill>
              </a:rPr>
              <a:t>. </a:t>
            </a:r>
            <a:r>
              <a:rPr lang="en-US" sz="3200" b="1" dirty="0" err="1" smtClean="0">
                <a:solidFill>
                  <a:srgbClr val="FFFF00"/>
                </a:solidFill>
              </a:rPr>
              <a:t>Siarter</a:t>
            </a:r>
            <a:r>
              <a:rPr lang="en-US" sz="3200" b="1" dirty="0" smtClean="0">
                <a:solidFill>
                  <a:srgbClr val="FFFF00"/>
                </a:solidFill>
              </a:rPr>
              <a:t> </a:t>
            </a:r>
            <a:r>
              <a:rPr lang="en-US" sz="3200" b="1" dirty="0" err="1" smtClean="0">
                <a:solidFill>
                  <a:srgbClr val="FFFF00"/>
                </a:solidFill>
              </a:rPr>
              <a:t>Iaith</a:t>
            </a:r>
            <a:endParaRPr lang="en-US" sz="3200" b="1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6246709"/>
            <a:ext cx="9144000" cy="584776"/>
          </a:xfrm>
          <a:prstGeom prst="rect">
            <a:avLst/>
          </a:prstGeom>
          <a:solidFill>
            <a:srgbClr val="6A156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FF00"/>
                </a:solidFill>
              </a:rPr>
              <a:t>5. Welsh Language Charter</a:t>
            </a:r>
            <a:endParaRPr lang="en-US" sz="3200" b="1" dirty="0">
              <a:solidFill>
                <a:srgbClr val="FFFF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889">
                        <a14:foregroundMark x1="4667" y1="21333" x2="4667" y2="21333"/>
                        <a14:foregroundMark x1="99333" y1="16667" x2="99333" y2="16667"/>
                        <a14:foregroundMark x1="15556" y1="28667" x2="15556" y2="28667"/>
                        <a14:foregroundMark x1="29556" y1="12444" x2="29556" y2="12444"/>
                        <a14:foregroundMark x1="64667" y1="10444" x2="64667" y2="10444"/>
                        <a14:foregroundMark x1="72667" y1="13556" x2="72667" y2="13556"/>
                        <a14:foregroundMark x1="82000" y1="23111" x2="82000" y2="23111"/>
                        <a14:foregroundMark x1="86667" y1="29111" x2="86667" y2="29111"/>
                        <a14:foregroundMark x1="90000" y1="34000" x2="90000" y2="34000"/>
                        <a14:foregroundMark x1="79556" y1="83778" x2="79556" y2="83778"/>
                        <a14:foregroundMark x1="57333" y1="94889" x2="57333" y2="94889"/>
                        <a14:foregroundMark x1="16222" y1="78889" x2="16222" y2="78889"/>
                        <a14:foregroundMark x1="76889" y1="16889" x2="76889" y2="1688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7737302" y="5571067"/>
            <a:ext cx="1277357" cy="1260417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056" y="584776"/>
            <a:ext cx="2982108" cy="20245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7819" y="1421839"/>
            <a:ext cx="5131280" cy="359189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935343"/>
            <a:ext cx="3471164" cy="331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7031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5047</TotalTime>
  <Words>1258</Words>
  <Application>Microsoft Macintosh PowerPoint</Application>
  <PresentationFormat>On-screen Show (4:3)</PresentationFormat>
  <Paragraphs>313</Paragraphs>
  <Slides>29</Slides>
  <Notes>12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Office Theme</vt:lpstr>
      <vt:lpstr>Document</vt:lpstr>
      <vt:lpstr>Cyflwyniad PCYDDS UWTSD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Targed Cenedlaethol | National Target &gt;95%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CDY | SDP 2019-20</vt:lpstr>
      <vt:lpstr>PowerPoint Presentation</vt:lpstr>
      <vt:lpstr>PowerPoint Presentation</vt:lpstr>
      <vt:lpstr>Cyfnod Sylfaen / Foundation Phase: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Teacher</dc:creator>
  <cp:lastModifiedBy>Teacher</cp:lastModifiedBy>
  <cp:revision>48</cp:revision>
  <dcterms:created xsi:type="dcterms:W3CDTF">2018-09-14T17:55:16Z</dcterms:created>
  <dcterms:modified xsi:type="dcterms:W3CDTF">2019-11-10T22:47:30Z</dcterms:modified>
</cp:coreProperties>
</file>