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77272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open-2017-016367" TargetMode="External"/><Relationship Id="rId13" Type="http://schemas.openxmlformats.org/officeDocument/2006/relationships/hyperlink" Target="https://jbi.global/critical-appraisal-tools?utm_source=chatgpt.com" TargetMode="External"/><Relationship Id="rId18" Type="http://schemas.openxmlformats.org/officeDocument/2006/relationships/hyperlink" Target="https://doi.org/10.1136/bmj.n71" TargetMode="External"/><Relationship Id="rId3" Type="http://schemas.openxmlformats.org/officeDocument/2006/relationships/hyperlink" Target="https://doi.org/10.1016/S0140-6736(13)62631-8" TargetMode="External"/><Relationship Id="rId21" Type="http://schemas.openxmlformats.org/officeDocument/2006/relationships/hyperlink" Target="https://www.who.int/publications/i/item/9789240032705?utm_source=chatgpt.com" TargetMode="External"/><Relationship Id="rId7" Type="http://schemas.openxmlformats.org/officeDocument/2006/relationships/hyperlink" Target="https://casp-uk.net/casp-tools-checklists/?utm_source=chatgpt.com" TargetMode="External"/><Relationship Id="rId12" Type="http://schemas.openxmlformats.org/officeDocument/2006/relationships/hyperlink" Target="https://doi.org/10.1136/bmjopen-2024-085312" TargetMode="External"/><Relationship Id="rId17" Type="http://schemas.openxmlformats.org/officeDocument/2006/relationships/hyperlink" Target="https://www.nhsstaffsurveys.com/static/98fbf017ea18aad1523254e02072cd02/National-Results-Briefing-2025.pdf?utm_source=chatgpt.com" TargetMode="External"/><Relationship Id="rId2" Type="http://schemas.openxmlformats.org/officeDocument/2006/relationships/notesSlide" Target="../notesSlides/notesSlide10.xml"/><Relationship Id="rId16" Type="http://schemas.openxmlformats.org/officeDocument/2006/relationships/hyperlink" Target="https://www.england.nhs.uk/wp-content/uploads/2020/08/190708_Patient_Safety_Strategy_for_website_v4.pdf?utm_source=chatgpt.com" TargetMode="External"/><Relationship Id="rId20" Type="http://schemas.openxmlformats.org/officeDocument/2006/relationships/hyperlink" Target="https://www.rcn.org.uk/Professional-Development/publications/impact-of-staffing-levels-on-safe-and-effective-patient-care-uk-pub-010-665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qc.org.uk/publications/major-report/state-care/2023-2024" TargetMode="External"/><Relationship Id="rId11" Type="http://schemas.openxmlformats.org/officeDocument/2006/relationships/hyperlink" Target="https://www.hssib.org.uk/patient-safety-investigations/the-impact-of-staff-fatigue-on-patient-safety/?utm_source=chatgpt.com" TargetMode="External"/><Relationship Id="rId5" Type="http://schemas.openxmlformats.org/officeDocument/2006/relationships/hyperlink" Target="https://www.ncbi.nlm.nih.gov/books/NBK2657/?utm_source=chatgpt.com" TargetMode="External"/><Relationship Id="rId15" Type="http://schemas.openxmlformats.org/officeDocument/2006/relationships/hyperlink" Target="https://digital.nhs.uk/data-and-information/publications/statistical/nhs-vacancies-survey/april-2015---march-2025-experimental-statistics?utm_source=chatgpt.com" TargetMode="External"/><Relationship Id="rId10" Type="http://schemas.openxmlformats.org/officeDocument/2006/relationships/hyperlink" Target="https://www.hra.nhs.uk/planning-and-improving-research/policies-standards-legislation/uk-policy-framework-health-social-care-research/?utm_source=chatgpt.com" TargetMode="External"/><Relationship Id="rId19" Type="http://schemas.openxmlformats.org/officeDocument/2006/relationships/hyperlink" Target="https://doi.org/10.1136/bmjqs-2013-002118" TargetMode="External"/><Relationship Id="rId4" Type="http://schemas.openxmlformats.org/officeDocument/2006/relationships/hyperlink" Target="https://doi.org/10.1016/j.ijnurstu.2017.08.004" TargetMode="External"/><Relationship Id="rId9" Type="http://schemas.openxmlformats.org/officeDocument/2006/relationships/hyperlink" Target="https://doi.org/10.3310/hsdr06380" TargetMode="External"/><Relationship Id="rId14" Type="http://schemas.openxmlformats.org/officeDocument/2006/relationships/hyperlink" Target="https://doi.org/10.1111/jonm.1248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2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_wide_bright_clinical_hospital_ward_emergency_batch_1.png"/>
          <p:cNvPicPr>
            <a:picLocks noChangeAspect="1"/>
          </p:cNvPicPr>
          <p:nvPr/>
        </p:nvPicPr>
        <p:blipFill>
          <a:blip r:embed="rId3"/>
          <a:srcRect l="23061" r="23061"/>
          <a:stretch/>
        </p:blipFill>
        <p:spPr>
          <a:xfrm>
            <a:off x="5623560" y="0"/>
            <a:ext cx="6565392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508386" y="603877"/>
            <a:ext cx="2971800" cy="347472"/>
          </a:xfrm>
          <a:prstGeom prst="roundRect">
            <a:avLst>
              <a:gd name="adj" fmla="val 31579"/>
            </a:avLst>
          </a:prstGeom>
          <a:solidFill>
            <a:srgbClr val="E8F5F5">
              <a:alpha val="0"/>
            </a:srgbClr>
          </a:solidFill>
          <a:ln w="12700">
            <a:solidFill>
              <a:srgbClr val="E8F5F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1"/>
          <p:cNvSpPr/>
          <p:nvPr/>
        </p:nvSpPr>
        <p:spPr>
          <a:xfrm>
            <a:off x="1554106" y="677029"/>
            <a:ext cx="2697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Component 1: Poster Presentation Deck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676656" y="1234439"/>
            <a:ext cx="4754880" cy="1343123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Nurse workload, communication failure and patient safety</a:t>
            </a:r>
            <a:endParaRPr lang="en-US" sz="3800" dirty="0"/>
          </a:p>
        </p:txBody>
      </p:sp>
      <p:sp>
        <p:nvSpPr>
          <p:cNvPr id="6" name="Text 3"/>
          <p:cNvSpPr/>
          <p:nvPr/>
        </p:nvSpPr>
        <p:spPr>
          <a:xfrm>
            <a:off x="1234440" y="2836722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B9E9E9"/>
                </a:solidFill>
              </a:rPr>
              <a:t>Acute hospital settings in England</a:t>
            </a:r>
            <a:endParaRPr lang="en-US" sz="2000" dirty="0"/>
          </a:p>
        </p:txBody>
      </p:sp>
      <p:sp>
        <p:nvSpPr>
          <p:cNvPr id="7" name="Shape 4"/>
          <p:cNvSpPr/>
          <p:nvPr/>
        </p:nvSpPr>
        <p:spPr>
          <a:xfrm>
            <a:off x="1110996" y="3397276"/>
            <a:ext cx="4114800" cy="0"/>
          </a:xfrm>
          <a:prstGeom prst="line">
            <a:avLst/>
          </a:prstGeom>
          <a:noFill/>
          <a:ln w="25400">
            <a:solidFill>
              <a:srgbClr val="149A9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7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01</a:t>
            </a:r>
            <a:endParaRPr lang="en-US" sz="1400" dirty="0"/>
          </a:p>
        </p:txBody>
      </p:sp>
      <p:sp>
        <p:nvSpPr>
          <p:cNvPr id="11" name="Shape 6">
            <a:extLst>
              <a:ext uri="{FF2B5EF4-FFF2-40B4-BE49-F238E27FC236}">
                <a16:creationId xmlns:a16="http://schemas.microsoft.com/office/drawing/2014/main" id="{78EBF330-4D3A-D0A8-E2B3-7C8602B9DA0F}"/>
              </a:ext>
            </a:extLst>
          </p:cNvPr>
          <p:cNvSpPr/>
          <p:nvPr/>
        </p:nvSpPr>
        <p:spPr>
          <a:xfrm>
            <a:off x="451600" y="3744877"/>
            <a:ext cx="4774196" cy="2635197"/>
          </a:xfrm>
          <a:prstGeom prst="roundRect">
            <a:avLst>
              <a:gd name="adj" fmla="val 2623"/>
            </a:avLst>
          </a:prstGeom>
          <a:solidFill>
            <a:srgbClr val="EAF5F8"/>
          </a:solidFill>
          <a:ln w="15240">
            <a:solidFill>
              <a:srgbClr val="B9D6D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34A75C4C-44D0-0149-4897-DEFAD1A863E6}"/>
              </a:ext>
            </a:extLst>
          </p:cNvPr>
          <p:cNvSpPr/>
          <p:nvPr/>
        </p:nvSpPr>
        <p:spPr>
          <a:xfrm>
            <a:off x="646663" y="4319351"/>
            <a:ext cx="4463299" cy="2244648"/>
          </a:xfrm>
          <a:prstGeom prst="rect">
            <a:avLst/>
          </a:prstGeom>
          <a:noFill/>
          <a:ln/>
        </p:spPr>
        <p:txBody>
          <a:bodyPr wrap="square" lIns="163" tIns="163" rIns="163" bIns="163" rtlCol="0" anchor="t">
            <a:normAutofit/>
          </a:bodyPr>
          <a:lstStyle/>
          <a:p>
            <a:r>
              <a:rPr lang="en-US" sz="1796" b="1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 </a:t>
            </a:r>
            <a: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Syed Md </a:t>
            </a:r>
            <a:r>
              <a:rPr lang="en-US" sz="1796" dirty="0" err="1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Raihanul</a:t>
            </a:r>
            <a: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Hoque</a:t>
            </a:r>
          </a:p>
          <a:p>
            <a:r>
              <a:rPr lang="en-US" sz="1796" b="1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</a:t>
            </a:r>
            <a: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2521856</a:t>
            </a:r>
          </a:p>
          <a:p>
            <a:r>
              <a:rPr lang="en-US" sz="1796" b="1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Email: </a:t>
            </a:r>
            <a:r>
              <a:rPr lang="en-US" sz="1796" u="sng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2521856@student.uwtsd.ac.uk</a:t>
            </a:r>
            <a:endParaRPr lang="en-US" sz="1796" u="sng" dirty="0"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r>
              <a:rPr lang="en-US" sz="1796" b="1" dirty="0" err="1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Programme</a:t>
            </a:r>
            <a:r>
              <a:rPr lang="en-US" sz="1796" b="1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 </a:t>
            </a:r>
            <a: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MSc Public Health and Social Care in Practice</a:t>
            </a:r>
          </a:p>
          <a:p>
            <a:r>
              <a:rPr lang="en-US" sz="1796" b="1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Supervisor: </a:t>
            </a:r>
            <a: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 Zeno Leung</a:t>
            </a:r>
            <a:b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</a:br>
            <a:r>
              <a:rPr lang="en-US" sz="1796" b="1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Submission Date: </a:t>
            </a:r>
            <a: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r>
              <a:rPr lang="en-US" sz="1796" baseline="30000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</a:t>
            </a:r>
            <a:r>
              <a:rPr lang="en-US" sz="1796" dirty="0">
                <a:solidFill>
                  <a:srgbClr val="1721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June,2026</a:t>
            </a:r>
            <a:endParaRPr lang="en-US" sz="179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this matters now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72591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Workload pressure is not only a workforce issue. It can shape what is communicated, delayed or missed during care.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749808" y="2011680"/>
            <a:ext cx="3063240" cy="1051560"/>
          </a:xfrm>
          <a:prstGeom prst="roundRect">
            <a:avLst>
              <a:gd name="adj" fmla="val 1043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6E4E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914400" y="2139696"/>
            <a:ext cx="27340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49A9A"/>
                </a:solidFill>
              </a:rPr>
              <a:t>25,632</a:t>
            </a:r>
            <a:endParaRPr lang="en-US" sz="2500" dirty="0"/>
          </a:p>
        </p:txBody>
      </p:sp>
      <p:sp>
        <p:nvSpPr>
          <p:cNvPr id="8" name="Text 6"/>
          <p:cNvSpPr/>
          <p:nvPr/>
        </p:nvSpPr>
        <p:spPr>
          <a:xfrm>
            <a:off x="914400" y="2578608"/>
            <a:ext cx="27340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registered nursing vacancies in England at 31 March 2025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526280" y="2011680"/>
            <a:ext cx="3063240" cy="1051560"/>
          </a:xfrm>
          <a:prstGeom prst="roundRect">
            <a:avLst>
              <a:gd name="adj" fmla="val 1043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6E4E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4690872" y="2139696"/>
            <a:ext cx="27340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2A9D8F"/>
                </a:solidFill>
              </a:rPr>
              <a:t>32.82%</a:t>
            </a:r>
            <a:endParaRPr lang="en-US" sz="2500" dirty="0"/>
          </a:p>
        </p:txBody>
      </p:sp>
      <p:sp>
        <p:nvSpPr>
          <p:cNvPr id="11" name="Text 9"/>
          <p:cNvSpPr/>
          <p:nvPr/>
        </p:nvSpPr>
        <p:spPr>
          <a:xfrm>
            <a:off x="4690872" y="2578608"/>
            <a:ext cx="2734056" cy="384048"/>
          </a:xfrm>
          <a:prstGeom prst="rect">
            <a:avLst/>
          </a:prstGeom>
          <a:noFill/>
          <a:ln/>
        </p:spPr>
        <p:txBody>
          <a:bodyPr wrap="square" lIns="25400" tIns="12700" rIns="25400" bIns="12700" rtlCol="0" anchor="t">
            <a:normAutofit fontScale="92500" lnSpcReduction="10000"/>
          </a:bodyPr>
          <a:lstStyle/>
          <a:p>
            <a:pPr marL="0" indent="0">
              <a:lnSpc>
                <a:spcPct val="8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1500" b="0" dirty="0">
                <a:solidFill>
                  <a:srgbClr val="122B3F"/>
                </a:solidFill>
                <a:latin typeface="Aptos"/>
              </a:rPr>
              <a:t>staff agreed there were enough staff to do the job properly (Q3i)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8302752" y="2011680"/>
            <a:ext cx="3063240" cy="1051560"/>
          </a:xfrm>
          <a:prstGeom prst="roundRect">
            <a:avLst>
              <a:gd name="adj" fmla="val 1043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6E4E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467344" y="2139696"/>
            <a:ext cx="27340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E76F51"/>
                </a:solidFill>
              </a:rPr>
              <a:t>33.71%</a:t>
            </a:r>
            <a:endParaRPr lang="en-US" sz="2500" dirty="0"/>
          </a:p>
        </p:txBody>
      </p:sp>
      <p:sp>
        <p:nvSpPr>
          <p:cNvPr id="14" name="Text 12"/>
          <p:cNvSpPr/>
          <p:nvPr/>
        </p:nvSpPr>
        <p:spPr>
          <a:xfrm>
            <a:off x="8397551" y="2523744"/>
            <a:ext cx="3044641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staff saw an error, near miss or incident that could have harmed people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1371600" y="3657600"/>
            <a:ext cx="9509760" cy="502920"/>
          </a:xfrm>
          <a:prstGeom prst="chevron">
            <a:avLst/>
          </a:prstGeom>
          <a:solidFill>
            <a:srgbClr val="0B2545">
              <a:alpha val="92000"/>
            </a:srgbClr>
          </a:solidFill>
          <a:ln w="12700">
            <a:solidFill>
              <a:srgbClr val="0B2545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1097280" y="4526280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0B2545"/>
                </a:solidFill>
              </a:rPr>
              <a:t>Pressure on staffing creates a stronger need to understand how workload affects communication reliability in acute wards.</a:t>
            </a:r>
            <a:endParaRPr lang="en-US" sz="2100" dirty="0"/>
          </a:p>
        </p:txBody>
      </p:sp>
      <p:sp>
        <p:nvSpPr>
          <p:cNvPr id="17" name="Shape 15"/>
          <p:cNvSpPr/>
          <p:nvPr/>
        </p:nvSpPr>
        <p:spPr>
          <a:xfrm>
            <a:off x="1828800" y="5340096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2057400" y="5257800"/>
            <a:ext cx="8869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23A57"/>
                </a:solidFill>
              </a:rPr>
              <a:t>Acute wards depend on timely handover, escalation and documentation.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1828800" y="5751576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2057400" y="5669280"/>
            <a:ext cx="8869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23A57"/>
                </a:solidFill>
              </a:rPr>
              <a:t>Patient safety risk increases when essential information is rushed, fragmented or missed.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640080" y="6355080"/>
            <a:ext cx="10332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(NHS Digital, 2025; NHS Staff Survey, 2026; WHO, 2021)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Rationale: the practice problem</a:t>
            </a:r>
            <a:endParaRPr lang="en-US" sz="3000" dirty="0"/>
          </a:p>
        </p:txBody>
      </p:sp>
      <p:pic>
        <p:nvPicPr>
          <p:cNvPr id="6" name="Image 0" descr="/mnt/data/a_detailed_stylized_editorial_illustration_photog_batch_2.png"/>
          <p:cNvPicPr>
            <a:picLocks noChangeAspect="1"/>
          </p:cNvPicPr>
          <p:nvPr/>
        </p:nvPicPr>
        <p:blipFill>
          <a:blip r:embed="rId3"/>
          <a:srcRect l="11493" r="11493"/>
          <a:stretch/>
        </p:blipFill>
        <p:spPr>
          <a:xfrm>
            <a:off x="713232" y="1828800"/>
            <a:ext cx="4754880" cy="40690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5806440" y="1828800"/>
            <a:ext cx="5440680" cy="3474720"/>
          </a:xfrm>
          <a:prstGeom prst="roundRect">
            <a:avLst>
              <a:gd name="adj" fmla="val 4211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5"/>
          <p:cNvSpPr/>
          <p:nvPr/>
        </p:nvSpPr>
        <p:spPr>
          <a:xfrm>
            <a:off x="6172200" y="2057400"/>
            <a:ext cx="47548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Reason for the research</a:t>
            </a:r>
            <a:endParaRPr lang="en-US" sz="2000" dirty="0"/>
          </a:p>
        </p:txBody>
      </p:sp>
      <p:sp>
        <p:nvSpPr>
          <p:cNvPr id="9" name="Shape 6"/>
          <p:cNvSpPr/>
          <p:nvPr/>
        </p:nvSpPr>
        <p:spPr>
          <a:xfrm>
            <a:off x="6172200" y="2779776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7"/>
          <p:cNvSpPr/>
          <p:nvPr/>
        </p:nvSpPr>
        <p:spPr>
          <a:xfrm>
            <a:off x="6400800" y="2697480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Workload is linked with staffing levels, fatigue, interruptions and missed care.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6172200" y="3383280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9"/>
          <p:cNvSpPr/>
          <p:nvPr/>
        </p:nvSpPr>
        <p:spPr>
          <a:xfrm>
            <a:off x="6400800" y="3300984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Communication failure is a recognised route to avoidable harm.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6172200" y="3986784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1"/>
          <p:cNvSpPr/>
          <p:nvPr/>
        </p:nvSpPr>
        <p:spPr>
          <a:xfrm>
            <a:off x="6400800" y="3904488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The proposal focuses on the pathway between the two in NHS acute wards.</a:t>
            </a:r>
            <a:endParaRPr lang="en-US" sz="1400" dirty="0"/>
          </a:p>
        </p:txBody>
      </p:sp>
      <p:sp>
        <p:nvSpPr>
          <p:cNvPr id="15" name="Shape 12"/>
          <p:cNvSpPr/>
          <p:nvPr/>
        </p:nvSpPr>
        <p:spPr>
          <a:xfrm>
            <a:off x="6172200" y="4754880"/>
            <a:ext cx="4480560" cy="0"/>
          </a:xfrm>
          <a:prstGeom prst="line">
            <a:avLst/>
          </a:prstGeom>
          <a:noFill/>
          <a:ln w="25400">
            <a:solidFill>
              <a:srgbClr val="149A9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6281927" y="5431536"/>
            <a:ext cx="4765517" cy="4663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400" i="1" dirty="0">
                <a:solidFill>
                  <a:srgbClr val="5D6D7E"/>
                </a:solidFill>
              </a:rPr>
              <a:t>Originality: the focus is not only “more staff”, but how workload-sensitive communication can be protected in practice.</a:t>
            </a:r>
            <a:endParaRPr lang="en-US" sz="1400" dirty="0"/>
          </a:p>
        </p:txBody>
      </p:sp>
      <p:sp>
        <p:nvSpPr>
          <p:cNvPr id="17" name="Text 14"/>
          <p:cNvSpPr/>
          <p:nvPr/>
        </p:nvSpPr>
        <p:spPr>
          <a:xfrm>
            <a:off x="640080" y="6355080"/>
            <a:ext cx="10332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(Carayon and Gurses, 2008; RCN, 2023; Howick et al., 2024; HSSIB, 2025)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gap: the pathway is under-explained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Structured communication tools help, but they do not remove workload pressure by themselves.</a:t>
            </a:r>
            <a:endParaRPr lang="en-US" sz="1600" dirty="0"/>
          </a:p>
        </p:txBody>
      </p:sp>
      <p:pic>
        <p:nvPicPr>
          <p:cNvPr id="6" name="Image 0" descr="/mnt/data/a_clean_modern_medical_infographic_scene_in_a_wid_batch_5.png"/>
          <p:cNvPicPr>
            <a:picLocks noChangeAspect="1"/>
          </p:cNvPicPr>
          <p:nvPr/>
        </p:nvPicPr>
        <p:blipFill>
          <a:blip r:embed="rId3"/>
          <a:srcRect t="574" b="574"/>
          <a:stretch/>
        </p:blipFill>
        <p:spPr>
          <a:xfrm>
            <a:off x="685800" y="1828800"/>
            <a:ext cx="6492240" cy="36118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7406640" y="1828799"/>
            <a:ext cx="3931920" cy="4161453"/>
          </a:xfrm>
          <a:prstGeom prst="roundRect">
            <a:avLst>
              <a:gd name="adj" fmla="val 4051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5"/>
          <p:cNvSpPr/>
          <p:nvPr/>
        </p:nvSpPr>
        <p:spPr>
          <a:xfrm>
            <a:off x="7726680" y="2057400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Core pathway</a:t>
            </a:r>
            <a:endParaRPr lang="en-US" sz="2000" dirty="0"/>
          </a:p>
        </p:txBody>
      </p:sp>
      <p:sp>
        <p:nvSpPr>
          <p:cNvPr id="9" name="Shape 6"/>
          <p:cNvSpPr/>
          <p:nvPr/>
        </p:nvSpPr>
        <p:spPr>
          <a:xfrm>
            <a:off x="7726680" y="2734056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7"/>
          <p:cNvSpPr/>
          <p:nvPr/>
        </p:nvSpPr>
        <p:spPr>
          <a:xfrm>
            <a:off x="7955280" y="2651760"/>
            <a:ext cx="3337560" cy="4663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Workload pressure affects time, attention and task sequencing.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7726680" y="3300984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9"/>
          <p:cNvSpPr/>
          <p:nvPr/>
        </p:nvSpPr>
        <p:spPr>
          <a:xfrm>
            <a:off x="7955280" y="3218688"/>
            <a:ext cx="3337560" cy="4663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Communication failure may appear in handover, escalation or documentation.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7726680" y="3867912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1"/>
          <p:cNvSpPr/>
          <p:nvPr/>
        </p:nvSpPr>
        <p:spPr>
          <a:xfrm>
            <a:off x="7955280" y="3785616"/>
            <a:ext cx="3337560" cy="4663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Patient safety risk follows when decisions are made with incomplete information.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7726680" y="4754880"/>
            <a:ext cx="31089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49A9A"/>
                </a:solidFill>
              </a:rPr>
              <a:t>Gap statement</a:t>
            </a:r>
            <a:endParaRPr lang="en-US" dirty="0"/>
          </a:p>
        </p:txBody>
      </p:sp>
      <p:sp>
        <p:nvSpPr>
          <p:cNvPr id="16" name="Text 13"/>
          <p:cNvSpPr/>
          <p:nvPr/>
        </p:nvSpPr>
        <p:spPr>
          <a:xfrm>
            <a:off x="7726680" y="5074920"/>
            <a:ext cx="3566160" cy="8138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Existing literature supports links between workload and safety, but the specific communication mechanism in acute ward practice needs clearer synthesis.</a:t>
            </a:r>
            <a:endParaRPr lang="en-US" sz="1400" dirty="0"/>
          </a:p>
        </p:txBody>
      </p:sp>
      <p:sp>
        <p:nvSpPr>
          <p:cNvPr id="17" name="Text 14"/>
          <p:cNvSpPr/>
          <p:nvPr/>
        </p:nvSpPr>
        <p:spPr>
          <a:xfrm>
            <a:off x="640080" y="6355080"/>
            <a:ext cx="10332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(Aiken et al., 2014; Fagerström et al., 2018; Raban and Westbrook, 2014; NHS England and NHS Improvement, 2019)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Work-related factors from the literature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822960" y="1938528"/>
            <a:ext cx="3154680" cy="1325880"/>
          </a:xfrm>
          <a:prstGeom prst="roundRect">
            <a:avLst>
              <a:gd name="adj" fmla="val 11034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1051560" y="2167128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Staffing gaps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051560" y="2633472"/>
            <a:ext cx="2841171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D6D7E"/>
                </a:solidFill>
              </a:rPr>
              <a:t>Lower registered nurse staffing is associated with poorer safety outcomes.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526280" y="1938528"/>
            <a:ext cx="3154680" cy="1325880"/>
          </a:xfrm>
          <a:prstGeom prst="roundRect">
            <a:avLst>
              <a:gd name="adj" fmla="val 11034"/>
            </a:avLst>
          </a:prstGeom>
          <a:solidFill>
            <a:srgbClr val="F3FAFA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4754880" y="2167128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Time pressure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754880" y="2633472"/>
            <a:ext cx="2841171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D6D7E"/>
                </a:solidFill>
              </a:rPr>
              <a:t>High task density can compress handover, documentation and escalation.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8229600" y="1938528"/>
            <a:ext cx="3154680" cy="1325880"/>
          </a:xfrm>
          <a:prstGeom prst="roundRect">
            <a:avLst>
              <a:gd name="adj" fmla="val 11034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8458200" y="2167128"/>
            <a:ext cx="2697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Interruptions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8458200" y="2633472"/>
            <a:ext cx="2841171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D6D7E"/>
                </a:solidFill>
              </a:rPr>
              <a:t>Interruptions during medication and care processes can increase error risk.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1234440" y="3822192"/>
            <a:ext cx="4343400" cy="1325880"/>
          </a:xfrm>
          <a:prstGeom prst="roundRect">
            <a:avLst>
              <a:gd name="adj" fmla="val 11034"/>
            </a:avLst>
          </a:prstGeom>
          <a:solidFill>
            <a:srgbClr val="F3FAFA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1463040" y="4050792"/>
            <a:ext cx="3886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Fatigue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463040" y="4517136"/>
            <a:ext cx="4114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D6D7E"/>
                </a:solidFill>
              </a:rPr>
              <a:t>Fatigue is a safety issue when long hours and workload limit recovery.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6309360" y="3822192"/>
            <a:ext cx="4343400" cy="1325880"/>
          </a:xfrm>
          <a:prstGeom prst="roundRect">
            <a:avLst>
              <a:gd name="adj" fmla="val 11034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/>
          <p:nvPr/>
        </p:nvSpPr>
        <p:spPr>
          <a:xfrm>
            <a:off x="6537960" y="4050792"/>
            <a:ext cx="3886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Missed care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537960" y="4517136"/>
            <a:ext cx="4114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D6D7E"/>
                </a:solidFill>
              </a:rPr>
              <a:t>Missed observations and delayed responses can act as warning signs.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868680" y="5559552"/>
            <a:ext cx="10469880" cy="0"/>
          </a:xfrm>
          <a:prstGeom prst="line">
            <a:avLst/>
          </a:prstGeom>
          <a:noFill/>
          <a:ln w="25400">
            <a:solidFill>
              <a:srgbClr val="149A9A">
                <a:alpha val="95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Text 20"/>
          <p:cNvSpPr/>
          <p:nvPr/>
        </p:nvSpPr>
        <p:spPr>
          <a:xfrm>
            <a:off x="1078992" y="5715000"/>
            <a:ext cx="9875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23A57"/>
                </a:solidFill>
              </a:rPr>
              <a:t>These factors become the analytical lens for examining communication failure in acute hospital nursing practice.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640080" y="6355080"/>
            <a:ext cx="10332720" cy="256032"/>
          </a:xfrm>
          <a:prstGeom prst="rect">
            <a:avLst/>
          </a:prstGeom>
          <a:noFill/>
          <a:ln/>
        </p:spPr>
        <p:txBody>
          <a:bodyPr wrap="square" lIns="25400" tIns="12700" rIns="25400" bIns="12700" rtlCol="0" anchor="t">
            <a:normAutofit/>
          </a:bodyPr>
          <a:lstStyle/>
          <a:p>
            <a:pPr marL="0" indent="0">
              <a:lnSpc>
                <a:spcPct val="8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1400" b="0">
                <a:solidFill>
                  <a:srgbClr val="006E7D"/>
                </a:solidFill>
                <a:latin typeface="Aptos"/>
              </a:rPr>
              <a:t>(Aiken et al., 2014; Johnson et al., 2017; Griffiths et al., 2018; Ball et al., 2018; HSSIB, 2025)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focus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822960" y="1828800"/>
            <a:ext cx="10561320" cy="0"/>
          </a:xfrm>
          <a:prstGeom prst="line">
            <a:avLst/>
          </a:prstGeom>
          <a:noFill/>
          <a:ln w="25400">
            <a:solidFill>
              <a:srgbClr val="149A9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868680" y="221742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49A9A"/>
                </a:solidFill>
              </a:rPr>
              <a:t>Research question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3246120" y="1984248"/>
            <a:ext cx="7818120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0B2545"/>
                </a:solidFill>
              </a:rPr>
              <a:t>To what extent does nurses’ workload influence communication failures and patient safety risks in acute hospital settings in England?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822960" y="3246120"/>
            <a:ext cx="4892040" cy="2194560"/>
          </a:xfrm>
          <a:prstGeom prst="roundRect">
            <a:avLst>
              <a:gd name="adj" fmla="val 6667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1097280" y="3529584"/>
            <a:ext cx="4297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Aim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097280" y="4023360"/>
            <a:ext cx="4297680" cy="10424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23A57"/>
                </a:solidFill>
              </a:rPr>
              <a:t>To examine how nurses’ workload influences communication failures and patient safety risks in acute hospital settings in England.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6080760" y="3246120"/>
            <a:ext cx="5303520" cy="2194560"/>
          </a:xfrm>
          <a:prstGeom prst="roundRect">
            <a:avLst>
              <a:gd name="adj" fmla="val 6667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6355080" y="3529584"/>
            <a:ext cx="4480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Objectives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6355080" y="4078224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6583680" y="3995927"/>
            <a:ext cx="4800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Identify workload-related factors associated with communication failures.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6355080" y="4517136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6583680" y="4434839"/>
            <a:ext cx="46037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Analyse how communication failures may affect patient safety risk.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355080" y="4956048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/>
          <p:nvPr/>
        </p:nvSpPr>
        <p:spPr>
          <a:xfrm>
            <a:off x="6583680" y="4873751"/>
            <a:ext cx="460372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Assess practice implications for safer ward-level communication.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design: structured literature review</a:t>
            </a:r>
            <a:endParaRPr lang="en-US" sz="3000" dirty="0"/>
          </a:p>
        </p:txBody>
      </p:sp>
      <p:pic>
        <p:nvPicPr>
          <p:cNvPr id="6" name="Image 0" descr="/mnt/data/a_clean_well_lit_modern_office_medical_research_batch_3.png"/>
          <p:cNvPicPr>
            <a:picLocks noChangeAspect="1"/>
          </p:cNvPicPr>
          <p:nvPr/>
        </p:nvPicPr>
        <p:blipFill>
          <a:blip r:embed="rId3"/>
          <a:srcRect l="13485" r="13485"/>
          <a:stretch/>
        </p:blipFill>
        <p:spPr>
          <a:xfrm>
            <a:off x="685800" y="1828800"/>
            <a:ext cx="4983480" cy="38404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035040" y="1828799"/>
            <a:ext cx="5471160" cy="4376057"/>
          </a:xfrm>
          <a:prstGeom prst="roundRect">
            <a:avLst>
              <a:gd name="adj" fmla="val 3810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5"/>
          <p:cNvSpPr/>
          <p:nvPr/>
        </p:nvSpPr>
        <p:spPr>
          <a:xfrm>
            <a:off x="6355080" y="2084832"/>
            <a:ext cx="4480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Proposed approach</a:t>
            </a:r>
            <a:endParaRPr lang="en-US" sz="2000" dirty="0"/>
          </a:p>
        </p:txBody>
      </p:sp>
      <p:sp>
        <p:nvSpPr>
          <p:cNvPr id="9" name="Shape 6"/>
          <p:cNvSpPr/>
          <p:nvPr/>
        </p:nvSpPr>
        <p:spPr>
          <a:xfrm>
            <a:off x="6355080" y="2688336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7"/>
          <p:cNvSpPr/>
          <p:nvPr/>
        </p:nvSpPr>
        <p:spPr>
          <a:xfrm>
            <a:off x="6583680" y="2522624"/>
            <a:ext cx="4572000" cy="630937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23A57"/>
                </a:solidFill>
              </a:rPr>
              <a:t>Review peer-reviewed studies, NHS policy documents and official safety reports.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6355080" y="3218688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9"/>
          <p:cNvSpPr/>
          <p:nvPr/>
        </p:nvSpPr>
        <p:spPr>
          <a:xfrm>
            <a:off x="6583680" y="3071264"/>
            <a:ext cx="4572000" cy="630937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23A57"/>
                </a:solidFill>
              </a:rPr>
              <a:t>Focus on acute hospital settings in England where possible.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6355080" y="3749040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1"/>
          <p:cNvSpPr/>
          <p:nvPr/>
        </p:nvSpPr>
        <p:spPr>
          <a:xfrm>
            <a:off x="6583680" y="3580341"/>
            <a:ext cx="4572000" cy="630937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23A57"/>
                </a:solidFill>
              </a:rPr>
              <a:t>Use thematic synthesis to map workload factors to communication and safety outcomes.</a:t>
            </a:r>
            <a:endParaRPr lang="en-US" sz="1500" dirty="0"/>
          </a:p>
        </p:txBody>
      </p:sp>
      <p:sp>
        <p:nvSpPr>
          <p:cNvPr id="15" name="Shape 12"/>
          <p:cNvSpPr/>
          <p:nvPr/>
        </p:nvSpPr>
        <p:spPr>
          <a:xfrm>
            <a:off x="6355080" y="4279392"/>
            <a:ext cx="109728" cy="109728"/>
          </a:xfrm>
          <a:prstGeom prst="ellipse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6578548" y="4117317"/>
            <a:ext cx="4572000" cy="630937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23A57"/>
                </a:solidFill>
              </a:rPr>
              <a:t>Avoid direct recruitment of nurses unless access and approval are secured.</a:t>
            </a:r>
            <a:endParaRPr lang="en-US" sz="1500" dirty="0"/>
          </a:p>
        </p:txBody>
      </p:sp>
      <p:sp>
        <p:nvSpPr>
          <p:cNvPr id="17" name="Text 14"/>
          <p:cNvSpPr/>
          <p:nvPr/>
        </p:nvSpPr>
        <p:spPr>
          <a:xfrm>
            <a:off x="6355080" y="5029200"/>
            <a:ext cx="4297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49A9A"/>
                </a:solidFill>
              </a:rPr>
              <a:t>Why this is stronger</a:t>
            </a:r>
            <a:endParaRPr lang="en-US" sz="2000" dirty="0"/>
          </a:p>
        </p:txBody>
      </p:sp>
      <p:sp>
        <p:nvSpPr>
          <p:cNvPr id="18" name="Text 15"/>
          <p:cNvSpPr/>
          <p:nvPr/>
        </p:nvSpPr>
        <p:spPr>
          <a:xfrm>
            <a:off x="6355080" y="5221081"/>
            <a:ext cx="5018936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It protects feasibility, ethics and quality while answering the question through credible published literature and official evidence.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640080" y="6355080"/>
            <a:ext cx="10332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(HRA, 2026; Page et al., 2021; CASP, 2024; JBI, 2024)</a:t>
            </a:r>
            <a:endParaRPr lang="en-US" sz="1400" dirty="0"/>
          </a:p>
        </p:txBody>
      </p:sp>
      <p:sp>
        <p:nvSpPr>
          <p:cNvPr id="20" name="Text 17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Structured literature review process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822960" y="2057400"/>
            <a:ext cx="2331720" cy="2651760"/>
          </a:xfrm>
          <a:prstGeom prst="roundRect">
            <a:avLst>
              <a:gd name="adj" fmla="val 627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1051560" y="2331720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9A9A"/>
                </a:solidFill>
              </a:rPr>
              <a:t>1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1517904" y="2377440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Search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078992" y="2971800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CINAHL, PubMed, Google Scholar, NHS, CQC, HSSIB and RCN sources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3611880" y="2057400"/>
            <a:ext cx="2331720" cy="2651760"/>
          </a:xfrm>
          <a:prstGeom prst="roundRect">
            <a:avLst>
              <a:gd name="adj" fmla="val 6275"/>
            </a:avLst>
          </a:prstGeom>
          <a:solidFill>
            <a:srgbClr val="F1FAFA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3840480" y="2331720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9A9A"/>
                </a:solidFill>
              </a:rPr>
              <a:t>2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4306824" y="2377440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Screen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3867912" y="2971800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English-language evidence on workload, communication and patient safety in acute care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400800" y="2057400"/>
            <a:ext cx="2331720" cy="2651760"/>
          </a:xfrm>
          <a:prstGeom prst="roundRect">
            <a:avLst>
              <a:gd name="adj" fmla="val 627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6629400" y="2331720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9A9A"/>
                </a:solidFill>
              </a:rPr>
              <a:t>3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7095744" y="2377440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Appraise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6656832" y="2971800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Use CASP or JBI tools for quality and relevance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9189720" y="2057400"/>
            <a:ext cx="2331720" cy="2651760"/>
          </a:xfrm>
          <a:prstGeom prst="roundRect">
            <a:avLst>
              <a:gd name="adj" fmla="val 6275"/>
            </a:avLst>
          </a:prstGeom>
          <a:solidFill>
            <a:srgbClr val="F1FAFA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7"/>
          <p:cNvSpPr/>
          <p:nvPr/>
        </p:nvSpPr>
        <p:spPr>
          <a:xfrm>
            <a:off x="9418320" y="2331720"/>
            <a:ext cx="411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9A9A"/>
                </a:solidFill>
              </a:rPr>
              <a:t>4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9884664" y="2377440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545"/>
                </a:solidFill>
              </a:rPr>
              <a:t>Synthesis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9445752" y="2971800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</a:rPr>
              <a:t>Group findings by workload factor, communication process and safety implication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1325880" y="5257800"/>
            <a:ext cx="9555480" cy="0"/>
          </a:xfrm>
          <a:prstGeom prst="line">
            <a:avLst/>
          </a:prstGeom>
          <a:noFill/>
          <a:ln w="25400">
            <a:solidFill>
              <a:srgbClr val="149A9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640080" y="6355080"/>
            <a:ext cx="10332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(Page et al., 2021; CASP, 2024; JBI, 2024)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640080" y="4114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49A9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LCHS7008 Practice-Based Research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21792" y="7315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0B2545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Ethics, impact and contribution</a:t>
            </a:r>
            <a:endParaRPr lang="en-US" sz="3000" dirty="0"/>
          </a:p>
        </p:txBody>
      </p:sp>
      <p:pic>
        <p:nvPicPr>
          <p:cNvPr id="6" name="Image 0" descr="/mnt/data/a_clean_modern_healthcare_meeting_room_scene_with_batch_4.png"/>
          <p:cNvPicPr>
            <a:picLocks noChangeAspect="1"/>
          </p:cNvPicPr>
          <p:nvPr/>
        </p:nvPicPr>
        <p:blipFill>
          <a:blip r:embed="rId3"/>
          <a:srcRect l="15970" r="15970"/>
          <a:stretch/>
        </p:blipFill>
        <p:spPr>
          <a:xfrm>
            <a:off x="6446520" y="1828800"/>
            <a:ext cx="4754880" cy="393192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777240" y="1554480"/>
            <a:ext cx="5257800" cy="1243584"/>
          </a:xfrm>
          <a:prstGeom prst="roundRect">
            <a:avLst>
              <a:gd name="adj" fmla="val 1311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5"/>
          <p:cNvSpPr/>
          <p:nvPr/>
        </p:nvSpPr>
        <p:spPr>
          <a:xfrm>
            <a:off x="1051560" y="2075688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Ethics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3154680" y="1655064"/>
            <a:ext cx="2606040" cy="11064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Published and anonymised literature and documentary evidence only. No recruitment, no patient-identifiable data and no access to confidential NHS records.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777240" y="3081528"/>
            <a:ext cx="5257800" cy="1059957"/>
          </a:xfrm>
          <a:prstGeom prst="roundRect">
            <a:avLst>
              <a:gd name="adj" fmla="val 1311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8"/>
          <p:cNvSpPr/>
          <p:nvPr/>
        </p:nvSpPr>
        <p:spPr>
          <a:xfrm>
            <a:off x="1051560" y="3493008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Impact</a:t>
            </a:r>
            <a:endParaRPr lang="en-US" sz="2000" dirty="0"/>
          </a:p>
        </p:txBody>
      </p:sp>
      <p:sp>
        <p:nvSpPr>
          <p:cNvPr id="12" name="Text 9"/>
          <p:cNvSpPr/>
          <p:nvPr/>
        </p:nvSpPr>
        <p:spPr>
          <a:xfrm>
            <a:off x="3154680" y="3118850"/>
            <a:ext cx="2606040" cy="102263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Findings can inform safe staffing discussions, protected handover time, interruption management and clearer escalation routes.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777240" y="4361688"/>
            <a:ext cx="5257800" cy="1335771"/>
          </a:xfrm>
          <a:prstGeom prst="roundRect">
            <a:avLst>
              <a:gd name="adj" fmla="val 13115"/>
            </a:avLst>
          </a:prstGeom>
          <a:solidFill>
            <a:srgbClr val="FFFFFF">
              <a:alpha val="0"/>
            </a:srgbClr>
          </a:solidFill>
          <a:ln w="12700">
            <a:solidFill>
              <a:srgbClr val="D7E4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1"/>
          <p:cNvSpPr/>
          <p:nvPr/>
        </p:nvSpPr>
        <p:spPr>
          <a:xfrm>
            <a:off x="1051560" y="4882896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</a:rPr>
              <a:t>Contribution</a:t>
            </a:r>
            <a:endParaRPr lang="en-US" sz="2000" dirty="0"/>
          </a:p>
        </p:txBody>
      </p:sp>
      <p:sp>
        <p:nvSpPr>
          <p:cNvPr id="15" name="Text 12"/>
          <p:cNvSpPr/>
          <p:nvPr/>
        </p:nvSpPr>
        <p:spPr>
          <a:xfrm>
            <a:off x="3154680" y="4430921"/>
            <a:ext cx="2606040" cy="111631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23A57"/>
                </a:solidFill>
              </a:rPr>
              <a:t>The study reframes communication failure as a workload-sensitive safety issue rather than only an individual performance problem.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640080" y="6355080"/>
            <a:ext cx="10332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D6D7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(NHS England and NHS Improvement, 2019; CQC, 2024; HRA, 2026; WHO, 2021)</a:t>
            </a:r>
            <a:endParaRPr lang="en-US" sz="1400" dirty="0"/>
          </a:p>
        </p:txBody>
      </p:sp>
      <p:sp>
        <p:nvSpPr>
          <p:cNvPr id="17" name="Text 14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09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8016" cy="6858000"/>
          </a:xfrm>
          <a:prstGeom prst="rect">
            <a:avLst/>
          </a:prstGeom>
          <a:solidFill>
            <a:srgbClr val="149A9A"/>
          </a:solidFill>
          <a:ln w="12700">
            <a:solidFill>
              <a:srgbClr val="149A9A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475861" y="168771"/>
            <a:ext cx="8686800" cy="502920"/>
          </a:xfrm>
          <a:prstGeom prst="rect">
            <a:avLst/>
          </a:prstGeom>
          <a:noFill/>
          <a:ln/>
        </p:spPr>
        <p:txBody>
          <a:bodyPr wrap="square" lIns="25400" tIns="12700" rIns="25400" bIns="12700" rtlCol="0" anchor="t"/>
          <a:lstStyle/>
          <a:p>
            <a:pPr marL="0" indent="0">
              <a:lnSpc>
                <a:spcPct val="8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sz="3000" b="1" dirty="0">
                <a:solidFill>
                  <a:srgbClr val="122B3F"/>
                </a:solidFill>
                <a:latin typeface="Aptos"/>
              </a:rPr>
              <a:t>References</a:t>
            </a:r>
            <a:endParaRPr lang="en-US" sz="3000" dirty="0"/>
          </a:p>
        </p:txBody>
      </p:sp>
      <p:sp>
        <p:nvSpPr>
          <p:cNvPr id="17" name="Text 15"/>
          <p:cNvSpPr/>
          <p:nvPr/>
        </p:nvSpPr>
        <p:spPr>
          <a:xfrm>
            <a:off x="11292840" y="6355080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400" dirty="0">
                <a:solidFill>
                  <a:srgbClr val="5D6D7E"/>
                </a:solidFill>
              </a:rPr>
              <a:t>10</a:t>
            </a:r>
            <a:endParaRPr lang="en-US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F792AA-92BF-CD20-633A-3B46D84F336D}"/>
              </a:ext>
            </a:extLst>
          </p:cNvPr>
          <p:cNvSpPr txBox="1"/>
          <p:nvPr/>
        </p:nvSpPr>
        <p:spPr>
          <a:xfrm>
            <a:off x="475861" y="530799"/>
            <a:ext cx="1146732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Aiken, L.H. et al. (2014) ‘Nurse staffing and education and hospital mortality in nine European countries: a retrospective observational study’, </a:t>
            </a:r>
            <a:r>
              <a:rPr lang="en-US" sz="1100" i="1" dirty="0"/>
              <a:t>The Lancet</a:t>
            </a:r>
            <a:r>
              <a:rPr lang="en-US" sz="1100" dirty="0"/>
              <a:t>, 383(9931), pp. 1824-1830. Available at: </a:t>
            </a:r>
            <a:r>
              <a:rPr lang="en-US" sz="1100" dirty="0">
                <a:hlinkClick r:id="rId3"/>
              </a:rPr>
              <a:t>https://doi.org/10.1016/S0140-6736(13)62631-8</a:t>
            </a:r>
            <a:r>
              <a:rPr lang="en-US" sz="1100" dirty="0"/>
              <a:t>.</a:t>
            </a:r>
          </a:p>
          <a:p>
            <a:r>
              <a:rPr lang="en-US" sz="1100" dirty="0"/>
              <a:t>Ball, J.E. et al. (2018) ‘Post-operative mortality, missed care and nurse staffing in nine countries’, </a:t>
            </a:r>
            <a:r>
              <a:rPr lang="en-US" sz="1100" i="1" dirty="0"/>
              <a:t>International Journal of Nursing Studies</a:t>
            </a:r>
            <a:r>
              <a:rPr lang="en-US" sz="1100" dirty="0"/>
              <a:t>, 78, pp. 10-15. Available at: </a:t>
            </a:r>
            <a:r>
              <a:rPr lang="en-US" sz="1100" dirty="0">
                <a:hlinkClick r:id="rId4"/>
              </a:rPr>
              <a:t>https://doi.org/10.1016/j.ijnurstu.2017.08.004</a:t>
            </a:r>
            <a:r>
              <a:rPr lang="en-US" sz="1100" dirty="0"/>
              <a:t>.</a:t>
            </a:r>
          </a:p>
          <a:p>
            <a:r>
              <a:rPr lang="en-US" sz="1100" dirty="0" err="1"/>
              <a:t>Carayon</a:t>
            </a:r>
            <a:r>
              <a:rPr lang="en-US" sz="1100" dirty="0"/>
              <a:t>, P. and </a:t>
            </a:r>
            <a:r>
              <a:rPr lang="en-US" sz="1100" dirty="0" err="1"/>
              <a:t>Gurses</a:t>
            </a:r>
            <a:r>
              <a:rPr lang="en-US" sz="1100" dirty="0"/>
              <a:t>, A.P. (2008) ‘Nursing workload and patient safety: a human factors engineering perspective’, in Hughes, R.G. (ed.) </a:t>
            </a:r>
            <a:r>
              <a:rPr lang="en-US" sz="1100" i="1" dirty="0"/>
              <a:t>Patient Safety and Quality: An Evidence-Based Handbook for Nurses</a:t>
            </a:r>
            <a:r>
              <a:rPr lang="en-US" sz="1100" dirty="0"/>
              <a:t>. Rockville, MD: Agency for Healthcare Research and Quality. Available at: </a:t>
            </a:r>
            <a:r>
              <a:rPr lang="en-US" sz="1100" dirty="0">
                <a:hlinkClick r:id="rId5"/>
              </a:rPr>
              <a:t>https://www.ncbi.nlm.nih.gov/books/NBK2657/</a:t>
            </a:r>
            <a:r>
              <a:rPr lang="en-US" sz="1100" dirty="0"/>
              <a:t>.</a:t>
            </a:r>
          </a:p>
          <a:p>
            <a:r>
              <a:rPr lang="en-US" sz="1100" dirty="0"/>
              <a:t>Care Quality Commission (2024) </a:t>
            </a:r>
            <a:r>
              <a:rPr lang="en-US" sz="1100" i="1" dirty="0"/>
              <a:t>The state of health care and adult social care in England 2023/24</a:t>
            </a:r>
            <a:r>
              <a:rPr lang="en-US" sz="1100" dirty="0"/>
              <a:t>. Newcastle upon Tyne: Care Quality Commission. Available at: </a:t>
            </a:r>
            <a:r>
              <a:rPr lang="en-US" sz="1100" dirty="0">
                <a:hlinkClick r:id="rId6"/>
              </a:rPr>
              <a:t>https://www.cqc.org.uk/publications/major-report/state-care/2023-2024</a:t>
            </a:r>
            <a:r>
              <a:rPr lang="en-US" sz="1100" dirty="0"/>
              <a:t>.</a:t>
            </a:r>
          </a:p>
          <a:p>
            <a:r>
              <a:rPr lang="en-US" sz="1100" dirty="0"/>
              <a:t>Critical Appraisal Skills </a:t>
            </a:r>
            <a:r>
              <a:rPr lang="en-US" sz="1100" dirty="0" err="1"/>
              <a:t>Programme</a:t>
            </a:r>
            <a:r>
              <a:rPr lang="en-US" sz="1100" dirty="0"/>
              <a:t> (2024) </a:t>
            </a:r>
            <a:r>
              <a:rPr lang="en-US" sz="1100" i="1" dirty="0"/>
              <a:t>CASP checklists</a:t>
            </a:r>
            <a:r>
              <a:rPr lang="en-US" sz="1100" dirty="0"/>
              <a:t>. Available at: </a:t>
            </a:r>
            <a:r>
              <a:rPr lang="en-US" sz="1100" dirty="0">
                <a:hlinkClick r:id="rId7"/>
              </a:rPr>
              <a:t>https://casp-uk.net/casp-tools-checklists/</a:t>
            </a:r>
            <a:r>
              <a:rPr lang="en-US" sz="1100" dirty="0"/>
              <a:t> (Accessed: 12 June 2026).</a:t>
            </a:r>
          </a:p>
          <a:p>
            <a:r>
              <a:rPr lang="en-US" sz="1100" dirty="0"/>
              <a:t>Fagerström, L., Kinnunen, M. and Saarela, J. (2018) ‘Nursing workload, patient safety incidents and mortality: an observational study from Finland’, </a:t>
            </a:r>
            <a:r>
              <a:rPr lang="en-US" sz="1100" i="1" dirty="0"/>
              <a:t>BMJ Open</a:t>
            </a:r>
            <a:r>
              <a:rPr lang="en-US" sz="1100" dirty="0"/>
              <a:t>, 8, e016367. Available at: </a:t>
            </a:r>
            <a:r>
              <a:rPr lang="en-US" sz="1100" dirty="0">
                <a:hlinkClick r:id="rId8"/>
              </a:rPr>
              <a:t>https://doi.org/10.1136/bmjopen-2017-016367</a:t>
            </a:r>
            <a:r>
              <a:rPr lang="en-US" sz="1100" dirty="0"/>
              <a:t>.</a:t>
            </a:r>
          </a:p>
          <a:p>
            <a:r>
              <a:rPr lang="en-US" sz="1100" dirty="0"/>
              <a:t>Griffiths, P. et al. (2018) </a:t>
            </a:r>
            <a:r>
              <a:rPr lang="en-US" sz="1100" i="1" dirty="0"/>
              <a:t>Nurse staffing levels, missed vital signs and mortality in hospitals: retrospective longitudinal observational study</a:t>
            </a:r>
            <a:r>
              <a:rPr lang="en-US" sz="1100" dirty="0"/>
              <a:t>. </a:t>
            </a:r>
            <a:r>
              <a:rPr lang="en-US" sz="1100" i="1" dirty="0"/>
              <a:t>Health Services and Delivery Research</a:t>
            </a:r>
            <a:r>
              <a:rPr lang="en-US" sz="1100" dirty="0"/>
              <a:t>, 6(38). Available at: </a:t>
            </a:r>
            <a:r>
              <a:rPr lang="en-US" sz="1100" dirty="0">
                <a:hlinkClick r:id="rId9"/>
              </a:rPr>
              <a:t>https://doi.org/10.3310/hsdr06380</a:t>
            </a:r>
            <a:r>
              <a:rPr lang="en-US" sz="1100" dirty="0"/>
              <a:t>.</a:t>
            </a:r>
          </a:p>
          <a:p>
            <a:r>
              <a:rPr lang="en-US" sz="1100" dirty="0"/>
              <a:t>Health Research Authority (2026) </a:t>
            </a:r>
            <a:r>
              <a:rPr lang="en-US" sz="1100" i="1" dirty="0"/>
              <a:t>UK Policy Framework for Health and Social Care Research</a:t>
            </a:r>
            <a:r>
              <a:rPr lang="en-US" sz="1100" dirty="0"/>
              <a:t>. Version 3.4. Available at: </a:t>
            </a:r>
            <a:r>
              <a:rPr lang="en-US" sz="1100" dirty="0">
                <a:hlinkClick r:id="rId10"/>
              </a:rPr>
              <a:t>https://www.hra.nhs.uk/planning-and-improving-research/policies-standards-legislation/uk-policy-framework-health-social-care-research/</a:t>
            </a:r>
            <a:r>
              <a:rPr lang="en-US" sz="1100" dirty="0"/>
              <a:t>.</a:t>
            </a:r>
          </a:p>
          <a:p>
            <a:r>
              <a:rPr lang="en-US" sz="1100" dirty="0"/>
              <a:t>Health Services Safety Investigations Body (2025) </a:t>
            </a:r>
            <a:r>
              <a:rPr lang="en-US" sz="1100" i="1" dirty="0"/>
              <a:t>The impact of staff fatigue on patient safety</a:t>
            </a:r>
            <a:r>
              <a:rPr lang="en-US" sz="1100" dirty="0"/>
              <a:t>. Available at: </a:t>
            </a:r>
            <a:r>
              <a:rPr lang="en-US" sz="1100" dirty="0">
                <a:hlinkClick r:id="rId11"/>
              </a:rPr>
              <a:t>https://www.hssib.org.uk/patient-safety-investigations/the-impact-of-staff-fatigue-on-patient-safety/</a:t>
            </a:r>
            <a:r>
              <a:rPr lang="en-US" sz="1100" dirty="0"/>
              <a:t>.</a:t>
            </a:r>
          </a:p>
          <a:p>
            <a:r>
              <a:rPr lang="en-US" sz="1100" dirty="0"/>
              <a:t>Howick, J. et al. (2024) ‘How does communication affect patient safety? Protocol for a systematic review and logic model’, </a:t>
            </a:r>
            <a:r>
              <a:rPr lang="en-US" sz="1100" i="1" dirty="0"/>
              <a:t>BMJ Open</a:t>
            </a:r>
            <a:r>
              <a:rPr lang="en-US" sz="1100" dirty="0"/>
              <a:t>, 14, e085312. Available at: </a:t>
            </a:r>
            <a:r>
              <a:rPr lang="en-US" sz="1100" dirty="0">
                <a:hlinkClick r:id="rId12"/>
              </a:rPr>
              <a:t>https://doi.org/10.1136/bmjopen-2024-085312</a:t>
            </a:r>
            <a:r>
              <a:rPr lang="en-US" sz="1100" dirty="0"/>
              <a:t>.</a:t>
            </a:r>
          </a:p>
          <a:p>
            <a:r>
              <a:rPr lang="en-US" sz="1100" dirty="0"/>
              <a:t>JBI (2024) </a:t>
            </a:r>
            <a:r>
              <a:rPr lang="en-US" sz="1100" i="1" dirty="0"/>
              <a:t>Critical appraisal tools</a:t>
            </a:r>
            <a:r>
              <a:rPr lang="en-US" sz="1100" dirty="0"/>
              <a:t>. Adelaide: Joanna Briggs Institute. Available at: </a:t>
            </a:r>
            <a:r>
              <a:rPr lang="en-US" sz="1100" dirty="0">
                <a:hlinkClick r:id="rId13"/>
              </a:rPr>
              <a:t>https://jbi.global/critical-appraisal-tools</a:t>
            </a:r>
            <a:r>
              <a:rPr lang="en-US" sz="1100" dirty="0"/>
              <a:t> (Accessed: 12 June 2026).</a:t>
            </a:r>
          </a:p>
          <a:p>
            <a:r>
              <a:rPr lang="en-US" sz="1100" dirty="0"/>
              <a:t>Johnson, M. et al. (2017) ‘The impact of interruptions on medication errors in hospitals: an observational study of nurses’, </a:t>
            </a:r>
            <a:r>
              <a:rPr lang="en-US" sz="1100" i="1" dirty="0"/>
              <a:t>Journal of Nursing Management</a:t>
            </a:r>
            <a:r>
              <a:rPr lang="en-US" sz="1100" dirty="0"/>
              <a:t>, 25(7), pp. 498-507. Available at: </a:t>
            </a:r>
            <a:r>
              <a:rPr lang="en-US" sz="1100" dirty="0">
                <a:hlinkClick r:id="rId14"/>
              </a:rPr>
              <a:t>https://doi.org/10.1111/jonm.12486</a:t>
            </a:r>
            <a:r>
              <a:rPr lang="en-US" sz="1100" dirty="0"/>
              <a:t>.</a:t>
            </a:r>
          </a:p>
          <a:p>
            <a:r>
              <a:rPr lang="en-US" sz="1100" dirty="0"/>
              <a:t>NHS Digital (2025) </a:t>
            </a:r>
            <a:r>
              <a:rPr lang="en-US" sz="1100" i="1" dirty="0"/>
              <a:t>NHS Vacancy Statistics, England, April 2015-March 2025: Experimental Statistics</a:t>
            </a:r>
            <a:r>
              <a:rPr lang="en-US" sz="1100" dirty="0"/>
              <a:t>. Available at: </a:t>
            </a:r>
            <a:r>
              <a:rPr lang="en-US" sz="1100" dirty="0">
                <a:hlinkClick r:id="rId15"/>
              </a:rPr>
              <a:t>https://digital.nhs.uk/data-and-information/publications/statistical/nhs-vacancies-survey/april-2015---march-2025-experimental-statistics</a:t>
            </a:r>
            <a:r>
              <a:rPr lang="en-US" sz="1100" dirty="0"/>
              <a:t>.</a:t>
            </a:r>
          </a:p>
          <a:p>
            <a:r>
              <a:rPr lang="en-US" sz="1100" dirty="0"/>
              <a:t>NHS England and NHS Improvement (2019) </a:t>
            </a:r>
            <a:r>
              <a:rPr lang="en-US" sz="1100" i="1" dirty="0"/>
              <a:t>The NHS Patient Safety Strategy: safer culture, safer systems, safer patients</a:t>
            </a:r>
            <a:r>
              <a:rPr lang="en-US" sz="1100" dirty="0"/>
              <a:t>. London: NHS England. Available at: </a:t>
            </a:r>
            <a:r>
              <a:rPr lang="en-US" sz="1100" dirty="0">
                <a:hlinkClick r:id="rId16"/>
              </a:rPr>
              <a:t>https://www.england.nhs.uk/wp-content/uploads/2020/08/190708_Patient_Safety_Strategy_for_website_v4.pdf</a:t>
            </a:r>
            <a:r>
              <a:rPr lang="en-US" sz="1100" dirty="0"/>
              <a:t>.</a:t>
            </a:r>
          </a:p>
          <a:p>
            <a:r>
              <a:rPr lang="en-US" sz="1100" dirty="0"/>
              <a:t>NHS Staff Survey (2026) </a:t>
            </a:r>
            <a:r>
              <a:rPr lang="en-US" sz="1100" i="1" dirty="0"/>
              <a:t>2025 NHS Staff Survey: national results briefing</a:t>
            </a:r>
            <a:r>
              <a:rPr lang="en-US" sz="1100" dirty="0"/>
              <a:t>. Available at: </a:t>
            </a:r>
            <a:r>
              <a:rPr lang="en-US" sz="1100" dirty="0">
                <a:hlinkClick r:id="rId17"/>
              </a:rPr>
              <a:t>https://www.nhsstaffsurveys.com/static/98fbf017ea18aad1523254e02072cd02/National-Results-Briefing-2025.pdf</a:t>
            </a:r>
            <a:r>
              <a:rPr lang="en-US" sz="1100" dirty="0"/>
              <a:t>.</a:t>
            </a:r>
          </a:p>
          <a:p>
            <a:r>
              <a:rPr lang="en-US" sz="1100" dirty="0"/>
              <a:t>Page, M.J. et al. (2021) ‘The PRISMA 2020 statement: an updated guideline for reporting systematic reviews’, </a:t>
            </a:r>
            <a:r>
              <a:rPr lang="en-US" sz="1100" i="1" dirty="0"/>
              <a:t>BMJ</a:t>
            </a:r>
            <a:r>
              <a:rPr lang="en-US" sz="1100" dirty="0"/>
              <a:t>, 372, n71. Available at: </a:t>
            </a:r>
            <a:r>
              <a:rPr lang="en-US" sz="1100" dirty="0">
                <a:hlinkClick r:id="rId18"/>
              </a:rPr>
              <a:t>https://doi.org/10.1136/bmj.n71</a:t>
            </a:r>
            <a:r>
              <a:rPr lang="en-US" sz="1100" dirty="0"/>
              <a:t>.</a:t>
            </a:r>
          </a:p>
          <a:p>
            <a:r>
              <a:rPr lang="en-US" sz="1100" dirty="0"/>
              <a:t>Raban, M.Z. and Westbrook, J.I. (2014) ‘Are interventions to reduce interruptions and errors during medication administration effective? A systematic review’, </a:t>
            </a:r>
            <a:r>
              <a:rPr lang="en-US" sz="1100" i="1" dirty="0"/>
              <a:t>BMJ Quality &amp; Safety</a:t>
            </a:r>
            <a:r>
              <a:rPr lang="en-US" sz="1100" dirty="0"/>
              <a:t>, 23(5), pp. 414-421. Available at: </a:t>
            </a:r>
            <a:r>
              <a:rPr lang="en-US" sz="1100" dirty="0">
                <a:hlinkClick r:id="rId19"/>
              </a:rPr>
              <a:t>https://doi.org/10.1136/bmjqs-2013-002118</a:t>
            </a:r>
            <a:r>
              <a:rPr lang="en-US" sz="1100" dirty="0"/>
              <a:t>.</a:t>
            </a:r>
          </a:p>
          <a:p>
            <a:r>
              <a:rPr lang="en-US" sz="1100" dirty="0"/>
              <a:t>Royal College of Nursing (2023) </a:t>
            </a:r>
            <a:r>
              <a:rPr lang="en-US" sz="1100" i="1" dirty="0"/>
              <a:t>Impact of staffing levels on safe and effective patient care: literature review</a:t>
            </a:r>
            <a:r>
              <a:rPr lang="en-US" sz="1100" dirty="0"/>
              <a:t>. London: Royal College of Nursing. Available at: </a:t>
            </a:r>
            <a:r>
              <a:rPr lang="en-US" sz="1100" dirty="0">
                <a:hlinkClick r:id="rId20"/>
              </a:rPr>
              <a:t>https://www.rcn.org.uk/Professional-Development/publications/impact-of-staffing-levels-on-safe-and-effective-patient-care-uk-pub-010-665</a:t>
            </a:r>
            <a:r>
              <a:rPr lang="en-US" sz="1100" dirty="0"/>
              <a:t>.</a:t>
            </a:r>
          </a:p>
          <a:p>
            <a:r>
              <a:rPr lang="en-US" sz="1100" dirty="0"/>
              <a:t>World Health Organization (2021) </a:t>
            </a:r>
            <a:r>
              <a:rPr lang="en-US" sz="1100" i="1" dirty="0"/>
              <a:t>Global Patient Safety Action Plan 2021-2030: towards eliminating avoidable harm in health care</a:t>
            </a:r>
            <a:r>
              <a:rPr lang="en-US" sz="1100" dirty="0"/>
              <a:t>. Geneva: World Health Organization. Available at: </a:t>
            </a:r>
            <a:r>
              <a:rPr lang="en-US" sz="1100" dirty="0">
                <a:hlinkClick r:id="rId21"/>
              </a:rPr>
              <a:t>https://www.who.int/publications/i/item/9789240032705</a:t>
            </a:r>
            <a:r>
              <a:rPr lang="en-US" sz="1100" dirty="0"/>
              <a:t>.</a:t>
            </a:r>
          </a:p>
          <a:p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1775</Words>
  <Application>Microsoft Office PowerPoint</Application>
  <PresentationFormat>Widescreen</PresentationFormat>
  <Paragraphs>137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Nurse workload, communication failure and patient safety</dc:title>
  <dc:subject>Practice-Based Research Poster Presentation</dc:subject>
  <cp:lastModifiedBy>Ritu Panna Saha</cp:lastModifiedBy>
  <cp:revision>6</cp:revision>
  <dcterms:created xsi:type="dcterms:W3CDTF">2026-06-12T12:28:55Z</dcterms:created>
  <dcterms:modified xsi:type="dcterms:W3CDTF">2026-06-14T08:24:14Z</dcterms:modified>
</cp:coreProperties>
</file>