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4"/>
  </p:notesMasterIdLst>
  <p:sldIdLst>
    <p:sldId id="256" r:id="rId2"/>
    <p:sldId id="257" r:id="rId3"/>
    <p:sldId id="268" r:id="rId4"/>
    <p:sldId id="269" r:id="rId5"/>
    <p:sldId id="258" r:id="rId6"/>
    <p:sldId id="259" r:id="rId7"/>
    <p:sldId id="260" r:id="rId8"/>
    <p:sldId id="261" r:id="rId9"/>
    <p:sldId id="262" r:id="rId10"/>
    <p:sldId id="264"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244" autoAdjust="0"/>
  </p:normalViewPr>
  <p:slideViewPr>
    <p:cSldViewPr>
      <p:cViewPr varScale="1">
        <p:scale>
          <a:sx n="105" d="100"/>
          <a:sy n="105" d="100"/>
        </p:scale>
        <p:origin x="179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524C9E-5A81-43FB-8DCD-81E0FDFBD07E}" type="doc">
      <dgm:prSet loTypeId="urn:microsoft.com/office/officeart/2005/8/layout/default" loCatId="list" qsTypeId="urn:microsoft.com/office/officeart/2005/8/quickstyle/simple1" qsCatId="simple" csTypeId="urn:microsoft.com/office/officeart/2005/8/colors/accent3_1" csCatId="accent3" phldr="1"/>
      <dgm:spPr/>
      <dgm:t>
        <a:bodyPr/>
        <a:lstStyle/>
        <a:p>
          <a:endParaRPr lang="en-US"/>
        </a:p>
      </dgm:t>
    </dgm:pt>
    <dgm:pt modelId="{8B409C66-EBAE-4145-88BF-240A0518A44E}">
      <dgm:prSet phldrT="[Text]"/>
      <dgm:spPr/>
      <dgm:t>
        <a:bodyPr/>
        <a:lstStyle/>
        <a:p>
          <a:r>
            <a:rPr lang="en-US" dirty="0"/>
            <a:t>Host</a:t>
          </a:r>
          <a:r>
            <a:rPr lang="en-US" baseline="0" dirty="0"/>
            <a:t> Layer</a:t>
          </a:r>
          <a:endParaRPr lang="en-US" dirty="0"/>
        </a:p>
      </dgm:t>
    </dgm:pt>
    <dgm:pt modelId="{E0191E33-4ED2-45E9-9867-61EA54F4AD2E}" type="parTrans" cxnId="{97391762-41C5-479F-B3F6-963E868D0FB4}">
      <dgm:prSet/>
      <dgm:spPr/>
      <dgm:t>
        <a:bodyPr/>
        <a:lstStyle/>
        <a:p>
          <a:endParaRPr lang="en-US"/>
        </a:p>
      </dgm:t>
    </dgm:pt>
    <dgm:pt modelId="{A39B8307-4676-42EB-A2CC-CEFF538D96CB}" type="sibTrans" cxnId="{97391762-41C5-479F-B3F6-963E868D0FB4}">
      <dgm:prSet/>
      <dgm:spPr/>
      <dgm:t>
        <a:bodyPr/>
        <a:lstStyle/>
        <a:p>
          <a:endParaRPr lang="en-US"/>
        </a:p>
      </dgm:t>
    </dgm:pt>
    <dgm:pt modelId="{0AF46D05-F685-4E91-B299-52EDE9442A2A}">
      <dgm:prSet phldrT="[Text]"/>
      <dgm:spPr/>
      <dgm:t>
        <a:bodyPr/>
        <a:lstStyle/>
        <a:p>
          <a:r>
            <a:rPr lang="en-US" dirty="0"/>
            <a:t>Fabric</a:t>
          </a:r>
          <a:r>
            <a:rPr lang="en-US" baseline="0" dirty="0"/>
            <a:t> Layer</a:t>
          </a:r>
          <a:endParaRPr lang="en-US" dirty="0"/>
        </a:p>
      </dgm:t>
    </dgm:pt>
    <dgm:pt modelId="{8AA84E2A-3AF2-49D8-8560-09254BF3EBE5}" type="parTrans" cxnId="{1106A63D-8499-4B44-8296-4BEACB037FE2}">
      <dgm:prSet/>
      <dgm:spPr/>
      <dgm:t>
        <a:bodyPr/>
        <a:lstStyle/>
        <a:p>
          <a:endParaRPr lang="en-US"/>
        </a:p>
      </dgm:t>
    </dgm:pt>
    <dgm:pt modelId="{6D558CFB-26DA-446B-B65D-19A3A69836DC}" type="sibTrans" cxnId="{1106A63D-8499-4B44-8296-4BEACB037FE2}">
      <dgm:prSet/>
      <dgm:spPr/>
      <dgm:t>
        <a:bodyPr/>
        <a:lstStyle/>
        <a:p>
          <a:endParaRPr lang="en-US"/>
        </a:p>
      </dgm:t>
    </dgm:pt>
    <dgm:pt modelId="{4F65DE7C-FD68-488D-A0FF-4CAAA6BA7407}">
      <dgm:prSet phldrT="[Text]"/>
      <dgm:spPr/>
      <dgm:t>
        <a:bodyPr/>
        <a:lstStyle/>
        <a:p>
          <a:r>
            <a:rPr lang="en-US" dirty="0"/>
            <a:t>Storage</a:t>
          </a:r>
          <a:r>
            <a:rPr lang="en-US" baseline="0" dirty="0"/>
            <a:t> Layer</a:t>
          </a:r>
          <a:endParaRPr lang="en-US" dirty="0"/>
        </a:p>
      </dgm:t>
    </dgm:pt>
    <dgm:pt modelId="{771D0418-468A-4564-B1EA-63E01BAC9444}" type="parTrans" cxnId="{7EC4DE6C-ECB1-458B-8F1D-2E08D6AD399C}">
      <dgm:prSet/>
      <dgm:spPr/>
      <dgm:t>
        <a:bodyPr/>
        <a:lstStyle/>
        <a:p>
          <a:endParaRPr lang="en-US"/>
        </a:p>
      </dgm:t>
    </dgm:pt>
    <dgm:pt modelId="{B3F98B4B-C74F-4CDC-9C91-F6E28DD8A719}" type="sibTrans" cxnId="{7EC4DE6C-ECB1-458B-8F1D-2E08D6AD399C}">
      <dgm:prSet/>
      <dgm:spPr/>
      <dgm:t>
        <a:bodyPr/>
        <a:lstStyle/>
        <a:p>
          <a:endParaRPr lang="en-US"/>
        </a:p>
      </dgm:t>
    </dgm:pt>
    <dgm:pt modelId="{05507BB0-2886-4930-8E4C-2402175F702E}" type="pres">
      <dgm:prSet presAssocID="{20524C9E-5A81-43FB-8DCD-81E0FDFBD07E}" presName="diagram" presStyleCnt="0">
        <dgm:presLayoutVars>
          <dgm:dir/>
          <dgm:resizeHandles val="exact"/>
        </dgm:presLayoutVars>
      </dgm:prSet>
      <dgm:spPr/>
    </dgm:pt>
    <dgm:pt modelId="{16B7BFE8-3791-4003-BD26-423BC720E3EB}" type="pres">
      <dgm:prSet presAssocID="{8B409C66-EBAE-4145-88BF-240A0518A44E}" presName="node" presStyleLbl="node1" presStyleIdx="0" presStyleCnt="3" custScaleX="156857">
        <dgm:presLayoutVars>
          <dgm:bulletEnabled val="1"/>
        </dgm:presLayoutVars>
      </dgm:prSet>
      <dgm:spPr/>
    </dgm:pt>
    <dgm:pt modelId="{A043F26C-8456-47BA-A006-4087006F2572}" type="pres">
      <dgm:prSet presAssocID="{A39B8307-4676-42EB-A2CC-CEFF538D96CB}" presName="sibTrans" presStyleCnt="0"/>
      <dgm:spPr/>
    </dgm:pt>
    <dgm:pt modelId="{FB0033DB-FF9E-42CD-8DC6-6DBF5AA9BC62}" type="pres">
      <dgm:prSet presAssocID="{0AF46D05-F685-4E91-B299-52EDE9442A2A}" presName="node" presStyleLbl="node1" presStyleIdx="1" presStyleCnt="3" custScaleX="155711" custLinFactNeighborX="-573" custLinFactNeighborY="-2786">
        <dgm:presLayoutVars>
          <dgm:bulletEnabled val="1"/>
        </dgm:presLayoutVars>
      </dgm:prSet>
      <dgm:spPr/>
    </dgm:pt>
    <dgm:pt modelId="{C8339BFB-D2AE-4911-9858-89AC920B8BFC}" type="pres">
      <dgm:prSet presAssocID="{6D558CFB-26DA-446B-B65D-19A3A69836DC}" presName="sibTrans" presStyleCnt="0"/>
      <dgm:spPr/>
    </dgm:pt>
    <dgm:pt modelId="{B1AB4F42-8C4C-4B87-B8F7-04A1B52DD4D6}" type="pres">
      <dgm:prSet presAssocID="{4F65DE7C-FD68-488D-A0FF-4CAAA6BA7407}" presName="node" presStyleLbl="node1" presStyleIdx="2" presStyleCnt="3" custScaleX="156857">
        <dgm:presLayoutVars>
          <dgm:bulletEnabled val="1"/>
        </dgm:presLayoutVars>
      </dgm:prSet>
      <dgm:spPr/>
    </dgm:pt>
  </dgm:ptLst>
  <dgm:cxnLst>
    <dgm:cxn modelId="{1106A63D-8499-4B44-8296-4BEACB037FE2}" srcId="{20524C9E-5A81-43FB-8DCD-81E0FDFBD07E}" destId="{0AF46D05-F685-4E91-B299-52EDE9442A2A}" srcOrd="1" destOrd="0" parTransId="{8AA84E2A-3AF2-49D8-8560-09254BF3EBE5}" sibTransId="{6D558CFB-26DA-446B-B65D-19A3A69836DC}"/>
    <dgm:cxn modelId="{97391762-41C5-479F-B3F6-963E868D0FB4}" srcId="{20524C9E-5A81-43FB-8DCD-81E0FDFBD07E}" destId="{8B409C66-EBAE-4145-88BF-240A0518A44E}" srcOrd="0" destOrd="0" parTransId="{E0191E33-4ED2-45E9-9867-61EA54F4AD2E}" sibTransId="{A39B8307-4676-42EB-A2CC-CEFF538D96CB}"/>
    <dgm:cxn modelId="{7EC4DE6C-ECB1-458B-8F1D-2E08D6AD399C}" srcId="{20524C9E-5A81-43FB-8DCD-81E0FDFBD07E}" destId="{4F65DE7C-FD68-488D-A0FF-4CAAA6BA7407}" srcOrd="2" destOrd="0" parTransId="{771D0418-468A-4564-B1EA-63E01BAC9444}" sibTransId="{B3F98B4B-C74F-4CDC-9C91-F6E28DD8A719}"/>
    <dgm:cxn modelId="{6300B56D-BFB8-4456-A332-FD09172F60BC}" type="presOf" srcId="{0AF46D05-F685-4E91-B299-52EDE9442A2A}" destId="{FB0033DB-FF9E-42CD-8DC6-6DBF5AA9BC62}" srcOrd="0" destOrd="0" presId="urn:microsoft.com/office/officeart/2005/8/layout/default"/>
    <dgm:cxn modelId="{44388096-B8FF-45C6-8A11-966984D2A2DC}" type="presOf" srcId="{20524C9E-5A81-43FB-8DCD-81E0FDFBD07E}" destId="{05507BB0-2886-4930-8E4C-2402175F702E}" srcOrd="0" destOrd="0" presId="urn:microsoft.com/office/officeart/2005/8/layout/default"/>
    <dgm:cxn modelId="{BE6D09C1-BF8A-4557-851B-289DC2CA06A9}" type="presOf" srcId="{8B409C66-EBAE-4145-88BF-240A0518A44E}" destId="{16B7BFE8-3791-4003-BD26-423BC720E3EB}" srcOrd="0" destOrd="0" presId="urn:microsoft.com/office/officeart/2005/8/layout/default"/>
    <dgm:cxn modelId="{613FD4C4-0BF6-4576-8F4A-E891E5BD47F0}" type="presOf" srcId="{4F65DE7C-FD68-488D-A0FF-4CAAA6BA7407}" destId="{B1AB4F42-8C4C-4B87-B8F7-04A1B52DD4D6}" srcOrd="0" destOrd="0" presId="urn:microsoft.com/office/officeart/2005/8/layout/default"/>
    <dgm:cxn modelId="{DAF17708-560F-4C17-88AD-CBE58E2C9025}" type="presParOf" srcId="{05507BB0-2886-4930-8E4C-2402175F702E}" destId="{16B7BFE8-3791-4003-BD26-423BC720E3EB}" srcOrd="0" destOrd="0" presId="urn:microsoft.com/office/officeart/2005/8/layout/default"/>
    <dgm:cxn modelId="{CF443CD2-D0C8-4CBD-8286-AE817BF4D60F}" type="presParOf" srcId="{05507BB0-2886-4930-8E4C-2402175F702E}" destId="{A043F26C-8456-47BA-A006-4087006F2572}" srcOrd="1" destOrd="0" presId="urn:microsoft.com/office/officeart/2005/8/layout/default"/>
    <dgm:cxn modelId="{52CD763D-689D-4C71-839C-DEEDC8B39BB1}" type="presParOf" srcId="{05507BB0-2886-4930-8E4C-2402175F702E}" destId="{FB0033DB-FF9E-42CD-8DC6-6DBF5AA9BC62}" srcOrd="2" destOrd="0" presId="urn:microsoft.com/office/officeart/2005/8/layout/default"/>
    <dgm:cxn modelId="{2C7703D6-CE52-4F22-9CA5-4C8AB97764EB}" type="presParOf" srcId="{05507BB0-2886-4930-8E4C-2402175F702E}" destId="{C8339BFB-D2AE-4911-9858-89AC920B8BFC}" srcOrd="3" destOrd="0" presId="urn:microsoft.com/office/officeart/2005/8/layout/default"/>
    <dgm:cxn modelId="{5B31A6C5-BD78-4FD2-9819-A8EA55ADEF41}" type="presParOf" srcId="{05507BB0-2886-4930-8E4C-2402175F702E}" destId="{B1AB4F42-8C4C-4B87-B8F7-04A1B52DD4D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524C9E-5A81-43FB-8DCD-81E0FDFBD07E}" type="doc">
      <dgm:prSet loTypeId="urn:microsoft.com/office/officeart/2005/8/layout/default" loCatId="list" qsTypeId="urn:microsoft.com/office/officeart/2005/8/quickstyle/simple1" qsCatId="simple" csTypeId="urn:microsoft.com/office/officeart/2005/8/colors/accent3_1" csCatId="accent3" phldr="1"/>
      <dgm:spPr/>
      <dgm:t>
        <a:bodyPr/>
        <a:lstStyle/>
        <a:p>
          <a:endParaRPr lang="en-US"/>
        </a:p>
      </dgm:t>
    </dgm:pt>
    <dgm:pt modelId="{8B409C66-EBAE-4145-88BF-240A0518A44E}">
      <dgm:prSet phldrT="[Text]"/>
      <dgm:spPr/>
      <dgm:t>
        <a:bodyPr/>
        <a:lstStyle/>
        <a:p>
          <a:r>
            <a:rPr lang="en-US" dirty="0"/>
            <a:t>Node ports</a:t>
          </a:r>
        </a:p>
      </dgm:t>
    </dgm:pt>
    <dgm:pt modelId="{E0191E33-4ED2-45E9-9867-61EA54F4AD2E}" type="parTrans" cxnId="{97391762-41C5-479F-B3F6-963E868D0FB4}">
      <dgm:prSet/>
      <dgm:spPr/>
      <dgm:t>
        <a:bodyPr/>
        <a:lstStyle/>
        <a:p>
          <a:endParaRPr lang="en-US"/>
        </a:p>
      </dgm:t>
    </dgm:pt>
    <dgm:pt modelId="{A39B8307-4676-42EB-A2CC-CEFF538D96CB}" type="sibTrans" cxnId="{97391762-41C5-479F-B3F6-963E868D0FB4}">
      <dgm:prSet/>
      <dgm:spPr/>
      <dgm:t>
        <a:bodyPr/>
        <a:lstStyle/>
        <a:p>
          <a:endParaRPr lang="en-US"/>
        </a:p>
      </dgm:t>
    </dgm:pt>
    <dgm:pt modelId="{199E70F6-941F-47F8-826E-6574A5646280}">
      <dgm:prSet phldrT="[Text]"/>
      <dgm:spPr/>
      <dgm:t>
        <a:bodyPr/>
        <a:lstStyle/>
        <a:p>
          <a:r>
            <a:rPr lang="en-US" dirty="0"/>
            <a:t>Cables</a:t>
          </a:r>
        </a:p>
      </dgm:t>
    </dgm:pt>
    <dgm:pt modelId="{348004BE-AC9C-43E2-8565-946A06ED306B}" type="parTrans" cxnId="{256EE4F7-06F4-4ED3-9D3F-C20CD5423DA3}">
      <dgm:prSet/>
      <dgm:spPr/>
      <dgm:t>
        <a:bodyPr/>
        <a:lstStyle/>
        <a:p>
          <a:endParaRPr lang="en-US"/>
        </a:p>
      </dgm:t>
    </dgm:pt>
    <dgm:pt modelId="{B35A49DD-FB87-47EF-A0D0-A2BF933D66EE}" type="sibTrans" cxnId="{256EE4F7-06F4-4ED3-9D3F-C20CD5423DA3}">
      <dgm:prSet/>
      <dgm:spPr/>
      <dgm:t>
        <a:bodyPr/>
        <a:lstStyle/>
        <a:p>
          <a:endParaRPr lang="en-US"/>
        </a:p>
      </dgm:t>
    </dgm:pt>
    <dgm:pt modelId="{0AF46D05-F685-4E91-B299-52EDE9442A2A}">
      <dgm:prSet phldrT="[Text]"/>
      <dgm:spPr/>
      <dgm:t>
        <a:bodyPr/>
        <a:lstStyle/>
        <a:p>
          <a:r>
            <a:rPr lang="en-US" dirty="0"/>
            <a:t>Interconnection Devices</a:t>
          </a:r>
        </a:p>
      </dgm:t>
    </dgm:pt>
    <dgm:pt modelId="{8AA84E2A-3AF2-49D8-8560-09254BF3EBE5}" type="parTrans" cxnId="{1106A63D-8499-4B44-8296-4BEACB037FE2}">
      <dgm:prSet/>
      <dgm:spPr/>
      <dgm:t>
        <a:bodyPr/>
        <a:lstStyle/>
        <a:p>
          <a:endParaRPr lang="en-US"/>
        </a:p>
      </dgm:t>
    </dgm:pt>
    <dgm:pt modelId="{6D558CFB-26DA-446B-B65D-19A3A69836DC}" type="sibTrans" cxnId="{1106A63D-8499-4B44-8296-4BEACB037FE2}">
      <dgm:prSet/>
      <dgm:spPr/>
      <dgm:t>
        <a:bodyPr/>
        <a:lstStyle/>
        <a:p>
          <a:endParaRPr lang="en-US"/>
        </a:p>
      </dgm:t>
    </dgm:pt>
    <dgm:pt modelId="{4F65DE7C-FD68-488D-A0FF-4CAAA6BA7407}">
      <dgm:prSet phldrT="[Text]"/>
      <dgm:spPr/>
      <dgm:t>
        <a:bodyPr/>
        <a:lstStyle/>
        <a:p>
          <a:r>
            <a:rPr lang="en-US" dirty="0"/>
            <a:t>Storage Array</a:t>
          </a:r>
        </a:p>
      </dgm:t>
    </dgm:pt>
    <dgm:pt modelId="{771D0418-468A-4564-B1EA-63E01BAC9444}" type="parTrans" cxnId="{7EC4DE6C-ECB1-458B-8F1D-2E08D6AD399C}">
      <dgm:prSet/>
      <dgm:spPr/>
      <dgm:t>
        <a:bodyPr/>
        <a:lstStyle/>
        <a:p>
          <a:endParaRPr lang="en-US"/>
        </a:p>
      </dgm:t>
    </dgm:pt>
    <dgm:pt modelId="{B3F98B4B-C74F-4CDC-9C91-F6E28DD8A719}" type="sibTrans" cxnId="{7EC4DE6C-ECB1-458B-8F1D-2E08D6AD399C}">
      <dgm:prSet/>
      <dgm:spPr/>
      <dgm:t>
        <a:bodyPr/>
        <a:lstStyle/>
        <a:p>
          <a:endParaRPr lang="en-US"/>
        </a:p>
      </dgm:t>
    </dgm:pt>
    <dgm:pt modelId="{05507BB0-2886-4930-8E4C-2402175F702E}" type="pres">
      <dgm:prSet presAssocID="{20524C9E-5A81-43FB-8DCD-81E0FDFBD07E}" presName="diagram" presStyleCnt="0">
        <dgm:presLayoutVars>
          <dgm:dir/>
          <dgm:resizeHandles val="exact"/>
        </dgm:presLayoutVars>
      </dgm:prSet>
      <dgm:spPr/>
    </dgm:pt>
    <dgm:pt modelId="{16B7BFE8-3791-4003-BD26-423BC720E3EB}" type="pres">
      <dgm:prSet presAssocID="{8B409C66-EBAE-4145-88BF-240A0518A44E}" presName="node" presStyleLbl="node1" presStyleIdx="0" presStyleCnt="4" custScaleX="156857">
        <dgm:presLayoutVars>
          <dgm:bulletEnabled val="1"/>
        </dgm:presLayoutVars>
      </dgm:prSet>
      <dgm:spPr/>
    </dgm:pt>
    <dgm:pt modelId="{A043F26C-8456-47BA-A006-4087006F2572}" type="pres">
      <dgm:prSet presAssocID="{A39B8307-4676-42EB-A2CC-CEFF538D96CB}" presName="sibTrans" presStyleCnt="0"/>
      <dgm:spPr/>
    </dgm:pt>
    <dgm:pt modelId="{B1E6EA04-8654-466F-83DB-BE38833D5E80}" type="pres">
      <dgm:prSet presAssocID="{199E70F6-941F-47F8-826E-6574A5646280}" presName="node" presStyleLbl="node1" presStyleIdx="1" presStyleCnt="4" custScaleX="156857">
        <dgm:presLayoutVars>
          <dgm:bulletEnabled val="1"/>
        </dgm:presLayoutVars>
      </dgm:prSet>
      <dgm:spPr/>
    </dgm:pt>
    <dgm:pt modelId="{AF29C18E-60A9-41AA-896D-8B0A561F6272}" type="pres">
      <dgm:prSet presAssocID="{B35A49DD-FB87-47EF-A0D0-A2BF933D66EE}" presName="sibTrans" presStyleCnt="0"/>
      <dgm:spPr/>
    </dgm:pt>
    <dgm:pt modelId="{FB0033DB-FF9E-42CD-8DC6-6DBF5AA9BC62}" type="pres">
      <dgm:prSet presAssocID="{0AF46D05-F685-4E91-B299-52EDE9442A2A}" presName="node" presStyleLbl="node1" presStyleIdx="2" presStyleCnt="4" custScaleX="155711" custLinFactNeighborX="-573" custLinFactNeighborY="-2786">
        <dgm:presLayoutVars>
          <dgm:bulletEnabled val="1"/>
        </dgm:presLayoutVars>
      </dgm:prSet>
      <dgm:spPr/>
    </dgm:pt>
    <dgm:pt modelId="{C8339BFB-D2AE-4911-9858-89AC920B8BFC}" type="pres">
      <dgm:prSet presAssocID="{6D558CFB-26DA-446B-B65D-19A3A69836DC}" presName="sibTrans" presStyleCnt="0"/>
      <dgm:spPr/>
    </dgm:pt>
    <dgm:pt modelId="{B1AB4F42-8C4C-4B87-B8F7-04A1B52DD4D6}" type="pres">
      <dgm:prSet presAssocID="{4F65DE7C-FD68-488D-A0FF-4CAAA6BA7407}" presName="node" presStyleLbl="node1" presStyleIdx="3" presStyleCnt="4" custScaleX="156857">
        <dgm:presLayoutVars>
          <dgm:bulletEnabled val="1"/>
        </dgm:presLayoutVars>
      </dgm:prSet>
      <dgm:spPr/>
    </dgm:pt>
  </dgm:ptLst>
  <dgm:cxnLst>
    <dgm:cxn modelId="{1106A63D-8499-4B44-8296-4BEACB037FE2}" srcId="{20524C9E-5A81-43FB-8DCD-81E0FDFBD07E}" destId="{0AF46D05-F685-4E91-B299-52EDE9442A2A}" srcOrd="2" destOrd="0" parTransId="{8AA84E2A-3AF2-49D8-8560-09254BF3EBE5}" sibTransId="{6D558CFB-26DA-446B-B65D-19A3A69836DC}"/>
    <dgm:cxn modelId="{97391762-41C5-479F-B3F6-963E868D0FB4}" srcId="{20524C9E-5A81-43FB-8DCD-81E0FDFBD07E}" destId="{8B409C66-EBAE-4145-88BF-240A0518A44E}" srcOrd="0" destOrd="0" parTransId="{E0191E33-4ED2-45E9-9867-61EA54F4AD2E}" sibTransId="{A39B8307-4676-42EB-A2CC-CEFF538D96CB}"/>
    <dgm:cxn modelId="{7EC4DE6C-ECB1-458B-8F1D-2E08D6AD399C}" srcId="{20524C9E-5A81-43FB-8DCD-81E0FDFBD07E}" destId="{4F65DE7C-FD68-488D-A0FF-4CAAA6BA7407}" srcOrd="3" destOrd="0" parTransId="{771D0418-468A-4564-B1EA-63E01BAC9444}" sibTransId="{B3F98B4B-C74F-4CDC-9C91-F6E28DD8A719}"/>
    <dgm:cxn modelId="{D1DB538F-6CA4-4951-9E8B-B682793A1403}" type="presOf" srcId="{4F65DE7C-FD68-488D-A0FF-4CAAA6BA7407}" destId="{B1AB4F42-8C4C-4B87-B8F7-04A1B52DD4D6}" srcOrd="0" destOrd="0" presId="urn:microsoft.com/office/officeart/2005/8/layout/default"/>
    <dgm:cxn modelId="{D44D8B93-FC71-4DC9-BC9D-43ED4C07287F}" type="presOf" srcId="{20524C9E-5A81-43FB-8DCD-81E0FDFBD07E}" destId="{05507BB0-2886-4930-8E4C-2402175F702E}" srcOrd="0" destOrd="0" presId="urn:microsoft.com/office/officeart/2005/8/layout/default"/>
    <dgm:cxn modelId="{CF55C2B5-94A2-4D3F-98CB-DBF16A2B1FE2}" type="presOf" srcId="{199E70F6-941F-47F8-826E-6574A5646280}" destId="{B1E6EA04-8654-466F-83DB-BE38833D5E80}" srcOrd="0" destOrd="0" presId="urn:microsoft.com/office/officeart/2005/8/layout/default"/>
    <dgm:cxn modelId="{ED9321C9-34B2-4C97-B0B8-7927263C3E61}" type="presOf" srcId="{0AF46D05-F685-4E91-B299-52EDE9442A2A}" destId="{FB0033DB-FF9E-42CD-8DC6-6DBF5AA9BC62}" srcOrd="0" destOrd="0" presId="urn:microsoft.com/office/officeart/2005/8/layout/default"/>
    <dgm:cxn modelId="{1609CAF2-3CE9-43FF-BEF2-D265D203FCD3}" type="presOf" srcId="{8B409C66-EBAE-4145-88BF-240A0518A44E}" destId="{16B7BFE8-3791-4003-BD26-423BC720E3EB}" srcOrd="0" destOrd="0" presId="urn:microsoft.com/office/officeart/2005/8/layout/default"/>
    <dgm:cxn modelId="{256EE4F7-06F4-4ED3-9D3F-C20CD5423DA3}" srcId="{20524C9E-5A81-43FB-8DCD-81E0FDFBD07E}" destId="{199E70F6-941F-47F8-826E-6574A5646280}" srcOrd="1" destOrd="0" parTransId="{348004BE-AC9C-43E2-8565-946A06ED306B}" sibTransId="{B35A49DD-FB87-47EF-A0D0-A2BF933D66EE}"/>
    <dgm:cxn modelId="{D3E386F2-DD5B-4412-A609-C19E499CBD72}" type="presParOf" srcId="{05507BB0-2886-4930-8E4C-2402175F702E}" destId="{16B7BFE8-3791-4003-BD26-423BC720E3EB}" srcOrd="0" destOrd="0" presId="urn:microsoft.com/office/officeart/2005/8/layout/default"/>
    <dgm:cxn modelId="{DFAE3EEE-AEB9-4357-B4EE-B6D5F42E26A6}" type="presParOf" srcId="{05507BB0-2886-4930-8E4C-2402175F702E}" destId="{A043F26C-8456-47BA-A006-4087006F2572}" srcOrd="1" destOrd="0" presId="urn:microsoft.com/office/officeart/2005/8/layout/default"/>
    <dgm:cxn modelId="{643EC20F-C3BE-4423-B7D1-B9058FD22303}" type="presParOf" srcId="{05507BB0-2886-4930-8E4C-2402175F702E}" destId="{B1E6EA04-8654-466F-83DB-BE38833D5E80}" srcOrd="2" destOrd="0" presId="urn:microsoft.com/office/officeart/2005/8/layout/default"/>
    <dgm:cxn modelId="{3230D638-93CB-4E1F-8A49-F392C9C8BE3B}" type="presParOf" srcId="{05507BB0-2886-4930-8E4C-2402175F702E}" destId="{AF29C18E-60A9-41AA-896D-8B0A561F6272}" srcOrd="3" destOrd="0" presId="urn:microsoft.com/office/officeart/2005/8/layout/default"/>
    <dgm:cxn modelId="{B2573DDC-72D8-4E93-A32A-EC9BC66E84D1}" type="presParOf" srcId="{05507BB0-2886-4930-8E4C-2402175F702E}" destId="{FB0033DB-FF9E-42CD-8DC6-6DBF5AA9BC62}" srcOrd="4" destOrd="0" presId="urn:microsoft.com/office/officeart/2005/8/layout/default"/>
    <dgm:cxn modelId="{8D9B24E7-00A7-4D28-825B-D173BE9E24A8}" type="presParOf" srcId="{05507BB0-2886-4930-8E4C-2402175F702E}" destId="{C8339BFB-D2AE-4911-9858-89AC920B8BFC}" srcOrd="5" destOrd="0" presId="urn:microsoft.com/office/officeart/2005/8/layout/default"/>
    <dgm:cxn modelId="{6ECF0962-5CD6-4A38-89C7-988EEE6828DB}" type="presParOf" srcId="{05507BB0-2886-4930-8E4C-2402175F702E}" destId="{B1AB4F42-8C4C-4B87-B8F7-04A1B52DD4D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8594BB-199C-440C-AFBB-F39754DE2ADD}" type="doc">
      <dgm:prSet loTypeId="urn:microsoft.com/office/officeart/2005/8/layout/default" loCatId="list" qsTypeId="urn:microsoft.com/office/officeart/2005/8/quickstyle/simple1" qsCatId="simple" csTypeId="urn:microsoft.com/office/officeart/2005/8/colors/accent5_1" csCatId="accent5" phldr="1"/>
      <dgm:spPr/>
      <dgm:t>
        <a:bodyPr/>
        <a:lstStyle/>
        <a:p>
          <a:endParaRPr lang="en-US"/>
        </a:p>
      </dgm:t>
    </dgm:pt>
    <dgm:pt modelId="{3150D3F0-3834-4767-886C-6DFE569C8DB1}">
      <dgm:prSet phldrT="[Text]"/>
      <dgm:spPr/>
      <dgm:t>
        <a:bodyPr/>
        <a:lstStyle/>
        <a:p>
          <a:r>
            <a:rPr lang="en-US" dirty="0"/>
            <a:t>System Software</a:t>
          </a:r>
        </a:p>
      </dgm:t>
    </dgm:pt>
    <dgm:pt modelId="{6C4529FE-9A08-4236-9A28-173793AF81E0}" type="parTrans" cxnId="{7787CD4A-6E81-48E0-AD37-2B37CD3BF4F2}">
      <dgm:prSet/>
      <dgm:spPr/>
      <dgm:t>
        <a:bodyPr/>
        <a:lstStyle/>
        <a:p>
          <a:endParaRPr lang="en-US"/>
        </a:p>
      </dgm:t>
    </dgm:pt>
    <dgm:pt modelId="{45C918BA-9CD3-4CC1-BECA-60DFC60FFCC3}" type="sibTrans" cxnId="{7787CD4A-6E81-48E0-AD37-2B37CD3BF4F2}">
      <dgm:prSet/>
      <dgm:spPr/>
      <dgm:t>
        <a:bodyPr/>
        <a:lstStyle/>
        <a:p>
          <a:endParaRPr lang="en-US"/>
        </a:p>
      </dgm:t>
    </dgm:pt>
    <dgm:pt modelId="{B7D63465-6BD9-48AB-9ADD-2B618EED980A}">
      <dgm:prSet phldrT="[Text]"/>
      <dgm:spPr/>
      <dgm:t>
        <a:bodyPr/>
        <a:lstStyle/>
        <a:p>
          <a:r>
            <a:rPr lang="en-US" dirty="0"/>
            <a:t>Application Software</a:t>
          </a:r>
        </a:p>
      </dgm:t>
    </dgm:pt>
    <dgm:pt modelId="{F3B641D0-B2FC-4786-898B-89C777469B4D}" type="parTrans" cxnId="{810E1AB5-4FEC-4B1D-BA86-1FE9BEE45088}">
      <dgm:prSet/>
      <dgm:spPr/>
      <dgm:t>
        <a:bodyPr/>
        <a:lstStyle/>
        <a:p>
          <a:endParaRPr lang="en-US"/>
        </a:p>
      </dgm:t>
    </dgm:pt>
    <dgm:pt modelId="{33006C08-A6D4-4CF9-ACD8-483731B67EF0}" type="sibTrans" cxnId="{810E1AB5-4FEC-4B1D-BA86-1FE9BEE45088}">
      <dgm:prSet/>
      <dgm:spPr/>
      <dgm:t>
        <a:bodyPr/>
        <a:lstStyle/>
        <a:p>
          <a:endParaRPr lang="en-US"/>
        </a:p>
      </dgm:t>
    </dgm:pt>
    <dgm:pt modelId="{57C5141A-A7C9-44E7-BA84-09ED1F8D8AC1}" type="pres">
      <dgm:prSet presAssocID="{C98594BB-199C-440C-AFBB-F39754DE2ADD}" presName="diagram" presStyleCnt="0">
        <dgm:presLayoutVars>
          <dgm:dir/>
          <dgm:resizeHandles val="exact"/>
        </dgm:presLayoutVars>
      </dgm:prSet>
      <dgm:spPr/>
    </dgm:pt>
    <dgm:pt modelId="{465B5349-24DC-457E-8D99-BA84D44AD6C0}" type="pres">
      <dgm:prSet presAssocID="{3150D3F0-3834-4767-886C-6DFE569C8DB1}" presName="node" presStyleLbl="node1" presStyleIdx="0" presStyleCnt="2">
        <dgm:presLayoutVars>
          <dgm:bulletEnabled val="1"/>
        </dgm:presLayoutVars>
      </dgm:prSet>
      <dgm:spPr/>
    </dgm:pt>
    <dgm:pt modelId="{FCFF6570-0E1A-4ED6-AC0B-F5880A22B8FA}" type="pres">
      <dgm:prSet presAssocID="{45C918BA-9CD3-4CC1-BECA-60DFC60FFCC3}" presName="sibTrans" presStyleCnt="0"/>
      <dgm:spPr/>
    </dgm:pt>
    <dgm:pt modelId="{B40E9A16-D802-46A1-9BB0-6092B8DFED9D}" type="pres">
      <dgm:prSet presAssocID="{B7D63465-6BD9-48AB-9ADD-2B618EED980A}" presName="node" presStyleLbl="node1" presStyleIdx="1" presStyleCnt="2">
        <dgm:presLayoutVars>
          <dgm:bulletEnabled val="1"/>
        </dgm:presLayoutVars>
      </dgm:prSet>
      <dgm:spPr/>
    </dgm:pt>
  </dgm:ptLst>
  <dgm:cxnLst>
    <dgm:cxn modelId="{7787CD4A-6E81-48E0-AD37-2B37CD3BF4F2}" srcId="{C98594BB-199C-440C-AFBB-F39754DE2ADD}" destId="{3150D3F0-3834-4767-886C-6DFE569C8DB1}" srcOrd="0" destOrd="0" parTransId="{6C4529FE-9A08-4236-9A28-173793AF81E0}" sibTransId="{45C918BA-9CD3-4CC1-BECA-60DFC60FFCC3}"/>
    <dgm:cxn modelId="{17290D79-94F8-43EF-8F3B-5944242B91F6}" type="presOf" srcId="{C98594BB-199C-440C-AFBB-F39754DE2ADD}" destId="{57C5141A-A7C9-44E7-BA84-09ED1F8D8AC1}" srcOrd="0" destOrd="0" presId="urn:microsoft.com/office/officeart/2005/8/layout/default"/>
    <dgm:cxn modelId="{ED0258AE-41A5-48D7-A47E-EB8CAE0AF18F}" type="presOf" srcId="{B7D63465-6BD9-48AB-9ADD-2B618EED980A}" destId="{B40E9A16-D802-46A1-9BB0-6092B8DFED9D}" srcOrd="0" destOrd="0" presId="urn:microsoft.com/office/officeart/2005/8/layout/default"/>
    <dgm:cxn modelId="{810E1AB5-4FEC-4B1D-BA86-1FE9BEE45088}" srcId="{C98594BB-199C-440C-AFBB-F39754DE2ADD}" destId="{B7D63465-6BD9-48AB-9ADD-2B618EED980A}" srcOrd="1" destOrd="0" parTransId="{F3B641D0-B2FC-4786-898B-89C777469B4D}" sibTransId="{33006C08-A6D4-4CF9-ACD8-483731B67EF0}"/>
    <dgm:cxn modelId="{AD1798D0-2FBC-4461-94C8-D33B82906E99}" type="presOf" srcId="{3150D3F0-3834-4767-886C-6DFE569C8DB1}" destId="{465B5349-24DC-457E-8D99-BA84D44AD6C0}" srcOrd="0" destOrd="0" presId="urn:microsoft.com/office/officeart/2005/8/layout/default"/>
    <dgm:cxn modelId="{F655B799-882D-43F5-8A42-6651992BF6F4}" type="presParOf" srcId="{57C5141A-A7C9-44E7-BA84-09ED1F8D8AC1}" destId="{465B5349-24DC-457E-8D99-BA84D44AD6C0}" srcOrd="0" destOrd="0" presId="urn:microsoft.com/office/officeart/2005/8/layout/default"/>
    <dgm:cxn modelId="{3880FB31-8CAB-4E04-AC05-8356430BD018}" type="presParOf" srcId="{57C5141A-A7C9-44E7-BA84-09ED1F8D8AC1}" destId="{FCFF6570-0E1A-4ED6-AC0B-F5880A22B8FA}" srcOrd="1" destOrd="0" presId="urn:microsoft.com/office/officeart/2005/8/layout/default"/>
    <dgm:cxn modelId="{B9D959C2-023F-4A72-ACD0-B258251E779F}" type="presParOf" srcId="{57C5141A-A7C9-44E7-BA84-09ED1F8D8AC1}" destId="{B40E9A16-D802-46A1-9BB0-6092B8DFED9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B7BFE8-3791-4003-BD26-423BC720E3EB}">
      <dsp:nvSpPr>
        <dsp:cNvPr id="0" name=""/>
        <dsp:cNvSpPr/>
      </dsp:nvSpPr>
      <dsp:spPr>
        <a:xfrm>
          <a:off x="2058" y="280277"/>
          <a:ext cx="3258196" cy="1246305"/>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Host</a:t>
          </a:r>
          <a:r>
            <a:rPr lang="en-US" sz="4100" kern="1200" baseline="0" dirty="0"/>
            <a:t> Layer</a:t>
          </a:r>
          <a:endParaRPr lang="en-US" sz="4100" kern="1200" dirty="0"/>
        </a:p>
      </dsp:txBody>
      <dsp:txXfrm>
        <a:off x="2058" y="280277"/>
        <a:ext cx="3258196" cy="1246305"/>
      </dsp:txXfrm>
    </dsp:sp>
    <dsp:sp modelId="{FB0033DB-FF9E-42CD-8DC6-6DBF5AA9BC62}">
      <dsp:nvSpPr>
        <dsp:cNvPr id="0" name=""/>
        <dsp:cNvSpPr/>
      </dsp:nvSpPr>
      <dsp:spPr>
        <a:xfrm>
          <a:off x="2058" y="1699578"/>
          <a:ext cx="3234392" cy="1246305"/>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Fabric</a:t>
          </a:r>
          <a:r>
            <a:rPr lang="en-US" sz="4100" kern="1200" baseline="0" dirty="0"/>
            <a:t> Layer</a:t>
          </a:r>
          <a:endParaRPr lang="en-US" sz="4100" kern="1200" dirty="0"/>
        </a:p>
      </dsp:txBody>
      <dsp:txXfrm>
        <a:off x="2058" y="1699578"/>
        <a:ext cx="3234392" cy="1246305"/>
      </dsp:txXfrm>
    </dsp:sp>
    <dsp:sp modelId="{B1AB4F42-8C4C-4B87-B8F7-04A1B52DD4D6}">
      <dsp:nvSpPr>
        <dsp:cNvPr id="0" name=""/>
        <dsp:cNvSpPr/>
      </dsp:nvSpPr>
      <dsp:spPr>
        <a:xfrm>
          <a:off x="2058" y="3188324"/>
          <a:ext cx="3258196" cy="1246305"/>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Storage</a:t>
          </a:r>
          <a:r>
            <a:rPr lang="en-US" sz="4100" kern="1200" baseline="0" dirty="0"/>
            <a:t> Layer</a:t>
          </a:r>
          <a:endParaRPr lang="en-US" sz="4100" kern="1200" dirty="0"/>
        </a:p>
      </dsp:txBody>
      <dsp:txXfrm>
        <a:off x="2058" y="3188324"/>
        <a:ext cx="3258196" cy="12463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B7BFE8-3791-4003-BD26-423BC720E3EB}">
      <dsp:nvSpPr>
        <dsp:cNvPr id="0" name=""/>
        <dsp:cNvSpPr/>
      </dsp:nvSpPr>
      <dsp:spPr>
        <a:xfrm>
          <a:off x="261914" y="559"/>
          <a:ext cx="2738484" cy="1047508"/>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Node ports</a:t>
          </a:r>
        </a:p>
      </dsp:txBody>
      <dsp:txXfrm>
        <a:off x="261914" y="559"/>
        <a:ext cx="2738484" cy="1047508"/>
      </dsp:txXfrm>
    </dsp:sp>
    <dsp:sp modelId="{B1E6EA04-8654-466F-83DB-BE38833D5E80}">
      <dsp:nvSpPr>
        <dsp:cNvPr id="0" name=""/>
        <dsp:cNvSpPr/>
      </dsp:nvSpPr>
      <dsp:spPr>
        <a:xfrm>
          <a:off x="261914" y="1222652"/>
          <a:ext cx="2738484" cy="1047508"/>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Cables</a:t>
          </a:r>
        </a:p>
      </dsp:txBody>
      <dsp:txXfrm>
        <a:off x="261914" y="1222652"/>
        <a:ext cx="2738484" cy="1047508"/>
      </dsp:txXfrm>
    </dsp:sp>
    <dsp:sp modelId="{FB0033DB-FF9E-42CD-8DC6-6DBF5AA9BC62}">
      <dsp:nvSpPr>
        <dsp:cNvPr id="0" name=""/>
        <dsp:cNvSpPr/>
      </dsp:nvSpPr>
      <dsp:spPr>
        <a:xfrm>
          <a:off x="261914" y="2415562"/>
          <a:ext cx="2718476" cy="1047508"/>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Interconnection Devices</a:t>
          </a:r>
        </a:p>
      </dsp:txBody>
      <dsp:txXfrm>
        <a:off x="261914" y="2415562"/>
        <a:ext cx="2718476" cy="1047508"/>
      </dsp:txXfrm>
    </dsp:sp>
    <dsp:sp modelId="{B1AB4F42-8C4C-4B87-B8F7-04A1B52DD4D6}">
      <dsp:nvSpPr>
        <dsp:cNvPr id="0" name=""/>
        <dsp:cNvSpPr/>
      </dsp:nvSpPr>
      <dsp:spPr>
        <a:xfrm>
          <a:off x="261914" y="3666839"/>
          <a:ext cx="2738484" cy="1047508"/>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Storage Array</a:t>
          </a:r>
        </a:p>
      </dsp:txBody>
      <dsp:txXfrm>
        <a:off x="261914" y="3666839"/>
        <a:ext cx="2738484" cy="10475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5B5349-24DC-457E-8D99-BA84D44AD6C0}">
      <dsp:nvSpPr>
        <dsp:cNvPr id="0" name=""/>
        <dsp:cNvSpPr/>
      </dsp:nvSpPr>
      <dsp:spPr>
        <a:xfrm>
          <a:off x="0" y="313916"/>
          <a:ext cx="2643206" cy="1585923"/>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System Software</a:t>
          </a:r>
        </a:p>
      </dsp:txBody>
      <dsp:txXfrm>
        <a:off x="0" y="313916"/>
        <a:ext cx="2643206" cy="1585923"/>
      </dsp:txXfrm>
    </dsp:sp>
    <dsp:sp modelId="{B40E9A16-D802-46A1-9BB0-6092B8DFED9D}">
      <dsp:nvSpPr>
        <dsp:cNvPr id="0" name=""/>
        <dsp:cNvSpPr/>
      </dsp:nvSpPr>
      <dsp:spPr>
        <a:xfrm>
          <a:off x="0" y="2164160"/>
          <a:ext cx="2643206" cy="1585923"/>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Application Software</a:t>
          </a:r>
        </a:p>
      </dsp:txBody>
      <dsp:txXfrm>
        <a:off x="0" y="2164160"/>
        <a:ext cx="2643206" cy="158592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771A21-0096-48C9-A0EE-D533EBCD7B5F}" type="datetimeFigureOut">
              <a:rPr lang="en-US" smtClean="0"/>
              <a:t>12/8/2021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A717BBF-BA1B-421C-A51E-C53D0E8E8833}"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Storage Area Network (SAN) is used for distributing the shared pool of storage to several servers. With the increasing use of information and Communication Technology, establishment of SAN has emerged as an integral part of the </a:t>
            </a:r>
            <a:r>
              <a:rPr lang="en-US" dirty="0" err="1"/>
              <a:t>organisational</a:t>
            </a:r>
            <a:r>
              <a:rPr lang="en-US" dirty="0"/>
              <a:t> network. The current research </a:t>
            </a:r>
            <a:r>
              <a:rPr lang="en-US" dirty="0" err="1"/>
              <a:t>iNSAT</a:t>
            </a:r>
            <a:r>
              <a:rPr lang="en-US" dirty="0"/>
              <a:t> investigating different aspects associated with Storage Area Network. The presentation discusses basic hardware components required to establish such a network. It also indicates how different components of the network are interconnected. The software required for managing and operating the network are described in this presentation. The techniques for managing scalability and security management are also discussed in this presentation.</a:t>
            </a:r>
          </a:p>
        </p:txBody>
      </p:sp>
      <p:sp>
        <p:nvSpPr>
          <p:cNvPr id="4" name="Slide Number Placeholder 3"/>
          <p:cNvSpPr>
            <a:spLocks noGrp="1"/>
          </p:cNvSpPr>
          <p:nvPr>
            <p:ph type="sldNum" sz="quarter" idx="10"/>
          </p:nvPr>
        </p:nvSpPr>
        <p:spPr/>
        <p:txBody>
          <a:bodyPr/>
          <a:lstStyle/>
          <a:p>
            <a:fld id="{6A717BBF-BA1B-421C-A51E-C53D0E8E8833}"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Storage Area Network can be defined as a computer network which enables the </a:t>
            </a:r>
            <a:r>
              <a:rPr lang="en-US" dirty="0" err="1"/>
              <a:t>organisation</a:t>
            </a:r>
            <a:r>
              <a:rPr lang="en-US" dirty="0"/>
              <a:t> to get access to the consolidated data storage. These networks are used for accessing that storage devices such as hard disk and tape library using the server. Presence of the Storage Area Network ensure that the storage devices available through the operating system similarly to a direct attached storage. Typically, a dedicated network is developed what are the storage devices and they cannot be accessed with the help of local area network. Besides providing block level access, the Storage Area networks can also provide access to file systems.</a:t>
            </a:r>
          </a:p>
        </p:txBody>
      </p:sp>
      <p:sp>
        <p:nvSpPr>
          <p:cNvPr id="4" name="Slide Number Placeholder 3"/>
          <p:cNvSpPr>
            <a:spLocks noGrp="1"/>
          </p:cNvSpPr>
          <p:nvPr>
            <p:ph type="sldNum" sz="quarter" idx="10"/>
          </p:nvPr>
        </p:nvSpPr>
        <p:spPr/>
        <p:txBody>
          <a:bodyPr/>
          <a:lstStyle/>
          <a:p>
            <a:fld id="{6A717BBF-BA1B-421C-A51E-C53D0E8E8833}"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Storage Area Network includes three basic layers. Each layer involves some unique hardware components. The host layer of the network is accessed by the service. It can include the components like </a:t>
            </a:r>
            <a:r>
              <a:rPr lang="en-US" dirty="0" err="1"/>
              <a:t>fibre</a:t>
            </a:r>
            <a:r>
              <a:rPr lang="en-US" dirty="0"/>
              <a:t> channel cables, server motherboard, and device driver. The fabric layer includes a range of networking components required by the  SAN. The protocol bridges, the Gateway devices, and the cables are used for networking in the fabric layer. The storage layer includes computer systems and storage devices for storing the data. The hard disks and magnetic tapes are widely used devices which are </a:t>
            </a:r>
            <a:r>
              <a:rPr lang="en-US" dirty="0" err="1"/>
              <a:t>utilised</a:t>
            </a:r>
            <a:r>
              <a:rPr lang="en-US" dirty="0"/>
              <a:t> in this layer.</a:t>
            </a:r>
          </a:p>
        </p:txBody>
      </p:sp>
      <p:sp>
        <p:nvSpPr>
          <p:cNvPr id="4" name="Slide Number Placeholder 3"/>
          <p:cNvSpPr>
            <a:spLocks noGrp="1"/>
          </p:cNvSpPr>
          <p:nvPr>
            <p:ph type="sldNum" sz="quarter" idx="10"/>
          </p:nvPr>
        </p:nvSpPr>
        <p:spPr/>
        <p:txBody>
          <a:bodyPr/>
          <a:lstStyle/>
          <a:p>
            <a:fld id="{6A717BBF-BA1B-421C-A51E-C53D0E8E8833}"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Storage Area Network consists of multiple hardware components. Node ports are the components which are used for managing transmission between different transmitting and receiving points of the network. The tape libraries, storage and host of the network can be considered as the node port. The cabling is done with </a:t>
            </a:r>
            <a:r>
              <a:rPr lang="en-US" dirty="0" err="1"/>
              <a:t>fibre</a:t>
            </a:r>
            <a:r>
              <a:rPr lang="en-US" dirty="0"/>
              <a:t> optics. Use of </a:t>
            </a:r>
            <a:r>
              <a:rPr lang="en-US" dirty="0" err="1"/>
              <a:t>fibre</a:t>
            </a:r>
            <a:r>
              <a:rPr lang="en-US" dirty="0"/>
              <a:t> optical cable ensure that the network can be established over a large area. Both the multimode </a:t>
            </a:r>
            <a:r>
              <a:rPr lang="en-US" dirty="0" err="1"/>
              <a:t>fibre</a:t>
            </a:r>
            <a:r>
              <a:rPr lang="en-US" dirty="0"/>
              <a:t> optical cable and single mode cables are used in the network. The multimode cable can be used for getting the data over a short distance. The multimode cables have a higher bandwidth and higher speed which ensure faster access to data. On the contrary, the single mode </a:t>
            </a:r>
            <a:r>
              <a:rPr lang="en-US" dirty="0" err="1"/>
              <a:t>fibre</a:t>
            </a:r>
            <a:r>
              <a:rPr lang="en-US" dirty="0"/>
              <a:t> cable can be used for transmitting the data over a long distance due to its less attenuation. The interconnected devices include the switches, hubs and directors present in the network. The Hubs are used for connecting the nodes physically. The switches are used for routing the data directly between the physical ports. The directors are used for managing the connection within the data center. The storage array is one of the key components of storage Area Network. The primary purpose of this network is to offer storage resources to the host. The arrays ensure that the network is able to fulfill its primary purpose by offering improved host connectivity, performance, </a:t>
            </a:r>
            <a:r>
              <a:rPr lang="en-US" dirty="0" err="1"/>
              <a:t>centralisation</a:t>
            </a:r>
            <a:r>
              <a:rPr lang="en-US" dirty="0"/>
              <a:t> and consolidation. The storage access typically include hard disc drives or solid state drives for storing data. The arrays are </a:t>
            </a:r>
            <a:r>
              <a:rPr lang="en-US" dirty="0" err="1"/>
              <a:t>utilised</a:t>
            </a:r>
            <a:r>
              <a:rPr lang="en-US" dirty="0"/>
              <a:t> for file-based storage, block-based storage and object storage.</a:t>
            </a:r>
          </a:p>
        </p:txBody>
      </p:sp>
      <p:sp>
        <p:nvSpPr>
          <p:cNvPr id="4" name="Slide Number Placeholder 3"/>
          <p:cNvSpPr>
            <a:spLocks noGrp="1"/>
          </p:cNvSpPr>
          <p:nvPr>
            <p:ph type="sldNum" sz="quarter" idx="10"/>
          </p:nvPr>
        </p:nvSpPr>
        <p:spPr/>
        <p:txBody>
          <a:bodyPr/>
          <a:lstStyle/>
          <a:p>
            <a:fld id="{6A717BBF-BA1B-421C-A51E-C53D0E8E8833}"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Storage Area Network uses hubs, switches and routers to establish physical connection with other parts of the network. Along with the physical interconnection devices, a number of networking protocols are also used to transmit data. The </a:t>
            </a:r>
            <a:r>
              <a:rPr lang="en-US" dirty="0" err="1"/>
              <a:t>fibre</a:t>
            </a:r>
            <a:r>
              <a:rPr lang="en-US" dirty="0"/>
              <a:t> channel protocol is used for transporting data over the </a:t>
            </a:r>
            <a:r>
              <a:rPr lang="en-US" dirty="0" err="1"/>
              <a:t>fibre</a:t>
            </a:r>
            <a:r>
              <a:rPr lang="en-US" dirty="0"/>
              <a:t> optical network. The internet small computer system interface (</a:t>
            </a:r>
            <a:r>
              <a:rPr lang="en-US" dirty="0" err="1"/>
              <a:t>iSCSI</a:t>
            </a:r>
            <a:r>
              <a:rPr lang="en-US" dirty="0"/>
              <a:t>) can be defined as a block protocol which is used for encapsulating the commands weather in the Ethernet frame. The protocol also transmits data over an IP Ethernet Network. </a:t>
            </a:r>
            <a:r>
              <a:rPr lang="en-US" dirty="0" err="1"/>
              <a:t>Fibre</a:t>
            </a:r>
            <a:r>
              <a:rPr lang="en-US" dirty="0"/>
              <a:t> Channel over Ethernet (</a:t>
            </a:r>
            <a:r>
              <a:rPr lang="en-US" dirty="0" err="1"/>
              <a:t>FCoE</a:t>
            </a:r>
            <a:r>
              <a:rPr lang="en-US" dirty="0"/>
              <a:t>) is used word encapsulating the </a:t>
            </a:r>
            <a:r>
              <a:rPr lang="en-US" dirty="0" err="1"/>
              <a:t>fibre</a:t>
            </a:r>
            <a:r>
              <a:rPr lang="en-US" dirty="0"/>
              <a:t> channel frame within an </a:t>
            </a:r>
            <a:r>
              <a:rPr lang="en-US" dirty="0" err="1"/>
              <a:t>ethernet</a:t>
            </a:r>
            <a:r>
              <a:rPr lang="en-US" dirty="0"/>
              <a:t> datagram. After that, the IP Ethernet network is used for transporting the data. The non-volatile memory Express over </a:t>
            </a:r>
            <a:r>
              <a:rPr lang="en-US" dirty="0" err="1"/>
              <a:t>fibre</a:t>
            </a:r>
            <a:r>
              <a:rPr lang="en-US" dirty="0"/>
              <a:t> channel is used as an interface protocol to access the flash storage. Using this protocol, a large number of parallel queues are used </a:t>
            </a:r>
            <a:r>
              <a:rPr lang="en-US" dirty="0" err="1"/>
              <a:t>pagdi</a:t>
            </a:r>
            <a:r>
              <a:rPr lang="en-US" dirty="0"/>
              <a:t> </a:t>
            </a:r>
            <a:r>
              <a:rPr lang="en-US" dirty="0" err="1"/>
              <a:t>cuting</a:t>
            </a:r>
            <a:r>
              <a:rPr lang="en-US" dirty="0"/>
              <a:t> the concurrent commands.</a:t>
            </a:r>
          </a:p>
        </p:txBody>
      </p:sp>
      <p:sp>
        <p:nvSpPr>
          <p:cNvPr id="4" name="Slide Number Placeholder 3"/>
          <p:cNvSpPr>
            <a:spLocks noGrp="1"/>
          </p:cNvSpPr>
          <p:nvPr>
            <p:ph type="sldNum" sz="quarter" idx="10"/>
          </p:nvPr>
        </p:nvSpPr>
        <p:spPr/>
        <p:txBody>
          <a:bodyPr/>
          <a:lstStyle/>
          <a:p>
            <a:fld id="{6A717BBF-BA1B-421C-A51E-C53D0E8E8833}"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software is one of the critical for storage area networks. The software plays an important role to share the tape drives and online storage devices among the network users .It also reduces the risk of application failure over the network. Finally the software ensures that the data is shared among the network users with a minimum </a:t>
            </a:r>
            <a:r>
              <a:rPr lang="en-US" dirty="0" err="1"/>
              <a:t>sarvar</a:t>
            </a:r>
            <a:r>
              <a:rPr lang="en-US" dirty="0"/>
              <a:t> intervention. The software include system applications and management applications. The system applications are </a:t>
            </a:r>
            <a:r>
              <a:rPr lang="en-US" dirty="0" err="1"/>
              <a:t>utilised</a:t>
            </a:r>
            <a:r>
              <a:rPr lang="en-US" dirty="0"/>
              <a:t> for creating a functionally enhanced execution environment for the businesses. The key purpose of system applications are data replication, direct data copy and clustering. On the contrary, the management applications are used for managing complicated distribution system over the SANs. The applications used for device discovery and zoning fall into this category.</a:t>
            </a:r>
          </a:p>
        </p:txBody>
      </p:sp>
      <p:sp>
        <p:nvSpPr>
          <p:cNvPr id="4" name="Slide Number Placeholder 3"/>
          <p:cNvSpPr>
            <a:spLocks noGrp="1"/>
          </p:cNvSpPr>
          <p:nvPr>
            <p:ph type="sldNum" sz="quarter" idx="10"/>
          </p:nvPr>
        </p:nvSpPr>
        <p:spPr/>
        <p:txBody>
          <a:bodyPr/>
          <a:lstStyle/>
          <a:p>
            <a:fld id="{6A717BBF-BA1B-421C-A51E-C53D0E8E8833}"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Managing scalability of the network is crucial for dealing with the dynamic demand for storage of the </a:t>
            </a:r>
            <a:r>
              <a:rPr lang="en-US" dirty="0" err="1"/>
              <a:t>organisations</a:t>
            </a:r>
            <a:r>
              <a:rPr lang="en-US" dirty="0"/>
              <a:t>. In case of the conventional system, the network owners need to arrange for additional hardware and software according to the changing demand for storage devices. Therefore scaling up becomes more expensive and time consuming. On the contrary, by using virtual resources, changing the network size becomes easier. The network can be expanded or contracted based on the present demand.</a:t>
            </a:r>
          </a:p>
        </p:txBody>
      </p:sp>
      <p:sp>
        <p:nvSpPr>
          <p:cNvPr id="4" name="Slide Number Placeholder 3"/>
          <p:cNvSpPr>
            <a:spLocks noGrp="1"/>
          </p:cNvSpPr>
          <p:nvPr>
            <p:ph type="sldNum" sz="quarter" idx="10"/>
          </p:nvPr>
        </p:nvSpPr>
        <p:spPr/>
        <p:txBody>
          <a:bodyPr/>
          <a:lstStyle/>
          <a:p>
            <a:fld id="{6A717BBF-BA1B-421C-A51E-C53D0E8E8833}"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a:t>
            </a:r>
            <a:r>
              <a:rPr lang="en-US" dirty="0" err="1"/>
              <a:t>unauthorised</a:t>
            </a:r>
            <a:r>
              <a:rPr lang="en-US" dirty="0"/>
              <a:t> access can be prevented with the help of role based access. The role based access indicates that every individual has limited access to the data according to the roles and responsibilities of the </a:t>
            </a:r>
            <a:r>
              <a:rPr lang="en-US" dirty="0" err="1"/>
              <a:t>organisation</a:t>
            </a:r>
            <a:r>
              <a:rPr lang="en-US" dirty="0"/>
              <a:t>. Therefore, the risk of data security loss reduces. The spoofing can we manage with the help of user authentication. The user authentication indicates that only the authentic network users can access the data. The sniffing can be managed with the help of encryption. The encryption ensures that the data is coded using an encryption key and it cannot be decoded by the </a:t>
            </a:r>
            <a:r>
              <a:rPr lang="en-US" dirty="0" err="1"/>
              <a:t>unauthorised</a:t>
            </a:r>
            <a:r>
              <a:rPr lang="en-US" dirty="0"/>
              <a:t> users.</a:t>
            </a:r>
          </a:p>
        </p:txBody>
      </p:sp>
      <p:sp>
        <p:nvSpPr>
          <p:cNvPr id="4" name="Slide Number Placeholder 3"/>
          <p:cNvSpPr>
            <a:spLocks noGrp="1"/>
          </p:cNvSpPr>
          <p:nvPr>
            <p:ph type="sldNum" sz="quarter" idx="10"/>
          </p:nvPr>
        </p:nvSpPr>
        <p:spPr/>
        <p:txBody>
          <a:bodyPr/>
          <a:lstStyle/>
          <a:p>
            <a:fld id="{6A717BBF-BA1B-421C-A51E-C53D0E8E8833}"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hardware redundancy can be managed with the help of fault tolerant system. One backup system will be established to maintain business continuity at the time of hardware failure. The downtime due to hardware failure can be </a:t>
            </a:r>
            <a:r>
              <a:rPr lang="en-US" dirty="0" err="1"/>
              <a:t>minimised</a:t>
            </a:r>
            <a:r>
              <a:rPr lang="en-US" dirty="0"/>
              <a:t> by enhancing fault tolerance with the help of mirrored backup. The backup service will be used for enhancing software redundancy. If the actual servers fail, the backup server will be used for reducing the downtime.</a:t>
            </a:r>
          </a:p>
        </p:txBody>
      </p:sp>
      <p:sp>
        <p:nvSpPr>
          <p:cNvPr id="4" name="Slide Number Placeholder 3"/>
          <p:cNvSpPr>
            <a:spLocks noGrp="1"/>
          </p:cNvSpPr>
          <p:nvPr>
            <p:ph type="sldNum" sz="quarter" idx="10"/>
          </p:nvPr>
        </p:nvSpPr>
        <p:spPr/>
        <p:txBody>
          <a:bodyPr/>
          <a:lstStyle/>
          <a:p>
            <a:fld id="{6A717BBF-BA1B-421C-A51E-C53D0E8E8833}"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Storage Area Network is used for increasing the access to storage devices among the storage users. A network includes three layers such as the host, fabric and storage layer. The software in the system can be used for creating and execution environment. The security of the system can be enhanced with the help of user authentication and encryption. The role based access can be used for protecting the system from </a:t>
            </a:r>
            <a:r>
              <a:rPr lang="en-US" dirty="0" err="1"/>
              <a:t>unauthorised</a:t>
            </a:r>
            <a:r>
              <a:rPr lang="en-US" dirty="0"/>
              <a:t> access. Backup hardware and software can be used to improve the redundancy.</a:t>
            </a:r>
          </a:p>
        </p:txBody>
      </p:sp>
      <p:sp>
        <p:nvSpPr>
          <p:cNvPr id="4" name="Slide Number Placeholder 3"/>
          <p:cNvSpPr>
            <a:spLocks noGrp="1"/>
          </p:cNvSpPr>
          <p:nvPr>
            <p:ph type="sldNum" sz="quarter" idx="10"/>
          </p:nvPr>
        </p:nvSpPr>
        <p:spPr/>
        <p:txBody>
          <a:bodyPr/>
          <a:lstStyle/>
          <a:p>
            <a:fld id="{6A717BBF-BA1B-421C-A51E-C53D0E8E8833}" type="slidenum">
              <a:rPr lang="en-US" smtClean="0"/>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0703F1E3-9A49-4A6B-AAEA-ACAC7D0255C2}" type="datetimeFigureOut">
              <a:rPr lang="en-US" smtClean="0"/>
              <a:t>12/8/2021</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9312C678-ADC1-4130-A764-68758958912D}" type="slidenum">
              <a:rPr lang="en-US" smtClean="0"/>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703F1E3-9A49-4A6B-AAEA-ACAC7D0255C2}"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12C678-ADC1-4130-A764-68758958912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703F1E3-9A49-4A6B-AAEA-ACAC7D0255C2}"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12C678-ADC1-4130-A764-68758958912D}" type="slidenum">
              <a:rPr lang="en-US" smtClean="0"/>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703F1E3-9A49-4A6B-AAEA-ACAC7D0255C2}" type="datetimeFigureOut">
              <a:rPr lang="en-US" smtClean="0"/>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12C678-ADC1-4130-A764-68758958912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703F1E3-9A49-4A6B-AAEA-ACAC7D0255C2}" type="datetimeFigureOut">
              <a:rPr lang="en-US" smtClean="0"/>
              <a:t>12/8/2021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12C678-ADC1-4130-A764-68758958912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0703F1E3-9A49-4A6B-AAEA-ACAC7D0255C2}" type="datetimeFigureOut">
              <a:rPr lang="en-US" smtClean="0"/>
              <a:t>12/8/2021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12C678-ADC1-4130-A764-68758958912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0703F1E3-9A49-4A6B-AAEA-ACAC7D0255C2}" type="datetimeFigureOut">
              <a:rPr lang="en-US" smtClean="0"/>
              <a:t>12/8/2021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12C678-ADC1-4130-A764-68758958912D}" type="slidenum">
              <a:rPr lang="en-US" smtClean="0"/>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703F1E3-9A49-4A6B-AAEA-ACAC7D0255C2}" type="datetimeFigureOut">
              <a:rPr lang="en-US" smtClean="0"/>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12C678-ADC1-4130-A764-68758958912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0703F1E3-9A49-4A6B-AAEA-ACAC7D0255C2}" type="datetimeFigureOut">
              <a:rPr lang="en-US" smtClean="0"/>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12C678-ADC1-4130-A764-68758958912D}" type="slidenum">
              <a:rPr lang="en-US" smtClean="0"/>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703F1E3-9A49-4A6B-AAEA-ACAC7D0255C2}"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12C678-ADC1-4130-A764-68758958912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703F1E3-9A49-4A6B-AAEA-ACAC7D0255C2}"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12C678-ADC1-4130-A764-68758958912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0703F1E3-9A49-4A6B-AAEA-ACAC7D0255C2}" type="datetimeFigureOut">
              <a:rPr lang="en-US" smtClean="0"/>
              <a:t>12/8/2021</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9312C678-ADC1-4130-A764-68758958912D}" type="slidenum">
              <a:rPr lang="en-US" smtClean="0"/>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387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16/j.adhoc.2018.08.005" TargetMode="External"/><Relationship Id="rId2" Type="http://schemas.openxmlformats.org/officeDocument/2006/relationships/hyperlink" Target="http://dx.doi.org/10.52155/ijpsat.v27.2.325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8728" y="1785926"/>
            <a:ext cx="7406640" cy="1472184"/>
          </a:xfrm>
        </p:spPr>
        <p:txBody>
          <a:bodyPr>
            <a:noAutofit/>
          </a:bodyPr>
          <a:lstStyle/>
          <a:p>
            <a:r>
              <a:rPr lang="en-US" sz="4800" dirty="0">
                <a:latin typeface="Arial" pitchFamily="34" charset="0"/>
                <a:cs typeface="Arial" pitchFamily="34" charset="0"/>
              </a:rPr>
              <a:t>Investigation of Storage Area Network</a:t>
            </a:r>
            <a:br>
              <a:rPr lang="en-US" sz="4800" dirty="0">
                <a:latin typeface="Arial" pitchFamily="34" charset="0"/>
                <a:cs typeface="Arial" pitchFamily="34" charset="0"/>
              </a:rPr>
            </a:br>
            <a:r>
              <a:rPr lang="en-US" sz="4800" dirty="0">
                <a:latin typeface="Arial" pitchFamily="34" charset="0"/>
                <a:cs typeface="Arial" pitchFamily="34" charset="0"/>
              </a:rPr>
              <a:t>(SAN)</a:t>
            </a:r>
          </a:p>
        </p:txBody>
      </p:sp>
      <p:sp>
        <p:nvSpPr>
          <p:cNvPr id="3" name="Subtitle 2"/>
          <p:cNvSpPr>
            <a:spLocks noGrp="1"/>
          </p:cNvSpPr>
          <p:nvPr>
            <p:ph type="subTitle" idx="1"/>
          </p:nvPr>
        </p:nvSpPr>
        <p:spPr>
          <a:xfrm>
            <a:off x="1259632" y="4437112"/>
            <a:ext cx="7406640" cy="1752600"/>
          </a:xfrm>
        </p:spPr>
        <p:txBody>
          <a:bodyPr>
            <a:normAutofit/>
          </a:bodyPr>
          <a:lstStyle/>
          <a:p>
            <a:r>
              <a:rPr lang="en-US" dirty="0">
                <a:latin typeface="Arial" pitchFamily="34" charset="0"/>
                <a:cs typeface="Arial" pitchFamily="34" charset="0"/>
              </a:rPr>
              <a:t>Name Alexandru Balasa</a:t>
            </a:r>
          </a:p>
          <a:p>
            <a:r>
              <a:rPr lang="en-US" dirty="0">
                <a:latin typeface="Arial" pitchFamily="34" charset="0"/>
                <a:cs typeface="Arial" pitchFamily="34" charset="0"/>
              </a:rPr>
              <a:t>Student ID 1814696</a:t>
            </a:r>
          </a:p>
          <a:p>
            <a:r>
              <a:rPr lang="en-US" dirty="0">
                <a:latin typeface="Arial" pitchFamily="34" charset="0"/>
                <a:cs typeface="Arial" pitchFamily="34" charset="0"/>
              </a:rPr>
              <a:t>Course </a:t>
            </a:r>
            <a:r>
              <a:rPr lang="en-GB" b="0" i="0" u="sng" dirty="0">
                <a:effectLst/>
                <a:latin typeface="-apple-system"/>
                <a:hlinkClick r:id="rId2">
                  <a:extLst>
                    <a:ext uri="{A12FA001-AC4F-418D-AE19-62706E023703}">
                      <ahyp:hlinkClr xmlns:ahyp="http://schemas.microsoft.com/office/drawing/2018/hyperlinkcolor" val="tx"/>
                    </a:ext>
                  </a:extLst>
                </a:hlinkClick>
              </a:rPr>
              <a:t>Data Centre Virtualisation</a:t>
            </a:r>
            <a:endParaRPr lang="en-US" dirty="0">
              <a:latin typeface="Arial" pitchFamily="34" charset="0"/>
              <a:cs typeface="Arial" pitchFamily="34" charset="0"/>
            </a:endParaRPr>
          </a:p>
          <a:p>
            <a:endParaRPr lang="en-US"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normAutofit/>
          </a:bodyPr>
          <a:lstStyle/>
          <a:p>
            <a:r>
              <a:rPr lang="en-US" dirty="0"/>
              <a:t>Storage area network</a:t>
            </a:r>
            <a:br>
              <a:rPr lang="en-US" dirty="0"/>
            </a:br>
            <a:r>
              <a:rPr lang="en-US" dirty="0"/>
              <a:t>(SAN) is an integral part of the computer network of modern </a:t>
            </a:r>
            <a:r>
              <a:rPr lang="en-US" dirty="0" err="1"/>
              <a:t>organisations</a:t>
            </a:r>
            <a:r>
              <a:rPr lang="en-US" dirty="0"/>
              <a:t>[1].</a:t>
            </a:r>
          </a:p>
          <a:p>
            <a:r>
              <a:rPr lang="en-US" dirty="0"/>
              <a:t>With increasing availability of information, managing the storage devices also becomes essential [2]. </a:t>
            </a:r>
          </a:p>
          <a:p>
            <a:r>
              <a:rPr lang="en-US" dirty="0"/>
              <a:t>Presence of SAN is critical for effective functioning of the information and communication infrastructure.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Defining SAN</a:t>
            </a:r>
          </a:p>
        </p:txBody>
      </p:sp>
      <p:sp>
        <p:nvSpPr>
          <p:cNvPr id="3" name="Content Placeholder 2"/>
          <p:cNvSpPr>
            <a:spLocks noGrp="1"/>
          </p:cNvSpPr>
          <p:nvPr>
            <p:ph idx="1"/>
          </p:nvPr>
        </p:nvSpPr>
        <p:spPr>
          <a:xfrm>
            <a:off x="1142976" y="1447800"/>
            <a:ext cx="3929090" cy="5124472"/>
          </a:xfrm>
        </p:spPr>
        <p:txBody>
          <a:bodyPr>
            <a:normAutofit fontScale="92500" lnSpcReduction="20000"/>
          </a:bodyPr>
          <a:lstStyle/>
          <a:p>
            <a:r>
              <a:rPr lang="en-US" dirty="0"/>
              <a:t>It is a dedicated computer network of storage devices [3].</a:t>
            </a:r>
          </a:p>
          <a:p>
            <a:r>
              <a:rPr lang="en-US" dirty="0"/>
              <a:t>With the help of a SAN, multiple storage devices can be access through the operating system [2].</a:t>
            </a:r>
          </a:p>
          <a:p>
            <a:r>
              <a:rPr lang="en-US" dirty="0"/>
              <a:t>Users become able to access the storage devices in a similar fashion to the directly attached systems [4].</a:t>
            </a:r>
          </a:p>
        </p:txBody>
      </p:sp>
      <p:pic>
        <p:nvPicPr>
          <p:cNvPr id="4098" name="Picture 2" descr="What Is a Storage Area Network? SAN Explained"/>
          <p:cNvPicPr>
            <a:picLocks noChangeAspect="1" noChangeArrowheads="1"/>
          </p:cNvPicPr>
          <p:nvPr/>
        </p:nvPicPr>
        <p:blipFill>
          <a:blip r:embed="rId3"/>
          <a:srcRect l="14759" t="30457" r="11448" b="14340"/>
          <a:stretch>
            <a:fillRect/>
          </a:stretch>
        </p:blipFill>
        <p:spPr bwMode="auto">
          <a:xfrm>
            <a:off x="5214910" y="2428868"/>
            <a:ext cx="3929090" cy="207170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Describing Basic Hardware Components</a:t>
            </a:r>
          </a:p>
        </p:txBody>
      </p:sp>
      <p:sp>
        <p:nvSpPr>
          <p:cNvPr id="3" name="Content Placeholder 2"/>
          <p:cNvSpPr>
            <a:spLocks noGrp="1"/>
          </p:cNvSpPr>
          <p:nvPr>
            <p:ph idx="1"/>
          </p:nvPr>
        </p:nvSpPr>
        <p:spPr>
          <a:xfrm>
            <a:off x="5143504" y="1571612"/>
            <a:ext cx="3707896" cy="5000660"/>
          </a:xfrm>
        </p:spPr>
        <p:txBody>
          <a:bodyPr>
            <a:noAutofit/>
          </a:bodyPr>
          <a:lstStyle/>
          <a:p>
            <a:r>
              <a:rPr lang="en-US" sz="2800" dirty="0"/>
              <a:t>Host layer is accessed by the servers [4] The fabric layer is used for networking [5].</a:t>
            </a:r>
            <a:br>
              <a:rPr lang="en-US" sz="2800" dirty="0"/>
            </a:br>
            <a:r>
              <a:rPr lang="en-US" sz="2800" dirty="0"/>
              <a:t>The storage layer is used for storing the information.</a:t>
            </a:r>
          </a:p>
        </p:txBody>
      </p:sp>
      <p:graphicFrame>
        <p:nvGraphicFramePr>
          <p:cNvPr id="4" name="Diagram 3"/>
          <p:cNvGraphicFramePr/>
          <p:nvPr/>
        </p:nvGraphicFramePr>
        <p:xfrm>
          <a:off x="1524000" y="1643050"/>
          <a:ext cx="3262314" cy="4714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285852" y="6357958"/>
            <a:ext cx="5143536" cy="369332"/>
          </a:xfrm>
          <a:prstGeom prst="rect">
            <a:avLst/>
          </a:prstGeom>
          <a:noFill/>
        </p:spPr>
        <p:txBody>
          <a:bodyPr wrap="square" rtlCol="0">
            <a:spAutoFit/>
          </a:bodyPr>
          <a:lstStyle/>
          <a:p>
            <a:r>
              <a:rPr lang="en-US" dirty="0"/>
              <a:t>Source :Tate et al., 2018)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Describing Basic Hardware Components</a:t>
            </a:r>
          </a:p>
        </p:txBody>
      </p:sp>
      <p:sp>
        <p:nvSpPr>
          <p:cNvPr id="3" name="Content Placeholder 2"/>
          <p:cNvSpPr>
            <a:spLocks noGrp="1"/>
          </p:cNvSpPr>
          <p:nvPr>
            <p:ph idx="1"/>
          </p:nvPr>
        </p:nvSpPr>
        <p:spPr>
          <a:xfrm>
            <a:off x="5286380" y="1571612"/>
            <a:ext cx="3565020" cy="5000660"/>
          </a:xfrm>
        </p:spPr>
        <p:txBody>
          <a:bodyPr>
            <a:normAutofit lnSpcReduction="10000"/>
          </a:bodyPr>
          <a:lstStyle/>
          <a:p>
            <a:r>
              <a:rPr lang="en-US" sz="2400" dirty="0"/>
              <a:t>Node ports are used for managing transmission.</a:t>
            </a:r>
          </a:p>
          <a:p>
            <a:r>
              <a:rPr lang="en-US" sz="2400" dirty="0"/>
              <a:t>Cables are used for transmitting data[5].</a:t>
            </a:r>
          </a:p>
          <a:p>
            <a:r>
              <a:rPr lang="en-US" sz="2400" dirty="0"/>
              <a:t> Interconnection devices establish and terminate the connection between SAN and other network  components [4]</a:t>
            </a:r>
          </a:p>
          <a:p>
            <a:r>
              <a:rPr lang="en-US" sz="2400" dirty="0"/>
              <a:t>Storage array is used to storing data.</a:t>
            </a:r>
          </a:p>
        </p:txBody>
      </p:sp>
      <p:graphicFrame>
        <p:nvGraphicFramePr>
          <p:cNvPr id="4" name="Diagram 3"/>
          <p:cNvGraphicFramePr/>
          <p:nvPr/>
        </p:nvGraphicFramePr>
        <p:xfrm>
          <a:off x="1524000" y="1643050"/>
          <a:ext cx="3262314" cy="4714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Describing the Interconnection</a:t>
            </a:r>
          </a:p>
        </p:txBody>
      </p:sp>
      <p:sp>
        <p:nvSpPr>
          <p:cNvPr id="3" name="Content Placeholder 2"/>
          <p:cNvSpPr>
            <a:spLocks noGrp="1"/>
          </p:cNvSpPr>
          <p:nvPr>
            <p:ph idx="1"/>
          </p:nvPr>
        </p:nvSpPr>
        <p:spPr>
          <a:xfrm>
            <a:off x="1435608" y="1857364"/>
            <a:ext cx="3922210" cy="4643470"/>
          </a:xfrm>
        </p:spPr>
        <p:txBody>
          <a:bodyPr>
            <a:normAutofit fontScale="62500" lnSpcReduction="20000"/>
          </a:bodyPr>
          <a:lstStyle/>
          <a:p>
            <a:r>
              <a:rPr lang="en-US" dirty="0"/>
              <a:t>Hubs and routers are used for establishing physical connection with the network.</a:t>
            </a:r>
          </a:p>
          <a:p>
            <a:r>
              <a:rPr lang="en-US" dirty="0"/>
              <a:t>The networking protocols are used for shaping data transmission.</a:t>
            </a:r>
          </a:p>
          <a:p>
            <a:r>
              <a:rPr lang="en-US" dirty="0"/>
              <a:t>The widely used protocols are—</a:t>
            </a:r>
          </a:p>
          <a:p>
            <a:r>
              <a:rPr lang="en-US" dirty="0" err="1"/>
              <a:t>Fibre</a:t>
            </a:r>
            <a:r>
              <a:rPr lang="en-US" dirty="0"/>
              <a:t> Channel Protocol (FCP)</a:t>
            </a:r>
          </a:p>
          <a:p>
            <a:r>
              <a:rPr lang="en-US" dirty="0"/>
              <a:t>Internet Small Computer System Interface (</a:t>
            </a:r>
            <a:r>
              <a:rPr lang="en-US" dirty="0" err="1"/>
              <a:t>iSCSI</a:t>
            </a:r>
            <a:r>
              <a:rPr lang="en-US" dirty="0"/>
              <a:t>)</a:t>
            </a:r>
          </a:p>
          <a:p>
            <a:r>
              <a:rPr lang="en-US" dirty="0" err="1"/>
              <a:t>Fibre</a:t>
            </a:r>
            <a:r>
              <a:rPr lang="en-US" dirty="0"/>
              <a:t> Channel over Ethernet (</a:t>
            </a:r>
            <a:r>
              <a:rPr lang="en-US" dirty="0" err="1"/>
              <a:t>FCoE</a:t>
            </a:r>
            <a:r>
              <a:rPr lang="en-US" dirty="0"/>
              <a:t>)</a:t>
            </a:r>
          </a:p>
          <a:p>
            <a:r>
              <a:rPr lang="en-US" dirty="0"/>
              <a:t>Non-Volatile Memory Express over </a:t>
            </a:r>
            <a:r>
              <a:rPr lang="en-US" dirty="0" err="1"/>
              <a:t>Fibre</a:t>
            </a:r>
            <a:r>
              <a:rPr lang="en-US" dirty="0"/>
              <a:t> Channel (FC-</a:t>
            </a:r>
            <a:r>
              <a:rPr lang="en-US" dirty="0" err="1"/>
              <a:t>NVMe</a:t>
            </a:r>
            <a:r>
              <a:rPr lang="en-US" dirty="0"/>
              <a:t>)</a:t>
            </a:r>
          </a:p>
        </p:txBody>
      </p:sp>
      <p:sp>
        <p:nvSpPr>
          <p:cNvPr id="12290" name="AutoShape 2" descr="How Interconnectivity is Driving Seamless Growth in Business and Global  Solution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2292" name="AutoShape 4" descr="How Interconnectivity is Driving Seamless Growth in Business and Global  Solution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2294" name="Picture 6" descr="Defining Interconnectivity | Trade Show Ideas &amp;amp; Inspiration"/>
          <p:cNvPicPr>
            <a:picLocks noChangeAspect="1" noChangeArrowheads="1"/>
          </p:cNvPicPr>
          <p:nvPr/>
        </p:nvPicPr>
        <p:blipFill>
          <a:blip r:embed="rId3"/>
          <a:srcRect/>
          <a:stretch>
            <a:fillRect/>
          </a:stretch>
        </p:blipFill>
        <p:spPr bwMode="auto">
          <a:xfrm>
            <a:off x="5095875" y="2571744"/>
            <a:ext cx="4048125" cy="2686051"/>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Software Required for Managing and Operating the SAN</a:t>
            </a:r>
          </a:p>
        </p:txBody>
      </p:sp>
      <p:sp>
        <p:nvSpPr>
          <p:cNvPr id="3" name="Content Placeholder 2"/>
          <p:cNvSpPr>
            <a:spLocks noGrp="1"/>
          </p:cNvSpPr>
          <p:nvPr>
            <p:ph idx="1"/>
          </p:nvPr>
        </p:nvSpPr>
        <p:spPr>
          <a:xfrm>
            <a:off x="4572000" y="1785926"/>
            <a:ext cx="4361688" cy="4857784"/>
          </a:xfrm>
        </p:spPr>
        <p:txBody>
          <a:bodyPr>
            <a:normAutofit fontScale="55000" lnSpcReduction="20000"/>
          </a:bodyPr>
          <a:lstStyle/>
          <a:p>
            <a:r>
              <a:rPr lang="en-US" dirty="0"/>
              <a:t>The software is used for ensuring smooth functioning of the Storage Area Network.</a:t>
            </a:r>
          </a:p>
          <a:p>
            <a:r>
              <a:rPr lang="en-US" dirty="0"/>
              <a:t>The software involves system and management applications.</a:t>
            </a:r>
          </a:p>
          <a:p>
            <a:r>
              <a:rPr lang="en-US" dirty="0"/>
              <a:t>The system applications create and enhance execution environment.</a:t>
            </a:r>
          </a:p>
          <a:p>
            <a:r>
              <a:rPr lang="en-US" dirty="0"/>
              <a:t>The management applications facilitate functioning of the distribution system.</a:t>
            </a:r>
          </a:p>
          <a:p>
            <a:r>
              <a:rPr lang="en-US" dirty="0"/>
              <a:t>Common Information Model (CIM) was introduced for managing the storage devices. It is an open standard software. The web-based version of the software is effective for processing the transactions. The software can be used to it simple network management protocol (SNMP) which is an internet standard protocol for receiving and organizing the data regarding the managed devices.</a:t>
            </a:r>
          </a:p>
        </p:txBody>
      </p:sp>
      <p:graphicFrame>
        <p:nvGraphicFramePr>
          <p:cNvPr id="4" name="Diagram 3"/>
          <p:cNvGraphicFramePr/>
          <p:nvPr/>
        </p:nvGraphicFramePr>
        <p:xfrm>
          <a:off x="1571604" y="2000240"/>
          <a:ext cx="2643206"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Scaling for Future Growth</a:t>
            </a:r>
          </a:p>
        </p:txBody>
      </p:sp>
      <p:sp>
        <p:nvSpPr>
          <p:cNvPr id="3" name="Content Placeholder 2"/>
          <p:cNvSpPr>
            <a:spLocks noGrp="1"/>
          </p:cNvSpPr>
          <p:nvPr>
            <p:ph idx="1"/>
          </p:nvPr>
        </p:nvSpPr>
        <p:spPr>
          <a:xfrm>
            <a:off x="1435608" y="1447800"/>
            <a:ext cx="3993648" cy="4800600"/>
          </a:xfrm>
        </p:spPr>
        <p:txBody>
          <a:bodyPr>
            <a:normAutofit fontScale="85000" lnSpcReduction="10000"/>
          </a:bodyPr>
          <a:lstStyle/>
          <a:p>
            <a:r>
              <a:rPr lang="en-US" dirty="0"/>
              <a:t>Virtualization can be used for enhancing scalability of the SAN.</a:t>
            </a:r>
          </a:p>
          <a:p>
            <a:r>
              <a:rPr lang="en-US" dirty="0"/>
              <a:t>By switching to a virtual network, you can easily add storage resources to the existing system.</a:t>
            </a:r>
          </a:p>
          <a:p>
            <a:r>
              <a:rPr lang="en-US" dirty="0"/>
              <a:t>Therefore, the network can be scaled up or down based on the requirement for storage devices.</a:t>
            </a:r>
          </a:p>
        </p:txBody>
      </p:sp>
      <p:pic>
        <p:nvPicPr>
          <p:cNvPr id="10242" name="Picture 2" descr="Cloud Computing - BPPTIK"/>
          <p:cNvPicPr>
            <a:picLocks noChangeAspect="1" noChangeArrowheads="1"/>
          </p:cNvPicPr>
          <p:nvPr/>
        </p:nvPicPr>
        <p:blipFill>
          <a:blip r:embed="rId3"/>
          <a:srcRect/>
          <a:stretch>
            <a:fillRect/>
          </a:stretch>
        </p:blipFill>
        <p:spPr bwMode="auto">
          <a:xfrm>
            <a:off x="5286380" y="2000240"/>
            <a:ext cx="3500462" cy="350046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28" y="285728"/>
            <a:ext cx="7498080" cy="1143000"/>
          </a:xfrm>
        </p:spPr>
        <p:txBody>
          <a:bodyPr>
            <a:normAutofit fontScale="90000"/>
          </a:bodyPr>
          <a:lstStyle/>
          <a:p>
            <a:r>
              <a:rPr lang="en-US" dirty="0"/>
              <a:t>Security Management, and Protection from Unauthorized Access</a:t>
            </a:r>
          </a:p>
        </p:txBody>
      </p:sp>
      <p:sp>
        <p:nvSpPr>
          <p:cNvPr id="3" name="Content Placeholder 2"/>
          <p:cNvSpPr>
            <a:spLocks noGrp="1"/>
          </p:cNvSpPr>
          <p:nvPr>
            <p:ph idx="1"/>
          </p:nvPr>
        </p:nvSpPr>
        <p:spPr>
          <a:xfrm>
            <a:off x="1142976" y="1857364"/>
            <a:ext cx="7719274" cy="4595972"/>
          </a:xfrm>
        </p:spPr>
        <p:txBody>
          <a:bodyPr>
            <a:noAutofit/>
          </a:bodyPr>
          <a:lstStyle/>
          <a:p>
            <a:r>
              <a:rPr lang="en-US" sz="1600" dirty="0"/>
              <a:t>The following security concerns needs to be fancy diet for establishing a Storage Area Network—</a:t>
            </a:r>
          </a:p>
          <a:p>
            <a:pPr>
              <a:buNone/>
            </a:pPr>
            <a:r>
              <a:rPr lang="en-US" sz="1600" dirty="0"/>
              <a:t>Unauthorized Access</a:t>
            </a:r>
          </a:p>
          <a:p>
            <a:r>
              <a:rPr lang="en-US" sz="1600" dirty="0"/>
              <a:t>The unauthorized access can be considered as one of the most common security threats. It can occur because of plugging in the wrong cable or accessing the wrong server.</a:t>
            </a:r>
          </a:p>
          <a:p>
            <a:pPr>
              <a:buNone/>
            </a:pPr>
            <a:r>
              <a:rPr lang="en-US" sz="1600" b="1" dirty="0"/>
              <a:t>Protection</a:t>
            </a:r>
          </a:p>
          <a:p>
            <a:r>
              <a:rPr lang="en-US" sz="1600" dirty="0"/>
              <a:t>It can be managed using Role based access [3]. </a:t>
            </a:r>
          </a:p>
          <a:p>
            <a:r>
              <a:rPr lang="en-US" sz="1600" dirty="0"/>
              <a:t>Spoofing</a:t>
            </a:r>
          </a:p>
          <a:p>
            <a:r>
              <a:rPr lang="en-US" sz="1600" dirty="0"/>
              <a:t>Spoofing can be considered as another threat that can be associated with impersonation, hijacking and identity theft. </a:t>
            </a:r>
          </a:p>
          <a:p>
            <a:r>
              <a:rPr lang="en-US" sz="1600" dirty="0"/>
              <a:t>It can be managed using user authentication [6]</a:t>
            </a:r>
          </a:p>
          <a:p>
            <a:r>
              <a:rPr lang="en-US" sz="1600" dirty="0"/>
              <a:t>Sniffing </a:t>
            </a:r>
          </a:p>
          <a:p>
            <a:r>
              <a:rPr lang="en-US" sz="1600" dirty="0"/>
              <a:t>It can occur with the help of wire tapping.</a:t>
            </a:r>
          </a:p>
          <a:p>
            <a:r>
              <a:rPr lang="en-US" sz="1600" dirty="0"/>
              <a:t>It can be managed using encryption.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28" y="642918"/>
            <a:ext cx="7498080" cy="1143000"/>
          </a:xfrm>
        </p:spPr>
        <p:txBody>
          <a:bodyPr>
            <a:normAutofit fontScale="90000"/>
          </a:bodyPr>
          <a:lstStyle/>
          <a:p>
            <a:r>
              <a:rPr lang="en-US" dirty="0"/>
              <a:t>Redundancy in Storage Area Network</a:t>
            </a:r>
          </a:p>
        </p:txBody>
      </p:sp>
      <p:sp>
        <p:nvSpPr>
          <p:cNvPr id="3" name="Content Placeholder 2"/>
          <p:cNvSpPr>
            <a:spLocks noGrp="1"/>
          </p:cNvSpPr>
          <p:nvPr>
            <p:ph idx="1"/>
          </p:nvPr>
        </p:nvSpPr>
        <p:spPr>
          <a:xfrm>
            <a:off x="1435608" y="2214554"/>
            <a:ext cx="4136524" cy="4357718"/>
          </a:xfrm>
        </p:spPr>
        <p:txBody>
          <a:bodyPr>
            <a:normAutofit fontScale="77500" lnSpcReduction="20000"/>
          </a:bodyPr>
          <a:lstStyle/>
          <a:p>
            <a:r>
              <a:rPr lang="en-US" dirty="0"/>
              <a:t>The redundancy in the Storage Area Network can be described in terms of fault tolerance and high availability [3].</a:t>
            </a:r>
          </a:p>
          <a:p>
            <a:r>
              <a:rPr lang="en-US" dirty="0"/>
              <a:t>The fault tolerance ensures that the backup system will be available.</a:t>
            </a:r>
          </a:p>
          <a:p>
            <a:r>
              <a:rPr lang="en-US" dirty="0"/>
              <a:t>Availability of the system indicates that the backup service will be used to maintain business continuity.</a:t>
            </a:r>
          </a:p>
        </p:txBody>
      </p:sp>
      <p:pic>
        <p:nvPicPr>
          <p:cNvPr id="8194" name="Picture 2" descr="Redundancy rubber stamp Royalty Free Vector Image"/>
          <p:cNvPicPr>
            <a:picLocks noChangeAspect="1" noChangeArrowheads="1"/>
          </p:cNvPicPr>
          <p:nvPr/>
        </p:nvPicPr>
        <p:blipFill>
          <a:blip r:embed="rId3" cstate="print"/>
          <a:srcRect t="13375" b="29893"/>
          <a:stretch>
            <a:fillRect/>
          </a:stretch>
        </p:blipFill>
        <p:spPr bwMode="auto">
          <a:xfrm>
            <a:off x="5857884" y="3286124"/>
            <a:ext cx="2928926" cy="1296059"/>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28" y="642918"/>
            <a:ext cx="7498080" cy="1143000"/>
          </a:xfrm>
        </p:spPr>
        <p:txBody>
          <a:bodyPr>
            <a:normAutofit/>
          </a:bodyPr>
          <a:lstStyle/>
          <a:p>
            <a:r>
              <a:rPr lang="en-US" dirty="0"/>
              <a:t>Conclusion</a:t>
            </a:r>
          </a:p>
        </p:txBody>
      </p:sp>
      <p:sp>
        <p:nvSpPr>
          <p:cNvPr id="3" name="Content Placeholder 2"/>
          <p:cNvSpPr>
            <a:spLocks noGrp="1"/>
          </p:cNvSpPr>
          <p:nvPr>
            <p:ph idx="1"/>
          </p:nvPr>
        </p:nvSpPr>
        <p:spPr>
          <a:xfrm>
            <a:off x="1435608" y="2000240"/>
            <a:ext cx="7498080" cy="4248160"/>
          </a:xfrm>
        </p:spPr>
        <p:txBody>
          <a:bodyPr>
            <a:normAutofit fontScale="85000" lnSpcReduction="20000"/>
          </a:bodyPr>
          <a:lstStyle/>
          <a:p>
            <a:r>
              <a:rPr lang="en-US" dirty="0"/>
              <a:t>The SAN is used for providing access to storage devices.</a:t>
            </a:r>
          </a:p>
          <a:p>
            <a:r>
              <a:rPr lang="en-US" dirty="0"/>
              <a:t>The hardware components are present in host, fabric and storage layer.</a:t>
            </a:r>
          </a:p>
          <a:p>
            <a:r>
              <a:rPr lang="en-US" dirty="0"/>
              <a:t>The software creates an execution environment.</a:t>
            </a:r>
          </a:p>
          <a:p>
            <a:r>
              <a:rPr lang="en-US" dirty="0"/>
              <a:t>Security can be managed using user authentication and encryption.</a:t>
            </a:r>
          </a:p>
          <a:p>
            <a:r>
              <a:rPr lang="en-US" dirty="0"/>
              <a:t>Role based access can be used to reduce the risk of unauthorized access.</a:t>
            </a:r>
          </a:p>
          <a:p>
            <a:r>
              <a:rPr lang="en-US" dirty="0"/>
              <a:t>Redundancy can be managed using hardware and software backup.</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47500" lnSpcReduction="20000"/>
          </a:bodyPr>
          <a:lstStyle/>
          <a:p>
            <a:r>
              <a:rPr lang="en-US" dirty="0"/>
              <a:t>[1] </a:t>
            </a:r>
            <a:r>
              <a:rPr lang="en-US" dirty="0" err="1"/>
              <a:t>Chukwunwike</a:t>
            </a:r>
            <a:r>
              <a:rPr lang="en-US" dirty="0"/>
              <a:t>, A. J., Chukwuemeka, E. P., Daniel, E. O., </a:t>
            </a:r>
            <a:r>
              <a:rPr lang="en-US" dirty="0" err="1"/>
              <a:t>Ponsak</a:t>
            </a:r>
            <a:r>
              <a:rPr lang="en-US" dirty="0"/>
              <a:t>, B., Stephen, A. N. E., Emmanuel, O. U., &amp; Uche, C. G. (2021). Security Framework for Storage Area Network (SAN). </a:t>
            </a:r>
            <a:r>
              <a:rPr lang="en-US" dirty="0">
                <a:hlinkClick r:id="rId2"/>
              </a:rPr>
              <a:t>http://dx.doi.org/10.52155/ijpsat.v27.2.3258</a:t>
            </a:r>
            <a:endParaRPr lang="en-US" dirty="0"/>
          </a:p>
          <a:p>
            <a:r>
              <a:rPr lang="en-US" dirty="0"/>
              <a:t>[2] LI, X. S., YAO, J. P., &amp; Ying, Z. H. A. N. (2017). A Novel Data Disaster-tolerant System Based on SAN and WDM. </a:t>
            </a:r>
            <a:r>
              <a:rPr lang="en-US" i="1" dirty="0" err="1"/>
              <a:t>DEStech</a:t>
            </a:r>
            <a:r>
              <a:rPr lang="en-US" i="1" dirty="0"/>
              <a:t> Transactions on Engineering and Technology Research</a:t>
            </a:r>
            <a:r>
              <a:rPr lang="en-US" dirty="0"/>
              <a:t>, (</a:t>
            </a:r>
            <a:r>
              <a:rPr lang="en-US" dirty="0" err="1"/>
              <a:t>icmca</a:t>
            </a:r>
            <a:r>
              <a:rPr lang="en-US" dirty="0"/>
              <a:t>).</a:t>
            </a:r>
          </a:p>
          <a:p>
            <a:r>
              <a:rPr lang="en-US" dirty="0"/>
              <a:t>[3] Tate, J., Beck, P., Ibarra, H. H., </a:t>
            </a:r>
            <a:r>
              <a:rPr lang="en-US" dirty="0" err="1"/>
              <a:t>Kumaravel</a:t>
            </a:r>
            <a:r>
              <a:rPr lang="en-US" dirty="0"/>
              <a:t>, S., &amp; </a:t>
            </a:r>
            <a:r>
              <a:rPr lang="en-US" dirty="0" err="1"/>
              <a:t>Miklas</a:t>
            </a:r>
            <a:r>
              <a:rPr lang="en-US" dirty="0"/>
              <a:t>, L. (2018). </a:t>
            </a:r>
            <a:r>
              <a:rPr lang="en-US" i="1" dirty="0"/>
              <a:t>Introduction to storage area networks</a:t>
            </a:r>
            <a:r>
              <a:rPr lang="en-US" dirty="0"/>
              <a:t>. IBM Redbooks.</a:t>
            </a:r>
          </a:p>
          <a:p>
            <a:r>
              <a:rPr lang="en-US" dirty="0"/>
              <a:t>[4] Jahir, Y., </a:t>
            </a:r>
            <a:r>
              <a:rPr lang="en-US" dirty="0" err="1"/>
              <a:t>Atiquzzaman</a:t>
            </a:r>
            <a:r>
              <a:rPr lang="en-US" dirty="0"/>
              <a:t>, M., </a:t>
            </a:r>
            <a:r>
              <a:rPr lang="en-US" dirty="0" err="1"/>
              <a:t>Refai</a:t>
            </a:r>
            <a:r>
              <a:rPr lang="en-US" dirty="0"/>
              <a:t>, H., </a:t>
            </a:r>
            <a:r>
              <a:rPr lang="en-US" dirty="0" err="1"/>
              <a:t>Paranjothi</a:t>
            </a:r>
            <a:r>
              <a:rPr lang="en-US" dirty="0"/>
              <a:t>, A., &amp; </a:t>
            </a:r>
            <a:r>
              <a:rPr lang="en-US" dirty="0" err="1"/>
              <a:t>LoPresti</a:t>
            </a:r>
            <a:r>
              <a:rPr lang="en-US" dirty="0"/>
              <a:t>, P. G. (2019). Routing protocols and architecture for disaster area network: A survey. </a:t>
            </a:r>
            <a:r>
              <a:rPr lang="en-US" i="1" dirty="0"/>
              <a:t>Ad Hoc Networks</a:t>
            </a:r>
            <a:r>
              <a:rPr lang="en-US" dirty="0"/>
              <a:t>, </a:t>
            </a:r>
            <a:r>
              <a:rPr lang="en-US" i="1" dirty="0"/>
              <a:t>82</a:t>
            </a:r>
            <a:r>
              <a:rPr lang="en-US" dirty="0"/>
              <a:t>, 1-14.</a:t>
            </a:r>
            <a:r>
              <a:rPr lang="en-US" u="sng" dirty="0">
                <a:hlinkClick r:id="rId3" tooltip="Persistent link using digital object identifier"/>
              </a:rPr>
              <a:t> https://doi.org/10.1016/j.adhoc.2018.08.005</a:t>
            </a:r>
            <a:endParaRPr lang="en-US" dirty="0"/>
          </a:p>
          <a:p>
            <a:r>
              <a:rPr lang="en-US" dirty="0"/>
              <a:t>[5] </a:t>
            </a:r>
            <a:r>
              <a:rPr lang="en-US" dirty="0" err="1"/>
              <a:t>Acharjya</a:t>
            </a:r>
            <a:r>
              <a:rPr lang="en-US" dirty="0"/>
              <a:t>, D. P., Geetha, M. K., &amp; Sanyal, S. (Eds.). (2017). Internet of Things: novel advances and envisioned applications. https://www.researchgate.net/profile/Manjaiah-D-H-2/publication/316330111_Challenges_Issues_and_Applications_of_Internet_of_Things/links/5a2106d2aca272ab5a62296f/Challenges-Issues-and-Applications-of-Internet-of-Things.pdf</a:t>
            </a:r>
          </a:p>
          <a:p>
            <a:r>
              <a:rPr lang="en-US" dirty="0"/>
              <a:t>[6] </a:t>
            </a:r>
            <a:r>
              <a:rPr lang="en-US" dirty="0" err="1"/>
              <a:t>Aazam</a:t>
            </a:r>
            <a:r>
              <a:rPr lang="en-US" dirty="0"/>
              <a:t>, M., </a:t>
            </a:r>
            <a:r>
              <a:rPr lang="en-US" dirty="0" err="1"/>
              <a:t>Zeadally</a:t>
            </a:r>
            <a:r>
              <a:rPr lang="en-US" dirty="0"/>
              <a:t>, S., &amp; </a:t>
            </a:r>
            <a:r>
              <a:rPr lang="en-US" dirty="0" err="1"/>
              <a:t>Harras</a:t>
            </a:r>
            <a:r>
              <a:rPr lang="en-US" dirty="0"/>
              <a:t>, K. A. (2018). Fog computing architecture, evaluation, and future research directions. </a:t>
            </a:r>
            <a:r>
              <a:rPr lang="en-US" i="1" dirty="0"/>
              <a:t>IEEE Communications Magazine</a:t>
            </a:r>
            <a:r>
              <a:rPr lang="en-US" dirty="0"/>
              <a:t>, </a:t>
            </a:r>
            <a:r>
              <a:rPr lang="en-US" i="1" dirty="0"/>
              <a:t>56</a:t>
            </a:r>
            <a:r>
              <a:rPr lang="en-US" dirty="0"/>
              <a:t>(5), 46-52. 10.1109/MCOM.2018.1700707</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220</TotalTime>
  <Words>2331</Words>
  <Application>Microsoft Office PowerPoint</Application>
  <PresentationFormat>On-screen Show (4:3)</PresentationFormat>
  <Paragraphs>97</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-apple-system</vt:lpstr>
      <vt:lpstr>Arial</vt:lpstr>
      <vt:lpstr>Calibri</vt:lpstr>
      <vt:lpstr>Gill Sans MT</vt:lpstr>
      <vt:lpstr>Verdana</vt:lpstr>
      <vt:lpstr>Wingdings 2</vt:lpstr>
      <vt:lpstr>Solstice</vt:lpstr>
      <vt:lpstr>Investigation of Storage Area Network (SAN)</vt:lpstr>
      <vt:lpstr>Introduction</vt:lpstr>
      <vt:lpstr>Defining SAN</vt:lpstr>
      <vt:lpstr>Describing Basic Hardware Components</vt:lpstr>
      <vt:lpstr>Describing Basic Hardware Components</vt:lpstr>
      <vt:lpstr>Describing the Interconnection</vt:lpstr>
      <vt:lpstr>Software Required for Managing and Operating the SAN</vt:lpstr>
      <vt:lpstr>Scaling for Future Growth</vt:lpstr>
      <vt:lpstr>Security Management, and Protection from Unauthorized Access</vt:lpstr>
      <vt:lpstr>Redundancy in Storage Area Network</vt:lpstr>
      <vt:lpstr>Conclusion</vt:lpstr>
      <vt:lpstr>References</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RIMPA</dc:creator>
  <cp:lastModifiedBy>balasa alexandru</cp:lastModifiedBy>
  <cp:revision>42</cp:revision>
  <dcterms:created xsi:type="dcterms:W3CDTF">2021-11-24T11:09:57Z</dcterms:created>
  <dcterms:modified xsi:type="dcterms:W3CDTF">2021-12-08T09:14:16Z</dcterms:modified>
</cp:coreProperties>
</file>