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98" r:id="rId1"/>
  </p:sldMasterIdLst>
  <p:sldIdLst>
    <p:sldId id="256" r:id="rId2"/>
    <p:sldId id="259" r:id="rId3"/>
    <p:sldId id="257" r:id="rId4"/>
    <p:sldId id="262" r:id="rId5"/>
    <p:sldId id="263" r:id="rId6"/>
    <p:sldId id="264" r:id="rId7"/>
    <p:sldId id="265" r:id="rId8"/>
    <p:sldId id="272" r:id="rId9"/>
    <p:sldId id="266" r:id="rId10"/>
    <p:sldId id="267" r:id="rId11"/>
    <p:sldId id="275" r:id="rId12"/>
    <p:sldId id="268" r:id="rId13"/>
    <p:sldId id="270" r:id="rId14"/>
    <p:sldId id="269" r:id="rId15"/>
    <p:sldId id="27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03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778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206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813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83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601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91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85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284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439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0404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727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977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574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012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64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Chinese 6 </a:t>
            </a:r>
            <a:br>
              <a:rPr lang="en-GB" dirty="0" smtClean="0"/>
            </a:br>
            <a:r>
              <a:rPr lang="zh-CN" altLang="en-US" dirty="0" smtClean="0"/>
              <a:t>阅读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22</a:t>
            </a:r>
            <a:r>
              <a:rPr lang="en-US" sz="2000" baseline="30000" dirty="0" smtClean="0"/>
              <a:t>nd</a:t>
            </a:r>
            <a:r>
              <a:rPr lang="en-US" sz="2000" dirty="0" smtClean="0"/>
              <a:t> Oct WEEK 1-1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7049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</a:t>
            </a:r>
            <a:r>
              <a:rPr lang="zh-CN" altLang="en-US" dirty="0" smtClean="0"/>
              <a:t>程安排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zh-CN" dirty="0" smtClean="0"/>
              <a:t>Chinese 6 (22</a:t>
            </a:r>
            <a:r>
              <a:rPr lang="en-US" altLang="zh-CN" baseline="30000" dirty="0" smtClean="0"/>
              <a:t>nd</a:t>
            </a:r>
            <a:r>
              <a:rPr lang="en-US" altLang="zh-CN" dirty="0" smtClean="0"/>
              <a:t> </a:t>
            </a:r>
            <a:r>
              <a:rPr lang="en-US" altLang="zh-CN" dirty="0"/>
              <a:t>Oct – 16</a:t>
            </a:r>
            <a:r>
              <a:rPr lang="en-US" altLang="zh-CN" baseline="30000" dirty="0"/>
              <a:t>th</a:t>
            </a:r>
            <a:r>
              <a:rPr lang="en-US" altLang="zh-CN" dirty="0"/>
              <a:t> Nov </a:t>
            </a:r>
            <a:r>
              <a:rPr lang="en-US" altLang="zh-CN" dirty="0" smtClean="0"/>
              <a:t>2018)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 smtClean="0"/>
              <a:t>每周周一、周四阅读课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焦译影老师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每周</a:t>
            </a:r>
            <a:r>
              <a:rPr lang="zh-CN" altLang="en-US" dirty="0" smtClean="0"/>
              <a:t>周二、周五听力和口语课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秦川老师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 smtClean="0"/>
              <a:t>Writing Portfolio: 1) Character sheets</a:t>
            </a:r>
            <a:r>
              <a:rPr lang="zh-CN" altLang="en-US" dirty="0" smtClean="0"/>
              <a:t>；</a:t>
            </a:r>
            <a:r>
              <a:rPr lang="en-US" altLang="zh-CN" dirty="0" smtClean="0"/>
              <a:t>2) Write a review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 smtClean="0"/>
              <a:t>Oral Portfolio: 1) Themed surveys; 2) Oral test: a) Discuss a topic and answer questions; b) Oral Interpretation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Ø"/>
            </a:pP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 smtClean="0"/>
              <a:t>11</a:t>
            </a:r>
            <a:r>
              <a:rPr lang="zh-CN" altLang="en-US" dirty="0" smtClean="0"/>
              <a:t>月</a:t>
            </a:r>
            <a:r>
              <a:rPr lang="en-US" altLang="zh-CN" dirty="0" smtClean="0"/>
              <a:t>15</a:t>
            </a:r>
            <a:r>
              <a:rPr lang="zh-CN" altLang="en-US" dirty="0" smtClean="0"/>
              <a:t>日</a:t>
            </a:r>
            <a:r>
              <a:rPr lang="en-US" altLang="zh-CN" dirty="0" smtClean="0"/>
              <a:t>-</a:t>
            </a:r>
            <a:r>
              <a:rPr lang="zh-CN" altLang="en-US" dirty="0" smtClean="0"/>
              <a:t>口语考试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 smtClean="0"/>
              <a:t>11</a:t>
            </a:r>
            <a:r>
              <a:rPr lang="zh-CN" altLang="en-US" dirty="0" smtClean="0"/>
              <a:t>月</a:t>
            </a:r>
            <a:r>
              <a:rPr lang="en-US" altLang="zh-CN" dirty="0" smtClean="0"/>
              <a:t>16</a:t>
            </a:r>
            <a:r>
              <a:rPr lang="zh-CN" altLang="en-US" dirty="0" smtClean="0"/>
              <a:t>日</a:t>
            </a:r>
            <a:r>
              <a:rPr lang="en-US" altLang="zh-CN" dirty="0" smtClean="0"/>
              <a:t>-2</a:t>
            </a:r>
            <a:r>
              <a:rPr lang="zh-CN" altLang="en-US" dirty="0" smtClean="0"/>
              <a:t>小时笔试</a:t>
            </a:r>
            <a:endParaRPr lang="en-US" altLang="zh-CN" dirty="0" smtClean="0"/>
          </a:p>
          <a:p>
            <a:pPr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09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1.《</a:t>
            </a:r>
            <a:r>
              <a:rPr lang="zh-CN" altLang="en-US" dirty="0" smtClean="0"/>
              <a:t>找工作的故事</a:t>
            </a:r>
            <a:r>
              <a:rPr lang="en-US" altLang="zh-CN" dirty="0" smtClean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2000" b="1" dirty="0" smtClean="0"/>
              <a:t>谈一谈：</a:t>
            </a:r>
            <a:endParaRPr lang="en-US" altLang="zh-CN" sz="2000" b="1" dirty="0" smtClean="0"/>
          </a:p>
          <a:p>
            <a:pPr marL="0" indent="0">
              <a:buNone/>
            </a:pPr>
            <a:endParaRPr lang="en-US" altLang="zh-CN" sz="2000" b="1" dirty="0" smtClean="0"/>
          </a:p>
          <a:p>
            <a:pPr>
              <a:buFont typeface="+mj-lt"/>
              <a:buAutoNum type="arabicParenR"/>
            </a:pPr>
            <a:r>
              <a:rPr lang="zh-CN" altLang="en-US" dirty="0" smtClean="0"/>
              <a:t>你们毕</a:t>
            </a:r>
            <a:r>
              <a:rPr lang="zh-CN" altLang="en-US" dirty="0"/>
              <a:t>业</a:t>
            </a:r>
            <a:r>
              <a:rPr lang="zh-CN" altLang="en-US" dirty="0" smtClean="0"/>
              <a:t>后打算从事什么工作？</a:t>
            </a:r>
            <a:endParaRPr lang="en-US" altLang="zh-CN" dirty="0" smtClean="0"/>
          </a:p>
          <a:p>
            <a:pPr>
              <a:buFont typeface="+mj-lt"/>
              <a:buAutoNum type="arabicParenR"/>
            </a:pPr>
            <a:r>
              <a:rPr lang="zh-CN" altLang="en-US" dirty="0" smtClean="0"/>
              <a:t>你们有</a:t>
            </a:r>
            <a:r>
              <a:rPr lang="zh-CN" altLang="en-US" dirty="0"/>
              <a:t>过有</a:t>
            </a:r>
            <a:r>
              <a:rPr lang="zh-CN" altLang="en-US" dirty="0" smtClean="0"/>
              <a:t>趣的找工作经历吗？</a:t>
            </a:r>
            <a:endParaRPr lang="en-US" altLang="zh-CN" dirty="0" smtClean="0"/>
          </a:p>
          <a:p>
            <a:pPr>
              <a:buFont typeface="+mj-lt"/>
              <a:buAutoNum type="arabicParenR"/>
            </a:pPr>
            <a:r>
              <a:rPr lang="zh-CN" altLang="en-US" dirty="0" smtClean="0"/>
              <a:t>你们觉得现在工作好找吗？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98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2000" b="1" dirty="0"/>
              <a:t>文章背</a:t>
            </a:r>
            <a:r>
              <a:rPr lang="zh-CN" altLang="en-US" sz="2000" b="1" dirty="0" smtClean="0"/>
              <a:t>景</a:t>
            </a:r>
            <a:endParaRPr lang="en-US" altLang="zh-CN" sz="2000" b="1" dirty="0" smtClean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 smtClean="0"/>
              <a:t>中国现在找工作难的现状：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	</a:t>
            </a:r>
            <a:r>
              <a:rPr lang="zh-CN" altLang="en-US" dirty="0" smtClean="0"/>
              <a:t>人</a:t>
            </a:r>
            <a:r>
              <a:rPr lang="zh-CN" altLang="en-US" dirty="0"/>
              <a:t>口</a:t>
            </a:r>
            <a:r>
              <a:rPr lang="zh-CN" altLang="en-US" dirty="0" smtClean="0"/>
              <a:t>多，大学生数量庞大且逐年增长，就业形势严峻，工作难找；</a:t>
            </a:r>
            <a:endParaRPr lang="en-US" altLang="zh-CN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关于国家公务员和公务员考试的简单介绍：</a:t>
            </a:r>
            <a:endParaRPr lang="en-US" altLang="zh-CN" dirty="0"/>
          </a:p>
          <a:p>
            <a:pPr>
              <a:buAutoNum type="arabicPeriod"/>
            </a:pPr>
            <a:r>
              <a:rPr lang="zh-CN" altLang="en-US" dirty="0"/>
              <a:t>国家公务</a:t>
            </a:r>
            <a:r>
              <a:rPr lang="zh-CN" altLang="en-US" dirty="0" smtClean="0"/>
              <a:t>员：国家公务员就是为人民服务的，服务的对象是人民，所做的一切事情要对人民负责。具有稳定较好的收入，工作稳定；</a:t>
            </a:r>
            <a:endParaRPr lang="en-US" altLang="zh-CN" dirty="0" smtClean="0"/>
          </a:p>
          <a:p>
            <a:pPr>
              <a:buAutoNum type="arabicPeriod"/>
            </a:pPr>
            <a:r>
              <a:rPr lang="zh-CN" altLang="en-US" dirty="0"/>
              <a:t>国家公务</a:t>
            </a:r>
            <a:r>
              <a:rPr lang="zh-CN" altLang="en-US" dirty="0" smtClean="0"/>
              <a:t>员考试：</a:t>
            </a:r>
            <a:r>
              <a:rPr lang="zh-CN" altLang="en-US" dirty="0" smtClean="0">
                <a:sym typeface="Wingdings" panose="05000000000000000000" pitchFamily="2" charset="2"/>
              </a:rPr>
              <a:t>（</a:t>
            </a:r>
            <a:r>
              <a:rPr lang="en-US" altLang="zh-CN" dirty="0" smtClean="0">
                <a:sym typeface="Wingdings" panose="05000000000000000000" pitchFamily="2" charset="2"/>
              </a:rPr>
              <a:t>1</a:t>
            </a:r>
            <a:r>
              <a:rPr lang="zh-CN" altLang="en-US" dirty="0" smtClean="0">
                <a:sym typeface="Wingdings" panose="05000000000000000000" pitchFamily="2" charset="2"/>
              </a:rPr>
              <a:t>）报考人数众多，竞争十分激烈；（</a:t>
            </a:r>
            <a:r>
              <a:rPr lang="en-US" altLang="zh-CN" dirty="0" smtClean="0">
                <a:sym typeface="Wingdings" panose="05000000000000000000" pitchFamily="2" charset="2"/>
              </a:rPr>
              <a:t>2</a:t>
            </a:r>
            <a:r>
              <a:rPr lang="zh-CN" altLang="en-US" dirty="0" smtClean="0">
                <a:sym typeface="Wingdings" panose="05000000000000000000" pitchFamily="2" charset="2"/>
              </a:rPr>
              <a:t>）考试内容广；（</a:t>
            </a:r>
            <a:r>
              <a:rPr lang="en-US" altLang="zh-CN" dirty="0">
                <a:sym typeface="Wingdings" panose="05000000000000000000" pitchFamily="2" charset="2"/>
              </a:rPr>
              <a:t>3</a:t>
            </a:r>
            <a:r>
              <a:rPr lang="zh-CN" altLang="en-US" dirty="0" smtClean="0">
                <a:sym typeface="Wingdings" panose="05000000000000000000" pitchFamily="2" charset="2"/>
              </a:rPr>
              <a:t>）流程复杂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92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快要</a:t>
            </a:r>
            <a:r>
              <a:rPr lang="zh-CN" altLang="en-US" sz="2800" dirty="0" smtClean="0">
                <a:solidFill>
                  <a:srgbClr val="0070C0"/>
                </a:solidFill>
              </a:rPr>
              <a:t>毕业</a:t>
            </a:r>
            <a:r>
              <a:rPr lang="zh-CN" altLang="en-US" sz="2800" dirty="0" smtClean="0"/>
              <a:t>的弟弟，决定</a:t>
            </a:r>
            <a:r>
              <a:rPr lang="zh-CN" altLang="en-US" sz="2800" dirty="0" smtClean="0">
                <a:solidFill>
                  <a:srgbClr val="7030A0"/>
                </a:solidFill>
              </a:rPr>
              <a:t>考</a:t>
            </a:r>
            <a:r>
              <a:rPr lang="zh-CN" altLang="en-US" sz="2800" dirty="0" smtClean="0">
                <a:solidFill>
                  <a:srgbClr val="0070C0"/>
                </a:solidFill>
              </a:rPr>
              <a:t>国家公务员</a:t>
            </a:r>
            <a:r>
              <a:rPr lang="zh-CN" altLang="en-US" sz="2800" dirty="0" smtClean="0"/>
              <a:t>。考的人很多，因为</a:t>
            </a:r>
            <a:r>
              <a:rPr lang="zh-CN" altLang="en-US" sz="2800" dirty="0" smtClean="0">
                <a:solidFill>
                  <a:schemeClr val="tx1"/>
                </a:solidFill>
              </a:rPr>
              <a:t>有</a:t>
            </a:r>
            <a:r>
              <a:rPr lang="zh-CN" altLang="en-US" sz="2800" dirty="0" smtClean="0">
                <a:solidFill>
                  <a:srgbClr val="7030A0"/>
                </a:solidFill>
              </a:rPr>
              <a:t>能力</a:t>
            </a:r>
            <a:r>
              <a:rPr lang="zh-CN" altLang="en-US" sz="2800" dirty="0" smtClean="0"/>
              <a:t>， 弟弟</a:t>
            </a:r>
            <a:r>
              <a:rPr lang="zh-CN" altLang="en-US" sz="2800" dirty="0" smtClean="0">
                <a:solidFill>
                  <a:srgbClr val="0070C0"/>
                </a:solidFill>
              </a:rPr>
              <a:t>顺利</a:t>
            </a:r>
            <a:r>
              <a:rPr lang="zh-CN" altLang="en-US" sz="2800" dirty="0" smtClean="0">
                <a:solidFill>
                  <a:srgbClr val="7030A0"/>
                </a:solidFill>
              </a:rPr>
              <a:t>通过</a:t>
            </a:r>
            <a:r>
              <a:rPr lang="zh-CN" altLang="en-US" sz="2800" dirty="0" smtClean="0">
                <a:solidFill>
                  <a:srgbClr val="0070C0"/>
                </a:solidFill>
              </a:rPr>
              <a:t>笔试</a:t>
            </a:r>
            <a:r>
              <a:rPr lang="zh-CN" altLang="en-US" sz="2800" dirty="0" smtClean="0"/>
              <a:t>，</a:t>
            </a:r>
            <a:r>
              <a:rPr lang="zh-CN" altLang="en-US" sz="2800" dirty="0" smtClean="0">
                <a:solidFill>
                  <a:srgbClr val="7030A0"/>
                </a:solidFill>
              </a:rPr>
              <a:t>成绩</a:t>
            </a:r>
            <a:r>
              <a:rPr lang="zh-CN" altLang="en-US" sz="2800" dirty="0" smtClean="0"/>
              <a:t>在</a:t>
            </a:r>
            <a:r>
              <a:rPr lang="en-US" altLang="zh-CN" sz="2800" dirty="0" smtClean="0"/>
              <a:t>2000</a:t>
            </a:r>
            <a:r>
              <a:rPr lang="zh-CN" altLang="en-US" sz="2800" dirty="0" smtClean="0"/>
              <a:t>名</a:t>
            </a:r>
            <a:r>
              <a:rPr lang="zh-CN" altLang="en-US" sz="2800" dirty="0" smtClean="0">
                <a:solidFill>
                  <a:srgbClr val="0070C0"/>
                </a:solidFill>
              </a:rPr>
              <a:t>考生</a:t>
            </a:r>
            <a:r>
              <a:rPr lang="zh-CN" altLang="en-US" sz="2800" dirty="0" smtClean="0"/>
              <a:t>中</a:t>
            </a:r>
            <a:r>
              <a:rPr lang="zh-CN" altLang="en-US" sz="2800" dirty="0" smtClean="0">
                <a:solidFill>
                  <a:srgbClr val="7030A0"/>
                </a:solidFill>
              </a:rPr>
              <a:t>排名</a:t>
            </a:r>
            <a:r>
              <a:rPr lang="zh-CN" altLang="en-US" sz="2800" dirty="0" smtClean="0"/>
              <a:t>第八。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5277712" cy="3880773"/>
          </a:xfrm>
        </p:spPr>
        <p:txBody>
          <a:bodyPr>
            <a:normAutofit fontScale="92500"/>
          </a:bodyPr>
          <a:lstStyle/>
          <a:p>
            <a:r>
              <a:rPr lang="zh-CN" altLang="en-US" dirty="0" smtClean="0">
                <a:solidFill>
                  <a:srgbClr val="0070C0"/>
                </a:solidFill>
              </a:rPr>
              <a:t>毕业：</a:t>
            </a:r>
            <a:r>
              <a:rPr lang="en-US" altLang="zh-CN" dirty="0" smtClean="0">
                <a:solidFill>
                  <a:srgbClr val="0070C0"/>
                </a:solidFill>
              </a:rPr>
              <a:t>to graduate, graduation</a:t>
            </a:r>
          </a:p>
          <a:p>
            <a:r>
              <a:rPr lang="zh-CN" altLang="en-US" dirty="0" smtClean="0">
                <a:solidFill>
                  <a:srgbClr val="7030A0"/>
                </a:solidFill>
              </a:rPr>
              <a:t>考：</a:t>
            </a:r>
            <a:r>
              <a:rPr lang="en-US" altLang="zh-CN" dirty="0" smtClean="0">
                <a:solidFill>
                  <a:srgbClr val="7030A0"/>
                </a:solidFill>
              </a:rPr>
              <a:t>exam, test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国家公务</a:t>
            </a:r>
            <a:r>
              <a:rPr lang="zh-CN" altLang="en-US" dirty="0" smtClean="0">
                <a:solidFill>
                  <a:srgbClr val="0070C0"/>
                </a:solidFill>
              </a:rPr>
              <a:t>员：</a:t>
            </a:r>
            <a:r>
              <a:rPr lang="en-US" altLang="zh-CN" dirty="0" smtClean="0">
                <a:solidFill>
                  <a:srgbClr val="0070C0"/>
                </a:solidFill>
              </a:rPr>
              <a:t>national public servant</a:t>
            </a:r>
          </a:p>
          <a:p>
            <a:r>
              <a:rPr lang="zh-CN" altLang="en-US" dirty="0" smtClean="0">
                <a:solidFill>
                  <a:srgbClr val="7030A0"/>
                </a:solidFill>
              </a:rPr>
              <a:t>能力：</a:t>
            </a:r>
            <a:r>
              <a:rPr lang="en-US" altLang="zh-CN" dirty="0" smtClean="0">
                <a:solidFill>
                  <a:srgbClr val="7030A0"/>
                </a:solidFill>
              </a:rPr>
              <a:t>facility; ability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顺</a:t>
            </a:r>
            <a:r>
              <a:rPr lang="zh-CN" altLang="en-US" dirty="0" smtClean="0">
                <a:solidFill>
                  <a:srgbClr val="0070C0"/>
                </a:solidFill>
              </a:rPr>
              <a:t>利：</a:t>
            </a:r>
            <a:r>
              <a:rPr lang="en-US" altLang="zh-CN" dirty="0" smtClean="0">
                <a:solidFill>
                  <a:srgbClr val="0070C0"/>
                </a:solidFill>
              </a:rPr>
              <a:t>smooth; without a hitch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通</a:t>
            </a:r>
            <a:r>
              <a:rPr lang="zh-CN" altLang="en-US" dirty="0" smtClean="0">
                <a:solidFill>
                  <a:srgbClr val="7030A0"/>
                </a:solidFill>
              </a:rPr>
              <a:t>过：</a:t>
            </a:r>
            <a:r>
              <a:rPr lang="en-US" altLang="zh-CN" dirty="0" smtClean="0">
                <a:solidFill>
                  <a:srgbClr val="7030A0"/>
                </a:solidFill>
              </a:rPr>
              <a:t>pass through; get past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笔</a:t>
            </a:r>
            <a:r>
              <a:rPr lang="zh-CN" altLang="en-US" dirty="0" smtClean="0">
                <a:solidFill>
                  <a:srgbClr val="0070C0"/>
                </a:solidFill>
              </a:rPr>
              <a:t>试：</a:t>
            </a:r>
            <a:r>
              <a:rPr lang="en-US" altLang="zh-CN" dirty="0" smtClean="0">
                <a:solidFill>
                  <a:srgbClr val="0070C0"/>
                </a:solidFill>
              </a:rPr>
              <a:t>Written test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成</a:t>
            </a:r>
            <a:r>
              <a:rPr lang="zh-CN" altLang="en-US" dirty="0" smtClean="0">
                <a:solidFill>
                  <a:srgbClr val="7030A0"/>
                </a:solidFill>
              </a:rPr>
              <a:t>绩：</a:t>
            </a:r>
            <a:r>
              <a:rPr lang="en-US" altLang="zh-CN" dirty="0" smtClean="0">
                <a:solidFill>
                  <a:srgbClr val="7030A0"/>
                </a:solidFill>
              </a:rPr>
              <a:t>study grade; mark; fruits of work or study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考</a:t>
            </a:r>
            <a:r>
              <a:rPr lang="zh-CN" altLang="en-US" dirty="0" smtClean="0">
                <a:solidFill>
                  <a:srgbClr val="0070C0"/>
                </a:solidFill>
              </a:rPr>
              <a:t>生：</a:t>
            </a:r>
            <a:r>
              <a:rPr lang="en-US" altLang="zh-CN" dirty="0" smtClean="0">
                <a:solidFill>
                  <a:srgbClr val="0070C0"/>
                </a:solidFill>
              </a:rPr>
              <a:t>examinee; candidate for an exam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排</a:t>
            </a:r>
            <a:r>
              <a:rPr lang="zh-CN" altLang="en-US" dirty="0" smtClean="0">
                <a:solidFill>
                  <a:srgbClr val="7030A0"/>
                </a:solidFill>
              </a:rPr>
              <a:t>名：</a:t>
            </a:r>
            <a:r>
              <a:rPr lang="en-US" altLang="zh-CN" dirty="0" smtClean="0">
                <a:solidFill>
                  <a:srgbClr val="7030A0"/>
                </a:solidFill>
              </a:rPr>
              <a:t>ranking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1.《</a:t>
            </a:r>
            <a:r>
              <a:rPr lang="zh-CN" altLang="en-US" dirty="0" smtClean="0"/>
              <a:t>找工作的故事</a:t>
            </a:r>
            <a:r>
              <a:rPr lang="en-US" altLang="zh-CN" dirty="0" smtClean="0"/>
              <a:t>》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       60</a:t>
            </a:r>
            <a:r>
              <a:rPr lang="zh-CN" altLang="en-US" sz="2800" dirty="0" smtClean="0"/>
              <a:t>名考试成绩</a:t>
            </a:r>
            <a:r>
              <a:rPr lang="zh-CN" altLang="en-US" sz="2800" dirty="0" smtClean="0">
                <a:solidFill>
                  <a:srgbClr val="0070C0"/>
                </a:solidFill>
              </a:rPr>
              <a:t>优秀者</a:t>
            </a:r>
            <a:r>
              <a:rPr lang="zh-CN" altLang="en-US" sz="2800" dirty="0" smtClean="0"/>
              <a:t>，接着进行</a:t>
            </a:r>
            <a:r>
              <a:rPr lang="zh-CN" altLang="en-US" sz="2800" dirty="0" smtClean="0">
                <a:solidFill>
                  <a:srgbClr val="7030A0"/>
                </a:solidFill>
              </a:rPr>
              <a:t>面试</a:t>
            </a:r>
            <a:r>
              <a:rPr lang="zh-CN" altLang="en-US" sz="2800" dirty="0" smtClean="0"/>
              <a:t>。弟弟</a:t>
            </a:r>
            <a:r>
              <a:rPr lang="zh-CN" altLang="en-US" sz="2800" dirty="0" smtClean="0">
                <a:solidFill>
                  <a:srgbClr val="0070C0"/>
                </a:solidFill>
              </a:rPr>
              <a:t>不慌不忙</a:t>
            </a:r>
            <a:r>
              <a:rPr lang="zh-CN" altLang="en-US" sz="2800" dirty="0" smtClean="0"/>
              <a:t>地回答问题，</a:t>
            </a:r>
            <a:r>
              <a:rPr lang="zh-CN" altLang="en-US" sz="2800" dirty="0" smtClean="0">
                <a:solidFill>
                  <a:srgbClr val="7030A0"/>
                </a:solidFill>
              </a:rPr>
              <a:t>考官</a:t>
            </a:r>
            <a:r>
              <a:rPr lang="en-US" altLang="zh-CN" sz="2800" dirty="0" smtClean="0"/>
              <a:t>(examiner) </a:t>
            </a:r>
            <a:r>
              <a:rPr lang="zh-CN" altLang="en-US" sz="2800" dirty="0" smtClean="0"/>
              <a:t>微笑着，</a:t>
            </a:r>
            <a:r>
              <a:rPr lang="zh-CN" altLang="en-US" sz="2800" dirty="0" smtClean="0">
                <a:solidFill>
                  <a:srgbClr val="0070C0"/>
                </a:solidFill>
              </a:rPr>
              <a:t>不断</a:t>
            </a:r>
            <a:r>
              <a:rPr lang="zh-CN" altLang="en-US" sz="2800" dirty="0" smtClean="0">
                <a:solidFill>
                  <a:srgbClr val="7030A0"/>
                </a:solidFill>
              </a:rPr>
              <a:t>点头</a:t>
            </a:r>
            <a:r>
              <a:rPr lang="zh-CN" altLang="en-US" sz="2800" dirty="0" smtClean="0"/>
              <a:t>，第三题是“说说你最生气的一件事”。弟弟</a:t>
            </a:r>
            <a:r>
              <a:rPr lang="zh-CN" altLang="en-US" sz="2800" dirty="0" smtClean="0">
                <a:solidFill>
                  <a:srgbClr val="0070C0"/>
                </a:solidFill>
              </a:rPr>
              <a:t>低头</a:t>
            </a:r>
            <a:r>
              <a:rPr lang="zh-CN" altLang="en-US" sz="2800" dirty="0" smtClean="0"/>
              <a:t>想了一会儿，说：“我最生气的事情是，如果我</a:t>
            </a:r>
            <a:r>
              <a:rPr lang="zh-CN" altLang="en-US" sz="2800" dirty="0" smtClean="0">
                <a:solidFill>
                  <a:srgbClr val="7030A0"/>
                </a:solidFill>
              </a:rPr>
              <a:t>取得</a:t>
            </a:r>
            <a:r>
              <a:rPr lang="zh-CN" altLang="en-US" sz="2800" dirty="0" smtClean="0"/>
              <a:t>好成绩，你们</a:t>
            </a:r>
            <a:r>
              <a:rPr lang="zh-CN" altLang="en-US" sz="2800" dirty="0" smtClean="0">
                <a:solidFill>
                  <a:srgbClr val="0070C0"/>
                </a:solidFill>
              </a:rPr>
              <a:t>却</a:t>
            </a:r>
            <a:r>
              <a:rPr lang="zh-CN" altLang="en-US" sz="2800" dirty="0" smtClean="0"/>
              <a:t>不要我。”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en-US" dirty="0" smtClean="0">
                <a:solidFill>
                  <a:srgbClr val="0070C0"/>
                </a:solidFill>
              </a:rPr>
              <a:t>优秀者：</a:t>
            </a:r>
            <a:r>
              <a:rPr lang="en-US" altLang="zh-CN" dirty="0" smtClean="0">
                <a:solidFill>
                  <a:srgbClr val="0070C0"/>
                </a:solidFill>
              </a:rPr>
              <a:t>a person of excellent or outstanding conduct, character, learning and results etc.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面</a:t>
            </a:r>
            <a:r>
              <a:rPr lang="zh-CN" altLang="en-US" dirty="0" smtClean="0">
                <a:solidFill>
                  <a:srgbClr val="7030A0"/>
                </a:solidFill>
              </a:rPr>
              <a:t>试：</a:t>
            </a:r>
            <a:r>
              <a:rPr lang="en-US" altLang="zh-CN" dirty="0" smtClean="0">
                <a:solidFill>
                  <a:srgbClr val="7030A0"/>
                </a:solidFill>
              </a:rPr>
              <a:t>interview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不慌不</a:t>
            </a:r>
            <a:r>
              <a:rPr lang="zh-CN" altLang="en-US" dirty="0" smtClean="0">
                <a:solidFill>
                  <a:srgbClr val="0070C0"/>
                </a:solidFill>
              </a:rPr>
              <a:t>忙：</a:t>
            </a:r>
            <a:r>
              <a:rPr lang="en-US" altLang="zh-CN" dirty="0" smtClean="0">
                <a:solidFill>
                  <a:srgbClr val="0070C0"/>
                </a:solidFill>
              </a:rPr>
              <a:t>leisurely; unhurried; calm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考</a:t>
            </a:r>
            <a:r>
              <a:rPr lang="zh-CN" altLang="en-US" dirty="0" smtClean="0">
                <a:solidFill>
                  <a:srgbClr val="7030A0"/>
                </a:solidFill>
              </a:rPr>
              <a:t>官：</a:t>
            </a:r>
            <a:r>
              <a:rPr lang="en-US" altLang="zh-CN" dirty="0" smtClean="0">
                <a:solidFill>
                  <a:srgbClr val="7030A0"/>
                </a:solidFill>
              </a:rPr>
              <a:t>examiner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不</a:t>
            </a:r>
            <a:r>
              <a:rPr lang="zh-CN" altLang="en-US" dirty="0" smtClean="0">
                <a:solidFill>
                  <a:srgbClr val="0070C0"/>
                </a:solidFill>
              </a:rPr>
              <a:t>断：</a:t>
            </a:r>
            <a:r>
              <a:rPr lang="en-US" altLang="zh-CN" dirty="0" smtClean="0">
                <a:solidFill>
                  <a:srgbClr val="0070C0"/>
                </a:solidFill>
              </a:rPr>
              <a:t>unceasing; continuous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点</a:t>
            </a:r>
            <a:r>
              <a:rPr lang="zh-CN" altLang="en-US" dirty="0" smtClean="0">
                <a:solidFill>
                  <a:srgbClr val="7030A0"/>
                </a:solidFill>
              </a:rPr>
              <a:t>头：</a:t>
            </a:r>
            <a:r>
              <a:rPr lang="en-US" altLang="zh-CN" dirty="0" smtClean="0">
                <a:solidFill>
                  <a:srgbClr val="7030A0"/>
                </a:solidFill>
              </a:rPr>
              <a:t>nod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低</a:t>
            </a:r>
            <a:r>
              <a:rPr lang="zh-CN" altLang="en-US" dirty="0" smtClean="0">
                <a:solidFill>
                  <a:srgbClr val="0070C0"/>
                </a:solidFill>
              </a:rPr>
              <a:t>头：</a:t>
            </a:r>
            <a:r>
              <a:rPr lang="en-US" altLang="zh-CN" dirty="0" smtClean="0">
                <a:solidFill>
                  <a:srgbClr val="0070C0"/>
                </a:solidFill>
              </a:rPr>
              <a:t>lower one’s head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取</a:t>
            </a:r>
            <a:r>
              <a:rPr lang="zh-CN" altLang="en-US" dirty="0" smtClean="0">
                <a:solidFill>
                  <a:srgbClr val="7030A0"/>
                </a:solidFill>
              </a:rPr>
              <a:t>得：</a:t>
            </a:r>
            <a:r>
              <a:rPr lang="en-US" altLang="zh-CN" dirty="0" smtClean="0">
                <a:solidFill>
                  <a:srgbClr val="7030A0"/>
                </a:solidFill>
              </a:rPr>
              <a:t>achieve; obtain; gain</a:t>
            </a:r>
          </a:p>
          <a:p>
            <a:r>
              <a:rPr lang="zh-CN" altLang="en-US" dirty="0" smtClean="0">
                <a:solidFill>
                  <a:srgbClr val="0070C0"/>
                </a:solidFill>
              </a:rPr>
              <a:t>却：</a:t>
            </a:r>
            <a:r>
              <a:rPr lang="en-US" altLang="zh-CN" dirty="0" smtClean="0">
                <a:solidFill>
                  <a:srgbClr val="0070C0"/>
                </a:solidFill>
              </a:rPr>
              <a:t>but; yet; however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0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 回</a:t>
            </a:r>
            <a:r>
              <a:rPr lang="zh-CN" altLang="en-US" sz="2800" dirty="0"/>
              <a:t>家</a:t>
            </a:r>
            <a:r>
              <a:rPr lang="zh-CN" altLang="en-US" sz="2800" dirty="0" smtClean="0"/>
              <a:t>后，弟弟</a:t>
            </a:r>
            <a:r>
              <a:rPr lang="zh-CN" altLang="en-US" sz="2800" i="1" u="sng" dirty="0" smtClean="0">
                <a:solidFill>
                  <a:schemeClr val="accent5"/>
                </a:solidFill>
              </a:rPr>
              <a:t>向</a:t>
            </a:r>
            <a:r>
              <a:rPr lang="zh-CN" altLang="en-US" sz="2800" i="1" u="sng" dirty="0"/>
              <a:t>急等</a:t>
            </a:r>
            <a:r>
              <a:rPr lang="zh-CN" altLang="en-US" sz="2800" i="1" u="sng" dirty="0" smtClean="0">
                <a:solidFill>
                  <a:srgbClr val="7030A0"/>
                </a:solidFill>
              </a:rPr>
              <a:t>消息</a:t>
            </a:r>
            <a:r>
              <a:rPr lang="zh-CN" altLang="en-US" sz="2800" i="1" u="sng" dirty="0" smtClean="0"/>
              <a:t>的爸爸</a:t>
            </a:r>
            <a:r>
              <a:rPr lang="zh-CN" altLang="en-US" sz="2800" i="1" u="sng" dirty="0" smtClean="0">
                <a:solidFill>
                  <a:srgbClr val="0070C0"/>
                </a:solidFill>
              </a:rPr>
              <a:t>报告</a:t>
            </a:r>
            <a:r>
              <a:rPr lang="zh-CN" altLang="en-US" sz="2800" i="1" u="sng" dirty="0" smtClean="0">
                <a:solidFill>
                  <a:srgbClr val="7030A0"/>
                </a:solidFill>
              </a:rPr>
              <a:t>情况</a:t>
            </a:r>
            <a:r>
              <a:rPr lang="zh-CN" altLang="en-US" sz="2800" dirty="0" smtClean="0"/>
              <a:t>。说到第三题的回答，爸爸</a:t>
            </a:r>
            <a:r>
              <a:rPr lang="zh-CN" altLang="en-US" sz="2800" dirty="0" smtClean="0">
                <a:solidFill>
                  <a:srgbClr val="0070C0"/>
                </a:solidFill>
              </a:rPr>
              <a:t>摇摇头</a:t>
            </a:r>
            <a:r>
              <a:rPr lang="zh-CN" altLang="en-US" sz="2800" dirty="0" smtClean="0"/>
              <a:t>，说：“回答得不好，怎么能那么说话？</a:t>
            </a:r>
            <a:r>
              <a:rPr lang="zh-CN" altLang="en-US" sz="2800" dirty="0" smtClean="0">
                <a:solidFill>
                  <a:srgbClr val="7030A0"/>
                </a:solidFill>
              </a:rPr>
              <a:t>结果</a:t>
            </a:r>
            <a:r>
              <a:rPr lang="zh-CN" altLang="en-US" sz="2800" dirty="0" smtClean="0"/>
              <a:t>可能不会太好。”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       结</a:t>
            </a:r>
            <a:r>
              <a:rPr lang="zh-CN" altLang="en-US" sz="2800" dirty="0"/>
              <a:t>果出来了，我们全家</a:t>
            </a:r>
            <a:r>
              <a:rPr lang="zh-CN" altLang="en-US" sz="2800" dirty="0">
                <a:solidFill>
                  <a:srgbClr val="0070C0"/>
                </a:solidFill>
              </a:rPr>
              <a:t>终于</a:t>
            </a:r>
            <a:r>
              <a:rPr lang="zh-CN" altLang="en-US" sz="2800" dirty="0"/>
              <a:t>等到了好消息</a:t>
            </a:r>
            <a:r>
              <a:rPr lang="en-US" altLang="zh-CN" sz="2800" dirty="0"/>
              <a:t>——</a:t>
            </a:r>
            <a:r>
              <a:rPr lang="zh-CN" altLang="en-US" sz="2800" dirty="0"/>
              <a:t>有</a:t>
            </a:r>
            <a:r>
              <a:rPr lang="en-US" altLang="zh-CN" sz="2800" dirty="0"/>
              <a:t>6</a:t>
            </a:r>
            <a:r>
              <a:rPr lang="zh-CN" altLang="en-US" sz="2800" dirty="0"/>
              <a:t>名考生</a:t>
            </a:r>
            <a:r>
              <a:rPr lang="zh-CN" altLang="en-US" sz="2800" dirty="0"/>
              <a:t>被</a:t>
            </a:r>
            <a:r>
              <a:rPr lang="zh-CN" altLang="en-US" sz="2800" dirty="0">
                <a:solidFill>
                  <a:srgbClr val="7030A0"/>
                </a:solidFill>
              </a:rPr>
              <a:t>录用</a:t>
            </a:r>
            <a:r>
              <a:rPr lang="en-US" altLang="zh-CN" sz="2800" dirty="0"/>
              <a:t>(hire)</a:t>
            </a:r>
            <a:r>
              <a:rPr lang="zh-CN" altLang="en-US" sz="2800" dirty="0"/>
              <a:t>，弟弟</a:t>
            </a:r>
            <a:r>
              <a:rPr lang="zh-CN" altLang="en-US" sz="2800" dirty="0">
                <a:solidFill>
                  <a:srgbClr val="0070C0"/>
                </a:solidFill>
              </a:rPr>
              <a:t>名列</a:t>
            </a:r>
            <a:r>
              <a:rPr lang="zh-CN" altLang="en-US" sz="2800" dirty="0"/>
              <a:t>第五</a:t>
            </a:r>
            <a:r>
              <a:rPr lang="zh-CN" altLang="en-US" sz="2800" dirty="0" smtClean="0"/>
              <a:t>。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4441917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7030A0"/>
                </a:solidFill>
              </a:rPr>
              <a:t>消息：</a:t>
            </a:r>
            <a:r>
              <a:rPr lang="en-US" altLang="zh-CN" dirty="0" smtClean="0">
                <a:solidFill>
                  <a:srgbClr val="7030A0"/>
                </a:solidFill>
              </a:rPr>
              <a:t>news; information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报</a:t>
            </a:r>
            <a:r>
              <a:rPr lang="zh-CN" altLang="en-US" dirty="0" smtClean="0">
                <a:solidFill>
                  <a:srgbClr val="0070C0"/>
                </a:solidFill>
              </a:rPr>
              <a:t>告：</a:t>
            </a:r>
            <a:r>
              <a:rPr lang="en-US" altLang="zh-CN" dirty="0" smtClean="0">
                <a:solidFill>
                  <a:srgbClr val="0070C0"/>
                </a:solidFill>
              </a:rPr>
              <a:t>report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情</a:t>
            </a:r>
            <a:r>
              <a:rPr lang="zh-CN" altLang="en-US" dirty="0" smtClean="0">
                <a:solidFill>
                  <a:srgbClr val="7030A0"/>
                </a:solidFill>
              </a:rPr>
              <a:t>况：</a:t>
            </a:r>
            <a:r>
              <a:rPr lang="en-US" altLang="zh-CN" dirty="0" smtClean="0">
                <a:solidFill>
                  <a:srgbClr val="7030A0"/>
                </a:solidFill>
              </a:rPr>
              <a:t>situation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摇摇</a:t>
            </a:r>
            <a:r>
              <a:rPr lang="zh-CN" altLang="en-US" dirty="0" smtClean="0">
                <a:solidFill>
                  <a:srgbClr val="0070C0"/>
                </a:solidFill>
              </a:rPr>
              <a:t>头：</a:t>
            </a:r>
            <a:r>
              <a:rPr lang="en-US" altLang="zh-CN" dirty="0" smtClean="0">
                <a:solidFill>
                  <a:srgbClr val="0070C0"/>
                </a:solidFill>
              </a:rPr>
              <a:t>=</a:t>
            </a:r>
            <a:r>
              <a:rPr lang="zh-CN" altLang="en-US" dirty="0" smtClean="0">
                <a:solidFill>
                  <a:srgbClr val="0070C0"/>
                </a:solidFill>
              </a:rPr>
              <a:t>摇头 </a:t>
            </a:r>
            <a:r>
              <a:rPr lang="en-US" altLang="zh-CN" dirty="0" smtClean="0">
                <a:solidFill>
                  <a:srgbClr val="0070C0"/>
                </a:solidFill>
              </a:rPr>
              <a:t>shake one’s head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结</a:t>
            </a:r>
            <a:r>
              <a:rPr lang="zh-CN" altLang="en-US" dirty="0" smtClean="0">
                <a:solidFill>
                  <a:srgbClr val="7030A0"/>
                </a:solidFill>
              </a:rPr>
              <a:t>果：</a:t>
            </a:r>
            <a:r>
              <a:rPr lang="en-US" altLang="zh-CN" dirty="0" smtClean="0">
                <a:solidFill>
                  <a:srgbClr val="7030A0"/>
                </a:solidFill>
              </a:rPr>
              <a:t>result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终</a:t>
            </a:r>
            <a:r>
              <a:rPr lang="zh-CN" altLang="en-US" dirty="0" smtClean="0">
                <a:solidFill>
                  <a:srgbClr val="0070C0"/>
                </a:solidFill>
              </a:rPr>
              <a:t>于：</a:t>
            </a:r>
            <a:r>
              <a:rPr lang="en-US" altLang="zh-CN" dirty="0" smtClean="0">
                <a:solidFill>
                  <a:srgbClr val="0070C0"/>
                </a:solidFill>
              </a:rPr>
              <a:t>finally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录</a:t>
            </a:r>
            <a:r>
              <a:rPr lang="zh-CN" altLang="en-US" dirty="0" smtClean="0">
                <a:solidFill>
                  <a:srgbClr val="7030A0"/>
                </a:solidFill>
              </a:rPr>
              <a:t>用：</a:t>
            </a:r>
            <a:r>
              <a:rPr lang="en-US" altLang="zh-CN" dirty="0" smtClean="0">
                <a:solidFill>
                  <a:srgbClr val="7030A0"/>
                </a:solidFill>
              </a:rPr>
              <a:t>hire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名</a:t>
            </a:r>
            <a:r>
              <a:rPr lang="zh-CN" altLang="en-US" dirty="0" smtClean="0">
                <a:solidFill>
                  <a:srgbClr val="0070C0"/>
                </a:solidFill>
              </a:rPr>
              <a:t>列：</a:t>
            </a:r>
            <a:r>
              <a:rPr lang="en-US" altLang="zh-CN" dirty="0" smtClean="0">
                <a:solidFill>
                  <a:srgbClr val="0070C0"/>
                </a:solidFill>
              </a:rPr>
              <a:t>ranked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zh-CN" dirty="0" smtClean="0">
                <a:solidFill>
                  <a:schemeClr val="accent5"/>
                </a:solidFill>
              </a:rPr>
              <a:t>sb1/sth1+</a:t>
            </a:r>
            <a:r>
              <a:rPr lang="zh-CN" altLang="en-US" dirty="0" smtClean="0">
                <a:solidFill>
                  <a:schemeClr val="accent5"/>
                </a:solidFill>
              </a:rPr>
              <a:t>向</a:t>
            </a:r>
            <a:r>
              <a:rPr lang="en-US" altLang="zh-CN" dirty="0" smtClean="0">
                <a:solidFill>
                  <a:schemeClr val="accent5"/>
                </a:solidFill>
              </a:rPr>
              <a:t>+sb2/sth2+v</a:t>
            </a:r>
            <a:r>
              <a:rPr lang="zh-CN" altLang="en-US" dirty="0" smtClean="0">
                <a:solidFill>
                  <a:schemeClr val="accent5"/>
                </a:solidFill>
              </a:rPr>
              <a:t>：</a:t>
            </a:r>
            <a:endParaRPr lang="en-US" altLang="zh-CN" dirty="0" smtClean="0">
              <a:solidFill>
                <a:schemeClr val="accent5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accent5"/>
                </a:solidFill>
              </a:rPr>
              <a:t>Sb1/sth1-</a:t>
            </a:r>
            <a:r>
              <a:rPr lang="zh-CN" altLang="en-US" dirty="0" smtClean="0">
                <a:solidFill>
                  <a:schemeClr val="accent5"/>
                </a:solidFill>
              </a:rPr>
              <a:t>动作、行为开始</a:t>
            </a:r>
            <a:endParaRPr lang="en-US" altLang="zh-CN" dirty="0" smtClean="0">
              <a:solidFill>
                <a:schemeClr val="accent5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accent5"/>
                </a:solidFill>
              </a:rPr>
              <a:t>Sb2/sth2-</a:t>
            </a:r>
            <a:r>
              <a:rPr lang="zh-CN" altLang="en-US" dirty="0" smtClean="0">
                <a:solidFill>
                  <a:schemeClr val="accent5"/>
                </a:solidFill>
              </a:rPr>
              <a:t>动作、行为结束</a:t>
            </a:r>
            <a:endParaRPr lang="en-US" altLang="zh-CN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16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419987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头</a:t>
            </a:r>
            <a:endParaRPr lang="en-US" altLang="zh-CN" dirty="0" smtClean="0"/>
          </a:p>
          <a:p>
            <a:pPr lvl="1"/>
            <a:r>
              <a:rPr lang="zh-CN" altLang="en-US" dirty="0"/>
              <a:t>点头</a:t>
            </a:r>
            <a:endParaRPr lang="en-US" altLang="zh-CN" dirty="0"/>
          </a:p>
          <a:p>
            <a:pPr lvl="1"/>
            <a:r>
              <a:rPr lang="zh-CN" altLang="en-US" dirty="0"/>
              <a:t>摇头</a:t>
            </a:r>
            <a:endParaRPr lang="en-US" altLang="zh-CN" dirty="0"/>
          </a:p>
          <a:p>
            <a:pPr lvl="1"/>
            <a:r>
              <a:rPr lang="zh-CN" altLang="en-US" dirty="0"/>
              <a:t>低头</a:t>
            </a:r>
            <a:endParaRPr lang="en-US" altLang="zh-CN" dirty="0"/>
          </a:p>
          <a:p>
            <a:pPr lvl="1"/>
            <a:r>
              <a:rPr lang="zh-CN" altLang="en-US" dirty="0"/>
              <a:t>抬头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考</a:t>
            </a:r>
            <a:endParaRPr lang="en-US" altLang="zh-CN" dirty="0"/>
          </a:p>
          <a:p>
            <a:pPr lvl="1"/>
            <a:r>
              <a:rPr lang="zh-CN" altLang="en-US" dirty="0" smtClean="0"/>
              <a:t>考试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考官</a:t>
            </a:r>
            <a:endParaRPr lang="en-US" altLang="zh-CN" dirty="0" smtClean="0"/>
          </a:p>
          <a:p>
            <a:pPr lvl="1"/>
            <a:r>
              <a:rPr lang="zh-CN" altLang="en-US" dirty="0"/>
              <a:t>考</a:t>
            </a:r>
            <a:r>
              <a:rPr lang="zh-CN" altLang="en-US" dirty="0" smtClean="0"/>
              <a:t>生</a:t>
            </a:r>
            <a:endParaRPr lang="en-US" altLang="zh-CN" dirty="0" smtClean="0"/>
          </a:p>
          <a:p>
            <a:pPr lvl="1"/>
            <a:r>
              <a:rPr lang="zh-CN" altLang="en-US" dirty="0"/>
              <a:t>考场</a:t>
            </a:r>
            <a:endParaRPr lang="en-US" altLang="zh-CN" dirty="0"/>
          </a:p>
          <a:p>
            <a:pPr lvl="1"/>
            <a:endParaRPr lang="en-US" altLang="zh-CN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试</a:t>
            </a:r>
            <a:endParaRPr lang="en-US" altLang="zh-CN" dirty="0" smtClean="0"/>
          </a:p>
          <a:p>
            <a:pPr lvl="1"/>
            <a:r>
              <a:rPr lang="zh-CN" altLang="en-US" dirty="0"/>
              <a:t>考</a:t>
            </a:r>
            <a:r>
              <a:rPr lang="zh-CN" altLang="en-US" dirty="0" smtClean="0"/>
              <a:t>试</a:t>
            </a:r>
            <a:endParaRPr lang="en-US" altLang="zh-CN" dirty="0" smtClean="0"/>
          </a:p>
          <a:p>
            <a:pPr lvl="1"/>
            <a:r>
              <a:rPr lang="zh-CN" altLang="en-US" dirty="0"/>
              <a:t>口</a:t>
            </a:r>
            <a:r>
              <a:rPr lang="zh-CN" altLang="en-US" dirty="0" smtClean="0"/>
              <a:t>试</a:t>
            </a:r>
            <a:endParaRPr lang="en-US" altLang="zh-CN" dirty="0" smtClean="0"/>
          </a:p>
          <a:p>
            <a:pPr lvl="1"/>
            <a:r>
              <a:rPr lang="zh-CN" altLang="en-US" dirty="0"/>
              <a:t>笔</a:t>
            </a:r>
            <a:r>
              <a:rPr lang="zh-CN" altLang="en-US" dirty="0" smtClean="0"/>
              <a:t>试</a:t>
            </a:r>
            <a:endParaRPr lang="en-US" altLang="zh-CN" dirty="0" smtClean="0"/>
          </a:p>
          <a:p>
            <a:pPr lvl="1"/>
            <a:r>
              <a:rPr lang="zh-CN" altLang="en-US" dirty="0"/>
              <a:t>面试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36718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 弟弟很高兴，但他很想知道，考</a:t>
            </a:r>
            <a:r>
              <a:rPr lang="zh-CN" altLang="en-US" sz="2800" dirty="0"/>
              <a:t>官</a:t>
            </a:r>
            <a:r>
              <a:rPr lang="zh-CN" altLang="en-US" sz="2800" i="1" u="sng" dirty="0">
                <a:solidFill>
                  <a:schemeClr val="accent5"/>
                </a:solidFill>
              </a:rPr>
              <a:t>对</a:t>
            </a:r>
            <a:r>
              <a:rPr lang="zh-CN" altLang="en-US" sz="2800" i="1" u="sng" dirty="0"/>
              <a:t>自己第三题的回答是怎么想的</a:t>
            </a:r>
            <a:r>
              <a:rPr lang="zh-CN" altLang="en-US" sz="2800" dirty="0" smtClean="0"/>
              <a:t>。再次见面的时候，弟弟问考官先生：“我第三题的回答，您还记得吗？</a:t>
            </a:r>
            <a:r>
              <a:rPr lang="zh-CN" altLang="en-US" sz="2800" dirty="0" smtClean="0">
                <a:solidFill>
                  <a:srgbClr val="0070C0"/>
                </a:solidFill>
              </a:rPr>
              <a:t>不知</a:t>
            </a:r>
            <a:r>
              <a:rPr lang="zh-CN" altLang="en-US" sz="2800" dirty="0" smtClean="0"/>
              <a:t>您觉得怎么样？”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0070C0"/>
                </a:solidFill>
              </a:rPr>
              <a:t>不知 </a:t>
            </a:r>
            <a:r>
              <a:rPr lang="en-US" altLang="zh-CN" dirty="0" smtClean="0">
                <a:solidFill>
                  <a:srgbClr val="0070C0"/>
                </a:solidFill>
              </a:rPr>
              <a:t>= </a:t>
            </a:r>
            <a:r>
              <a:rPr lang="zh-CN" altLang="en-US" dirty="0" smtClean="0">
                <a:solidFill>
                  <a:srgbClr val="0070C0"/>
                </a:solidFill>
              </a:rPr>
              <a:t>不知道</a:t>
            </a:r>
            <a:endParaRPr lang="en-US" altLang="zh-CN" dirty="0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altLang="zh-CN" dirty="0" smtClean="0">
                <a:solidFill>
                  <a:schemeClr val="accent5"/>
                </a:solidFill>
              </a:rPr>
              <a:t>Sb1+</a:t>
            </a:r>
            <a:r>
              <a:rPr lang="zh-CN" altLang="en-US" dirty="0" smtClean="0">
                <a:solidFill>
                  <a:schemeClr val="accent5"/>
                </a:solidFill>
              </a:rPr>
              <a:t>对</a:t>
            </a:r>
            <a:r>
              <a:rPr lang="en-US" altLang="zh-CN" dirty="0" smtClean="0">
                <a:solidFill>
                  <a:schemeClr val="accent5"/>
                </a:solidFill>
              </a:rPr>
              <a:t>+sb2+v</a:t>
            </a:r>
            <a:r>
              <a:rPr lang="zh-CN" altLang="en-US" dirty="0" smtClean="0">
                <a:solidFill>
                  <a:schemeClr val="accent5"/>
                </a:solidFill>
              </a:rPr>
              <a:t>：</a:t>
            </a:r>
            <a:endParaRPr lang="en-US" altLang="zh-CN" dirty="0" smtClean="0">
              <a:solidFill>
                <a:schemeClr val="accent5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accent5"/>
                </a:solidFill>
              </a:rPr>
              <a:t>Sb1</a:t>
            </a:r>
            <a:r>
              <a:rPr lang="zh-CN" altLang="en-US" dirty="0" smtClean="0">
                <a:solidFill>
                  <a:schemeClr val="accent5"/>
                </a:solidFill>
              </a:rPr>
              <a:t>的动作</a:t>
            </a:r>
            <a:r>
              <a:rPr lang="en-US" altLang="zh-CN" dirty="0" smtClean="0">
                <a:solidFill>
                  <a:schemeClr val="accent5"/>
                </a:solidFill>
              </a:rPr>
              <a:t>/</a:t>
            </a:r>
            <a:r>
              <a:rPr lang="zh-CN" altLang="en-US" dirty="0" smtClean="0">
                <a:solidFill>
                  <a:schemeClr val="accent5"/>
                </a:solidFill>
              </a:rPr>
              <a:t>行为针对于</a:t>
            </a:r>
            <a:r>
              <a:rPr lang="en-US" altLang="zh-CN" dirty="0" smtClean="0">
                <a:solidFill>
                  <a:schemeClr val="accent5"/>
                </a:solidFill>
              </a:rPr>
              <a:t>sb2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05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 考官</a:t>
            </a:r>
            <a:r>
              <a:rPr lang="zh-CN" altLang="en-US" sz="2800" dirty="0" smtClean="0">
                <a:solidFill>
                  <a:srgbClr val="0070C0"/>
                </a:solidFill>
              </a:rPr>
              <a:t>拍拍</a:t>
            </a:r>
            <a:r>
              <a:rPr lang="zh-CN" altLang="en-US" sz="2800" dirty="0" smtClean="0"/>
              <a:t>弟弟的</a:t>
            </a:r>
            <a:r>
              <a:rPr lang="zh-CN" altLang="en-US" sz="2800" dirty="0" smtClean="0">
                <a:solidFill>
                  <a:srgbClr val="7030A0"/>
                </a:solidFill>
              </a:rPr>
              <a:t>肩膀</a:t>
            </a:r>
            <a:r>
              <a:rPr lang="zh-CN" altLang="en-US" sz="2800" dirty="0" smtClean="0"/>
              <a:t>，这样说：“你说，一个</a:t>
            </a:r>
            <a:r>
              <a:rPr lang="zh-CN" altLang="en-US" sz="2800" dirty="0" smtClean="0">
                <a:solidFill>
                  <a:schemeClr val="accent5"/>
                </a:solidFill>
              </a:rPr>
              <a:t>连</a:t>
            </a:r>
            <a:r>
              <a:rPr lang="zh-CN" altLang="en-US" sz="2800" dirty="0" smtClean="0"/>
              <a:t>子的</a:t>
            </a:r>
            <a:r>
              <a:rPr lang="zh-CN" altLang="en-US" sz="2800" dirty="0" smtClean="0">
                <a:solidFill>
                  <a:srgbClr val="0070C0"/>
                </a:solidFill>
              </a:rPr>
              <a:t>权利</a:t>
            </a:r>
            <a:r>
              <a:rPr lang="zh-CN" altLang="en-US" sz="2800" dirty="0" smtClean="0">
                <a:solidFill>
                  <a:schemeClr val="accent5"/>
                </a:solidFill>
              </a:rPr>
              <a:t>都</a:t>
            </a:r>
            <a:r>
              <a:rPr lang="zh-CN" altLang="en-US" sz="2800" dirty="0"/>
              <a:t>不</a:t>
            </a:r>
            <a:r>
              <a:rPr lang="zh-CN" altLang="en-US" sz="2800" dirty="0" smtClean="0"/>
              <a:t>敢要的</a:t>
            </a:r>
            <a:r>
              <a:rPr lang="zh-CN" altLang="en-US" sz="2800" dirty="0" smtClean="0">
                <a:solidFill>
                  <a:srgbClr val="7030A0"/>
                </a:solidFill>
              </a:rPr>
              <a:t>胆小鬼</a:t>
            </a:r>
            <a:r>
              <a:rPr lang="zh-CN" altLang="en-US" sz="2800" dirty="0" smtClean="0"/>
              <a:t>，如果是你的话，你</a:t>
            </a:r>
            <a:r>
              <a:rPr lang="zh-CN" altLang="en-US" sz="2800" dirty="0" smtClean="0">
                <a:solidFill>
                  <a:srgbClr val="0070C0"/>
                </a:solidFill>
              </a:rPr>
              <a:t>愿意</a:t>
            </a:r>
            <a:r>
              <a:rPr lang="zh-CN" altLang="en-US" sz="2800" dirty="0" smtClean="0"/>
              <a:t>要这样的人为你工作吗？这样的人能为别人、为国家做些什么呢？”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0070C0"/>
                </a:solidFill>
              </a:rPr>
              <a:t>拍拍：</a:t>
            </a:r>
            <a:r>
              <a:rPr lang="en-US" altLang="zh-CN" dirty="0" smtClean="0">
                <a:solidFill>
                  <a:srgbClr val="0070C0"/>
                </a:solidFill>
              </a:rPr>
              <a:t>pat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肩</a:t>
            </a:r>
            <a:r>
              <a:rPr lang="zh-CN" altLang="en-US" dirty="0" smtClean="0">
                <a:solidFill>
                  <a:srgbClr val="7030A0"/>
                </a:solidFill>
              </a:rPr>
              <a:t>膀：</a:t>
            </a:r>
            <a:r>
              <a:rPr lang="en-US" altLang="zh-CN" dirty="0" smtClean="0">
                <a:solidFill>
                  <a:srgbClr val="7030A0"/>
                </a:solidFill>
              </a:rPr>
              <a:t>shoulder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权</a:t>
            </a:r>
            <a:r>
              <a:rPr lang="zh-CN" altLang="en-US" dirty="0" smtClean="0">
                <a:solidFill>
                  <a:srgbClr val="0070C0"/>
                </a:solidFill>
              </a:rPr>
              <a:t>利：</a:t>
            </a:r>
            <a:r>
              <a:rPr lang="en-US" altLang="zh-CN" dirty="0" smtClean="0">
                <a:solidFill>
                  <a:srgbClr val="0070C0"/>
                </a:solidFill>
              </a:rPr>
              <a:t>right</a:t>
            </a:r>
          </a:p>
          <a:p>
            <a:r>
              <a:rPr lang="zh-CN" altLang="en-US" dirty="0">
                <a:solidFill>
                  <a:srgbClr val="7030A0"/>
                </a:solidFill>
              </a:rPr>
              <a:t>胆小</a:t>
            </a:r>
            <a:r>
              <a:rPr lang="zh-CN" altLang="en-US" dirty="0" smtClean="0">
                <a:solidFill>
                  <a:srgbClr val="7030A0"/>
                </a:solidFill>
              </a:rPr>
              <a:t>鬼：</a:t>
            </a:r>
            <a:r>
              <a:rPr lang="en-US" altLang="zh-CN" dirty="0" smtClean="0">
                <a:solidFill>
                  <a:srgbClr val="7030A0"/>
                </a:solidFill>
              </a:rPr>
              <a:t>coward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愿</a:t>
            </a:r>
            <a:r>
              <a:rPr lang="zh-CN" altLang="en-US" dirty="0" smtClean="0">
                <a:solidFill>
                  <a:srgbClr val="0070C0"/>
                </a:solidFill>
              </a:rPr>
              <a:t>意：</a:t>
            </a:r>
            <a:r>
              <a:rPr lang="en-US" altLang="zh-CN" dirty="0" smtClean="0">
                <a:solidFill>
                  <a:srgbClr val="0070C0"/>
                </a:solidFill>
              </a:rPr>
              <a:t>be willing; want</a:t>
            </a:r>
          </a:p>
        </p:txBody>
      </p:sp>
    </p:spTree>
    <p:extLst>
      <p:ext uri="{BB962C8B-B14F-4D97-AF65-F5344CB8AC3E}">
        <p14:creationId xmlns:p14="http://schemas.microsoft.com/office/powerpoint/2010/main" val="299497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altLang="zh-CN" dirty="0"/>
              <a:t>“</a:t>
            </a:r>
            <a:r>
              <a:rPr lang="zh-CN" altLang="en-US" dirty="0" smtClean="0">
                <a:solidFill>
                  <a:schemeClr val="accent5"/>
                </a:solidFill>
              </a:rPr>
              <a:t>连</a:t>
            </a:r>
            <a:r>
              <a:rPr lang="en-US" altLang="zh-CN" dirty="0" smtClean="0">
                <a:solidFill>
                  <a:schemeClr val="accent5"/>
                </a:solidFill>
              </a:rPr>
              <a:t>…</a:t>
            </a:r>
            <a:r>
              <a:rPr lang="zh-CN" altLang="en-US" dirty="0" smtClean="0">
                <a:solidFill>
                  <a:schemeClr val="accent5"/>
                </a:solidFill>
              </a:rPr>
              <a:t>也</a:t>
            </a:r>
            <a:r>
              <a:rPr lang="en-US" altLang="zh-CN" dirty="0">
                <a:solidFill>
                  <a:schemeClr val="accent5"/>
                </a:solidFill>
              </a:rPr>
              <a:t>/</a:t>
            </a:r>
            <a:r>
              <a:rPr lang="zh-CN" altLang="en-US" dirty="0" smtClean="0">
                <a:solidFill>
                  <a:schemeClr val="accent5"/>
                </a:solidFill>
              </a:rPr>
              <a:t>都</a:t>
            </a:r>
            <a:r>
              <a:rPr lang="en-US" altLang="zh-CN" dirty="0"/>
              <a:t>”</a:t>
            </a:r>
            <a:r>
              <a:rPr lang="zh-CN" altLang="en-US" dirty="0"/>
              <a:t>表</a:t>
            </a:r>
            <a:r>
              <a:rPr lang="zh-CN" altLang="en-US" dirty="0" smtClean="0"/>
              <a:t>示强调（</a:t>
            </a:r>
            <a:r>
              <a:rPr lang="en-US" altLang="zh-CN" dirty="0" smtClean="0"/>
              <a:t>emphasis</a:t>
            </a:r>
            <a:r>
              <a:rPr lang="zh-CN" altLang="en-US" dirty="0" smtClean="0"/>
              <a:t>），“连”后面是强调的部分</a:t>
            </a:r>
            <a:endParaRPr lang="en-US" altLang="zh-CN" dirty="0" smtClean="0"/>
          </a:p>
          <a:p>
            <a:pPr marL="457200" lvl="1" indent="0">
              <a:buNone/>
            </a:pPr>
            <a:r>
              <a:rPr lang="zh-CN" altLang="en-US" dirty="0" smtClean="0"/>
              <a:t>例：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早上，我</a:t>
            </a:r>
            <a:r>
              <a:rPr lang="zh-CN" altLang="en-US" dirty="0" smtClean="0">
                <a:solidFill>
                  <a:schemeClr val="accent5"/>
                </a:solidFill>
              </a:rPr>
              <a:t>连</a:t>
            </a:r>
            <a:r>
              <a:rPr lang="zh-CN" altLang="en-US" dirty="0" smtClean="0"/>
              <a:t>饭</a:t>
            </a:r>
            <a:r>
              <a:rPr lang="zh-CN" altLang="en-US" dirty="0" smtClean="0">
                <a:solidFill>
                  <a:schemeClr val="accent5"/>
                </a:solidFill>
              </a:rPr>
              <a:t>也</a:t>
            </a:r>
            <a:r>
              <a:rPr lang="zh-CN" altLang="en-US" dirty="0" smtClean="0"/>
              <a:t>没吃就来上课了。</a:t>
            </a:r>
            <a:endParaRPr lang="en-US" altLang="zh-CN" dirty="0" smtClean="0"/>
          </a:p>
          <a:p>
            <a:pPr lvl="1"/>
            <a:r>
              <a:rPr lang="zh-CN" altLang="en-US" dirty="0" smtClean="0">
                <a:solidFill>
                  <a:schemeClr val="accent5"/>
                </a:solidFill>
              </a:rPr>
              <a:t>连</a:t>
            </a:r>
            <a:r>
              <a:rPr lang="zh-CN" altLang="en-US" dirty="0" smtClean="0"/>
              <a:t>这么简单的汉字你</a:t>
            </a:r>
            <a:r>
              <a:rPr lang="zh-CN" altLang="en-US" dirty="0" smtClean="0">
                <a:solidFill>
                  <a:schemeClr val="accent5"/>
                </a:solidFill>
              </a:rPr>
              <a:t>都</a:t>
            </a:r>
            <a:r>
              <a:rPr lang="zh-CN" altLang="en-US" dirty="0" smtClean="0"/>
              <a:t>不认识？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一个</a:t>
            </a:r>
            <a:r>
              <a:rPr lang="zh-CN" altLang="en-US" dirty="0" smtClean="0">
                <a:solidFill>
                  <a:schemeClr val="accent5"/>
                </a:solidFill>
              </a:rPr>
              <a:t>连</a:t>
            </a:r>
            <a:r>
              <a:rPr lang="zh-CN" altLang="en-US" dirty="0" smtClean="0"/>
              <a:t>自己权利</a:t>
            </a:r>
            <a:r>
              <a:rPr lang="zh-CN" altLang="en-US" dirty="0" smtClean="0">
                <a:solidFill>
                  <a:schemeClr val="accent5"/>
                </a:solidFill>
              </a:rPr>
              <a:t>都</a:t>
            </a:r>
            <a:r>
              <a:rPr lang="zh-CN" altLang="en-US" dirty="0" smtClean="0"/>
              <a:t>不敢要的胆小鬼，如果是你的话，你愿意这样的人为你工作吗？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17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 弟弟说，这是一个对他</a:t>
            </a:r>
            <a:r>
              <a:rPr lang="zh-CN" altLang="en-US" sz="2800" dirty="0" smtClean="0">
                <a:solidFill>
                  <a:srgbClr val="7030A0"/>
                </a:solidFill>
              </a:rPr>
              <a:t>影响很深</a:t>
            </a:r>
            <a:r>
              <a:rPr lang="zh-CN" altLang="en-US" sz="2800" dirty="0" smtClean="0"/>
              <a:t>，让他很难</a:t>
            </a:r>
            <a:r>
              <a:rPr lang="zh-CN" altLang="en-US" sz="2800" dirty="0" smtClean="0">
                <a:solidFill>
                  <a:srgbClr val="0070C0"/>
                </a:solidFill>
              </a:rPr>
              <a:t>忘记</a:t>
            </a:r>
            <a:r>
              <a:rPr lang="zh-CN" altLang="en-US" sz="2800" dirty="0" smtClean="0"/>
              <a:t>的回答。</a:t>
            </a:r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影响</a:t>
            </a:r>
            <a:r>
              <a:rPr lang="zh-CN" altLang="en-US" dirty="0" smtClean="0">
                <a:solidFill>
                  <a:srgbClr val="7030A0"/>
                </a:solidFill>
              </a:rPr>
              <a:t>很深：</a:t>
            </a:r>
            <a:r>
              <a:rPr lang="en-US" altLang="zh-CN" dirty="0" smtClean="0">
                <a:solidFill>
                  <a:srgbClr val="7030A0"/>
                </a:solidFill>
              </a:rPr>
              <a:t>deep </a:t>
            </a:r>
            <a:r>
              <a:rPr lang="en-US" altLang="zh-CN" b="1" dirty="0" smtClean="0">
                <a:solidFill>
                  <a:srgbClr val="7030A0"/>
                </a:solidFill>
              </a:rPr>
              <a:t>influence</a:t>
            </a:r>
          </a:p>
          <a:p>
            <a:r>
              <a:rPr lang="zh-CN" altLang="en-US" dirty="0">
                <a:solidFill>
                  <a:srgbClr val="0070C0"/>
                </a:solidFill>
              </a:rPr>
              <a:t>忘</a:t>
            </a:r>
            <a:r>
              <a:rPr lang="zh-CN" altLang="en-US" dirty="0" smtClean="0">
                <a:solidFill>
                  <a:srgbClr val="0070C0"/>
                </a:solidFill>
              </a:rPr>
              <a:t>记：</a:t>
            </a:r>
            <a:r>
              <a:rPr lang="en-US" altLang="zh-CN" dirty="0" smtClean="0">
                <a:solidFill>
                  <a:srgbClr val="0070C0"/>
                </a:solidFill>
              </a:rPr>
              <a:t>forget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87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accent5"/>
                </a:solidFill>
              </a:rPr>
              <a:t>地</a:t>
            </a:r>
            <a:r>
              <a:rPr lang="en-US" altLang="zh-CN" dirty="0" smtClean="0"/>
              <a:t>+</a:t>
            </a:r>
            <a:r>
              <a:rPr lang="en-US" altLang="zh-CN" dirty="0" smtClean="0">
                <a:solidFill>
                  <a:srgbClr val="7030A0"/>
                </a:solidFill>
              </a:rPr>
              <a:t>V</a:t>
            </a:r>
          </a:p>
          <a:p>
            <a:pPr marL="0" indent="0">
              <a:buNone/>
            </a:pPr>
            <a:r>
              <a:rPr lang="en-US" altLang="zh-CN" dirty="0" smtClean="0"/>
              <a:t>	</a:t>
            </a:r>
            <a:r>
              <a:rPr lang="zh-CN" altLang="en-US" dirty="0" smtClean="0"/>
              <a:t>例：不慌不忙</a:t>
            </a:r>
            <a:r>
              <a:rPr lang="zh-CN" altLang="en-US" dirty="0" smtClean="0">
                <a:solidFill>
                  <a:schemeClr val="accent5"/>
                </a:solidFill>
              </a:rPr>
              <a:t>地</a:t>
            </a:r>
            <a:r>
              <a:rPr lang="zh-CN" altLang="en-US" dirty="0" smtClean="0">
                <a:solidFill>
                  <a:srgbClr val="7030A0"/>
                </a:solidFill>
              </a:rPr>
              <a:t>回答</a:t>
            </a:r>
            <a:r>
              <a:rPr lang="zh-CN" altLang="en-US" dirty="0" smtClean="0"/>
              <a:t>问题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r>
              <a:rPr lang="zh-CN" altLang="en-US" dirty="0" smtClean="0">
                <a:solidFill>
                  <a:schemeClr val="accent5"/>
                </a:solidFill>
              </a:rPr>
              <a:t>的</a:t>
            </a:r>
            <a:r>
              <a:rPr lang="en-US" altLang="zh-CN" dirty="0" smtClean="0"/>
              <a:t>+</a:t>
            </a:r>
            <a:r>
              <a:rPr lang="en-US" altLang="zh-CN" dirty="0" smtClean="0">
                <a:solidFill>
                  <a:srgbClr val="0070C0"/>
                </a:solidFill>
              </a:rPr>
              <a:t>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zh-CN" altLang="en-US" dirty="0" smtClean="0"/>
              <a:t>例：漂亮</a:t>
            </a:r>
            <a:r>
              <a:rPr lang="zh-CN" altLang="en-US" dirty="0" smtClean="0">
                <a:solidFill>
                  <a:schemeClr val="accent5"/>
                </a:solidFill>
              </a:rPr>
              <a:t>的</a:t>
            </a:r>
            <a:r>
              <a:rPr lang="zh-CN" altLang="en-US" dirty="0" smtClean="0">
                <a:solidFill>
                  <a:srgbClr val="0070C0"/>
                </a:solidFill>
              </a:rPr>
              <a:t>花</a:t>
            </a:r>
            <a:endParaRPr lang="en-US" altLang="zh-CN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altLang="zh-CN" dirty="0" smtClean="0">
              <a:solidFill>
                <a:srgbClr val="0070C0"/>
              </a:solidFill>
            </a:endParaRPr>
          </a:p>
          <a:p>
            <a:r>
              <a:rPr lang="zh-CN" altLang="en-US" dirty="0" smtClean="0">
                <a:solidFill>
                  <a:schemeClr val="accent5"/>
                </a:solidFill>
              </a:rPr>
              <a:t>得</a:t>
            </a:r>
            <a:r>
              <a:rPr lang="en-US" altLang="zh-CN" dirty="0" smtClean="0"/>
              <a:t>+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ADJ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zh-CN" altLang="en-US" dirty="0" smtClean="0"/>
              <a:t>例：笑</a:t>
            </a:r>
            <a:r>
              <a:rPr lang="zh-CN" altLang="en-US" dirty="0" smtClean="0">
                <a:solidFill>
                  <a:schemeClr val="accent5"/>
                </a:solidFill>
              </a:rPr>
              <a:t>得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开心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8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1. </a:t>
            </a:r>
            <a:r>
              <a:rPr lang="zh-CN" altLang="en-US" dirty="0" smtClean="0"/>
              <a:t>故事归纳 </a:t>
            </a:r>
            <a:r>
              <a:rPr lang="en-US" altLang="zh-CN" dirty="0" err="1" smtClean="0"/>
              <a:t>Summarise</a:t>
            </a:r>
            <a:r>
              <a:rPr lang="en-US" altLang="zh-CN" dirty="0" smtClean="0"/>
              <a:t> the story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zh-CN" altLang="en-US" dirty="0" smtClean="0"/>
              <a:t>时间轴 </a:t>
            </a:r>
            <a:r>
              <a:rPr lang="en-US" altLang="zh-CN" dirty="0" smtClean="0"/>
              <a:t>timeline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71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问</a:t>
            </a:r>
            <a:r>
              <a:rPr lang="zh-CN" altLang="en-US" dirty="0" smtClean="0"/>
              <a:t>题一答案：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dirty="0" smtClean="0"/>
              <a:t>1. F		2.T		3.F		4. F		5. T		6. F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zh-CN" altLang="en-US" dirty="0"/>
              <a:t>问</a:t>
            </a:r>
            <a:r>
              <a:rPr lang="zh-CN" altLang="en-US" dirty="0" smtClean="0"/>
              <a:t>题二答案：</a:t>
            </a:r>
            <a:endParaRPr lang="en-US" altLang="zh-CN" dirty="0" smtClean="0"/>
          </a:p>
          <a:p>
            <a:pPr marL="0" indent="0">
              <a:buNone/>
            </a:pPr>
            <a:r>
              <a:rPr lang="en-US" dirty="0" smtClean="0"/>
              <a:t>1. A		2. D		3.</a:t>
            </a:r>
            <a:r>
              <a:rPr lang="en-US" dirty="0"/>
              <a:t> </a:t>
            </a:r>
            <a:r>
              <a:rPr lang="en-US" dirty="0" smtClean="0"/>
              <a:t>C		4. A		5. A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01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1.《</a:t>
            </a:r>
            <a:r>
              <a:rPr lang="zh-CN" altLang="en-US" dirty="0"/>
              <a:t>找工作的故事</a:t>
            </a:r>
            <a:r>
              <a:rPr lang="en-US" altLang="zh-CN" dirty="0"/>
              <a:t>》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2400" dirty="0" smtClean="0"/>
              <a:t>作业：</a:t>
            </a:r>
            <a:endParaRPr lang="en-US" altLang="zh-CN" sz="2400" dirty="0" smtClean="0"/>
          </a:p>
          <a:p>
            <a:pPr marL="0" indent="0">
              <a:buNone/>
            </a:pPr>
            <a:endParaRPr lang="en-US" altLang="zh-CN" sz="2000" dirty="0" smtClean="0"/>
          </a:p>
          <a:p>
            <a:r>
              <a:rPr lang="en-US" dirty="0" smtClean="0"/>
              <a:t>1. </a:t>
            </a:r>
            <a:r>
              <a:rPr lang="zh-CN" altLang="en-US" dirty="0" smtClean="0"/>
              <a:t>复习生词、语法</a:t>
            </a:r>
            <a:endParaRPr lang="en-US" altLang="zh-CN" dirty="0" smtClean="0"/>
          </a:p>
          <a:p>
            <a:r>
              <a:rPr lang="en-US" altLang="zh-CN" dirty="0" smtClean="0"/>
              <a:t>2. </a:t>
            </a:r>
            <a:r>
              <a:rPr lang="zh-CN" altLang="en-US" dirty="0" smtClean="0"/>
              <a:t>完成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找工作的故事</a:t>
            </a:r>
            <a:r>
              <a:rPr lang="en-US" altLang="zh-CN" dirty="0" smtClean="0"/>
              <a:t>》</a:t>
            </a:r>
            <a:r>
              <a:rPr lang="zh-CN" altLang="en-US" dirty="0" smtClean="0"/>
              <a:t>问题三</a:t>
            </a:r>
            <a:endParaRPr lang="en-US" altLang="zh-CN" dirty="0" smtClean="0"/>
          </a:p>
          <a:p>
            <a:r>
              <a:rPr lang="en-US" dirty="0"/>
              <a:t>3</a:t>
            </a:r>
            <a:r>
              <a:rPr lang="en-US" dirty="0" smtClean="0"/>
              <a:t>. </a:t>
            </a:r>
            <a:r>
              <a:rPr lang="zh-CN" altLang="en-US" dirty="0" smtClean="0"/>
              <a:t>预习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四大创业经济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和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中国人的虚岁</a:t>
            </a:r>
            <a:r>
              <a:rPr lang="en-US" altLang="zh-CN" dirty="0" smtClean="0"/>
              <a:t>》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81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579</TotalTime>
  <Words>1170</Words>
  <Application>Microsoft Office PowerPoint</Application>
  <PresentationFormat>Widescreen</PresentationFormat>
  <Paragraphs>128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方正姚体</vt:lpstr>
      <vt:lpstr>华文新魏</vt:lpstr>
      <vt:lpstr>Arial</vt:lpstr>
      <vt:lpstr>Trebuchet MS</vt:lpstr>
      <vt:lpstr>Wingdings</vt:lpstr>
      <vt:lpstr>Wingdings 3</vt:lpstr>
      <vt:lpstr>Facet</vt:lpstr>
      <vt:lpstr>Chinese 6  阅读</vt:lpstr>
      <vt:lpstr>课程安排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  <vt:lpstr>1.《找工作的故事》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6  阅读</dc:title>
  <dc:creator>Yiying Jiao</dc:creator>
  <cp:lastModifiedBy>Yiying Jiao</cp:lastModifiedBy>
  <cp:revision>10</cp:revision>
  <dcterms:created xsi:type="dcterms:W3CDTF">2018-10-22T08:09:27Z</dcterms:created>
  <dcterms:modified xsi:type="dcterms:W3CDTF">2018-10-22T17:49:08Z</dcterms:modified>
</cp:coreProperties>
</file>