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
  </p:notesMasterIdLst>
  <p:sldIdLst>
    <p:sldId id="256" r:id="rId2"/>
  </p:sldIdLst>
  <p:sldSz cx="30275213" cy="21383625"/>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8888"/>
    <a:srgbClr val="99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769048-5F24-4A2B-B6A2-45A1C4F26C01}" v="16" dt="2026-10-09T22:48:50.5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7" d="100"/>
          <a:sy n="17" d="100"/>
        </p:scale>
        <p:origin x="1588"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 dodd" userId="e9b32b77f5f4533e" providerId="LiveId" clId="{488E0666-87CD-413B-B78E-6226C1EA8D79}"/>
    <pc:docChg chg="undo custSel modSld">
      <pc:chgData name="jess dodd" userId="e9b32b77f5f4533e" providerId="LiveId" clId="{488E0666-87CD-413B-B78E-6226C1EA8D79}" dt="2026-10-09T22:53:18.721" v="3685" actId="13926"/>
      <pc:docMkLst>
        <pc:docMk/>
      </pc:docMkLst>
      <pc:sldChg chg="addSp delSp modSp mod">
        <pc:chgData name="jess dodd" userId="e9b32b77f5f4533e" providerId="LiveId" clId="{488E0666-87CD-413B-B78E-6226C1EA8D79}" dt="2026-10-09T22:53:18.721" v="3685" actId="13926"/>
        <pc:sldMkLst>
          <pc:docMk/>
          <pc:sldMk cId="4078649114" sldId="256"/>
        </pc:sldMkLst>
        <pc:spChg chg="mod">
          <ac:chgData name="jess dodd" userId="e9b32b77f5f4533e" providerId="LiveId" clId="{488E0666-87CD-413B-B78E-6226C1EA8D79}" dt="2026-10-04T16:22:31.465" v="735" actId="207"/>
          <ac:spMkLst>
            <pc:docMk/>
            <pc:sldMk cId="4078649114" sldId="256"/>
            <ac:spMk id="2" creationId="{9B8F6E8B-C1B7-289D-FC33-9FE855FABFBE}"/>
          </ac:spMkLst>
        </pc:spChg>
        <pc:spChg chg="add mod">
          <ac:chgData name="jess dodd" userId="e9b32b77f5f4533e" providerId="LiveId" clId="{488E0666-87CD-413B-B78E-6226C1EA8D79}" dt="2026-10-04T16:23:00.114" v="736" actId="13926"/>
          <ac:spMkLst>
            <pc:docMk/>
            <pc:sldMk cId="4078649114" sldId="256"/>
            <ac:spMk id="3" creationId="{527FC4C6-268B-3078-5EFA-4AF329AE928D}"/>
          </ac:spMkLst>
        </pc:spChg>
        <pc:spChg chg="add mod">
          <ac:chgData name="jess dodd" userId="e9b32b77f5f4533e" providerId="LiveId" clId="{488E0666-87CD-413B-B78E-6226C1EA8D79}" dt="2026-10-04T16:21:57.065" v="732" actId="1076"/>
          <ac:spMkLst>
            <pc:docMk/>
            <pc:sldMk cId="4078649114" sldId="256"/>
            <ac:spMk id="6" creationId="{42956272-F9A4-4D10-27AF-2B77D6A73D0B}"/>
          </ac:spMkLst>
        </pc:spChg>
        <pc:spChg chg="mod">
          <ac:chgData name="jess dodd" userId="e9b32b77f5f4533e" providerId="LiveId" clId="{488E0666-87CD-413B-B78E-6226C1EA8D79}" dt="2026-10-03T20:41:15.877" v="626" actId="14100"/>
          <ac:spMkLst>
            <pc:docMk/>
            <pc:sldMk cId="4078649114" sldId="256"/>
            <ac:spMk id="10" creationId="{9B198D4E-D174-8DB2-518F-46F2AA06964B}"/>
          </ac:spMkLst>
        </pc:spChg>
        <pc:spChg chg="add mod">
          <ac:chgData name="jess dodd" userId="e9b32b77f5f4533e" providerId="LiveId" clId="{488E0666-87CD-413B-B78E-6226C1EA8D79}" dt="2026-10-05T18:31:50.296" v="1958" actId="20577"/>
          <ac:spMkLst>
            <pc:docMk/>
            <pc:sldMk cId="4078649114" sldId="256"/>
            <ac:spMk id="11" creationId="{B42D8B22-B572-483E-EFBA-FAE406B0C16C}"/>
          </ac:spMkLst>
        </pc:spChg>
        <pc:spChg chg="mod">
          <ac:chgData name="jess dodd" userId="e9b32b77f5f4533e" providerId="LiveId" clId="{488E0666-87CD-413B-B78E-6226C1EA8D79}" dt="2026-10-04T16:59:30.104" v="761" actId="20577"/>
          <ac:spMkLst>
            <pc:docMk/>
            <pc:sldMk cId="4078649114" sldId="256"/>
            <ac:spMk id="12" creationId="{E1FBF8EC-6791-9ACF-7926-5524876A7ACD}"/>
          </ac:spMkLst>
        </pc:spChg>
        <pc:spChg chg="mod">
          <ac:chgData name="jess dodd" userId="e9b32b77f5f4533e" providerId="LiveId" clId="{488E0666-87CD-413B-B78E-6226C1EA8D79}" dt="2026-10-09T21:40:14.113" v="2943" actId="20577"/>
          <ac:spMkLst>
            <pc:docMk/>
            <pc:sldMk cId="4078649114" sldId="256"/>
            <ac:spMk id="24" creationId="{BC96AC8F-8AE7-D165-D72C-C02E66F011CA}"/>
          </ac:spMkLst>
        </pc:spChg>
        <pc:spChg chg="add mod">
          <ac:chgData name="jess dodd" userId="e9b32b77f5f4533e" providerId="LiveId" clId="{488E0666-87CD-413B-B78E-6226C1EA8D79}" dt="2026-10-09T22:03:51.482" v="2960" actId="20577"/>
          <ac:spMkLst>
            <pc:docMk/>
            <pc:sldMk cId="4078649114" sldId="256"/>
            <ac:spMk id="25" creationId="{FFED371A-EBD1-6F94-2F97-84891E20554E}"/>
          </ac:spMkLst>
        </pc:spChg>
        <pc:spChg chg="add mod">
          <ac:chgData name="jess dodd" userId="e9b32b77f5f4533e" providerId="LiveId" clId="{488E0666-87CD-413B-B78E-6226C1EA8D79}" dt="2026-10-09T22:20:47.771" v="2982" actId="255"/>
          <ac:spMkLst>
            <pc:docMk/>
            <pc:sldMk cId="4078649114" sldId="256"/>
            <ac:spMk id="26" creationId="{18C369C0-09F6-88B4-AD53-F9CB5DDA72F8}"/>
          </ac:spMkLst>
        </pc:spChg>
        <pc:spChg chg="add mod">
          <ac:chgData name="jess dodd" userId="e9b32b77f5f4533e" providerId="LiveId" clId="{488E0666-87CD-413B-B78E-6226C1EA8D79}" dt="2026-10-07T21:07:09.757" v="2536" actId="255"/>
          <ac:spMkLst>
            <pc:docMk/>
            <pc:sldMk cId="4078649114" sldId="256"/>
            <ac:spMk id="29" creationId="{51114FA4-B956-2470-A934-9637FB384BA1}"/>
          </ac:spMkLst>
        </pc:spChg>
        <pc:spChg chg="add mod">
          <ac:chgData name="jess dodd" userId="e9b32b77f5f4533e" providerId="LiveId" clId="{488E0666-87CD-413B-B78E-6226C1EA8D79}" dt="2026-10-09T22:40:46.065" v="3345" actId="13926"/>
          <ac:spMkLst>
            <pc:docMk/>
            <pc:sldMk cId="4078649114" sldId="256"/>
            <ac:spMk id="30" creationId="{AC422299-90FD-493B-2E34-857D7A777CD3}"/>
          </ac:spMkLst>
        </pc:spChg>
        <pc:spChg chg="add mod">
          <ac:chgData name="jess dodd" userId="e9b32b77f5f4533e" providerId="LiveId" clId="{488E0666-87CD-413B-B78E-6226C1EA8D79}" dt="2026-10-09T22:44:04.469" v="3388" actId="20577"/>
          <ac:spMkLst>
            <pc:docMk/>
            <pc:sldMk cId="4078649114" sldId="256"/>
            <ac:spMk id="31" creationId="{E4D16560-B560-C72E-B02E-B927DE8B1B64}"/>
          </ac:spMkLst>
        </pc:spChg>
        <pc:spChg chg="add mod">
          <ac:chgData name="jess dodd" userId="e9b32b77f5f4533e" providerId="LiveId" clId="{488E0666-87CD-413B-B78E-6226C1EA8D79}" dt="2026-10-09T22:53:18.721" v="3685" actId="13926"/>
          <ac:spMkLst>
            <pc:docMk/>
            <pc:sldMk cId="4078649114" sldId="256"/>
            <ac:spMk id="32" creationId="{EE876350-DE3D-5F17-DAE1-BDF3B48D8D40}"/>
          </ac:spMkLst>
        </pc:spChg>
        <pc:spChg chg="add del mod">
          <ac:chgData name="jess dodd" userId="e9b32b77f5f4533e" providerId="LiveId" clId="{488E0666-87CD-413B-B78E-6226C1EA8D79}" dt="2026-10-09T22:47:59.735" v="3539" actId="21"/>
          <ac:spMkLst>
            <pc:docMk/>
            <pc:sldMk cId="4078649114" sldId="256"/>
            <ac:spMk id="33" creationId="{A6EBAEDA-3DF1-52E7-4393-F7A2BC6459B6}"/>
          </ac:spMkLst>
        </pc:spChg>
        <pc:spChg chg="add mod">
          <ac:chgData name="jess dodd" userId="e9b32b77f5f4533e" providerId="LiveId" clId="{488E0666-87CD-413B-B78E-6226C1EA8D79}" dt="2026-10-09T22:51:42.717" v="3683" actId="13926"/>
          <ac:spMkLst>
            <pc:docMk/>
            <pc:sldMk cId="4078649114" sldId="256"/>
            <ac:spMk id="34" creationId="{DFAD13A4-B0FB-15B3-5559-018ABF558C0B}"/>
          </ac:spMkLst>
        </pc:spChg>
        <pc:graphicFrameChg chg="add del mod modGraphic">
          <ac:chgData name="jess dodd" userId="e9b32b77f5f4533e" providerId="LiveId" clId="{488E0666-87CD-413B-B78E-6226C1EA8D79}" dt="2026-10-09T22:28:56.367" v="2988" actId="21"/>
          <ac:graphicFrameMkLst>
            <pc:docMk/>
            <pc:sldMk cId="4078649114" sldId="256"/>
            <ac:graphicFrameMk id="27" creationId="{BE750F7C-C69F-7EE8-B3DA-42799C111F25}"/>
          </ac:graphicFrameMkLst>
        </pc:graphicFrameChg>
        <pc:graphicFrameChg chg="add del mod modGraphic">
          <ac:chgData name="jess dodd" userId="e9b32b77f5f4533e" providerId="LiveId" clId="{488E0666-87CD-413B-B78E-6226C1EA8D79}" dt="2026-10-09T22:32:56.865" v="3050" actId="21"/>
          <ac:graphicFrameMkLst>
            <pc:docMk/>
            <pc:sldMk cId="4078649114" sldId="256"/>
            <ac:graphicFrameMk id="28" creationId="{4F401AD7-D6B3-395F-17B9-AED4F6942D30}"/>
          </ac:graphicFrameMkLst>
        </pc:graphicFrameChg>
        <pc:picChg chg="add mod">
          <ac:chgData name="jess dodd" userId="e9b32b77f5f4533e" providerId="LiveId" clId="{488E0666-87CD-413B-B78E-6226C1EA8D79}" dt="2026-10-04T16:21:41.266" v="730" actId="1076"/>
          <ac:picMkLst>
            <pc:docMk/>
            <pc:sldMk cId="4078649114" sldId="256"/>
            <ac:picMk id="5" creationId="{3A3AA101-D0C4-DCDD-CCE1-B61AE4207AEB}"/>
          </ac:picMkLst>
        </pc:picChg>
      </pc:sldChg>
    </pc:docChg>
  </pc:docChgLst>
  <pc:docChgLst>
    <pc:chgData name="jess dodd" userId="e9b32b77f5f4533e" providerId="LiveId" clId="{23171E7B-538D-4880-AD4C-877BAF69AA69}"/>
    <pc:docChg chg="undo custSel modSld sldOrd">
      <pc:chgData name="jess dodd" userId="e9b32b77f5f4533e" providerId="LiveId" clId="{23171E7B-538D-4880-AD4C-877BAF69AA69}" dt="2026-10-07T19:47:10.537" v="3639" actId="255"/>
      <pc:docMkLst>
        <pc:docMk/>
      </pc:docMkLst>
      <pc:sldChg chg="addSp delSp modSp mod ord setBg">
        <pc:chgData name="jess dodd" userId="e9b32b77f5f4533e" providerId="LiveId" clId="{23171E7B-538D-4880-AD4C-877BAF69AA69}" dt="2026-10-07T19:47:10.537" v="3639" actId="255"/>
        <pc:sldMkLst>
          <pc:docMk/>
          <pc:sldMk cId="4078649114" sldId="256"/>
        </pc:sldMkLst>
        <pc:spChg chg="add mod">
          <ac:chgData name="jess dodd" userId="e9b32b77f5f4533e" providerId="LiveId" clId="{23171E7B-538D-4880-AD4C-877BAF69AA69}" dt="2026-10-07T18:36:49.072" v="3035" actId="14100"/>
          <ac:spMkLst>
            <pc:docMk/>
            <pc:sldMk cId="4078649114" sldId="256"/>
            <ac:spMk id="2" creationId="{9B8F6E8B-C1B7-289D-FC33-9FE855FABFBE}"/>
          </ac:spMkLst>
        </pc:spChg>
        <pc:spChg chg="mod">
          <ac:chgData name="jess dodd" userId="e9b32b77f5f4533e" providerId="LiveId" clId="{23171E7B-538D-4880-AD4C-877BAF69AA69}" dt="2026-10-07T19:07:49.374" v="3557" actId="1076"/>
          <ac:spMkLst>
            <pc:docMk/>
            <pc:sldMk cId="4078649114" sldId="256"/>
            <ac:spMk id="3" creationId="{527FC4C6-268B-3078-5EFA-4AF329AE928D}"/>
          </ac:spMkLst>
        </pc:spChg>
        <pc:spChg chg="mod">
          <ac:chgData name="jess dodd" userId="e9b32b77f5f4533e" providerId="LiveId" clId="{23171E7B-538D-4880-AD4C-877BAF69AA69}" dt="2026-10-04T17:07:38.319" v="2180" actId="1076"/>
          <ac:spMkLst>
            <pc:docMk/>
            <pc:sldMk cId="4078649114" sldId="256"/>
            <ac:spMk id="4" creationId="{06C33D67-A02D-BDA9-06B5-8F2043CB720C}"/>
          </ac:spMkLst>
        </pc:spChg>
        <pc:spChg chg="mod">
          <ac:chgData name="jess dodd" userId="e9b32b77f5f4533e" providerId="LiveId" clId="{23171E7B-538D-4880-AD4C-877BAF69AA69}" dt="2026-10-07T19:08:14.990" v="3563" actId="1076"/>
          <ac:spMkLst>
            <pc:docMk/>
            <pc:sldMk cId="4078649114" sldId="256"/>
            <ac:spMk id="6" creationId="{42956272-F9A4-4D10-27AF-2B77D6A73D0B}"/>
          </ac:spMkLst>
        </pc:spChg>
        <pc:spChg chg="add mod">
          <ac:chgData name="jess dodd" userId="e9b32b77f5f4533e" providerId="LiveId" clId="{23171E7B-538D-4880-AD4C-877BAF69AA69}" dt="2026-10-07T18:56:58.710" v="3114" actId="1076"/>
          <ac:spMkLst>
            <pc:docMk/>
            <pc:sldMk cId="4078649114" sldId="256"/>
            <ac:spMk id="8" creationId="{6AA10989-4634-1166-975F-A69C08D1FC4C}"/>
          </ac:spMkLst>
        </pc:spChg>
        <pc:spChg chg="add mod">
          <ac:chgData name="jess dodd" userId="e9b32b77f5f4533e" providerId="LiveId" clId="{23171E7B-538D-4880-AD4C-877BAF69AA69}" dt="2026-10-07T18:36:53.927" v="3036" actId="1076"/>
          <ac:spMkLst>
            <pc:docMk/>
            <pc:sldMk cId="4078649114" sldId="256"/>
            <ac:spMk id="9" creationId="{F2656B4D-4929-F70F-EFCB-D265E8824C97}"/>
          </ac:spMkLst>
        </pc:spChg>
        <pc:spChg chg="add mod">
          <ac:chgData name="jess dodd" userId="e9b32b77f5f4533e" providerId="LiveId" clId="{23171E7B-538D-4880-AD4C-877BAF69AA69}" dt="2026-10-07T19:08:26.506" v="3564" actId="14100"/>
          <ac:spMkLst>
            <pc:docMk/>
            <pc:sldMk cId="4078649114" sldId="256"/>
            <ac:spMk id="10" creationId="{9B198D4E-D174-8DB2-518F-46F2AA06964B}"/>
          </ac:spMkLst>
        </pc:spChg>
        <pc:spChg chg="mod">
          <ac:chgData name="jess dodd" userId="e9b32b77f5f4533e" providerId="LiveId" clId="{23171E7B-538D-4880-AD4C-877BAF69AA69}" dt="2026-10-07T19:07:07.242" v="3554" actId="1076"/>
          <ac:spMkLst>
            <pc:docMk/>
            <pc:sldMk cId="4078649114" sldId="256"/>
            <ac:spMk id="11" creationId="{B42D8B22-B572-483E-EFBA-FAE406B0C16C}"/>
          </ac:spMkLst>
        </pc:spChg>
        <pc:spChg chg="add mod">
          <ac:chgData name="jess dodd" userId="e9b32b77f5f4533e" providerId="LiveId" clId="{23171E7B-538D-4880-AD4C-877BAF69AA69}" dt="2026-10-07T19:07:37.591" v="3555" actId="1076"/>
          <ac:spMkLst>
            <pc:docMk/>
            <pc:sldMk cId="4078649114" sldId="256"/>
            <ac:spMk id="12" creationId="{E1FBF8EC-6791-9ACF-7926-5524876A7ACD}"/>
          </ac:spMkLst>
        </pc:spChg>
        <pc:spChg chg="add mod">
          <ac:chgData name="jess dodd" userId="e9b32b77f5f4533e" providerId="LiveId" clId="{23171E7B-538D-4880-AD4C-877BAF69AA69}" dt="2026-10-07T19:07:42.074" v="3556" actId="1076"/>
          <ac:spMkLst>
            <pc:docMk/>
            <pc:sldMk cId="4078649114" sldId="256"/>
            <ac:spMk id="13" creationId="{825F15B7-14DE-BE9F-0C7D-13A10CBE1D23}"/>
          </ac:spMkLst>
        </pc:spChg>
        <pc:spChg chg="add mod">
          <ac:chgData name="jess dodd" userId="e9b32b77f5f4533e" providerId="LiveId" clId="{23171E7B-538D-4880-AD4C-877BAF69AA69}" dt="2026-10-07T19:07:53.274" v="3558" actId="1076"/>
          <ac:spMkLst>
            <pc:docMk/>
            <pc:sldMk cId="4078649114" sldId="256"/>
            <ac:spMk id="14" creationId="{D92EE011-A93A-C660-72FA-BE13F1F616FF}"/>
          </ac:spMkLst>
        </pc:spChg>
        <pc:spChg chg="add mod">
          <ac:chgData name="jess dodd" userId="e9b32b77f5f4533e" providerId="LiveId" clId="{23171E7B-538D-4880-AD4C-877BAF69AA69}" dt="2026-10-07T19:03:01.607" v="3399" actId="255"/>
          <ac:spMkLst>
            <pc:docMk/>
            <pc:sldMk cId="4078649114" sldId="256"/>
            <ac:spMk id="15" creationId="{03E4D763-C418-D7D3-2D2E-4097AB9A1CD4}"/>
          </ac:spMkLst>
        </pc:spChg>
        <pc:spChg chg="add mod">
          <ac:chgData name="jess dodd" userId="e9b32b77f5f4533e" providerId="LiveId" clId="{23171E7B-538D-4880-AD4C-877BAF69AA69}" dt="2026-10-06T21:08:05.432" v="2423" actId="14100"/>
          <ac:spMkLst>
            <pc:docMk/>
            <pc:sldMk cId="4078649114" sldId="256"/>
            <ac:spMk id="16" creationId="{9022A5CA-AA51-0367-91AF-4F1D86FB639C}"/>
          </ac:spMkLst>
        </pc:spChg>
        <pc:spChg chg="add mod">
          <ac:chgData name="jess dodd" userId="e9b32b77f5f4533e" providerId="LiveId" clId="{23171E7B-538D-4880-AD4C-877BAF69AA69}" dt="2026-10-07T19:05:08.772" v="3552" actId="255"/>
          <ac:spMkLst>
            <pc:docMk/>
            <pc:sldMk cId="4078649114" sldId="256"/>
            <ac:spMk id="17" creationId="{B6DC5B72-37AE-2B29-6DD1-0B6EE16165DA}"/>
          </ac:spMkLst>
        </pc:spChg>
        <pc:spChg chg="add mod">
          <ac:chgData name="jess dodd" userId="e9b32b77f5f4533e" providerId="LiveId" clId="{23171E7B-538D-4880-AD4C-877BAF69AA69}" dt="2026-10-07T18:56:36.042" v="3111" actId="1076"/>
          <ac:spMkLst>
            <pc:docMk/>
            <pc:sldMk cId="4078649114" sldId="256"/>
            <ac:spMk id="20" creationId="{294A57A7-3D11-7231-78DF-AC26546D6C65}"/>
          </ac:spMkLst>
        </pc:spChg>
        <pc:spChg chg="add mod">
          <ac:chgData name="jess dodd" userId="e9b32b77f5f4533e" providerId="LiveId" clId="{23171E7B-538D-4880-AD4C-877BAF69AA69}" dt="2026-10-07T18:56:38.667" v="3112" actId="1076"/>
          <ac:spMkLst>
            <pc:docMk/>
            <pc:sldMk cId="4078649114" sldId="256"/>
            <ac:spMk id="21" creationId="{A151AF33-D478-432C-FAEE-E45A147E18D4}"/>
          </ac:spMkLst>
        </pc:spChg>
        <pc:spChg chg="add mod">
          <ac:chgData name="jess dodd" userId="e9b32b77f5f4533e" providerId="LiveId" clId="{23171E7B-538D-4880-AD4C-877BAF69AA69}" dt="2026-10-07T19:24:12.457" v="3609" actId="20577"/>
          <ac:spMkLst>
            <pc:docMk/>
            <pc:sldMk cId="4078649114" sldId="256"/>
            <ac:spMk id="22" creationId="{2B5E315F-A798-2FD1-3F97-676C17A1E799}"/>
          </ac:spMkLst>
        </pc:spChg>
        <pc:spChg chg="add mod">
          <ac:chgData name="jess dodd" userId="e9b32b77f5f4533e" providerId="LiveId" clId="{23171E7B-538D-4880-AD4C-877BAF69AA69}" dt="2026-10-07T19:40:25.834" v="3637" actId="1076"/>
          <ac:spMkLst>
            <pc:docMk/>
            <pc:sldMk cId="4078649114" sldId="256"/>
            <ac:spMk id="23" creationId="{154AD0B0-A1C0-E627-8763-F1E8873F6990}"/>
          </ac:spMkLst>
        </pc:spChg>
        <pc:spChg chg="add mod">
          <ac:chgData name="jess dodd" userId="e9b32b77f5f4533e" providerId="LiveId" clId="{23171E7B-538D-4880-AD4C-877BAF69AA69}" dt="2026-10-07T19:47:10.537" v="3639" actId="255"/>
          <ac:spMkLst>
            <pc:docMk/>
            <pc:sldMk cId="4078649114" sldId="256"/>
            <ac:spMk id="24" creationId="{BC96AC8F-8AE7-D165-D72C-C02E66F011CA}"/>
          </ac:spMkLst>
        </pc:spChg>
        <pc:picChg chg="mod">
          <ac:chgData name="jess dodd" userId="e9b32b77f5f4533e" providerId="LiveId" clId="{23171E7B-538D-4880-AD4C-877BAF69AA69}" dt="2026-10-07T19:08:09.958" v="3562" actId="14100"/>
          <ac:picMkLst>
            <pc:docMk/>
            <pc:sldMk cId="4078649114" sldId="256"/>
            <ac:picMk id="5" creationId="{3A3AA101-D0C4-DCDD-CCE1-B61AE4207AEB}"/>
          </ac:picMkLst>
        </pc:picChg>
        <pc:picChg chg="add mod">
          <ac:chgData name="jess dodd" userId="e9b32b77f5f4533e" providerId="LiveId" clId="{23171E7B-538D-4880-AD4C-877BAF69AA69}" dt="2026-10-07T18:56:45.318" v="3113" actId="1076"/>
          <ac:picMkLst>
            <pc:docMk/>
            <pc:sldMk cId="4078649114" sldId="256"/>
            <ac:picMk id="7" creationId="{0900D353-F098-0482-C0B3-283A3AC194C7}"/>
          </ac:picMkLst>
        </pc:picChg>
        <pc:picChg chg="add mod">
          <ac:chgData name="jess dodd" userId="e9b32b77f5f4533e" providerId="LiveId" clId="{23171E7B-538D-4880-AD4C-877BAF69AA69}" dt="2026-10-07T19:13:34.428" v="3578" actId="14100"/>
          <ac:picMkLst>
            <pc:docMk/>
            <pc:sldMk cId="4078649114" sldId="256"/>
            <ac:picMk id="18" creationId="{2FAB8589-D733-6A5E-D9EB-703957A6F69C}"/>
          </ac:picMkLst>
        </pc:picChg>
        <pc:picChg chg="add mod">
          <ac:chgData name="jess dodd" userId="e9b32b77f5f4533e" providerId="LiveId" clId="{23171E7B-538D-4880-AD4C-877BAF69AA69}" dt="2026-10-07T19:13:42.532" v="3580" actId="14100"/>
          <ac:picMkLst>
            <pc:docMk/>
            <pc:sldMk cId="4078649114" sldId="256"/>
            <ac:picMk id="19" creationId="{F3A1D453-DB12-689B-9927-011AEFAE9F3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AA336F2D-92AA-476C-B9E4-BB32F24552DF}" type="datetimeFigureOut">
              <a:rPr lang="en-GB" smtClean="0"/>
              <a:t>09/10/2026</a:t>
            </a:fld>
            <a:endParaRPr lang="en-GB"/>
          </a:p>
        </p:txBody>
      </p:sp>
      <p:sp>
        <p:nvSpPr>
          <p:cNvPr id="4" name="Slide Image Placeholder 3"/>
          <p:cNvSpPr>
            <a:spLocks noGrp="1" noRot="1" noChangeAspect="1"/>
          </p:cNvSpPr>
          <p:nvPr>
            <p:ph type="sldImg" idx="2"/>
          </p:nvPr>
        </p:nvSpPr>
        <p:spPr>
          <a:xfrm>
            <a:off x="2933700" y="857250"/>
            <a:ext cx="32766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64ED0B51-5034-4333-95F7-9808A29A6942}" type="slidenum">
              <a:rPr lang="en-GB" smtClean="0"/>
              <a:t>‹#›</a:t>
            </a:fld>
            <a:endParaRPr lang="en-GB"/>
          </a:p>
        </p:txBody>
      </p:sp>
    </p:spTree>
    <p:extLst>
      <p:ext uri="{BB962C8B-B14F-4D97-AF65-F5344CB8AC3E}">
        <p14:creationId xmlns:p14="http://schemas.microsoft.com/office/powerpoint/2010/main" val="36619630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ED0B51-5034-4333-95F7-9808A29A6942}" type="slidenum">
              <a:rPr lang="en-GB" smtClean="0"/>
              <a:t>1</a:t>
            </a:fld>
            <a:endParaRPr lang="en-GB"/>
          </a:p>
        </p:txBody>
      </p:sp>
    </p:spTree>
    <p:extLst>
      <p:ext uri="{BB962C8B-B14F-4D97-AF65-F5344CB8AC3E}">
        <p14:creationId xmlns:p14="http://schemas.microsoft.com/office/powerpoint/2010/main" val="12214401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GB"/>
              <a:t>Click to edit Master title style</a:t>
            </a:r>
            <a:endParaRPr lang="en-US"/>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70EF9814-5646-4EA8-A234-6235B86B169F}"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E265-5115-4B24-8D04-DA0F4C922418}" type="slidenum">
              <a:rPr lang="en-GB" smtClean="0"/>
              <a:t>‹#›</a:t>
            </a:fld>
            <a:endParaRPr lang="en-GB"/>
          </a:p>
        </p:txBody>
      </p:sp>
    </p:spTree>
    <p:extLst>
      <p:ext uri="{BB962C8B-B14F-4D97-AF65-F5344CB8AC3E}">
        <p14:creationId xmlns:p14="http://schemas.microsoft.com/office/powerpoint/2010/main" val="3685123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0EF9814-5646-4EA8-A234-6235B86B169F}"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E265-5115-4B24-8D04-DA0F4C922418}" type="slidenum">
              <a:rPr lang="en-GB" smtClean="0"/>
              <a:t>‹#›</a:t>
            </a:fld>
            <a:endParaRPr lang="en-GB"/>
          </a:p>
        </p:txBody>
      </p:sp>
    </p:spTree>
    <p:extLst>
      <p:ext uri="{BB962C8B-B14F-4D97-AF65-F5344CB8AC3E}">
        <p14:creationId xmlns:p14="http://schemas.microsoft.com/office/powerpoint/2010/main" val="3278563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GB"/>
              <a:t>Click to edit Master title style</a:t>
            </a:r>
            <a:endParaRPr lang="en-US"/>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tint val="82000"/>
                  </a:schemeClr>
                </a:solidFill>
              </a:defRPr>
            </a:lvl1pPr>
            <a:lvl2pPr marL="1425595" indent="0">
              <a:buNone/>
              <a:defRPr sz="6236">
                <a:solidFill>
                  <a:schemeClr val="tx1">
                    <a:tint val="82000"/>
                  </a:schemeClr>
                </a:solidFill>
              </a:defRPr>
            </a:lvl2pPr>
            <a:lvl3pPr marL="2851191" indent="0">
              <a:buNone/>
              <a:defRPr sz="5613">
                <a:solidFill>
                  <a:schemeClr val="tx1">
                    <a:tint val="82000"/>
                  </a:schemeClr>
                </a:solidFill>
              </a:defRPr>
            </a:lvl3pPr>
            <a:lvl4pPr marL="4276786" indent="0">
              <a:buNone/>
              <a:defRPr sz="4989">
                <a:solidFill>
                  <a:schemeClr val="tx1">
                    <a:tint val="82000"/>
                  </a:schemeClr>
                </a:solidFill>
              </a:defRPr>
            </a:lvl4pPr>
            <a:lvl5pPr marL="5702381" indent="0">
              <a:buNone/>
              <a:defRPr sz="4989">
                <a:solidFill>
                  <a:schemeClr val="tx1">
                    <a:tint val="82000"/>
                  </a:schemeClr>
                </a:solidFill>
              </a:defRPr>
            </a:lvl5pPr>
            <a:lvl6pPr marL="7127977" indent="0">
              <a:buNone/>
              <a:defRPr sz="4989">
                <a:solidFill>
                  <a:schemeClr val="tx1">
                    <a:tint val="82000"/>
                  </a:schemeClr>
                </a:solidFill>
              </a:defRPr>
            </a:lvl6pPr>
            <a:lvl7pPr marL="8553572" indent="0">
              <a:buNone/>
              <a:defRPr sz="4989">
                <a:solidFill>
                  <a:schemeClr val="tx1">
                    <a:tint val="82000"/>
                  </a:schemeClr>
                </a:solidFill>
              </a:defRPr>
            </a:lvl7pPr>
            <a:lvl8pPr marL="9979167" indent="0">
              <a:buNone/>
              <a:defRPr sz="4989">
                <a:solidFill>
                  <a:schemeClr val="tx1">
                    <a:tint val="82000"/>
                  </a:schemeClr>
                </a:solidFill>
              </a:defRPr>
            </a:lvl8pPr>
            <a:lvl9pPr marL="11404763" indent="0">
              <a:buNone/>
              <a:defRPr sz="4989">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0EF9814-5646-4EA8-A234-6235B86B169F}"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E265-5115-4B24-8D04-DA0F4C922418}" type="slidenum">
              <a:rPr lang="en-GB" smtClean="0"/>
              <a:t>‹#›</a:t>
            </a:fld>
            <a:endParaRPr lang="en-GB"/>
          </a:p>
        </p:txBody>
      </p:sp>
    </p:spTree>
    <p:extLst>
      <p:ext uri="{BB962C8B-B14F-4D97-AF65-F5344CB8AC3E}">
        <p14:creationId xmlns:p14="http://schemas.microsoft.com/office/powerpoint/2010/main" val="2122387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2081421" y="5692400"/>
            <a:ext cx="12866966" cy="13567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15326826" y="5692400"/>
            <a:ext cx="12866966" cy="13567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0EF9814-5646-4EA8-A234-6235B86B169F}"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E265-5115-4B24-8D04-DA0F4C922418}" type="slidenum">
              <a:rPr lang="en-GB" smtClean="0"/>
              <a:t>‹#›</a:t>
            </a:fld>
            <a:endParaRPr lang="en-GB"/>
          </a:p>
        </p:txBody>
      </p:sp>
    </p:spTree>
    <p:extLst>
      <p:ext uri="{BB962C8B-B14F-4D97-AF65-F5344CB8AC3E}">
        <p14:creationId xmlns:p14="http://schemas.microsoft.com/office/powerpoint/2010/main" val="22878089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GB"/>
              <a:t>Click to edit Master title style</a:t>
            </a:r>
            <a:endParaRPr lang="en-US"/>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GB"/>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GB"/>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0EF9814-5646-4EA8-A234-6235B86B169F}" type="datetimeFigureOut">
              <a:rPr lang="en-GB" smtClean="0"/>
              <a:t>09/10/2026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2CE265-5115-4B24-8D04-DA0F4C922418}" type="slidenum">
              <a:rPr lang="en-GB" smtClean="0"/>
              <a:t>‹#›</a:t>
            </a:fld>
            <a:endParaRPr lang="en-GB"/>
          </a:p>
        </p:txBody>
      </p:sp>
    </p:spTree>
    <p:extLst>
      <p:ext uri="{BB962C8B-B14F-4D97-AF65-F5344CB8AC3E}">
        <p14:creationId xmlns:p14="http://schemas.microsoft.com/office/powerpoint/2010/main" val="2226026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0EF9814-5646-4EA8-A234-6235B86B169F}" type="datetimeFigureOut">
              <a:rPr lang="en-GB" smtClean="0"/>
              <a:t>09/10/2026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2CE265-5115-4B24-8D04-DA0F4C922418}" type="slidenum">
              <a:rPr lang="en-GB" smtClean="0"/>
              <a:t>‹#›</a:t>
            </a:fld>
            <a:endParaRPr lang="en-GB"/>
          </a:p>
        </p:txBody>
      </p:sp>
    </p:spTree>
    <p:extLst>
      <p:ext uri="{BB962C8B-B14F-4D97-AF65-F5344CB8AC3E}">
        <p14:creationId xmlns:p14="http://schemas.microsoft.com/office/powerpoint/2010/main" val="970114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EF9814-5646-4EA8-A234-6235B86B169F}" type="datetimeFigureOut">
              <a:rPr lang="en-GB" smtClean="0"/>
              <a:t>09/10/2026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2CE265-5115-4B24-8D04-DA0F4C922418}" type="slidenum">
              <a:rPr lang="en-GB" smtClean="0"/>
              <a:t>‹#›</a:t>
            </a:fld>
            <a:endParaRPr lang="en-GB"/>
          </a:p>
        </p:txBody>
      </p:sp>
    </p:spTree>
    <p:extLst>
      <p:ext uri="{BB962C8B-B14F-4D97-AF65-F5344CB8AC3E}">
        <p14:creationId xmlns:p14="http://schemas.microsoft.com/office/powerpoint/2010/main" val="2002057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GB"/>
              <a:t>Click to edit Master title style</a:t>
            </a:r>
            <a:endParaRPr lang="en-US"/>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GB"/>
              <a:t>Click to edit Master text styles</a:t>
            </a:r>
          </a:p>
        </p:txBody>
      </p:sp>
      <p:sp>
        <p:nvSpPr>
          <p:cNvPr id="5" name="Date Placeholder 4"/>
          <p:cNvSpPr>
            <a:spLocks noGrp="1"/>
          </p:cNvSpPr>
          <p:nvPr>
            <p:ph type="dt" sz="half" idx="10"/>
          </p:nvPr>
        </p:nvSpPr>
        <p:spPr/>
        <p:txBody>
          <a:bodyPr/>
          <a:lstStyle/>
          <a:p>
            <a:fld id="{70EF9814-5646-4EA8-A234-6235B86B169F}"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E265-5115-4B24-8D04-DA0F4C922418}" type="slidenum">
              <a:rPr lang="en-GB" smtClean="0"/>
              <a:t>‹#›</a:t>
            </a:fld>
            <a:endParaRPr lang="en-GB"/>
          </a:p>
        </p:txBody>
      </p:sp>
    </p:spTree>
    <p:extLst>
      <p:ext uri="{BB962C8B-B14F-4D97-AF65-F5344CB8AC3E}">
        <p14:creationId xmlns:p14="http://schemas.microsoft.com/office/powerpoint/2010/main" val="3729338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GB"/>
              <a:t>Click to edit Master title style</a:t>
            </a:r>
            <a:endParaRPr lang="en-US"/>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endParaRPr lang="en-US"/>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GB"/>
              <a:t>Click to edit Master text styles</a:t>
            </a:r>
          </a:p>
        </p:txBody>
      </p:sp>
      <p:sp>
        <p:nvSpPr>
          <p:cNvPr id="5" name="Date Placeholder 4"/>
          <p:cNvSpPr>
            <a:spLocks noGrp="1"/>
          </p:cNvSpPr>
          <p:nvPr>
            <p:ph type="dt" sz="half" idx="10"/>
          </p:nvPr>
        </p:nvSpPr>
        <p:spPr/>
        <p:txBody>
          <a:bodyPr/>
          <a:lstStyle/>
          <a:p>
            <a:fld id="{70EF9814-5646-4EA8-A234-6235B86B169F}"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E265-5115-4B24-8D04-DA0F4C922418}" type="slidenum">
              <a:rPr lang="en-GB" smtClean="0"/>
              <a:t>‹#›</a:t>
            </a:fld>
            <a:endParaRPr lang="en-GB"/>
          </a:p>
        </p:txBody>
      </p:sp>
    </p:spTree>
    <p:extLst>
      <p:ext uri="{BB962C8B-B14F-4D97-AF65-F5344CB8AC3E}">
        <p14:creationId xmlns:p14="http://schemas.microsoft.com/office/powerpoint/2010/main" val="2815331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0EF9814-5646-4EA8-A234-6235B86B169F}"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E265-5115-4B24-8D04-DA0F4C922418}" type="slidenum">
              <a:rPr lang="en-GB" smtClean="0"/>
              <a:t>‹#›</a:t>
            </a:fld>
            <a:endParaRPr lang="en-GB"/>
          </a:p>
        </p:txBody>
      </p:sp>
    </p:spTree>
    <p:extLst>
      <p:ext uri="{BB962C8B-B14F-4D97-AF65-F5344CB8AC3E}">
        <p14:creationId xmlns:p14="http://schemas.microsoft.com/office/powerpoint/2010/main" val="3801156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0EF9814-5646-4EA8-A234-6235B86B169F}"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E265-5115-4B24-8D04-DA0F4C922418}" type="slidenum">
              <a:rPr lang="en-GB" smtClean="0"/>
              <a:t>‹#›</a:t>
            </a:fld>
            <a:endParaRPr lang="en-GB"/>
          </a:p>
        </p:txBody>
      </p:sp>
    </p:spTree>
    <p:extLst>
      <p:ext uri="{BB962C8B-B14F-4D97-AF65-F5344CB8AC3E}">
        <p14:creationId xmlns:p14="http://schemas.microsoft.com/office/powerpoint/2010/main" val="2085155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82000"/>
                  </a:schemeClr>
                </a:solidFill>
              </a:defRPr>
            </a:lvl1pPr>
          </a:lstStyle>
          <a:p>
            <a:fld id="{70EF9814-5646-4EA8-A234-6235B86B169F}" type="datetimeFigureOut">
              <a:rPr lang="en-GB" smtClean="0"/>
              <a:t>09/10/2026</a:t>
            </a:fld>
            <a:endParaRPr lang="en-GB"/>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82000"/>
                  </a:schemeClr>
                </a:solidFill>
              </a:defRPr>
            </a:lvl1pPr>
          </a:lstStyle>
          <a:p>
            <a:fld id="{D62CE265-5115-4B24-8D04-DA0F4C922418}" type="slidenum">
              <a:rPr lang="en-GB" smtClean="0"/>
              <a:t>‹#›</a:t>
            </a:fld>
            <a:endParaRPr lang="en-GB"/>
          </a:p>
        </p:txBody>
      </p:sp>
    </p:spTree>
    <p:extLst>
      <p:ext uri="{BB962C8B-B14F-4D97-AF65-F5344CB8AC3E}">
        <p14:creationId xmlns:p14="http://schemas.microsoft.com/office/powerpoint/2010/main" val="324898569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6">
                <a:lumMod val="50000"/>
              </a:schemeClr>
            </a:gs>
            <a:gs pos="96000">
              <a:schemeClr val="accent6">
                <a:lumMod val="75000"/>
              </a:schemeClr>
            </a:gs>
            <a:gs pos="49000">
              <a:schemeClr val="accent6">
                <a:lumMod val="75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6C33D67-A02D-BDA9-06B5-8F2043CB720C}"/>
              </a:ext>
            </a:extLst>
          </p:cNvPr>
          <p:cNvSpPr txBox="1"/>
          <p:nvPr/>
        </p:nvSpPr>
        <p:spPr>
          <a:xfrm>
            <a:off x="3992879" y="32921"/>
            <a:ext cx="21214079" cy="646331"/>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3600">
                <a:solidFill>
                  <a:schemeClr val="accent4">
                    <a:lumMod val="50000"/>
                  </a:schemeClr>
                </a:solidFill>
                <a:latin typeface="+mj-lt"/>
              </a:rPr>
              <a:t>Reflection and Reflective practice: Learning from experience to improving practice.</a:t>
            </a:r>
          </a:p>
        </p:txBody>
      </p:sp>
      <p:sp>
        <p:nvSpPr>
          <p:cNvPr id="2" name="TextBox 1">
            <a:extLst>
              <a:ext uri="{FF2B5EF4-FFF2-40B4-BE49-F238E27FC236}">
                <a16:creationId xmlns:a16="http://schemas.microsoft.com/office/drawing/2014/main" id="{9B8F6E8B-C1B7-289D-FC33-9FE855FABFBE}"/>
              </a:ext>
            </a:extLst>
          </p:cNvPr>
          <p:cNvSpPr txBox="1"/>
          <p:nvPr/>
        </p:nvSpPr>
        <p:spPr>
          <a:xfrm>
            <a:off x="-64997" y="1857405"/>
            <a:ext cx="8047462" cy="7140416"/>
          </a:xfrm>
          <a:prstGeom prst="rect">
            <a:avLst/>
          </a:prstGeom>
          <a:solidFill>
            <a:schemeClr val="tx2">
              <a:lumMod val="75000"/>
              <a:lumOff val="25000"/>
            </a:schemeClr>
          </a:solidFill>
        </p:spPr>
        <p:txBody>
          <a:bodyPr wrap="square" rtlCol="0">
            <a:spAutoFit/>
          </a:bodyPr>
          <a:lstStyle/>
          <a:p>
            <a:pPr algn="ctr"/>
            <a:endParaRPr lang="en-GB" dirty="0">
              <a:solidFill>
                <a:schemeClr val="bg2"/>
              </a:solidFill>
              <a:latin typeface="Abadi" panose="020B0604020104020204" pitchFamily="34" charset="0"/>
            </a:endParaRPr>
          </a:p>
          <a:p>
            <a:pPr algn="ctr"/>
            <a:r>
              <a:rPr lang="en-GB" sz="3200" dirty="0">
                <a:solidFill>
                  <a:schemeClr val="bg2"/>
                </a:solidFill>
                <a:latin typeface="Abadi" panose="020B0604020104020204" pitchFamily="34" charset="0"/>
              </a:rPr>
              <a:t>What is reflection?</a:t>
            </a:r>
          </a:p>
          <a:p>
            <a:pPr algn="ctr"/>
            <a:r>
              <a:rPr lang="en-GB" sz="2400" b="1" dirty="0">
                <a:solidFill>
                  <a:srgbClr val="FF8888"/>
                </a:solidFill>
                <a:latin typeface="Abadi" panose="020B0604020104020204" pitchFamily="34" charset="0"/>
              </a:rPr>
              <a:t>This practice is to understand changes, impacting moments with others and yourself. It is a process of what you do and why you do it? Analysing daily things that happen.  Challenging beliefs and assumptions to learn. Replaying events in an induvial head, conversations that may have been discussed or thinking about a sequence that has been displayed in the day. You could also be thinking about how you might have been in a certain situation or acted in a certain situation and you have been reflecting on it. It explains the learning of why we need to reflect. Also, this strategy provides good methods to help, develop and improve knowledge of reflection. Thinking critically is a good mechanism for reflecting which can be helpful in further training and higher education. This practice is a core value for professionals and has a key role in professional learning. </a:t>
            </a:r>
            <a:r>
              <a:rPr lang="en-GB" sz="2400" b="1" dirty="0">
                <a:solidFill>
                  <a:schemeClr val="bg2">
                    <a:lumMod val="10000"/>
                  </a:schemeClr>
                </a:solidFill>
                <a:highlight>
                  <a:srgbClr val="00FF00"/>
                </a:highlight>
                <a:latin typeface="Abadi" panose="020B0604020104020204" pitchFamily="34" charset="0"/>
              </a:rPr>
              <a:t>(Brock,2015)</a:t>
            </a:r>
            <a:endParaRPr lang="en-GB" dirty="0">
              <a:solidFill>
                <a:schemeClr val="bg2">
                  <a:lumMod val="10000"/>
                </a:schemeClr>
              </a:solidFill>
              <a:highlight>
                <a:srgbClr val="00FF00"/>
              </a:highlight>
            </a:endParaRPr>
          </a:p>
        </p:txBody>
      </p:sp>
      <p:sp>
        <p:nvSpPr>
          <p:cNvPr id="10" name="TextBox 9">
            <a:extLst>
              <a:ext uri="{FF2B5EF4-FFF2-40B4-BE49-F238E27FC236}">
                <a16:creationId xmlns:a16="http://schemas.microsoft.com/office/drawing/2014/main" id="{9B198D4E-D174-8DB2-518F-46F2AA06964B}"/>
              </a:ext>
            </a:extLst>
          </p:cNvPr>
          <p:cNvSpPr txBox="1"/>
          <p:nvPr/>
        </p:nvSpPr>
        <p:spPr>
          <a:xfrm>
            <a:off x="17881" y="9742615"/>
            <a:ext cx="10276494" cy="3416320"/>
          </a:xfrm>
          <a:prstGeom prst="rect">
            <a:avLst/>
          </a:prstGeom>
          <a:solidFill>
            <a:schemeClr val="accent1">
              <a:lumMod val="40000"/>
              <a:lumOff val="60000"/>
            </a:schemeClr>
          </a:solidFill>
        </p:spPr>
        <p:txBody>
          <a:bodyPr wrap="square" rtlCol="0">
            <a:spAutoFit/>
          </a:bodyPr>
          <a:lstStyle/>
          <a:p>
            <a:r>
              <a:rPr lang="en-GB" sz="2400" dirty="0"/>
              <a:t>Reflection questions: </a:t>
            </a:r>
          </a:p>
          <a:p>
            <a:pPr marL="571500" indent="-571500">
              <a:buFontTx/>
              <a:buChar char="-"/>
            </a:pPr>
            <a:r>
              <a:rPr lang="en-GB" sz="2400" dirty="0"/>
              <a:t>What happened? </a:t>
            </a:r>
          </a:p>
          <a:p>
            <a:pPr marL="571500" indent="-571500">
              <a:buFontTx/>
              <a:buChar char="-"/>
            </a:pPr>
            <a:r>
              <a:rPr lang="en-GB" sz="2400" dirty="0"/>
              <a:t>What went well?</a:t>
            </a:r>
          </a:p>
          <a:p>
            <a:pPr marL="571500" indent="-571500">
              <a:buFontTx/>
              <a:buChar char="-"/>
            </a:pPr>
            <a:r>
              <a:rPr lang="en-GB" sz="2400" dirty="0"/>
              <a:t>What could be improved?</a:t>
            </a:r>
          </a:p>
          <a:p>
            <a:pPr marL="571500" indent="-571500">
              <a:buFontTx/>
              <a:buChar char="-"/>
            </a:pPr>
            <a:r>
              <a:rPr lang="en-GB" sz="2400" dirty="0"/>
              <a:t>What did I learn?</a:t>
            </a:r>
          </a:p>
          <a:p>
            <a:pPr marL="571500" indent="-571500">
              <a:buFontTx/>
              <a:buChar char="-"/>
            </a:pPr>
            <a:r>
              <a:rPr lang="en-GB" sz="2400" dirty="0"/>
              <a:t>What will I do next?</a:t>
            </a:r>
          </a:p>
          <a:p>
            <a:r>
              <a:rPr lang="en-GB" sz="2400" dirty="0"/>
              <a:t>This means various questions for an explanation of how children may think and understand their own learning experiences. Reflecting on something that has happened decided what how you could improve next time. </a:t>
            </a:r>
          </a:p>
        </p:txBody>
      </p:sp>
      <p:sp>
        <p:nvSpPr>
          <p:cNvPr id="12" name="TextBox 11">
            <a:extLst>
              <a:ext uri="{FF2B5EF4-FFF2-40B4-BE49-F238E27FC236}">
                <a16:creationId xmlns:a16="http://schemas.microsoft.com/office/drawing/2014/main" id="{E1FBF8EC-6791-9ACF-7926-5524876A7ACD}"/>
              </a:ext>
            </a:extLst>
          </p:cNvPr>
          <p:cNvSpPr txBox="1"/>
          <p:nvPr/>
        </p:nvSpPr>
        <p:spPr>
          <a:xfrm>
            <a:off x="17843947" y="1711486"/>
            <a:ext cx="5982653" cy="5262979"/>
          </a:xfrm>
          <a:prstGeom prst="rect">
            <a:avLst/>
          </a:prstGeom>
          <a:solidFill>
            <a:schemeClr val="tx2">
              <a:lumMod val="75000"/>
              <a:lumOff val="25000"/>
            </a:schemeClr>
          </a:solidFill>
        </p:spPr>
        <p:txBody>
          <a:bodyPr wrap="square" rtlCol="0">
            <a:spAutoFit/>
          </a:bodyPr>
          <a:lstStyle/>
          <a:p>
            <a:r>
              <a:rPr lang="en-GB" sz="2800" dirty="0">
                <a:solidFill>
                  <a:schemeClr val="bg1">
                    <a:lumMod val="95000"/>
                  </a:schemeClr>
                </a:solidFill>
              </a:rPr>
              <a:t>What is Reflective?</a:t>
            </a:r>
          </a:p>
          <a:p>
            <a:r>
              <a:rPr lang="en-GB" sz="2800" b="1" dirty="0">
                <a:solidFill>
                  <a:schemeClr val="accent5">
                    <a:lumMod val="60000"/>
                    <a:lumOff val="40000"/>
                  </a:schemeClr>
                </a:solidFill>
              </a:rPr>
              <a:t>Reflective practice is a way of always learning new knowledge. Helping Early years professionals evaluate their work , skills and behaviours. Using this practice for everyday actions will gain learning experiences. Thinking about questions. for example, about what you did? and how you did it?. Then reflect on how you would change situations. </a:t>
            </a:r>
          </a:p>
        </p:txBody>
      </p:sp>
      <p:sp>
        <p:nvSpPr>
          <p:cNvPr id="3" name="TextBox 2">
            <a:extLst>
              <a:ext uri="{FF2B5EF4-FFF2-40B4-BE49-F238E27FC236}">
                <a16:creationId xmlns:a16="http://schemas.microsoft.com/office/drawing/2014/main" id="{527FC4C6-268B-3078-5EFA-4AF329AE928D}"/>
              </a:ext>
            </a:extLst>
          </p:cNvPr>
          <p:cNvSpPr txBox="1"/>
          <p:nvPr/>
        </p:nvSpPr>
        <p:spPr>
          <a:xfrm>
            <a:off x="18372603" y="7041076"/>
            <a:ext cx="5398708" cy="4401205"/>
          </a:xfrm>
          <a:prstGeom prst="rect">
            <a:avLst/>
          </a:prstGeom>
          <a:solidFill>
            <a:schemeClr val="tx2">
              <a:lumMod val="25000"/>
              <a:lumOff val="75000"/>
            </a:schemeClr>
          </a:solidFill>
        </p:spPr>
        <p:txBody>
          <a:bodyPr wrap="square" rtlCol="0">
            <a:spAutoFit/>
          </a:bodyPr>
          <a:lstStyle/>
          <a:p>
            <a:r>
              <a:rPr lang="en-GB" sz="4000" dirty="0"/>
              <a:t>Reflective questions: </a:t>
            </a:r>
          </a:p>
          <a:p>
            <a:pPr marL="571500" indent="-571500">
              <a:buFontTx/>
              <a:buChar char="-"/>
            </a:pPr>
            <a:r>
              <a:rPr lang="en-GB" sz="4000" dirty="0"/>
              <a:t>What?</a:t>
            </a:r>
          </a:p>
          <a:p>
            <a:pPr marL="571500" indent="-571500">
              <a:buFontTx/>
              <a:buChar char="-"/>
            </a:pPr>
            <a:r>
              <a:rPr lang="en-GB" sz="4000" dirty="0"/>
              <a:t>How?</a:t>
            </a:r>
          </a:p>
          <a:p>
            <a:pPr marL="571500" indent="-571500">
              <a:buFontTx/>
              <a:buChar char="-"/>
            </a:pPr>
            <a:r>
              <a:rPr lang="en-GB" sz="4000" dirty="0"/>
              <a:t>Why?</a:t>
            </a:r>
          </a:p>
          <a:p>
            <a:pPr marL="571500" indent="-571500">
              <a:buFontTx/>
              <a:buChar char="-"/>
            </a:pPr>
            <a:r>
              <a:rPr lang="en-GB" sz="4000" dirty="0"/>
              <a:t>Where?</a:t>
            </a:r>
          </a:p>
          <a:p>
            <a:pPr marL="571500" indent="-571500">
              <a:buFontTx/>
              <a:buChar char="-"/>
            </a:pPr>
            <a:r>
              <a:rPr lang="en-GB" sz="4000" dirty="0"/>
              <a:t>When?</a:t>
            </a:r>
          </a:p>
          <a:p>
            <a:pPr marL="571500" indent="-571500">
              <a:buFontTx/>
              <a:buChar char="-"/>
            </a:pPr>
            <a:r>
              <a:rPr lang="en-GB" sz="4000" dirty="0"/>
              <a:t>Who?  </a:t>
            </a:r>
            <a:r>
              <a:rPr lang="en-GB" sz="4000" dirty="0">
                <a:highlight>
                  <a:srgbClr val="00FF00"/>
                </a:highlight>
              </a:rPr>
              <a:t>(Hallet,2013)</a:t>
            </a:r>
          </a:p>
        </p:txBody>
      </p:sp>
      <p:pic>
        <p:nvPicPr>
          <p:cNvPr id="5" name="Picture 4" descr="Reflective Practice">
            <a:extLst>
              <a:ext uri="{FF2B5EF4-FFF2-40B4-BE49-F238E27FC236}">
                <a16:creationId xmlns:a16="http://schemas.microsoft.com/office/drawing/2014/main" id="{3A3AA101-D0C4-DCDD-CCE1-B61AE4207AEB}"/>
              </a:ext>
            </a:extLst>
          </p:cNvPr>
          <p:cNvPicPr>
            <a:picLocks noChangeAspect="1"/>
          </p:cNvPicPr>
          <p:nvPr/>
        </p:nvPicPr>
        <p:blipFill>
          <a:blip r:embed="rId3"/>
          <a:stretch>
            <a:fillRect/>
          </a:stretch>
        </p:blipFill>
        <p:spPr>
          <a:xfrm>
            <a:off x="17250019" y="14321374"/>
            <a:ext cx="6576581" cy="7028437"/>
          </a:xfrm>
          <a:prstGeom prst="rect">
            <a:avLst/>
          </a:prstGeom>
        </p:spPr>
      </p:pic>
      <p:sp>
        <p:nvSpPr>
          <p:cNvPr id="6" name="TextBox 5">
            <a:extLst>
              <a:ext uri="{FF2B5EF4-FFF2-40B4-BE49-F238E27FC236}">
                <a16:creationId xmlns:a16="http://schemas.microsoft.com/office/drawing/2014/main" id="{42956272-F9A4-4D10-27AF-2B77D6A73D0B}"/>
              </a:ext>
            </a:extLst>
          </p:cNvPr>
          <p:cNvSpPr txBox="1"/>
          <p:nvPr/>
        </p:nvSpPr>
        <p:spPr>
          <a:xfrm>
            <a:off x="22026273" y="20243661"/>
            <a:ext cx="2018346" cy="1200329"/>
          </a:xfrm>
          <a:prstGeom prst="rect">
            <a:avLst/>
          </a:prstGeom>
          <a:solidFill>
            <a:schemeClr val="accent3">
              <a:lumMod val="60000"/>
              <a:lumOff val="40000"/>
            </a:schemeClr>
          </a:solidFill>
        </p:spPr>
        <p:txBody>
          <a:bodyPr wrap="square" rtlCol="0">
            <a:spAutoFit/>
          </a:bodyPr>
          <a:lstStyle/>
          <a:p>
            <a:r>
              <a:rPr lang="en-GB" sz="3600" b="1" dirty="0"/>
              <a:t>(Sewell, 2026)</a:t>
            </a:r>
          </a:p>
        </p:txBody>
      </p:sp>
      <p:sp>
        <p:nvSpPr>
          <p:cNvPr id="13" name="TextBox 12">
            <a:extLst>
              <a:ext uri="{FF2B5EF4-FFF2-40B4-BE49-F238E27FC236}">
                <a16:creationId xmlns:a16="http://schemas.microsoft.com/office/drawing/2014/main" id="{825F15B7-14DE-BE9F-0C7D-13A10CBE1D23}"/>
              </a:ext>
            </a:extLst>
          </p:cNvPr>
          <p:cNvSpPr txBox="1"/>
          <p:nvPr/>
        </p:nvSpPr>
        <p:spPr>
          <a:xfrm>
            <a:off x="17250019" y="713903"/>
            <a:ext cx="15230474" cy="923330"/>
          </a:xfrm>
          <a:prstGeom prst="rect">
            <a:avLst/>
          </a:prstGeom>
          <a:noFill/>
        </p:spPr>
        <p:txBody>
          <a:bodyPr wrap="square">
            <a:spAutoFit/>
          </a:bodyPr>
          <a:lstStyle/>
          <a:p>
            <a:pPr algn="ctr"/>
            <a:r>
              <a:rPr lang="en-GB" sz="5400" b="1" cap="none" spc="0" dirty="0">
                <a:ln/>
                <a:solidFill>
                  <a:schemeClr val="accent4">
                    <a:lumMod val="50000"/>
                  </a:schemeClr>
                </a:solidFill>
                <a:effectLst/>
              </a:rPr>
              <a:t>Reflective practice </a:t>
            </a:r>
          </a:p>
        </p:txBody>
      </p:sp>
      <p:sp>
        <p:nvSpPr>
          <p:cNvPr id="14" name="TextBox 13">
            <a:extLst>
              <a:ext uri="{FF2B5EF4-FFF2-40B4-BE49-F238E27FC236}">
                <a16:creationId xmlns:a16="http://schemas.microsoft.com/office/drawing/2014/main" id="{D92EE011-A93A-C660-72FA-BE13F1F616FF}"/>
              </a:ext>
            </a:extLst>
          </p:cNvPr>
          <p:cNvSpPr txBox="1"/>
          <p:nvPr/>
        </p:nvSpPr>
        <p:spPr>
          <a:xfrm>
            <a:off x="18549757" y="11426428"/>
            <a:ext cx="5494862" cy="2800767"/>
          </a:xfrm>
          <a:prstGeom prst="rect">
            <a:avLst/>
          </a:prstGeom>
          <a:solidFill>
            <a:srgbClr val="00B0F0"/>
          </a:solidFill>
        </p:spPr>
        <p:txBody>
          <a:bodyPr wrap="square" rtlCol="0">
            <a:spAutoFit/>
          </a:bodyPr>
          <a:lstStyle/>
          <a:p>
            <a:r>
              <a:rPr lang="en-GB" sz="3600" dirty="0"/>
              <a:t>Enhances children's learning experiences and Improves professional development. </a:t>
            </a:r>
          </a:p>
          <a:p>
            <a:endParaRPr lang="en-GB" sz="3200" dirty="0"/>
          </a:p>
        </p:txBody>
      </p:sp>
      <p:sp>
        <p:nvSpPr>
          <p:cNvPr id="11" name="TextBox 10">
            <a:extLst>
              <a:ext uri="{FF2B5EF4-FFF2-40B4-BE49-F238E27FC236}">
                <a16:creationId xmlns:a16="http://schemas.microsoft.com/office/drawing/2014/main" id="{B42D8B22-B572-483E-EFBA-FAE406B0C16C}"/>
              </a:ext>
            </a:extLst>
          </p:cNvPr>
          <p:cNvSpPr txBox="1"/>
          <p:nvPr/>
        </p:nvSpPr>
        <p:spPr>
          <a:xfrm>
            <a:off x="23826600" y="2298443"/>
            <a:ext cx="6448613" cy="19051369"/>
          </a:xfrm>
          <a:prstGeom prst="rect">
            <a:avLst/>
          </a:prstGeom>
          <a:solidFill>
            <a:schemeClr val="accent2">
              <a:lumMod val="60000"/>
              <a:lumOff val="40000"/>
            </a:schemeClr>
          </a:solidFill>
        </p:spPr>
        <p:txBody>
          <a:bodyPr wrap="square" rtlCol="0">
            <a:spAutoFit/>
          </a:bodyPr>
          <a:lstStyle/>
          <a:p>
            <a:r>
              <a:rPr lang="en-GB" sz="4400" dirty="0">
                <a:solidFill>
                  <a:schemeClr val="accent6">
                    <a:lumMod val="50000"/>
                  </a:schemeClr>
                </a:solidFill>
              </a:rPr>
              <a:t>Reflective practice is important to early years practice because it helps practitioners reflect on their day-to-day work. Thinking carefully about what they do in their job role and why they do it. Experimenting how they can improve their practice to support children's learning, development and wellbeing. It improves quality of care making sure child's needs are met. Rich real life learning experiences. </a:t>
            </a:r>
            <a:r>
              <a:rPr lang="en-GB" sz="4400" dirty="0">
                <a:solidFill>
                  <a:schemeClr val="accent6">
                    <a:lumMod val="50000"/>
                  </a:schemeClr>
                </a:solidFill>
                <a:highlight>
                  <a:srgbClr val="00FF00"/>
                </a:highlight>
              </a:rPr>
              <a:t>(Toole,2023) </a:t>
            </a:r>
            <a:r>
              <a:rPr lang="en-GB" sz="4400" dirty="0">
                <a:solidFill>
                  <a:schemeClr val="accent6">
                    <a:lumMod val="50000"/>
                  </a:schemeClr>
                </a:solidFill>
              </a:rPr>
              <a:t>Encourages improvement, improves relationships, supports safeguarding and Makes good use of realisation for professional development. Overall, it provides better outcomes for children's learning journeys. </a:t>
            </a:r>
          </a:p>
        </p:txBody>
      </p:sp>
      <p:sp>
        <p:nvSpPr>
          <p:cNvPr id="9" name="Rectangle 8">
            <a:extLst>
              <a:ext uri="{FF2B5EF4-FFF2-40B4-BE49-F238E27FC236}">
                <a16:creationId xmlns:a16="http://schemas.microsoft.com/office/drawing/2014/main" id="{F2656B4D-4929-F70F-EFCB-D265E8824C97}"/>
              </a:ext>
            </a:extLst>
          </p:cNvPr>
          <p:cNvSpPr/>
          <p:nvPr/>
        </p:nvSpPr>
        <p:spPr>
          <a:xfrm>
            <a:off x="-127559" y="8861908"/>
            <a:ext cx="7291068" cy="923330"/>
          </a:xfrm>
          <a:prstGeom prst="rect">
            <a:avLst/>
          </a:prstGeom>
          <a:noFill/>
        </p:spPr>
        <p:txBody>
          <a:bodyPr wrap="square" lIns="91440" tIns="45720" rIns="91440" bIns="45720">
            <a:spAutoFit/>
          </a:bodyPr>
          <a:lstStyle/>
          <a:p>
            <a:pPr algn="ctr"/>
            <a:r>
              <a:rPr lang="en-GB" sz="5400" b="1" cap="none" spc="0" dirty="0">
                <a:ln w="9525">
                  <a:solidFill>
                    <a:schemeClr val="bg1"/>
                  </a:solidFill>
                  <a:prstDash val="solid"/>
                </a:ln>
                <a:solidFill>
                  <a:srgbClr val="FF8888"/>
                </a:solidFill>
                <a:effectLst>
                  <a:outerShdw blurRad="12700" dist="38100" dir="2700000" algn="tl" rotWithShape="0">
                    <a:schemeClr val="bg1">
                      <a:lumMod val="50000"/>
                    </a:schemeClr>
                  </a:outerShdw>
                </a:effectLst>
              </a:rPr>
              <a:t>Theory of reflection</a:t>
            </a:r>
          </a:p>
        </p:txBody>
      </p:sp>
      <p:sp>
        <p:nvSpPr>
          <p:cNvPr id="16" name="Rectangle 15">
            <a:extLst>
              <a:ext uri="{FF2B5EF4-FFF2-40B4-BE49-F238E27FC236}">
                <a16:creationId xmlns:a16="http://schemas.microsoft.com/office/drawing/2014/main" id="{9022A5CA-AA51-0367-91AF-4F1D86FB639C}"/>
              </a:ext>
            </a:extLst>
          </p:cNvPr>
          <p:cNvSpPr/>
          <p:nvPr/>
        </p:nvSpPr>
        <p:spPr>
          <a:xfrm>
            <a:off x="461142" y="806663"/>
            <a:ext cx="5134431" cy="923330"/>
          </a:xfrm>
          <a:prstGeom prst="rect">
            <a:avLst/>
          </a:prstGeom>
          <a:noFill/>
        </p:spPr>
        <p:txBody>
          <a:bodyPr wrap="square" lIns="91440" tIns="45720" rIns="91440" bIns="45720">
            <a:spAutoFit/>
          </a:bodyPr>
          <a:lstStyle/>
          <a:p>
            <a:pPr algn="ctr"/>
            <a:r>
              <a:rPr lang="en-GB" sz="5400" b="1" cap="none" spc="0" dirty="0">
                <a:ln w="12700">
                  <a:solidFill>
                    <a:schemeClr val="accent3">
                      <a:lumMod val="50000"/>
                    </a:schemeClr>
                  </a:solidFill>
                  <a:prstDash val="solid"/>
                </a:ln>
                <a:solidFill>
                  <a:schemeClr val="tx2"/>
                </a:solidFill>
                <a:effectLst>
                  <a:innerShdw blurRad="177800">
                    <a:schemeClr val="accent3">
                      <a:lumMod val="50000"/>
                    </a:schemeClr>
                  </a:innerShdw>
                </a:effectLst>
              </a:rPr>
              <a:t>Reflection</a:t>
            </a:r>
          </a:p>
        </p:txBody>
      </p:sp>
      <p:sp>
        <p:nvSpPr>
          <p:cNvPr id="20" name="TextBox 19">
            <a:extLst>
              <a:ext uri="{FF2B5EF4-FFF2-40B4-BE49-F238E27FC236}">
                <a16:creationId xmlns:a16="http://schemas.microsoft.com/office/drawing/2014/main" id="{294A57A7-3D11-7231-78DF-AC26546D6C65}"/>
              </a:ext>
            </a:extLst>
          </p:cNvPr>
          <p:cNvSpPr txBox="1"/>
          <p:nvPr/>
        </p:nvSpPr>
        <p:spPr>
          <a:xfrm>
            <a:off x="296653" y="17634671"/>
            <a:ext cx="6039639" cy="646331"/>
          </a:xfrm>
          <a:prstGeom prst="rect">
            <a:avLst/>
          </a:prstGeom>
          <a:noFill/>
        </p:spPr>
        <p:txBody>
          <a:bodyPr wrap="square" rtlCol="0">
            <a:spAutoFit/>
          </a:bodyPr>
          <a:lstStyle/>
          <a:p>
            <a:r>
              <a:rPr lang="en-GB" sz="3600" b="1" dirty="0">
                <a:solidFill>
                  <a:srgbClr val="FFC000"/>
                </a:solidFill>
              </a:rPr>
              <a:t>Reflection in action</a:t>
            </a:r>
          </a:p>
        </p:txBody>
      </p:sp>
      <p:sp>
        <p:nvSpPr>
          <p:cNvPr id="21" name="TextBox 20">
            <a:extLst>
              <a:ext uri="{FF2B5EF4-FFF2-40B4-BE49-F238E27FC236}">
                <a16:creationId xmlns:a16="http://schemas.microsoft.com/office/drawing/2014/main" id="{A151AF33-D478-432C-FAEE-E45A147E18D4}"/>
              </a:ext>
            </a:extLst>
          </p:cNvPr>
          <p:cNvSpPr txBox="1"/>
          <p:nvPr/>
        </p:nvSpPr>
        <p:spPr>
          <a:xfrm>
            <a:off x="5822796" y="17658468"/>
            <a:ext cx="5494862" cy="646331"/>
          </a:xfrm>
          <a:prstGeom prst="rect">
            <a:avLst/>
          </a:prstGeom>
          <a:noFill/>
        </p:spPr>
        <p:txBody>
          <a:bodyPr wrap="square" rtlCol="0">
            <a:spAutoFit/>
          </a:bodyPr>
          <a:lstStyle/>
          <a:p>
            <a:r>
              <a:rPr lang="en-GB" sz="3600" b="1" dirty="0"/>
              <a:t>Reflection on action</a:t>
            </a:r>
          </a:p>
        </p:txBody>
      </p:sp>
      <p:pic>
        <p:nvPicPr>
          <p:cNvPr id="7" name="Picture 6" descr="How Can You Structure a Reflective Account Using these 5 Reflective Models">
            <a:extLst>
              <a:ext uri="{FF2B5EF4-FFF2-40B4-BE49-F238E27FC236}">
                <a16:creationId xmlns:a16="http://schemas.microsoft.com/office/drawing/2014/main" id="{0900D353-F098-0482-C0B3-283A3AC194C7}"/>
              </a:ext>
            </a:extLst>
          </p:cNvPr>
          <p:cNvPicPr>
            <a:picLocks noChangeAspect="1"/>
          </p:cNvPicPr>
          <p:nvPr/>
        </p:nvPicPr>
        <p:blipFill>
          <a:blip r:embed="rId4"/>
          <a:stretch>
            <a:fillRect/>
          </a:stretch>
        </p:blipFill>
        <p:spPr>
          <a:xfrm>
            <a:off x="-286884" y="12843629"/>
            <a:ext cx="11023992" cy="5217555"/>
          </a:xfrm>
          <a:prstGeom prst="rect">
            <a:avLst/>
          </a:prstGeom>
        </p:spPr>
      </p:pic>
      <p:sp>
        <p:nvSpPr>
          <p:cNvPr id="8" name="TextBox 7">
            <a:extLst>
              <a:ext uri="{FF2B5EF4-FFF2-40B4-BE49-F238E27FC236}">
                <a16:creationId xmlns:a16="http://schemas.microsoft.com/office/drawing/2014/main" id="{6AA10989-4634-1166-975F-A69C08D1FC4C}"/>
              </a:ext>
            </a:extLst>
          </p:cNvPr>
          <p:cNvSpPr txBox="1"/>
          <p:nvPr/>
        </p:nvSpPr>
        <p:spPr>
          <a:xfrm>
            <a:off x="-223497" y="16884389"/>
            <a:ext cx="3451124" cy="830997"/>
          </a:xfrm>
          <a:prstGeom prst="rect">
            <a:avLst/>
          </a:prstGeom>
          <a:solidFill>
            <a:schemeClr val="accent3">
              <a:lumMod val="60000"/>
              <a:lumOff val="40000"/>
            </a:schemeClr>
          </a:solidFill>
        </p:spPr>
        <p:txBody>
          <a:bodyPr wrap="square" rtlCol="0">
            <a:spAutoFit/>
          </a:bodyPr>
          <a:lstStyle/>
          <a:p>
            <a:r>
              <a:rPr lang="en-GB" sz="2400" b="1" dirty="0"/>
              <a:t>(Britannia school of Academics, 2025)</a:t>
            </a:r>
          </a:p>
        </p:txBody>
      </p:sp>
      <p:sp>
        <p:nvSpPr>
          <p:cNvPr id="15" name="TextBox 14">
            <a:extLst>
              <a:ext uri="{FF2B5EF4-FFF2-40B4-BE49-F238E27FC236}">
                <a16:creationId xmlns:a16="http://schemas.microsoft.com/office/drawing/2014/main" id="{03E4D763-C418-D7D3-2D2E-4097AB9A1CD4}"/>
              </a:ext>
            </a:extLst>
          </p:cNvPr>
          <p:cNvSpPr txBox="1"/>
          <p:nvPr/>
        </p:nvSpPr>
        <p:spPr>
          <a:xfrm>
            <a:off x="17880" y="18310499"/>
            <a:ext cx="5804916" cy="3108543"/>
          </a:xfrm>
          <a:prstGeom prst="rect">
            <a:avLst/>
          </a:prstGeom>
          <a:noFill/>
        </p:spPr>
        <p:txBody>
          <a:bodyPr wrap="square" rtlCol="0">
            <a:spAutoFit/>
          </a:bodyPr>
          <a:lstStyle/>
          <a:p>
            <a:pPr marL="457200" indent="-457200">
              <a:buFont typeface="Arial" panose="020B0604020202020204" pitchFamily="34" charset="0"/>
              <a:buChar char="•"/>
            </a:pPr>
            <a:r>
              <a:rPr lang="en-GB" sz="2800" dirty="0"/>
              <a:t>When practice happens </a:t>
            </a:r>
          </a:p>
          <a:p>
            <a:pPr marL="457200" indent="-457200">
              <a:buFont typeface="Arial" panose="020B0604020202020204" pitchFamily="34" charset="0"/>
              <a:buChar char="•"/>
            </a:pPr>
            <a:r>
              <a:rPr lang="en-GB" sz="2800" dirty="0"/>
              <a:t>What it is </a:t>
            </a:r>
          </a:p>
          <a:p>
            <a:pPr marL="457200" indent="-457200">
              <a:buFont typeface="Arial" panose="020B0604020202020204" pitchFamily="34" charset="0"/>
              <a:buChar char="•"/>
            </a:pPr>
            <a:r>
              <a:rPr lang="en-GB" sz="2800" dirty="0"/>
              <a:t>Goal</a:t>
            </a:r>
          </a:p>
          <a:p>
            <a:pPr marL="457200" indent="-457200">
              <a:buFont typeface="Arial" panose="020B0604020202020204" pitchFamily="34" charset="0"/>
              <a:buChar char="•"/>
            </a:pPr>
            <a:r>
              <a:rPr lang="en-GB" sz="2800" dirty="0"/>
              <a:t>Example </a:t>
            </a:r>
          </a:p>
          <a:p>
            <a:r>
              <a:rPr lang="en-GB" sz="2800" dirty="0"/>
              <a:t>Thinking in the moment, analyse and develop during practice. </a:t>
            </a:r>
          </a:p>
          <a:p>
            <a:endParaRPr lang="en-GB" sz="2800" dirty="0"/>
          </a:p>
        </p:txBody>
      </p:sp>
      <p:sp>
        <p:nvSpPr>
          <p:cNvPr id="17" name="TextBox 16">
            <a:extLst>
              <a:ext uri="{FF2B5EF4-FFF2-40B4-BE49-F238E27FC236}">
                <a16:creationId xmlns:a16="http://schemas.microsoft.com/office/drawing/2014/main" id="{B6DC5B72-37AE-2B29-6DD1-0B6EE16165DA}"/>
              </a:ext>
            </a:extLst>
          </p:cNvPr>
          <p:cNvSpPr txBox="1"/>
          <p:nvPr/>
        </p:nvSpPr>
        <p:spPr>
          <a:xfrm>
            <a:off x="5822796" y="18328596"/>
            <a:ext cx="4914312" cy="3046988"/>
          </a:xfrm>
          <a:prstGeom prst="rect">
            <a:avLst/>
          </a:prstGeom>
          <a:noFill/>
        </p:spPr>
        <p:txBody>
          <a:bodyPr wrap="square" rtlCol="0">
            <a:spAutoFit/>
          </a:bodyPr>
          <a:lstStyle/>
          <a:p>
            <a:pPr marL="457200" indent="-457200">
              <a:buFont typeface="Arial" panose="020B0604020202020204" pitchFamily="34" charset="0"/>
              <a:buChar char="•"/>
            </a:pPr>
            <a:r>
              <a:rPr lang="en-GB" sz="2400" dirty="0"/>
              <a:t>When it happens </a:t>
            </a:r>
          </a:p>
          <a:p>
            <a:pPr marL="457200" indent="-457200">
              <a:buFont typeface="Arial" panose="020B0604020202020204" pitchFamily="34" charset="0"/>
              <a:buChar char="•"/>
            </a:pPr>
            <a:r>
              <a:rPr lang="en-GB" sz="2400" dirty="0"/>
              <a:t>What it is </a:t>
            </a:r>
          </a:p>
          <a:p>
            <a:pPr marL="457200" indent="-457200">
              <a:buFont typeface="Arial" panose="020B0604020202020204" pitchFamily="34" charset="0"/>
              <a:buChar char="•"/>
            </a:pPr>
            <a:r>
              <a:rPr lang="en-GB" sz="2400" dirty="0"/>
              <a:t>Goal </a:t>
            </a:r>
          </a:p>
          <a:p>
            <a:pPr marL="457200" indent="-457200">
              <a:buFont typeface="Arial" panose="020B0604020202020204" pitchFamily="34" charset="0"/>
              <a:buChar char="•"/>
            </a:pPr>
            <a:r>
              <a:rPr lang="en-GB" sz="2400" dirty="0"/>
              <a:t>Example </a:t>
            </a:r>
          </a:p>
          <a:p>
            <a:pPr marL="457200" indent="-457200">
              <a:buFont typeface="Arial" panose="020B0604020202020204" pitchFamily="34" charset="0"/>
              <a:buChar char="•"/>
            </a:pPr>
            <a:r>
              <a:rPr lang="en-GB" sz="2400" dirty="0"/>
              <a:t>Reflect after practice, Once task is finished, assess what has happened and what you could improve.  </a:t>
            </a:r>
          </a:p>
        </p:txBody>
      </p:sp>
      <p:pic>
        <p:nvPicPr>
          <p:cNvPr id="18" name="Picture 17" descr="A diagram of the Gibbs Reflective Cycle illustrating the six stages of reflection">
            <a:extLst>
              <a:ext uri="{FF2B5EF4-FFF2-40B4-BE49-F238E27FC236}">
                <a16:creationId xmlns:a16="http://schemas.microsoft.com/office/drawing/2014/main" id="{2FAB8589-D733-6A5E-D9EB-703957A6F69C}"/>
              </a:ext>
            </a:extLst>
          </p:cNvPr>
          <p:cNvPicPr>
            <a:picLocks noChangeAspect="1"/>
          </p:cNvPicPr>
          <p:nvPr/>
        </p:nvPicPr>
        <p:blipFill>
          <a:blip r:embed="rId5"/>
          <a:stretch>
            <a:fillRect/>
          </a:stretch>
        </p:blipFill>
        <p:spPr>
          <a:xfrm>
            <a:off x="8045027" y="806663"/>
            <a:ext cx="4725805" cy="4460216"/>
          </a:xfrm>
          <a:prstGeom prst="rect">
            <a:avLst/>
          </a:prstGeom>
        </p:spPr>
      </p:pic>
      <p:pic>
        <p:nvPicPr>
          <p:cNvPr id="19" name="Picture 18" descr="David Kolb's Learning Cycle">
            <a:extLst>
              <a:ext uri="{FF2B5EF4-FFF2-40B4-BE49-F238E27FC236}">
                <a16:creationId xmlns:a16="http://schemas.microsoft.com/office/drawing/2014/main" id="{F3A1D453-DB12-689B-9927-011AEFAE9F3B}"/>
              </a:ext>
            </a:extLst>
          </p:cNvPr>
          <p:cNvPicPr>
            <a:picLocks noChangeAspect="1"/>
          </p:cNvPicPr>
          <p:nvPr/>
        </p:nvPicPr>
        <p:blipFill>
          <a:blip r:embed="rId6"/>
          <a:stretch>
            <a:fillRect/>
          </a:stretch>
        </p:blipFill>
        <p:spPr>
          <a:xfrm>
            <a:off x="12842623" y="713904"/>
            <a:ext cx="4725805" cy="4552976"/>
          </a:xfrm>
          <a:prstGeom prst="rect">
            <a:avLst/>
          </a:prstGeom>
        </p:spPr>
      </p:pic>
      <p:sp>
        <p:nvSpPr>
          <p:cNvPr id="22" name="TextBox 21">
            <a:extLst>
              <a:ext uri="{FF2B5EF4-FFF2-40B4-BE49-F238E27FC236}">
                <a16:creationId xmlns:a16="http://schemas.microsoft.com/office/drawing/2014/main" id="{2B5E315F-A798-2FD1-3F97-676C17A1E799}"/>
              </a:ext>
            </a:extLst>
          </p:cNvPr>
          <p:cNvSpPr txBox="1"/>
          <p:nvPr/>
        </p:nvSpPr>
        <p:spPr>
          <a:xfrm>
            <a:off x="8045027" y="5284976"/>
            <a:ext cx="3272631" cy="523220"/>
          </a:xfrm>
          <a:prstGeom prst="rect">
            <a:avLst/>
          </a:prstGeom>
          <a:noFill/>
        </p:spPr>
        <p:txBody>
          <a:bodyPr wrap="square" rtlCol="0">
            <a:spAutoFit/>
          </a:bodyPr>
          <a:lstStyle/>
          <a:p>
            <a:r>
              <a:rPr lang="en-GB" sz="2800" dirty="0">
                <a:highlight>
                  <a:srgbClr val="00FF00"/>
                </a:highlight>
              </a:rPr>
              <a:t>(Channell,2025)</a:t>
            </a:r>
          </a:p>
        </p:txBody>
      </p:sp>
      <p:sp>
        <p:nvSpPr>
          <p:cNvPr id="23" name="TextBox 22">
            <a:extLst>
              <a:ext uri="{FF2B5EF4-FFF2-40B4-BE49-F238E27FC236}">
                <a16:creationId xmlns:a16="http://schemas.microsoft.com/office/drawing/2014/main" id="{154AD0B0-A1C0-E627-8763-F1E8873F6990}"/>
              </a:ext>
            </a:extLst>
          </p:cNvPr>
          <p:cNvSpPr txBox="1"/>
          <p:nvPr/>
        </p:nvSpPr>
        <p:spPr>
          <a:xfrm>
            <a:off x="14635745" y="5135225"/>
            <a:ext cx="3208202" cy="584775"/>
          </a:xfrm>
          <a:prstGeom prst="rect">
            <a:avLst/>
          </a:prstGeom>
          <a:noFill/>
        </p:spPr>
        <p:txBody>
          <a:bodyPr wrap="square" rtlCol="0">
            <a:spAutoFit/>
          </a:bodyPr>
          <a:lstStyle/>
          <a:p>
            <a:r>
              <a:rPr lang="en-GB" sz="3200" dirty="0">
                <a:highlight>
                  <a:srgbClr val="00FF00"/>
                </a:highlight>
              </a:rPr>
              <a:t>(Brodie no date)</a:t>
            </a:r>
          </a:p>
        </p:txBody>
      </p:sp>
      <p:sp>
        <p:nvSpPr>
          <p:cNvPr id="24" name="TextBox 23">
            <a:extLst>
              <a:ext uri="{FF2B5EF4-FFF2-40B4-BE49-F238E27FC236}">
                <a16:creationId xmlns:a16="http://schemas.microsoft.com/office/drawing/2014/main" id="{BC96AC8F-8AE7-D165-D72C-C02E66F011CA}"/>
              </a:ext>
            </a:extLst>
          </p:cNvPr>
          <p:cNvSpPr txBox="1"/>
          <p:nvPr/>
        </p:nvSpPr>
        <p:spPr>
          <a:xfrm>
            <a:off x="8159618" y="5663296"/>
            <a:ext cx="4211919" cy="6247864"/>
          </a:xfrm>
          <a:prstGeom prst="rect">
            <a:avLst/>
          </a:prstGeom>
          <a:noFill/>
        </p:spPr>
        <p:txBody>
          <a:bodyPr wrap="square" rtlCol="0">
            <a:spAutoFit/>
          </a:bodyPr>
          <a:lstStyle/>
          <a:p>
            <a:r>
              <a:rPr lang="en-GB" sz="2400" b="1" dirty="0"/>
              <a:t>Gibbs's theory has 6 stages.  </a:t>
            </a:r>
          </a:p>
          <a:p>
            <a:r>
              <a:rPr lang="en-GB" sz="2400" b="1" dirty="0"/>
              <a:t>1.What happened?</a:t>
            </a:r>
          </a:p>
          <a:p>
            <a:r>
              <a:rPr lang="en-GB" sz="2400" b="1" dirty="0"/>
              <a:t>2.Focus`s on feelings.</a:t>
            </a:r>
          </a:p>
          <a:p>
            <a:r>
              <a:rPr lang="en-GB" sz="2400" b="1" dirty="0"/>
              <a:t>3.Evaluation</a:t>
            </a:r>
          </a:p>
          <a:p>
            <a:r>
              <a:rPr lang="en-GB" sz="2400" b="1" dirty="0"/>
              <a:t>4.Analysis</a:t>
            </a:r>
          </a:p>
          <a:p>
            <a:r>
              <a:rPr lang="en-GB" sz="2400" b="1" dirty="0"/>
              <a:t>5.Conclusion</a:t>
            </a:r>
          </a:p>
          <a:p>
            <a:r>
              <a:rPr lang="en-GB" sz="2400" b="1" dirty="0"/>
              <a:t>6.Future planning</a:t>
            </a:r>
          </a:p>
          <a:p>
            <a:r>
              <a:rPr lang="en-GB" sz="2400" b="1" dirty="0"/>
              <a:t>More in depth steps with routine lots of reflection. </a:t>
            </a:r>
            <a:endParaRPr lang="en-GB" sz="2400" dirty="0"/>
          </a:p>
          <a:p>
            <a:endParaRPr lang="en-GB" sz="4000" dirty="0"/>
          </a:p>
          <a:p>
            <a:endParaRPr lang="en-GB" sz="4000" dirty="0"/>
          </a:p>
          <a:p>
            <a:endParaRPr lang="en-GB" sz="4000" dirty="0"/>
          </a:p>
          <a:p>
            <a:endParaRPr lang="en-GB" sz="4000" dirty="0"/>
          </a:p>
        </p:txBody>
      </p:sp>
      <p:sp>
        <p:nvSpPr>
          <p:cNvPr id="29" name="TextBox 28">
            <a:extLst>
              <a:ext uri="{FF2B5EF4-FFF2-40B4-BE49-F238E27FC236}">
                <a16:creationId xmlns:a16="http://schemas.microsoft.com/office/drawing/2014/main" id="{51114FA4-B956-2470-A934-9637FB384BA1}"/>
              </a:ext>
            </a:extLst>
          </p:cNvPr>
          <p:cNvSpPr txBox="1"/>
          <p:nvPr/>
        </p:nvSpPr>
        <p:spPr>
          <a:xfrm>
            <a:off x="13220219" y="5808196"/>
            <a:ext cx="4428161" cy="3477875"/>
          </a:xfrm>
          <a:prstGeom prst="rect">
            <a:avLst/>
          </a:prstGeom>
          <a:noFill/>
        </p:spPr>
        <p:txBody>
          <a:bodyPr wrap="square" rtlCol="0">
            <a:spAutoFit/>
          </a:bodyPr>
          <a:lstStyle/>
          <a:p>
            <a:r>
              <a:rPr lang="en-GB" sz="2000" b="1" dirty="0"/>
              <a:t>Kolb`s theory has 4 stages. </a:t>
            </a:r>
          </a:p>
          <a:p>
            <a:pPr marL="742950" indent="-742950">
              <a:buAutoNum type="arabicPeriod"/>
            </a:pPr>
            <a:r>
              <a:rPr lang="en-GB" sz="2000" b="1" dirty="0"/>
              <a:t>Gaining experience</a:t>
            </a:r>
          </a:p>
          <a:p>
            <a:pPr marL="742950" indent="-742950">
              <a:buAutoNum type="arabicPeriod"/>
            </a:pPr>
            <a:r>
              <a:rPr lang="en-GB" sz="2000" b="1" dirty="0"/>
              <a:t>Reflective observations- thinking about what has happened. </a:t>
            </a:r>
          </a:p>
          <a:p>
            <a:pPr marL="742950" indent="-742950">
              <a:buAutoNum type="arabicPeriod"/>
            </a:pPr>
            <a:r>
              <a:rPr lang="en-GB" sz="2000" b="1" dirty="0"/>
              <a:t>Developing ideas and understanding</a:t>
            </a:r>
          </a:p>
          <a:p>
            <a:pPr marL="742950" indent="-742950">
              <a:buAutoNum type="arabicPeriod"/>
            </a:pPr>
            <a:r>
              <a:rPr lang="en-GB" sz="2000" b="1" dirty="0"/>
              <a:t>Experimenting trying something knew. </a:t>
            </a:r>
          </a:p>
          <a:p>
            <a:r>
              <a:rPr lang="en-GB" sz="2000" b="1" dirty="0"/>
              <a:t>More on reflecting on learning from experience. </a:t>
            </a:r>
          </a:p>
        </p:txBody>
      </p:sp>
      <p:sp>
        <p:nvSpPr>
          <p:cNvPr id="30" name="TextBox 29">
            <a:extLst>
              <a:ext uri="{FF2B5EF4-FFF2-40B4-BE49-F238E27FC236}">
                <a16:creationId xmlns:a16="http://schemas.microsoft.com/office/drawing/2014/main" id="{AC422299-90FD-493B-2E34-857D7A777CD3}"/>
              </a:ext>
            </a:extLst>
          </p:cNvPr>
          <p:cNvSpPr txBox="1"/>
          <p:nvPr/>
        </p:nvSpPr>
        <p:spPr>
          <a:xfrm>
            <a:off x="10640576" y="9323573"/>
            <a:ext cx="7369916" cy="3539430"/>
          </a:xfrm>
          <a:prstGeom prst="rect">
            <a:avLst/>
          </a:prstGeom>
          <a:noFill/>
        </p:spPr>
        <p:txBody>
          <a:bodyPr wrap="square" rtlCol="0">
            <a:spAutoFit/>
          </a:bodyPr>
          <a:lstStyle/>
          <a:p>
            <a:r>
              <a:rPr lang="en-GB" sz="3200" dirty="0">
                <a:highlight>
                  <a:srgbClr val="9999FF"/>
                </a:highlight>
              </a:rPr>
              <a:t>Gibbs and Kolb theories both encourage Early years practitioners to reflect and improve on their practice.</a:t>
            </a:r>
          </a:p>
          <a:p>
            <a:r>
              <a:rPr lang="en-GB" sz="3200" dirty="0">
                <a:highlight>
                  <a:srgbClr val="9999FF"/>
                </a:highlight>
              </a:rPr>
              <a:t>Gibbs gives more feelings and evaluation within practice. However, Kolb uses experiences into learning then does it through actions.</a:t>
            </a:r>
          </a:p>
        </p:txBody>
      </p:sp>
      <p:sp>
        <p:nvSpPr>
          <p:cNvPr id="25" name="TextBox 24">
            <a:extLst>
              <a:ext uri="{FF2B5EF4-FFF2-40B4-BE49-F238E27FC236}">
                <a16:creationId xmlns:a16="http://schemas.microsoft.com/office/drawing/2014/main" id="{FFED371A-EBD1-6F94-2F97-84891E20554E}"/>
              </a:ext>
            </a:extLst>
          </p:cNvPr>
          <p:cNvSpPr txBox="1"/>
          <p:nvPr/>
        </p:nvSpPr>
        <p:spPr>
          <a:xfrm>
            <a:off x="10330993" y="7455999"/>
            <a:ext cx="2764768" cy="615553"/>
          </a:xfrm>
          <a:prstGeom prst="rect">
            <a:avLst/>
          </a:prstGeom>
          <a:solidFill>
            <a:srgbClr val="92D050"/>
          </a:solidFill>
        </p:spPr>
        <p:txBody>
          <a:bodyPr wrap="square" rtlCol="0">
            <a:spAutoFit/>
          </a:bodyPr>
          <a:lstStyle/>
          <a:p>
            <a:r>
              <a:rPr lang="en-GB" dirty="0"/>
              <a:t>(</a:t>
            </a:r>
            <a:r>
              <a:rPr lang="en-GB" sz="1600" cap="all" dirty="0"/>
              <a:t>The University of Edinburgh,</a:t>
            </a:r>
            <a:r>
              <a:rPr lang="en-GB" sz="1600" dirty="0"/>
              <a:t>2024)</a:t>
            </a:r>
          </a:p>
        </p:txBody>
      </p:sp>
      <p:sp>
        <p:nvSpPr>
          <p:cNvPr id="26" name="TextBox 25">
            <a:extLst>
              <a:ext uri="{FF2B5EF4-FFF2-40B4-BE49-F238E27FC236}">
                <a16:creationId xmlns:a16="http://schemas.microsoft.com/office/drawing/2014/main" id="{18C369C0-09F6-88B4-AD53-F9CB5DDA72F8}"/>
              </a:ext>
            </a:extLst>
          </p:cNvPr>
          <p:cNvSpPr txBox="1"/>
          <p:nvPr/>
        </p:nvSpPr>
        <p:spPr>
          <a:xfrm>
            <a:off x="16595678" y="7515781"/>
            <a:ext cx="1749281" cy="369332"/>
          </a:xfrm>
          <a:prstGeom prst="rect">
            <a:avLst/>
          </a:prstGeom>
          <a:solidFill>
            <a:schemeClr val="accent3">
              <a:lumMod val="60000"/>
              <a:lumOff val="40000"/>
            </a:schemeClr>
          </a:solidFill>
        </p:spPr>
        <p:txBody>
          <a:bodyPr wrap="square" rtlCol="0">
            <a:spAutoFit/>
          </a:bodyPr>
          <a:lstStyle/>
          <a:p>
            <a:r>
              <a:rPr lang="en-GB" dirty="0"/>
              <a:t>(Mcleod,2026)</a:t>
            </a:r>
          </a:p>
        </p:txBody>
      </p:sp>
      <p:sp>
        <p:nvSpPr>
          <p:cNvPr id="31" name="TextBox 30">
            <a:extLst>
              <a:ext uri="{FF2B5EF4-FFF2-40B4-BE49-F238E27FC236}">
                <a16:creationId xmlns:a16="http://schemas.microsoft.com/office/drawing/2014/main" id="{E4D16560-B560-C72E-B02E-B927DE8B1B64}"/>
              </a:ext>
            </a:extLst>
          </p:cNvPr>
          <p:cNvSpPr txBox="1"/>
          <p:nvPr/>
        </p:nvSpPr>
        <p:spPr>
          <a:xfrm>
            <a:off x="10523812" y="12847262"/>
            <a:ext cx="2994869" cy="8586966"/>
          </a:xfrm>
          <a:prstGeom prst="rect">
            <a:avLst/>
          </a:prstGeom>
          <a:noFill/>
        </p:spPr>
        <p:txBody>
          <a:bodyPr wrap="square" rtlCol="0">
            <a:spAutoFit/>
          </a:bodyPr>
          <a:lstStyle/>
          <a:p>
            <a:r>
              <a:rPr lang="en-GB" sz="2400" dirty="0">
                <a:highlight>
                  <a:srgbClr val="FF8888"/>
                </a:highlight>
              </a:rPr>
              <a:t>Gibbs cycle theory:</a:t>
            </a:r>
          </a:p>
          <a:p>
            <a:r>
              <a:rPr lang="en-GB" sz="2400" u="sng" dirty="0">
                <a:highlight>
                  <a:srgbClr val="9999FF"/>
                </a:highlight>
              </a:rPr>
              <a:t>Pros</a:t>
            </a:r>
            <a:r>
              <a:rPr lang="en-GB" sz="2400" dirty="0">
                <a:highlight>
                  <a:srgbClr val="9999FF"/>
                </a:highlight>
              </a:rPr>
              <a:t> </a:t>
            </a:r>
          </a:p>
          <a:p>
            <a:pPr marL="457200" indent="-457200">
              <a:buFont typeface="Arial" panose="020B0604020202020204" pitchFamily="34" charset="0"/>
              <a:buChar char="•"/>
            </a:pPr>
            <a:r>
              <a:rPr lang="en-GB" sz="2400" dirty="0">
                <a:highlight>
                  <a:srgbClr val="FF8888"/>
                </a:highlight>
              </a:rPr>
              <a:t>Provides clear stages easy to follow.</a:t>
            </a:r>
          </a:p>
          <a:p>
            <a:pPr marL="457200" indent="-457200">
              <a:buFont typeface="Arial" panose="020B0604020202020204" pitchFamily="34" charset="0"/>
              <a:buChar char="•"/>
            </a:pPr>
            <a:r>
              <a:rPr lang="en-GB" sz="2400" dirty="0">
                <a:highlight>
                  <a:srgbClr val="FF8888"/>
                </a:highlight>
              </a:rPr>
              <a:t>Helps realisation of feelings and learning. </a:t>
            </a:r>
          </a:p>
          <a:p>
            <a:pPr marL="457200" indent="-457200">
              <a:buFont typeface="Arial" panose="020B0604020202020204" pitchFamily="34" charset="0"/>
              <a:buChar char="•"/>
            </a:pPr>
            <a:r>
              <a:rPr lang="en-GB" sz="2400" dirty="0">
                <a:highlight>
                  <a:srgbClr val="FF8888"/>
                </a:highlight>
              </a:rPr>
              <a:t>Supports improvement. </a:t>
            </a:r>
          </a:p>
          <a:p>
            <a:pPr marL="457200" indent="-457200">
              <a:buFont typeface="Arial" panose="020B0604020202020204" pitchFamily="34" charset="0"/>
              <a:buChar char="•"/>
            </a:pPr>
            <a:endParaRPr lang="en-GB" sz="2400" dirty="0">
              <a:highlight>
                <a:srgbClr val="FF8888"/>
              </a:highlight>
            </a:endParaRPr>
          </a:p>
          <a:p>
            <a:r>
              <a:rPr lang="en-GB" sz="3600" dirty="0">
                <a:highlight>
                  <a:srgbClr val="9999FF"/>
                </a:highlight>
              </a:rPr>
              <a:t>Cons</a:t>
            </a:r>
          </a:p>
          <a:p>
            <a:pPr marL="342900" indent="-342900">
              <a:buFont typeface="Arial" panose="020B0604020202020204" pitchFamily="34" charset="0"/>
              <a:buChar char="•"/>
            </a:pPr>
            <a:r>
              <a:rPr lang="en-GB" sz="3600" dirty="0">
                <a:highlight>
                  <a:srgbClr val="00FF00"/>
                </a:highlight>
              </a:rPr>
              <a:t>Can be time consuming. </a:t>
            </a:r>
          </a:p>
          <a:p>
            <a:pPr marL="342900" indent="-342900">
              <a:buFont typeface="Arial" panose="020B0604020202020204" pitchFamily="34" charset="0"/>
              <a:buChar char="•"/>
            </a:pPr>
            <a:r>
              <a:rPr lang="en-GB" sz="3600" dirty="0">
                <a:highlight>
                  <a:srgbClr val="00FF00"/>
                </a:highlight>
              </a:rPr>
              <a:t>Be very repetitive. </a:t>
            </a:r>
          </a:p>
          <a:p>
            <a:pPr marL="342900" indent="-342900">
              <a:buFont typeface="Arial" panose="020B0604020202020204" pitchFamily="34" charset="0"/>
              <a:buChar char="•"/>
            </a:pPr>
            <a:r>
              <a:rPr lang="en-GB" sz="3600" dirty="0">
                <a:highlight>
                  <a:srgbClr val="00FF00"/>
                </a:highlight>
              </a:rPr>
              <a:t>Can be difficult to direct. </a:t>
            </a:r>
          </a:p>
        </p:txBody>
      </p:sp>
      <p:sp>
        <p:nvSpPr>
          <p:cNvPr id="32" name="TextBox 31">
            <a:extLst>
              <a:ext uri="{FF2B5EF4-FFF2-40B4-BE49-F238E27FC236}">
                <a16:creationId xmlns:a16="http://schemas.microsoft.com/office/drawing/2014/main" id="{EE876350-DE3D-5F17-DAE1-BDF3B48D8D40}"/>
              </a:ext>
            </a:extLst>
          </p:cNvPr>
          <p:cNvSpPr txBox="1"/>
          <p:nvPr/>
        </p:nvSpPr>
        <p:spPr>
          <a:xfrm>
            <a:off x="13956999" y="12741761"/>
            <a:ext cx="3513319" cy="4339650"/>
          </a:xfrm>
          <a:prstGeom prst="rect">
            <a:avLst/>
          </a:prstGeom>
          <a:noFill/>
        </p:spPr>
        <p:txBody>
          <a:bodyPr wrap="square" rtlCol="0">
            <a:spAutoFit/>
          </a:bodyPr>
          <a:lstStyle/>
          <a:p>
            <a:r>
              <a:rPr lang="en-GB" sz="2800" dirty="0">
                <a:highlight>
                  <a:srgbClr val="FF8888"/>
                </a:highlight>
              </a:rPr>
              <a:t>Kolb's cycle theory:</a:t>
            </a:r>
          </a:p>
          <a:p>
            <a:r>
              <a:rPr lang="en-GB" sz="2800" u="sng" dirty="0">
                <a:highlight>
                  <a:srgbClr val="9999FF"/>
                </a:highlight>
              </a:rPr>
              <a:t>Pros </a:t>
            </a:r>
          </a:p>
          <a:p>
            <a:pPr marL="457200" indent="-457200">
              <a:buFont typeface="Arial" panose="020B0604020202020204" pitchFamily="34" charset="0"/>
              <a:buChar char="•"/>
            </a:pPr>
            <a:r>
              <a:rPr lang="en-GB" sz="2400" dirty="0">
                <a:highlight>
                  <a:srgbClr val="FF8888"/>
                </a:highlight>
              </a:rPr>
              <a:t>Encourages real life learning experiences. </a:t>
            </a:r>
          </a:p>
          <a:p>
            <a:pPr marL="457200" indent="-457200">
              <a:buFont typeface="Arial" panose="020B0604020202020204" pitchFamily="34" charset="0"/>
              <a:buChar char="•"/>
            </a:pPr>
            <a:r>
              <a:rPr lang="en-GB" sz="2400" dirty="0">
                <a:highlight>
                  <a:srgbClr val="FF8888"/>
                </a:highlight>
              </a:rPr>
              <a:t>Supports quick thinking during practice. </a:t>
            </a:r>
          </a:p>
          <a:p>
            <a:pPr marL="457200" indent="-457200">
              <a:buFont typeface="Arial" panose="020B0604020202020204" pitchFamily="34" charset="0"/>
              <a:buChar char="•"/>
            </a:pPr>
            <a:r>
              <a:rPr lang="en-GB" sz="2400" dirty="0">
                <a:highlight>
                  <a:srgbClr val="FF8888"/>
                </a:highlight>
              </a:rPr>
              <a:t>Helps improve future decisions </a:t>
            </a:r>
          </a:p>
          <a:p>
            <a:endParaRPr lang="en-GB" sz="2800" dirty="0"/>
          </a:p>
        </p:txBody>
      </p:sp>
      <p:sp>
        <p:nvSpPr>
          <p:cNvPr id="34" name="TextBox 33">
            <a:extLst>
              <a:ext uri="{FF2B5EF4-FFF2-40B4-BE49-F238E27FC236}">
                <a16:creationId xmlns:a16="http://schemas.microsoft.com/office/drawing/2014/main" id="{DFAD13A4-B0FB-15B3-5559-018ABF558C0B}"/>
              </a:ext>
            </a:extLst>
          </p:cNvPr>
          <p:cNvSpPr txBox="1"/>
          <p:nvPr/>
        </p:nvSpPr>
        <p:spPr>
          <a:xfrm>
            <a:off x="14378689" y="16919696"/>
            <a:ext cx="2935000" cy="4585871"/>
          </a:xfrm>
          <a:prstGeom prst="rect">
            <a:avLst/>
          </a:prstGeom>
          <a:noFill/>
        </p:spPr>
        <p:txBody>
          <a:bodyPr wrap="square" rtlCol="0">
            <a:spAutoFit/>
          </a:bodyPr>
          <a:lstStyle/>
          <a:p>
            <a:r>
              <a:rPr lang="en-GB" sz="3600" dirty="0">
                <a:highlight>
                  <a:srgbClr val="9999FF"/>
                </a:highlight>
              </a:rPr>
              <a:t>Cons</a:t>
            </a:r>
          </a:p>
          <a:p>
            <a:pPr marL="571500" indent="-571500">
              <a:buFont typeface="Arial" panose="020B0604020202020204" pitchFamily="34" charset="0"/>
              <a:buChar char="•"/>
            </a:pPr>
            <a:r>
              <a:rPr lang="en-GB" sz="3200" dirty="0">
                <a:highlight>
                  <a:srgbClr val="00FF00"/>
                </a:highlight>
              </a:rPr>
              <a:t>Can be less organised. </a:t>
            </a:r>
          </a:p>
          <a:p>
            <a:pPr marL="571500" indent="-571500">
              <a:buFont typeface="Arial" panose="020B0604020202020204" pitchFamily="34" charset="0"/>
              <a:buChar char="•"/>
            </a:pPr>
            <a:r>
              <a:rPr lang="en-GB" sz="3200" dirty="0">
                <a:highlight>
                  <a:srgbClr val="00FF00"/>
                </a:highlight>
              </a:rPr>
              <a:t>Needs self awareness</a:t>
            </a:r>
          </a:p>
          <a:p>
            <a:pPr marL="571500" indent="-571500">
              <a:buFont typeface="Arial" panose="020B0604020202020204" pitchFamily="34" charset="0"/>
              <a:buChar char="•"/>
            </a:pPr>
            <a:r>
              <a:rPr lang="en-GB" sz="3200" dirty="0">
                <a:highlight>
                  <a:srgbClr val="00FF00"/>
                </a:highlight>
              </a:rPr>
              <a:t>Maybe difficult to record evaluations</a:t>
            </a:r>
            <a:r>
              <a:rPr lang="en-GB" sz="3200" dirty="0">
                <a:highlight>
                  <a:srgbClr val="9999FF"/>
                </a:highlight>
              </a:rPr>
              <a:t>. </a:t>
            </a:r>
          </a:p>
        </p:txBody>
      </p:sp>
    </p:spTree>
    <p:extLst>
      <p:ext uri="{BB962C8B-B14F-4D97-AF65-F5344CB8AC3E}">
        <p14:creationId xmlns:p14="http://schemas.microsoft.com/office/powerpoint/2010/main" val="40786491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Arial Black-Arial">
      <a:majorFont>
        <a:latin typeface="Arial Black" panose="020B0A0402010202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937</TotalTime>
  <Words>722</Words>
  <Application>Microsoft Office PowerPoint</Application>
  <PresentationFormat>Custom</PresentationFormat>
  <Paragraphs>81</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Abadi</vt:lpstr>
      <vt:lpstr>Aptos</vt:lpstr>
      <vt:lpstr>Arial</vt:lpstr>
      <vt:lpstr>Arial Black</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 dodd</dc:creator>
  <cp:lastModifiedBy>jess dodd</cp:lastModifiedBy>
  <cp:revision>1</cp:revision>
  <dcterms:created xsi:type="dcterms:W3CDTF">2026-10-02T21:27:37Z</dcterms:created>
  <dcterms:modified xsi:type="dcterms:W3CDTF">2026-10-09T22:53:29Z</dcterms:modified>
</cp:coreProperties>
</file>