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Default Extension="jpeg" ContentType="image/jpeg"/>
  <Default Extension="xml" ContentType="application/xml"/>
  <Override PartName="/ppt/slideLayouts/slideLayout16.xml" ContentType="application/vnd.openxmlformats-officedocument.presentationml.slideLayout+xml"/>
  <Override PartName="/ppt/diagrams/data2.xml" ContentType="application/vnd.openxmlformats-officedocument.drawingml.diagramData+xml"/>
  <Override PartName="/ppt/tableStyles.xml" ContentType="application/vnd.openxmlformats-officedocument.presentationml.tableStyles+xml"/>
  <Override PartName="/ppt/diagrams/drawing2.xml" ContentType="application/vnd.ms-office.drawingml.diagramDrawing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diagrams/layout2.xml" ContentType="application/vnd.openxmlformats-officedocument.drawingml.diagram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diagrams/quickStyle1.xml" ContentType="application/vnd.openxmlformats-officedocument.drawingml.diagramStyle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diagrams/colors1.xml" ContentType="application/vnd.openxmlformats-officedocument.drawingml.diagramColor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presentation.xml" ContentType="application/vnd.openxmlformats-officedocument.presentationml.presentation.main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diagrams/layout1.xml" ContentType="application/vnd.openxmlformats-officedocument.drawingml.diagram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diagrams/quickStyle2.xml" ContentType="application/vnd.openxmlformats-officedocument.drawingml.diagramStyle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autoCompressPictures="0">
  <p:sldMasterIdLst>
    <p:sldMasterId id="2147483723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>
          <a:srgbClr val="FF0000"/>
        </p14:laserClr>
      </p:ext>
      <p:ext uri="{2FDB2607-1784-4EEB-B798-7EB5836EED8A}">
        <p14:showMediaCtrls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"/>
      </p:ext>
    </p:extLst>
  </p:showPr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026" autoAdjust="0"/>
    <p:restoredTop sz="96357" autoAdjust="0"/>
  </p:normalViewPr>
  <p:slideViewPr>
    <p:cSldViewPr snapToGrid="0">
      <p:cViewPr varScale="1">
        <p:scale>
          <a:sx n="96" d="100"/>
          <a:sy n="96" d="100"/>
        </p:scale>
        <p:origin x="-96" y="-1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D3493-2E56-4A9B-898E-AF4707189965}" type="doc">
      <dgm:prSet loTypeId="urn:microsoft.com/office/officeart/2005/8/layout/venn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E5FC8E7-B2E3-4F95-986A-43AC7BFFB99B}">
      <dgm:prSet phldrT="[Text]"/>
      <dgm:spPr/>
      <dgm:t>
        <a:bodyPr/>
        <a:lstStyle/>
        <a:p>
          <a:r>
            <a:rPr lang="en-US" dirty="0" err="1"/>
            <a:t>Tryloywder</a:t>
          </a:r>
          <a:endParaRPr lang="en-US" dirty="0"/>
        </a:p>
      </dgm:t>
    </dgm:pt>
    <dgm:pt modelId="{A3810A05-68EF-45B0-9279-4EA4975E9845}" type="parTrans" cxnId="{771383F1-39D5-4297-896F-F9E675E1AE47}">
      <dgm:prSet/>
      <dgm:spPr/>
      <dgm:t>
        <a:bodyPr/>
        <a:lstStyle/>
        <a:p>
          <a:endParaRPr lang="en-US"/>
        </a:p>
      </dgm:t>
    </dgm:pt>
    <dgm:pt modelId="{98AC2772-E9C9-4CB9-BD63-5254CAF76DD1}" type="sibTrans" cxnId="{771383F1-39D5-4297-896F-F9E675E1AE47}">
      <dgm:prSet/>
      <dgm:spPr/>
      <dgm:t>
        <a:bodyPr/>
        <a:lstStyle/>
        <a:p>
          <a:endParaRPr lang="en-US"/>
        </a:p>
      </dgm:t>
    </dgm:pt>
    <dgm:pt modelId="{4A5EE8F4-7E39-48A6-87C0-5B1D4178D318}">
      <dgm:prSet phldrT="[Text]"/>
      <dgm:spPr/>
      <dgm:t>
        <a:bodyPr/>
        <a:lstStyle/>
        <a:p>
          <a:r>
            <a:rPr lang="en-US" dirty="0" err="1"/>
            <a:t>Dyletswydd</a:t>
          </a:r>
          <a:r>
            <a:rPr lang="en-US" dirty="0"/>
            <a:t> </a:t>
          </a:r>
          <a:r>
            <a:rPr lang="en-US" dirty="0" err="1"/>
            <a:t>Gonestrwydd</a:t>
          </a:r>
          <a:r>
            <a:rPr lang="en-US" dirty="0"/>
            <a:t> </a:t>
          </a:r>
          <a:r>
            <a:rPr lang="en-US" dirty="0" err="1"/>
            <a:t>Proffesiynol</a:t>
          </a:r>
          <a:endParaRPr lang="en-US" dirty="0"/>
        </a:p>
      </dgm:t>
    </dgm:pt>
    <dgm:pt modelId="{48515729-7E9B-4006-82FC-1507DECB4A47}" type="parTrans" cxnId="{91E3B12D-450E-49E9-A1B4-7F6772516BE7}">
      <dgm:prSet/>
      <dgm:spPr/>
      <dgm:t>
        <a:bodyPr/>
        <a:lstStyle/>
        <a:p>
          <a:endParaRPr lang="en-US"/>
        </a:p>
      </dgm:t>
    </dgm:pt>
    <dgm:pt modelId="{0B014CBB-5328-4914-BF52-068AFE4095CF}" type="sibTrans" cxnId="{91E3B12D-450E-49E9-A1B4-7F6772516BE7}">
      <dgm:prSet/>
      <dgm:spPr/>
      <dgm:t>
        <a:bodyPr/>
        <a:lstStyle/>
        <a:p>
          <a:endParaRPr lang="en-US"/>
        </a:p>
      </dgm:t>
    </dgm:pt>
    <dgm:pt modelId="{BCBECCE2-7CCE-4773-B9E3-8C474E0E0078}">
      <dgm:prSet phldrT="[Text]"/>
      <dgm:spPr/>
      <dgm:t>
        <a:bodyPr/>
        <a:lstStyle/>
        <a:p>
          <a:r>
            <a:rPr lang="en-US" dirty="0" err="1"/>
            <a:t>Gwroldeb</a:t>
          </a:r>
          <a:endParaRPr lang="en-US" dirty="0"/>
        </a:p>
      </dgm:t>
    </dgm:pt>
    <dgm:pt modelId="{83F7319F-0676-411C-A27B-A09718588CC5}" type="parTrans" cxnId="{8ADC53CA-6414-4A16-8FC3-951C97672376}">
      <dgm:prSet/>
      <dgm:spPr/>
      <dgm:t>
        <a:bodyPr/>
        <a:lstStyle/>
        <a:p>
          <a:endParaRPr lang="en-US"/>
        </a:p>
      </dgm:t>
    </dgm:pt>
    <dgm:pt modelId="{7B87FCEF-69CA-4416-9BAD-440F64B162B7}" type="sibTrans" cxnId="{8ADC53CA-6414-4A16-8FC3-951C97672376}">
      <dgm:prSet/>
      <dgm:spPr/>
      <dgm:t>
        <a:bodyPr/>
        <a:lstStyle/>
        <a:p>
          <a:endParaRPr lang="en-US"/>
        </a:p>
      </dgm:t>
    </dgm:pt>
    <dgm:pt modelId="{E869862E-802E-4A1C-8DAD-C0A64A302579}">
      <dgm:prSet/>
      <dgm:spPr/>
      <dgm:t>
        <a:bodyPr/>
        <a:lstStyle/>
        <a:p>
          <a:r>
            <a:rPr lang="en-US" dirty="0"/>
            <a:t>Parch</a:t>
          </a:r>
        </a:p>
      </dgm:t>
    </dgm:pt>
    <dgm:pt modelId="{93D20971-A05D-49B3-9370-308088B16C76}" type="sibTrans" cxnId="{C322E4E8-6F2A-4C2B-9303-9A77C3E2F0DB}">
      <dgm:prSet/>
      <dgm:spPr/>
      <dgm:t>
        <a:bodyPr/>
        <a:lstStyle/>
        <a:p>
          <a:endParaRPr lang="en-US"/>
        </a:p>
      </dgm:t>
    </dgm:pt>
    <dgm:pt modelId="{36FE8D17-1F2E-4030-B93B-7A591DF6FD14}" type="parTrans" cxnId="{C322E4E8-6F2A-4C2B-9303-9A77C3E2F0DB}">
      <dgm:prSet/>
      <dgm:spPr/>
      <dgm:t>
        <a:bodyPr/>
        <a:lstStyle/>
        <a:p>
          <a:endParaRPr lang="en-US"/>
        </a:p>
      </dgm:t>
    </dgm:pt>
    <dgm:pt modelId="{F82989DA-857B-45E9-8374-10D5BEE38ACC}" type="pres">
      <dgm:prSet presAssocID="{478D3493-2E56-4A9B-898E-AF47071899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CBEA351-D682-4B1D-A447-2A0B56F50695}" type="pres">
      <dgm:prSet presAssocID="{CE5FC8E7-B2E3-4F95-986A-43AC7BFFB99B}" presName="Name5" presStyleLbl="vennNode1" presStyleIdx="0" presStyleCnt="4" custLinFactNeighborX="9893" custLinFactNeighborY="158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914065-DC6A-40D3-B928-84E270FDBADC}" type="pres">
      <dgm:prSet presAssocID="{98AC2772-E9C9-4CB9-BD63-5254CAF76DD1}" presName="space" presStyleCnt="0"/>
      <dgm:spPr/>
    </dgm:pt>
    <dgm:pt modelId="{9993443A-75AE-462D-B232-13D3F1962BAA}" type="pres">
      <dgm:prSet presAssocID="{4A5EE8F4-7E39-48A6-87C0-5B1D4178D318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433BDDA-990D-4E72-89B2-2CA0ED2503F1}" type="pres">
      <dgm:prSet presAssocID="{0B014CBB-5328-4914-BF52-068AFE4095CF}" presName="space" presStyleCnt="0"/>
      <dgm:spPr/>
    </dgm:pt>
    <dgm:pt modelId="{C2E46505-5EED-4688-A4DE-FC76049414DE}" type="pres">
      <dgm:prSet presAssocID="{BCBECCE2-7CCE-4773-B9E3-8C474E0E0078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963D9A-91C4-4F8C-BD74-9AC1788684DE}" type="pres">
      <dgm:prSet presAssocID="{7B87FCEF-69CA-4416-9BAD-440F64B162B7}" presName="space" presStyleCnt="0"/>
      <dgm:spPr/>
    </dgm:pt>
    <dgm:pt modelId="{E46501CE-4610-4C48-98E6-0FED5297E015}" type="pres">
      <dgm:prSet presAssocID="{E869862E-802E-4A1C-8DAD-C0A64A302579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322E4E8-6F2A-4C2B-9303-9A77C3E2F0DB}" srcId="{478D3493-2E56-4A9B-898E-AF4707189965}" destId="{E869862E-802E-4A1C-8DAD-C0A64A302579}" srcOrd="3" destOrd="0" parTransId="{36FE8D17-1F2E-4030-B93B-7A591DF6FD14}" sibTransId="{93D20971-A05D-49B3-9370-308088B16C76}"/>
    <dgm:cxn modelId="{91E3B12D-450E-49E9-A1B4-7F6772516BE7}" srcId="{478D3493-2E56-4A9B-898E-AF4707189965}" destId="{4A5EE8F4-7E39-48A6-87C0-5B1D4178D318}" srcOrd="1" destOrd="0" parTransId="{48515729-7E9B-4006-82FC-1507DECB4A47}" sibTransId="{0B014CBB-5328-4914-BF52-068AFE4095CF}"/>
    <dgm:cxn modelId="{FE5506B8-6EEC-4B78-AB1D-EDDA76F87BBD}" type="presOf" srcId="{BCBECCE2-7CCE-4773-B9E3-8C474E0E0078}" destId="{C2E46505-5EED-4688-A4DE-FC76049414DE}" srcOrd="0" destOrd="0" presId="urn:microsoft.com/office/officeart/2005/8/layout/venn3"/>
    <dgm:cxn modelId="{8496FE26-7059-477E-A9A9-D9EB17BCE4F6}" type="presOf" srcId="{478D3493-2E56-4A9B-898E-AF4707189965}" destId="{F82989DA-857B-45E9-8374-10D5BEE38ACC}" srcOrd="0" destOrd="0" presId="urn:microsoft.com/office/officeart/2005/8/layout/venn3"/>
    <dgm:cxn modelId="{6CDC5669-7D8F-42C7-AC8D-FA056EDBA796}" type="presOf" srcId="{4A5EE8F4-7E39-48A6-87C0-5B1D4178D318}" destId="{9993443A-75AE-462D-B232-13D3F1962BAA}" srcOrd="0" destOrd="0" presId="urn:microsoft.com/office/officeart/2005/8/layout/venn3"/>
    <dgm:cxn modelId="{8ADC53CA-6414-4A16-8FC3-951C97672376}" srcId="{478D3493-2E56-4A9B-898E-AF4707189965}" destId="{BCBECCE2-7CCE-4773-B9E3-8C474E0E0078}" srcOrd="2" destOrd="0" parTransId="{83F7319F-0676-411C-A27B-A09718588CC5}" sibTransId="{7B87FCEF-69CA-4416-9BAD-440F64B162B7}"/>
    <dgm:cxn modelId="{771383F1-39D5-4297-896F-F9E675E1AE47}" srcId="{478D3493-2E56-4A9B-898E-AF4707189965}" destId="{CE5FC8E7-B2E3-4F95-986A-43AC7BFFB99B}" srcOrd="0" destOrd="0" parTransId="{A3810A05-68EF-45B0-9279-4EA4975E9845}" sibTransId="{98AC2772-E9C9-4CB9-BD63-5254CAF76DD1}"/>
    <dgm:cxn modelId="{1B246D11-AAA6-46F7-9C67-ADE4694AC816}" type="presOf" srcId="{CE5FC8E7-B2E3-4F95-986A-43AC7BFFB99B}" destId="{4CBEA351-D682-4B1D-A447-2A0B56F50695}" srcOrd="0" destOrd="0" presId="urn:microsoft.com/office/officeart/2005/8/layout/venn3"/>
    <dgm:cxn modelId="{EE8B9A19-A2C1-4375-AE26-15673BCAE5B9}" type="presOf" srcId="{E869862E-802E-4A1C-8DAD-C0A64A302579}" destId="{E46501CE-4610-4C48-98E6-0FED5297E015}" srcOrd="0" destOrd="0" presId="urn:microsoft.com/office/officeart/2005/8/layout/venn3"/>
    <dgm:cxn modelId="{A3487B11-AD6A-46A2-98B6-441F201F94CE}" type="presParOf" srcId="{F82989DA-857B-45E9-8374-10D5BEE38ACC}" destId="{4CBEA351-D682-4B1D-A447-2A0B56F50695}" srcOrd="0" destOrd="0" presId="urn:microsoft.com/office/officeart/2005/8/layout/venn3"/>
    <dgm:cxn modelId="{C2A59B44-813E-4E51-8F46-CBD6EBDB1836}" type="presParOf" srcId="{F82989DA-857B-45E9-8374-10D5BEE38ACC}" destId="{0E914065-DC6A-40D3-B928-84E270FDBADC}" srcOrd="1" destOrd="0" presId="urn:microsoft.com/office/officeart/2005/8/layout/venn3"/>
    <dgm:cxn modelId="{97ADC33E-5086-476B-8CD9-C05259F52CAB}" type="presParOf" srcId="{F82989DA-857B-45E9-8374-10D5BEE38ACC}" destId="{9993443A-75AE-462D-B232-13D3F1962BAA}" srcOrd="2" destOrd="0" presId="urn:microsoft.com/office/officeart/2005/8/layout/venn3"/>
    <dgm:cxn modelId="{E702E794-8EC9-430A-869E-940CF0F989E5}" type="presParOf" srcId="{F82989DA-857B-45E9-8374-10D5BEE38ACC}" destId="{8433BDDA-990D-4E72-89B2-2CA0ED2503F1}" srcOrd="3" destOrd="0" presId="urn:microsoft.com/office/officeart/2005/8/layout/venn3"/>
    <dgm:cxn modelId="{836D5822-096E-4BF9-A8F1-6FEB6BD488BF}" type="presParOf" srcId="{F82989DA-857B-45E9-8374-10D5BEE38ACC}" destId="{C2E46505-5EED-4688-A4DE-FC76049414DE}" srcOrd="4" destOrd="0" presId="urn:microsoft.com/office/officeart/2005/8/layout/venn3"/>
    <dgm:cxn modelId="{79C6D957-CECD-4F7B-A2EA-47D0D75463DA}" type="presParOf" srcId="{F82989DA-857B-45E9-8374-10D5BEE38ACC}" destId="{93963D9A-91C4-4F8C-BD74-9AC1788684DE}" srcOrd="5" destOrd="0" presId="urn:microsoft.com/office/officeart/2005/8/layout/venn3"/>
    <dgm:cxn modelId="{1E667D87-746C-4AFA-AE8E-63E402307C96}" type="presParOf" srcId="{F82989DA-857B-45E9-8374-10D5BEE38ACC}" destId="{E46501CE-4610-4C48-98E6-0FED5297E015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507B83-F343-4F40-9936-8B0417097912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F76548B-3106-40CC-BA52-4390AE815559}">
      <dgm:prSet phldrT="[Text]"/>
      <dgm:spPr/>
      <dgm:t>
        <a:bodyPr/>
        <a:lstStyle/>
        <a:p>
          <a:r>
            <a:rPr lang="en-US" dirty="0" err="1"/>
            <a:t>Gwrando</a:t>
          </a:r>
          <a:r>
            <a:rPr lang="en-US" dirty="0"/>
            <a:t> </a:t>
          </a:r>
          <a:r>
            <a:rPr lang="en-US" dirty="0" err="1"/>
            <a:t>Gweithredol</a:t>
          </a:r>
          <a:endParaRPr lang="en-US" dirty="0"/>
        </a:p>
      </dgm:t>
    </dgm:pt>
    <dgm:pt modelId="{EB72267A-6A6E-44F3-A9B1-AAF776E7B61F}" type="parTrans" cxnId="{CAD673AD-1E00-4F89-A40E-795E9CDE89D4}">
      <dgm:prSet/>
      <dgm:spPr/>
      <dgm:t>
        <a:bodyPr/>
        <a:lstStyle/>
        <a:p>
          <a:endParaRPr lang="en-US"/>
        </a:p>
      </dgm:t>
    </dgm:pt>
    <dgm:pt modelId="{39E5141F-F57A-435D-94A9-F744A80F7E8D}" type="sibTrans" cxnId="{CAD673AD-1E00-4F89-A40E-795E9CDE89D4}">
      <dgm:prSet/>
      <dgm:spPr/>
      <dgm:t>
        <a:bodyPr/>
        <a:lstStyle/>
        <a:p>
          <a:endParaRPr lang="en-US"/>
        </a:p>
      </dgm:t>
    </dgm:pt>
    <dgm:pt modelId="{E4A4D6B8-29FE-495F-8F23-E217A4056A65}">
      <dgm:prSet phldrT="[Text]"/>
      <dgm:spPr/>
      <dgm:t>
        <a:bodyPr/>
        <a:lstStyle/>
        <a:p>
          <a:r>
            <a:rPr lang="en-US" dirty="0" err="1"/>
            <a:t>Anwahaniaethol</a:t>
          </a:r>
          <a:endParaRPr lang="en-US" dirty="0"/>
        </a:p>
      </dgm:t>
    </dgm:pt>
    <dgm:pt modelId="{F6C1CACF-7DA1-435D-8A7E-EB31613FE240}" type="parTrans" cxnId="{64034877-FC1E-43A1-9EA5-77F61A3743A2}">
      <dgm:prSet/>
      <dgm:spPr/>
      <dgm:t>
        <a:bodyPr/>
        <a:lstStyle/>
        <a:p>
          <a:endParaRPr lang="en-US"/>
        </a:p>
      </dgm:t>
    </dgm:pt>
    <dgm:pt modelId="{8D60622F-5E2D-468B-A715-E9056F4AFA18}" type="sibTrans" cxnId="{64034877-FC1E-43A1-9EA5-77F61A3743A2}">
      <dgm:prSet/>
      <dgm:spPr/>
      <dgm:t>
        <a:bodyPr/>
        <a:lstStyle/>
        <a:p>
          <a:endParaRPr lang="en-US"/>
        </a:p>
      </dgm:t>
    </dgm:pt>
    <dgm:pt modelId="{DEAF5E02-773F-472C-8827-2B16615F40CA}">
      <dgm:prSet phldrT="[Text]"/>
      <dgm:spPr/>
      <dgm:t>
        <a:bodyPr/>
        <a:lstStyle/>
        <a:p>
          <a:r>
            <a:rPr lang="en-US" dirty="0"/>
            <a:t>Person-</a:t>
          </a:r>
          <a:r>
            <a:rPr lang="en-US" dirty="0" err="1"/>
            <a:t>ganolog</a:t>
          </a:r>
          <a:endParaRPr lang="en-US" dirty="0"/>
        </a:p>
      </dgm:t>
    </dgm:pt>
    <dgm:pt modelId="{0D90FF91-D10E-4A0C-98CE-4AA9BF41030D}" type="parTrans" cxnId="{AB4413D9-91B4-436D-BD8C-E1B79387C83C}">
      <dgm:prSet/>
      <dgm:spPr/>
      <dgm:t>
        <a:bodyPr/>
        <a:lstStyle/>
        <a:p>
          <a:endParaRPr lang="en-US"/>
        </a:p>
      </dgm:t>
    </dgm:pt>
    <dgm:pt modelId="{EA7F0420-6F0D-4088-BE19-C5A7BA7E774E}" type="sibTrans" cxnId="{AB4413D9-91B4-436D-BD8C-E1B79387C83C}">
      <dgm:prSet/>
      <dgm:spPr/>
      <dgm:t>
        <a:bodyPr/>
        <a:lstStyle/>
        <a:p>
          <a:endParaRPr lang="en-US"/>
        </a:p>
      </dgm:t>
    </dgm:pt>
    <dgm:pt modelId="{8040635A-9DF1-442B-B9BD-455085A2BA7F}">
      <dgm:prSet phldrT="[Text]"/>
      <dgm:spPr/>
      <dgm:t>
        <a:bodyPr/>
        <a:lstStyle/>
        <a:p>
          <a:r>
            <a:rPr lang="en-US" dirty="0" err="1"/>
            <a:t>Sensitifrwydd</a:t>
          </a:r>
          <a:endParaRPr lang="en-US" dirty="0"/>
        </a:p>
      </dgm:t>
    </dgm:pt>
    <dgm:pt modelId="{BE5259B7-671B-43DF-AB10-6188D50C746A}" type="parTrans" cxnId="{C616C63A-F943-4CD1-9D15-D0F3F41261CE}">
      <dgm:prSet/>
      <dgm:spPr/>
      <dgm:t>
        <a:bodyPr/>
        <a:lstStyle/>
        <a:p>
          <a:endParaRPr lang="en-US"/>
        </a:p>
      </dgm:t>
    </dgm:pt>
    <dgm:pt modelId="{32618AEF-75D4-45DF-8374-7957900DB605}" type="sibTrans" cxnId="{C616C63A-F943-4CD1-9D15-D0F3F41261CE}">
      <dgm:prSet/>
      <dgm:spPr/>
      <dgm:t>
        <a:bodyPr/>
        <a:lstStyle/>
        <a:p>
          <a:endParaRPr lang="en-US"/>
        </a:p>
      </dgm:t>
    </dgm:pt>
    <dgm:pt modelId="{C0D8379C-8643-4438-B43B-5C1914C93EB4}" type="pres">
      <dgm:prSet presAssocID="{16507B83-F343-4F40-9936-8B041709791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3B82D94-29D6-4B46-B781-08F13E1BD34E}" type="pres">
      <dgm:prSet presAssocID="{DF76548B-3106-40CC-BA52-4390AE815559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BC2CE4D-A505-4A46-A43C-933FC1B54A0A}" type="pres">
      <dgm:prSet presAssocID="{39E5141F-F57A-435D-94A9-F744A80F7E8D}" presName="space" presStyleCnt="0"/>
      <dgm:spPr/>
    </dgm:pt>
    <dgm:pt modelId="{D482F7E3-0A69-4C29-98C8-88522F6075C0}" type="pres">
      <dgm:prSet presAssocID="{E4A4D6B8-29FE-495F-8F23-E217A4056A65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715450-22D0-4DBD-A4F6-9FA8A6CCCBE9}" type="pres">
      <dgm:prSet presAssocID="{8D60622F-5E2D-468B-A715-E9056F4AFA18}" presName="space" presStyleCnt="0"/>
      <dgm:spPr/>
    </dgm:pt>
    <dgm:pt modelId="{C722DCF9-4627-4449-B499-888CA8434A24}" type="pres">
      <dgm:prSet presAssocID="{DEAF5E02-773F-472C-8827-2B16615F40CA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FEA9D-58BC-47D8-B0FE-B6EB6E3EA5CF}" type="pres">
      <dgm:prSet presAssocID="{EA7F0420-6F0D-4088-BE19-C5A7BA7E774E}" presName="space" presStyleCnt="0"/>
      <dgm:spPr/>
    </dgm:pt>
    <dgm:pt modelId="{8941E16A-F921-4058-BE82-482DF3D55612}" type="pres">
      <dgm:prSet presAssocID="{8040635A-9DF1-442B-B9BD-455085A2BA7F}" presName="Name5" presStyleLbl="vennNode1" presStyleIdx="3" presStyleCnt="4" custLinFactNeighborX="58797" custLinFactNeighborY="-29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4034877-FC1E-43A1-9EA5-77F61A3743A2}" srcId="{16507B83-F343-4F40-9936-8B0417097912}" destId="{E4A4D6B8-29FE-495F-8F23-E217A4056A65}" srcOrd="1" destOrd="0" parTransId="{F6C1CACF-7DA1-435D-8A7E-EB31613FE240}" sibTransId="{8D60622F-5E2D-468B-A715-E9056F4AFA18}"/>
    <dgm:cxn modelId="{E03570B6-9F12-4CDA-88F1-59BEF18712E9}" type="presOf" srcId="{DEAF5E02-773F-472C-8827-2B16615F40CA}" destId="{C722DCF9-4627-4449-B499-888CA8434A24}" srcOrd="0" destOrd="0" presId="urn:microsoft.com/office/officeart/2005/8/layout/venn3"/>
    <dgm:cxn modelId="{AB4413D9-91B4-436D-BD8C-E1B79387C83C}" srcId="{16507B83-F343-4F40-9936-8B0417097912}" destId="{DEAF5E02-773F-472C-8827-2B16615F40CA}" srcOrd="2" destOrd="0" parTransId="{0D90FF91-D10E-4A0C-98CE-4AA9BF41030D}" sibTransId="{EA7F0420-6F0D-4088-BE19-C5A7BA7E774E}"/>
    <dgm:cxn modelId="{02AC90B5-ECFA-4DF5-97F8-532325EA82C4}" type="presOf" srcId="{E4A4D6B8-29FE-495F-8F23-E217A4056A65}" destId="{D482F7E3-0A69-4C29-98C8-88522F6075C0}" srcOrd="0" destOrd="0" presId="urn:microsoft.com/office/officeart/2005/8/layout/venn3"/>
    <dgm:cxn modelId="{C616C63A-F943-4CD1-9D15-D0F3F41261CE}" srcId="{16507B83-F343-4F40-9936-8B0417097912}" destId="{8040635A-9DF1-442B-B9BD-455085A2BA7F}" srcOrd="3" destOrd="0" parTransId="{BE5259B7-671B-43DF-AB10-6188D50C746A}" sibTransId="{32618AEF-75D4-45DF-8374-7957900DB605}"/>
    <dgm:cxn modelId="{CAD673AD-1E00-4F89-A40E-795E9CDE89D4}" srcId="{16507B83-F343-4F40-9936-8B0417097912}" destId="{DF76548B-3106-40CC-BA52-4390AE815559}" srcOrd="0" destOrd="0" parTransId="{EB72267A-6A6E-44F3-A9B1-AAF776E7B61F}" sibTransId="{39E5141F-F57A-435D-94A9-F744A80F7E8D}"/>
    <dgm:cxn modelId="{687098C7-0260-4C6F-BAA0-AC75495227EA}" type="presOf" srcId="{DF76548B-3106-40CC-BA52-4390AE815559}" destId="{33B82D94-29D6-4B46-B781-08F13E1BD34E}" srcOrd="0" destOrd="0" presId="urn:microsoft.com/office/officeart/2005/8/layout/venn3"/>
    <dgm:cxn modelId="{9F40290A-139F-4901-9F09-61FB40D2AA7C}" type="presOf" srcId="{8040635A-9DF1-442B-B9BD-455085A2BA7F}" destId="{8941E16A-F921-4058-BE82-482DF3D55612}" srcOrd="0" destOrd="0" presId="urn:microsoft.com/office/officeart/2005/8/layout/venn3"/>
    <dgm:cxn modelId="{C80D5347-CA40-4C27-85D5-79B4FAB00D64}" type="presOf" srcId="{16507B83-F343-4F40-9936-8B0417097912}" destId="{C0D8379C-8643-4438-B43B-5C1914C93EB4}" srcOrd="0" destOrd="0" presId="urn:microsoft.com/office/officeart/2005/8/layout/venn3"/>
    <dgm:cxn modelId="{54434E16-F1D2-4A3A-A8A2-61FBE23F374D}" type="presParOf" srcId="{C0D8379C-8643-4438-B43B-5C1914C93EB4}" destId="{33B82D94-29D6-4B46-B781-08F13E1BD34E}" srcOrd="0" destOrd="0" presId="urn:microsoft.com/office/officeart/2005/8/layout/venn3"/>
    <dgm:cxn modelId="{F753A3E0-F349-4445-A5BC-53DE02770B82}" type="presParOf" srcId="{C0D8379C-8643-4438-B43B-5C1914C93EB4}" destId="{8BC2CE4D-A505-4A46-A43C-933FC1B54A0A}" srcOrd="1" destOrd="0" presId="urn:microsoft.com/office/officeart/2005/8/layout/venn3"/>
    <dgm:cxn modelId="{C326E1A1-7020-4190-AA9D-EA4DE74B488A}" type="presParOf" srcId="{C0D8379C-8643-4438-B43B-5C1914C93EB4}" destId="{D482F7E3-0A69-4C29-98C8-88522F6075C0}" srcOrd="2" destOrd="0" presId="urn:microsoft.com/office/officeart/2005/8/layout/venn3"/>
    <dgm:cxn modelId="{F8D8151B-6E02-4CCA-BC6D-06EDB51DA60F}" type="presParOf" srcId="{C0D8379C-8643-4438-B43B-5C1914C93EB4}" destId="{D9715450-22D0-4DBD-A4F6-9FA8A6CCCBE9}" srcOrd="3" destOrd="0" presId="urn:microsoft.com/office/officeart/2005/8/layout/venn3"/>
    <dgm:cxn modelId="{F19760BB-4671-4F8A-9824-1FA14556A046}" type="presParOf" srcId="{C0D8379C-8643-4438-B43B-5C1914C93EB4}" destId="{C722DCF9-4627-4449-B499-888CA8434A24}" srcOrd="4" destOrd="0" presId="urn:microsoft.com/office/officeart/2005/8/layout/venn3"/>
    <dgm:cxn modelId="{2716E6F3-8DE4-463B-BD34-790CBC6CA95C}" type="presParOf" srcId="{C0D8379C-8643-4438-B43B-5C1914C93EB4}" destId="{F04FEA9D-58BC-47D8-B0FE-B6EB6E3EA5CF}" srcOrd="5" destOrd="0" presId="urn:microsoft.com/office/officeart/2005/8/layout/venn3"/>
    <dgm:cxn modelId="{64A16501-4CF2-48B8-B89D-38C58DB3E94A}" type="presParOf" srcId="{C0D8379C-8643-4438-B43B-5C1914C93EB4}" destId="{8941E16A-F921-4058-BE82-482DF3D55612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CBEA351-D682-4B1D-A447-2A0B56F50695}">
      <dsp:nvSpPr>
        <dsp:cNvPr id="0" name=""/>
        <dsp:cNvSpPr/>
      </dsp:nvSpPr>
      <dsp:spPr>
        <a:xfrm>
          <a:off x="60320" y="838329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Tryloywder</a:t>
          </a:r>
          <a:endParaRPr lang="en-US" sz="2000" kern="1200" dirty="0"/>
        </a:p>
      </dsp:txBody>
      <dsp:txXfrm>
        <a:off x="60320" y="838329"/>
        <a:ext cx="2902457" cy="2902457"/>
      </dsp:txXfrm>
    </dsp:sp>
    <dsp:sp modelId="{9993443A-75AE-462D-B232-13D3F1962BAA}">
      <dsp:nvSpPr>
        <dsp:cNvPr id="0" name=""/>
        <dsp:cNvSpPr/>
      </dsp:nvSpPr>
      <dsp:spPr>
        <a:xfrm>
          <a:off x="2324858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Dyletswydd</a:t>
          </a:r>
          <a:r>
            <a:rPr lang="en-US" sz="2000" kern="1200" dirty="0"/>
            <a:t> </a:t>
          </a:r>
          <a:r>
            <a:rPr lang="en-US" sz="2000" kern="1200" dirty="0" err="1"/>
            <a:t>Gonestrwydd</a:t>
          </a:r>
          <a:r>
            <a:rPr lang="en-US" sz="2000" kern="1200" dirty="0"/>
            <a:t> </a:t>
          </a:r>
          <a:r>
            <a:rPr lang="en-US" sz="2000" kern="1200" dirty="0" err="1"/>
            <a:t>Proffesiynol</a:t>
          </a:r>
          <a:endParaRPr lang="en-US" sz="2000" kern="1200" dirty="0"/>
        </a:p>
      </dsp:txBody>
      <dsp:txXfrm>
        <a:off x="2324858" y="792383"/>
        <a:ext cx="2902457" cy="2902457"/>
      </dsp:txXfrm>
    </dsp:sp>
    <dsp:sp modelId="{C2E46505-5EED-4688-A4DE-FC76049414DE}">
      <dsp:nvSpPr>
        <dsp:cNvPr id="0" name=""/>
        <dsp:cNvSpPr/>
      </dsp:nvSpPr>
      <dsp:spPr>
        <a:xfrm>
          <a:off x="4646824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Gwroldeb</a:t>
          </a:r>
          <a:endParaRPr lang="en-US" sz="2000" kern="1200" dirty="0"/>
        </a:p>
      </dsp:txBody>
      <dsp:txXfrm>
        <a:off x="4646824" y="792383"/>
        <a:ext cx="2902457" cy="2902457"/>
      </dsp:txXfrm>
    </dsp:sp>
    <dsp:sp modelId="{E46501CE-4610-4C48-98E6-0FED5297E015}">
      <dsp:nvSpPr>
        <dsp:cNvPr id="0" name=""/>
        <dsp:cNvSpPr/>
      </dsp:nvSpPr>
      <dsp:spPr>
        <a:xfrm>
          <a:off x="6968790" y="79238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5400" rIns="159732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Parch</a:t>
          </a:r>
        </a:p>
      </dsp:txBody>
      <dsp:txXfrm>
        <a:off x="6968790" y="792383"/>
        <a:ext cx="2902457" cy="290245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3B82D94-29D6-4B46-B781-08F13E1BD34E}">
      <dsp:nvSpPr>
        <dsp:cNvPr id="0" name=""/>
        <dsp:cNvSpPr/>
      </dsp:nvSpPr>
      <dsp:spPr>
        <a:xfrm>
          <a:off x="2892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Gwrando</a:t>
          </a:r>
          <a:r>
            <a:rPr lang="en-US" sz="1600" kern="1200" dirty="0"/>
            <a:t> </a:t>
          </a:r>
          <a:r>
            <a:rPr lang="en-US" sz="1600" kern="1200" dirty="0" err="1"/>
            <a:t>Gweithredol</a:t>
          </a:r>
          <a:endParaRPr lang="en-US" sz="1600" kern="1200" dirty="0"/>
        </a:p>
      </dsp:txBody>
      <dsp:txXfrm>
        <a:off x="2892" y="828824"/>
        <a:ext cx="2902457" cy="2902457"/>
      </dsp:txXfrm>
    </dsp:sp>
    <dsp:sp modelId="{D482F7E3-0A69-4C29-98C8-88522F6075C0}">
      <dsp:nvSpPr>
        <dsp:cNvPr id="0" name=""/>
        <dsp:cNvSpPr/>
      </dsp:nvSpPr>
      <dsp:spPr>
        <a:xfrm>
          <a:off x="2324858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Anwahaniaethol</a:t>
          </a:r>
          <a:endParaRPr lang="en-US" sz="1600" kern="1200" dirty="0"/>
        </a:p>
      </dsp:txBody>
      <dsp:txXfrm>
        <a:off x="2324858" y="828824"/>
        <a:ext cx="2902457" cy="2902457"/>
      </dsp:txXfrm>
    </dsp:sp>
    <dsp:sp modelId="{C722DCF9-4627-4449-B499-888CA8434A24}">
      <dsp:nvSpPr>
        <dsp:cNvPr id="0" name=""/>
        <dsp:cNvSpPr/>
      </dsp:nvSpPr>
      <dsp:spPr>
        <a:xfrm>
          <a:off x="4646824" y="828824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Person-</a:t>
          </a:r>
          <a:r>
            <a:rPr lang="en-US" sz="1600" kern="1200" dirty="0" err="1"/>
            <a:t>ganolog</a:t>
          </a:r>
          <a:endParaRPr lang="en-US" sz="1600" kern="1200" dirty="0"/>
        </a:p>
      </dsp:txBody>
      <dsp:txXfrm>
        <a:off x="4646824" y="828824"/>
        <a:ext cx="2902457" cy="2902457"/>
      </dsp:txXfrm>
    </dsp:sp>
    <dsp:sp modelId="{8941E16A-F921-4058-BE82-482DF3D55612}">
      <dsp:nvSpPr>
        <dsp:cNvPr id="0" name=""/>
        <dsp:cNvSpPr/>
      </dsp:nvSpPr>
      <dsp:spPr>
        <a:xfrm>
          <a:off x="6971682" y="820233"/>
          <a:ext cx="2902457" cy="290245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9732" tIns="20320" rIns="159732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err="1"/>
            <a:t>Sensitifrwydd</a:t>
          </a:r>
          <a:endParaRPr lang="en-US" sz="1600" kern="1200" dirty="0"/>
        </a:p>
      </dsp:txBody>
      <dsp:txXfrm>
        <a:off x="6971682" y="820233"/>
        <a:ext cx="2902457" cy="2902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292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07983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8315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971113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33299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2771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5837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553351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00715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405885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2194947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2418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412864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183605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655251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744716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164420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3.png"/><Relationship Id="rId21" Type="http://schemas.openxmlformats.org/officeDocument/2006/relationships/image" Target="../media/image4.png"/><Relationship Id="rId22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3/11/20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813570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7" Type="http://schemas.openxmlformats.org/officeDocument/2006/relationships/diagramData" Target="../diagrams/data2.xml"/><Relationship Id="rId8" Type="http://schemas.openxmlformats.org/officeDocument/2006/relationships/diagramLayout" Target="../diagrams/layout2.xml"/><Relationship Id="rId9" Type="http://schemas.openxmlformats.org/officeDocument/2006/relationships/diagramQuickStyle" Target="../diagrams/quickStyle2.xml"/><Relationship Id="rId10" Type="http://schemas.openxmlformats.org/officeDocument/2006/relationships/diagramColors" Target="../diagrams/colors2.xml"/><Relationship Id="rId11" Type="http://schemas.microsoft.com/office/2007/relationships/diagramDrawing" Target="../diagrams/drawing2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sa.berkeley.edu/sites/default/files/images/communicatingwithtransparency.pdf" TargetMode="External"/><Relationship Id="rId3" Type="http://schemas.openxmlformats.org/officeDocument/2006/relationships/hyperlink" Target="https://www.sehealthcarequalityconsulting.com/2018/04/24/the-importance-and-benefits-of-transparency-for-healthcare-providers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/>
              <a:t>Offer Cyfathrebu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noProof="0" dirty="0"/>
              <a:t>WYTHNOS 5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60272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8" y="99212"/>
            <a:ext cx="9404723" cy="1400530"/>
          </a:xfrm>
        </p:spPr>
        <p:txBody>
          <a:bodyPr/>
          <a:lstStyle/>
          <a:p>
            <a:r>
              <a:rPr lang="cy-GB" noProof="0" dirty="0"/>
              <a:t>Technegau Cyfathrebu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774624"/>
              </p:ext>
            </p:extLst>
          </p:nvPr>
        </p:nvGraphicFramePr>
        <p:xfrm>
          <a:off x="1103684" y="872359"/>
          <a:ext cx="9874141" cy="4487225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617739216"/>
              </p:ext>
            </p:extLst>
          </p:nvPr>
        </p:nvGraphicFramePr>
        <p:xfrm>
          <a:off x="1103684" y="2827282"/>
          <a:ext cx="9874140" cy="4560107"/>
        </p:xfrm>
        <a:graphic>
          <a:graphicData uri="http://schemas.openxmlformats.org/drawingml/2006/diagram">
            <a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72220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736428" y="343960"/>
            <a:ext cx="8610600" cy="1293028"/>
          </a:xfrm>
        </p:spPr>
        <p:txBody>
          <a:bodyPr/>
          <a:lstStyle/>
          <a:p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8872" y="682605"/>
            <a:ext cx="6980630" cy="5747224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cy-GB" sz="4000" b="1" noProof="0" dirty="0"/>
              <a:t>Cyfathrebu Tryloyw</a:t>
            </a:r>
          </a:p>
          <a:p>
            <a:pPr marL="0" indent="0" fontAlgn="base">
              <a:buNone/>
            </a:pPr>
            <a:endParaRPr lang="cy-GB" b="1" noProof="0" dirty="0"/>
          </a:p>
          <a:p>
            <a:r>
              <a:rPr lang="cy-GB" noProof="0" dirty="0"/>
              <a:t>Mae’n rhoi’r wybodaeth sydd ei hangen ar bobl er mwyn deall beth sy’n digwydd ar yr adeg y mae arnynt ei hangen.</a:t>
            </a:r>
            <a:r>
              <a:rPr lang="cy-GB" noProof="0" dirty="0">
                <a:latin typeface="Segoe UI Web (West European)"/>
              </a:rPr>
              <a:t> </a:t>
            </a:r>
          </a:p>
          <a:p>
            <a:pPr fontAlgn="base"/>
            <a:r>
              <a:rPr lang="cy-GB" noProof="0" dirty="0"/>
              <a:t>Mae’n osgoi sefyllfaoedd annisgwyl.</a:t>
            </a:r>
          </a:p>
          <a:p>
            <a:pPr fontAlgn="base"/>
            <a:r>
              <a:rPr lang="cy-GB" noProof="0" dirty="0"/>
              <a:t>Mae'n darparu dilyniant ar gyfer pryderon a godir. </a:t>
            </a:r>
          </a:p>
          <a:p>
            <a:pPr fontAlgn="base"/>
            <a:r>
              <a:rPr lang="cy-GB" noProof="0" dirty="0"/>
              <a:t>Mae'n gyson o ran cynnwys a phroses.
Mae'n creu disgwyliadau sydd wedyn yn cael eu cyflawni.</a:t>
            </a:r>
          </a:p>
          <a:p>
            <a:pPr marL="0" indent="0" fontAlgn="base">
              <a:buNone/>
            </a:pPr>
            <a:endParaRPr lang="cy-GB" noProof="0" dirty="0"/>
          </a:p>
          <a:p>
            <a:pPr marL="0" indent="0" fontAlgn="base">
              <a:buNone/>
            </a:pPr>
            <a:r>
              <a:rPr lang="cy-GB" noProof="0" dirty="0"/>
              <a:t>   (</a:t>
            </a:r>
            <a:r>
              <a:rPr lang="cy-GB" noProof="0" dirty="0" err="1"/>
              <a:t>Zena</a:t>
            </a:r>
            <a:r>
              <a:rPr lang="cy-GB" noProof="0" dirty="0"/>
              <a:t> D. </a:t>
            </a:r>
            <a:r>
              <a:rPr lang="cy-GB" noProof="0" dirty="0" err="1"/>
              <a:t>Zumeta</a:t>
            </a:r>
            <a:r>
              <a:rPr lang="cy-GB" noProof="0" dirty="0"/>
              <a:t>, 2019)</a:t>
            </a:r>
          </a:p>
        </p:txBody>
      </p:sp>
      <p:pic>
        <p:nvPicPr>
          <p:cNvPr id="1026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9502" y="2584441"/>
            <a:ext cx="4076893" cy="249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914780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Ymddygiadau Cadarnhaol o ran Tryloywder
</a:t>
            </a:r>
            <a:endParaRPr lang="cy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5617029" y="1853248"/>
            <a:ext cx="60269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Rhannwch y newyddion ynglŷn  â’r hyn a wyddoch, pan fyddwch yn ei wybod, hyd yn oed os nad yw'r atebion i gyd gennych.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y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Byddwch yn glir gyda'ch cydweithwyr o ran yr hyn y gallwch ac na allwch ei rannu a pham.</a:t>
            </a:r>
          </a:p>
          <a:p>
            <a:r>
              <a:rPr lang="cy-GB" sz="24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sz="2400" dirty="0"/>
              <a:t>Eglurwch y gall gwybodaeth newid, a phan fydd hynny’n digwydd, diweddarwch nhw cyn gynted y byddwch yn gwybod hynny. </a:t>
            </a:r>
          </a:p>
        </p:txBody>
      </p:sp>
      <p:pic>
        <p:nvPicPr>
          <p:cNvPr id="2050" name="Picture 2" descr="Image result for informing family members of information in waiting ro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1804" y="2220685"/>
            <a:ext cx="4833257" cy="322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378331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Tryloywder ac Uniondeb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>
                <a:hlinkClick r:id="rId2"/>
              </a:rPr>
              <a:t>https://sa.berkeley.edu/sites/default/files/images/communicatingwithtransparency.pdf</a:t>
            </a:r>
            <a:endParaRPr lang="cy-GB" noProof="0" dirty="0"/>
          </a:p>
          <a:p>
            <a:endParaRPr lang="cy-GB" noProof="0" dirty="0"/>
          </a:p>
          <a:p>
            <a:r>
              <a:rPr lang="cy-GB" noProof="0" dirty="0">
                <a:hlinkClick r:id="rId3"/>
              </a:rPr>
              <a:t>https://www.sehealthcarequalityconsulting.com/2018/04/24/the-importance-and-benefits-of-transparency-for-healthcare-providers/</a:t>
            </a:r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338735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Diffyg Tryloywder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Beth yw'r problemau o ran diffyg tryloywder</a:t>
            </a:r>
            <a:r>
              <a:rPr lang="cy-GB" noProof="0" dirty="0"/>
              <a:t>?</a:t>
            </a:r>
          </a:p>
          <a:p>
            <a:r>
              <a:rPr lang="cy-GB" dirty="0"/>
              <a:t>Pa broblemau clinigol y gall diffyg tryloywder eu hachosi?</a:t>
            </a:r>
            <a:endParaRPr lang="cy-GB" noProof="0" dirty="0"/>
          </a:p>
          <a:p>
            <a:r>
              <a:rPr lang="cy-GB" noProof="0" dirty="0"/>
              <a:t>A yw ofn ymhlith staff ynghylch rhoi gwybod am wallau a chamgymeriadau yn fater i gleifion?</a:t>
            </a:r>
          </a:p>
          <a:p>
            <a:r>
              <a:rPr lang="cy-GB" noProof="0" dirty="0"/>
              <a:t>Pam mae’n rhaid i ni annog diwylliant o dryloywder?</a:t>
            </a: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6993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Grp="1" noChangeArrowheads="1"/>
          </p:cNvSpPr>
          <p:nvPr>
            <p:ph type="ctrTitle"/>
          </p:nvPr>
        </p:nvSpPr>
        <p:spPr bwMode="auto">
          <a:xfrm>
            <a:off x="1015999" y="1668229"/>
            <a:ext cx="10086409" cy="295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:p="http://schemas.openxmlformats.org/presentationml/2006/main" xmlns:r="http://schemas.openxmlformats.org/officeDocument/2006/relationships" xmlns:a="http://schemas.openxmlformats.org/drawingml/2006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noProof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Cyfeiriadau</a:t>
            </a:r>
            <a:br>
              <a:rPr kumimoji="0" lang="cy-GB" altLang="en-US" sz="3200" b="0" i="0" u="none" strike="noStrike" cap="none" normalizeH="0" baseline="0" noProof="0" dirty="0">
                <a:ln>
                  <a:noFill/>
                </a:ln>
                <a:solidFill>
                  <a:srgbClr val="2E74B5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cy-GB" altLang="en-US" sz="3200" b="0" i="0" u="none" strike="noStrike" cap="none" normalizeH="0" baseline="0" noProof="0" dirty="0">
              <a:ln>
                <a:noFill/>
              </a:ln>
              <a:solidFill>
                <a:srgbClr val="2E74B5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Berkley. 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Communicating With Transparency.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Retrieved from University of Berkley: https://sa.berkeley.edu/sites/default/files/images/communicatingwithtransparency.pdf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Zena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Zumeta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(2019).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Transparent Communication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Collaborative Workplace: http://www.collaborateatwork.com/resources/transparency.php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118228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:a="http://schemas.openxmlformats.org/drawingml/2006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205</TotalTime>
  <Words>321</Words>
  <Application>Microsoft Macintosh PowerPoint</Application>
  <PresentationFormat>Custom</PresentationFormat>
  <Paragraphs>38</Paragraphs>
  <Slides>7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</vt:lpstr>
      <vt:lpstr>Offer Cyfathrebu</vt:lpstr>
      <vt:lpstr>Technegau Cyfathrebu</vt:lpstr>
      <vt:lpstr>Transparency</vt:lpstr>
      <vt:lpstr>Ymddygiadau Cadarnhaol o ran Tryloywder
</vt:lpstr>
      <vt:lpstr>Tryloywder ac Uniondeb</vt:lpstr>
      <vt:lpstr>Diffyg Tryloywder</vt:lpstr>
      <vt:lpstr>Cyfeiriadau  University of Berkley. (n.d.). Communicating With Transparency. Retrieved from University of Berkley: https://sa.berkeley.edu/sites/default/files/images/communicatingwithtransparency.pdf Zena D. Zumeta, J. (2019). Transparent Communication. Retrieved from The Collaborative Workplace: http://www.collaborateatwork.com/resources/transparency.php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Tools</dc:title>
  <dc:creator>Neil Hapgood</dc:creator>
  <cp:lastModifiedBy>swwcte</cp:lastModifiedBy>
  <cp:revision>25</cp:revision>
  <dcterms:created xsi:type="dcterms:W3CDTF">2020-03-11T09:39:28Z</dcterms:created>
  <dcterms:modified xsi:type="dcterms:W3CDTF">2020-03-11T09:40:07Z</dcterms:modified>
</cp:coreProperties>
</file>