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2832" autoAdjust="0"/>
  </p:normalViewPr>
  <p:slideViewPr>
    <p:cSldViewPr>
      <p:cViewPr>
        <p:scale>
          <a:sx n="100" d="100"/>
          <a:sy n="100" d="100"/>
        </p:scale>
        <p:origin x="-516"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FF3031-36B1-4576-9354-7495DEF0CCC7}" type="datetimeFigureOut">
              <a:rPr lang="en-US" smtClean="0"/>
              <a:pPr/>
              <a:t>10/24/2026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A52202-777D-4F9C-8777-9CAABB7ACE3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A52202-777D-4F9C-8777-9CAABB7ACE32}"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F8BAC2C-A39B-49C7-A58A-F26E556BF1CD}"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F27C00-B413-49DF-A467-7347C612741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8BAC2C-A39B-49C7-A58A-F26E556BF1CD}" type="datetimeFigureOut">
              <a:rPr lang="en-US" smtClean="0"/>
              <a:pPr/>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F27C00-B413-49DF-A467-7347C612741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frontiersin.org/journals/public-health/articles/10.3389/fpubh.2023.1109323/pdf" TargetMode="External"/><Relationship Id="rId13" Type="http://schemas.openxmlformats.org/officeDocument/2006/relationships/hyperlink" Target="https://www.frontiersin.org/journals/digital-health/articles/10.3389/fdgth.2025.1508686/pdf" TargetMode="External"/><Relationship Id="rId3" Type="http://schemas.openxmlformats.org/officeDocument/2006/relationships/hyperlink" Target="https://www.ageuk.org.uk/latest-press/articles/2024/more-than-1-in-3-over-65s-4.7-million-lack-the-basic-skills-to-use-the-internet-successfully/" TargetMode="External"/><Relationship Id="rId7" Type="http://schemas.openxmlformats.org/officeDocument/2006/relationships/hyperlink" Target="https://questions-statements.parliament.uk/written-questions/detail/2026-07-10/17697" TargetMode="External"/><Relationship Id="rId12" Type="http://schemas.openxmlformats.org/officeDocument/2006/relationships/hyperlink" Target="https://link.springer.com/content/pdf/10.1186/s12913-022-07584-4.pdf" TargetMode="External"/><Relationship Id="rId2" Type="http://schemas.openxmlformats.org/officeDocument/2006/relationships/notesSlide" Target="../notesSlides/notesSlide1.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hyperlink" Target="https://www.england.nhs.uk/2026/03/record-gp-access-figures/" TargetMode="External"/><Relationship Id="rId11" Type="http://schemas.openxmlformats.org/officeDocument/2006/relationships/hyperlink" Target="https://www.emerald.com/dts/article-pdf/4/2/111/9718758/dts-04-2024-0054.pdf" TargetMode="External"/><Relationship Id="rId5" Type="http://schemas.openxmlformats.org/officeDocument/2006/relationships/hyperlink" Target="https://www.gov.uk/government/statistics/dsit-public-engagement-survey-20252026/dsit-public-engagement-survey-20252026" TargetMode="External"/><Relationship Id="rId15" Type="http://schemas.openxmlformats.org/officeDocument/2006/relationships/image" Target="../media/image2.png"/><Relationship Id="rId10" Type="http://schemas.openxmlformats.org/officeDocument/2006/relationships/hyperlink" Target="https://link.springer.com/content/pdf/10.1186/s12916-024-03588-5.pdf" TargetMode="External"/><Relationship Id="rId4" Type="http://schemas.openxmlformats.org/officeDocument/2006/relationships/hyperlink" Target="https://ageing-better.org.uk/society-state-ageing-2025" TargetMode="External"/><Relationship Id="rId9" Type="http://schemas.openxmlformats.org/officeDocument/2006/relationships/hyperlink" Target="https://link.springer.com/content/pdf/10.1186/s13643-025-02841-z.pdf" TargetMode="External"/><Relationship Id="rId1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4282" y="142853"/>
            <a:ext cx="8572528" cy="439544"/>
          </a:xfrm>
          <a:prstGeom prst="rect">
            <a:avLst/>
          </a:prstGeom>
          <a:noFill/>
          <a:ln>
            <a:solidFill>
              <a:schemeClr val="accent2"/>
            </a:solidFill>
          </a:ln>
        </p:spPr>
        <p:txBody>
          <a:bodyPr wrap="square" rtlCol="0">
            <a:spAutoFit/>
          </a:bodyPr>
          <a:lstStyle/>
          <a:p>
            <a:pPr algn="ctr">
              <a:lnSpc>
                <a:spcPct val="150000"/>
              </a:lnSpc>
            </a:pPr>
            <a:r>
              <a:rPr lang="en-GB" sz="800" b="1" dirty="0">
                <a:latin typeface="Times New Roman" pitchFamily="18" charset="0"/>
                <a:cs typeface="Times New Roman" pitchFamily="18" charset="0"/>
              </a:rPr>
              <a:t>RESEARCH TITLE: </a:t>
            </a:r>
            <a:r>
              <a:rPr lang="en-GB" sz="800" b="1" dirty="0" smtClean="0">
                <a:latin typeface="Times New Roman" pitchFamily="18" charset="0"/>
                <a:cs typeface="Times New Roman" pitchFamily="18" charset="0"/>
              </a:rPr>
              <a:t>Exploring Digital Exclusion and Barriers to Accessing NHS Online Primary Care Services Among Older Adults Aged 65 and Above in England</a:t>
            </a:r>
          </a:p>
          <a:p>
            <a:pPr algn="ctr">
              <a:lnSpc>
                <a:spcPct val="150000"/>
              </a:lnSpc>
            </a:pPr>
            <a:r>
              <a:rPr lang="en-GB" sz="800" b="1" dirty="0" smtClean="0">
                <a:latin typeface="Times New Roman" pitchFamily="18" charset="0"/>
                <a:cs typeface="Times New Roman" pitchFamily="18" charset="0"/>
              </a:rPr>
              <a:t>Student Name: </a:t>
            </a:r>
            <a:r>
              <a:rPr lang="en-GB" sz="800" b="1" dirty="0" err="1" smtClean="0">
                <a:latin typeface="Times New Roman" pitchFamily="18" charset="0"/>
                <a:cs typeface="Times New Roman" pitchFamily="18" charset="0"/>
              </a:rPr>
              <a:t>Krupa</a:t>
            </a:r>
            <a:r>
              <a:rPr lang="en-GB" sz="800" b="1" dirty="0" smtClean="0">
                <a:latin typeface="Times New Roman" pitchFamily="18" charset="0"/>
                <a:cs typeface="Times New Roman" pitchFamily="18" charset="0"/>
              </a:rPr>
              <a:t> </a:t>
            </a:r>
            <a:r>
              <a:rPr lang="en-GB" sz="800" b="1" dirty="0" err="1" smtClean="0">
                <a:latin typeface="Times New Roman" pitchFamily="18" charset="0"/>
                <a:cs typeface="Times New Roman" pitchFamily="18" charset="0"/>
              </a:rPr>
              <a:t>Patni</a:t>
            </a:r>
            <a:r>
              <a:rPr lang="en-GB" sz="800" b="1" dirty="0" smtClean="0">
                <a:latin typeface="Times New Roman" pitchFamily="18" charset="0"/>
                <a:cs typeface="Times New Roman" pitchFamily="18" charset="0"/>
              </a:rPr>
              <a:t>; ID: 2525352; Email Address: 2525352@student.uwtsd.ac.uk ; Course Name: Practice- Based Research (LCHS7008_LON) Supervisor: Ping Wu </a:t>
            </a:r>
            <a:endParaRPr lang="en-US" sz="800" dirty="0">
              <a:latin typeface="Times New Roman" pitchFamily="18" charset="0"/>
              <a:cs typeface="Times New Roman" pitchFamily="18" charset="0"/>
            </a:endParaRPr>
          </a:p>
        </p:txBody>
      </p:sp>
      <p:sp>
        <p:nvSpPr>
          <p:cNvPr id="7" name="TextBox 6"/>
          <p:cNvSpPr txBox="1"/>
          <p:nvPr/>
        </p:nvSpPr>
        <p:spPr>
          <a:xfrm>
            <a:off x="214282" y="714356"/>
            <a:ext cx="2786082" cy="1731243"/>
          </a:xfrm>
          <a:prstGeom prst="rect">
            <a:avLst/>
          </a:prstGeom>
          <a:noFill/>
          <a:ln>
            <a:solidFill>
              <a:schemeClr val="accent2"/>
            </a:solidFill>
          </a:ln>
        </p:spPr>
        <p:txBody>
          <a:bodyPr wrap="square" rtlCol="0">
            <a:spAutoFit/>
          </a:bodyPr>
          <a:lstStyle/>
          <a:p>
            <a:pPr algn="just">
              <a:lnSpc>
                <a:spcPct val="150000"/>
              </a:lnSpc>
            </a:pPr>
            <a:r>
              <a:rPr lang="en-GB" sz="600" b="1" dirty="0">
                <a:latin typeface="Times New Roman" pitchFamily="18" charset="0"/>
                <a:cs typeface="Times New Roman" pitchFamily="18" charset="0"/>
              </a:rPr>
              <a:t>Introduction and Prevalence</a:t>
            </a:r>
            <a:endParaRPr lang="en-US" sz="600" dirty="0">
              <a:latin typeface="Times New Roman" pitchFamily="18" charset="0"/>
              <a:cs typeface="Times New Roman" pitchFamily="18" charset="0"/>
            </a:endParaRPr>
          </a:p>
          <a:p>
            <a:pPr algn="just">
              <a:lnSpc>
                <a:spcPct val="150000"/>
              </a:lnSpc>
            </a:pPr>
            <a:r>
              <a:rPr lang="en-GB" sz="600" dirty="0" smtClean="0">
                <a:latin typeface="Times New Roman" pitchFamily="18" charset="0"/>
                <a:cs typeface="Times New Roman" pitchFamily="18" charset="0"/>
              </a:rPr>
              <a:t>Primary care services offer initial contact care, such as GP visits, preventative services and management of chronic conditions, especially for elderly </a:t>
            </a:r>
            <a:r>
              <a:rPr lang="en-GB" sz="600" dirty="0" smtClean="0">
                <a:latin typeface="Times New Roman" pitchFamily="18" charset="0"/>
                <a:cs typeface="Times New Roman" pitchFamily="18" charset="0"/>
              </a:rPr>
              <a:t>people (</a:t>
            </a:r>
            <a:r>
              <a:rPr lang="en-US" sz="700" dirty="0" smtClean="0">
                <a:latin typeface="Times New Roman" pitchFamily="18" charset="0"/>
                <a:cs typeface="Times New Roman" pitchFamily="18" charset="0"/>
              </a:rPr>
              <a:t>Bolton </a:t>
            </a:r>
            <a:r>
              <a:rPr lang="en-US" sz="700" dirty="0" err="1" smtClean="0">
                <a:latin typeface="Times New Roman" pitchFamily="18" charset="0"/>
                <a:cs typeface="Times New Roman" pitchFamily="18" charset="0"/>
              </a:rPr>
              <a:t>Saghdaoui</a:t>
            </a:r>
            <a:r>
              <a:rPr lang="en-US" sz="700" dirty="0" smtClean="0">
                <a:latin typeface="Times New Roman" pitchFamily="18" charset="0"/>
                <a:cs typeface="Times New Roman" pitchFamily="18" charset="0"/>
              </a:rPr>
              <a:t> et al. 2025; Heath et al. 2024)</a:t>
            </a:r>
            <a:r>
              <a:rPr lang="en-GB" sz="600" dirty="0" smtClean="0">
                <a:latin typeface="Times New Roman" pitchFamily="18" charset="0"/>
                <a:cs typeface="Times New Roman" pitchFamily="18" charset="0"/>
              </a:rPr>
              <a:t>. </a:t>
            </a:r>
            <a:r>
              <a:rPr lang="en-GB" sz="600" dirty="0" smtClean="0">
                <a:latin typeface="Times New Roman" pitchFamily="18" charset="0"/>
                <a:cs typeface="Times New Roman" pitchFamily="18" charset="0"/>
              </a:rPr>
              <a:t>NHS England has reported 83 million online GP consultation requests for 2025–2026 (NHS England, 2026). However, 27% of adults in the UK aged 65 and over didn't use the internet at home in 2024 (Centre for Ageing Better, 2025). Poor digital literacy, access issues and lack of support can result in unequal access to </a:t>
            </a:r>
            <a:r>
              <a:rPr lang="en-GB" sz="600" dirty="0" smtClean="0">
                <a:latin typeface="Times New Roman" pitchFamily="18" charset="0"/>
                <a:cs typeface="Times New Roman" pitchFamily="18" charset="0"/>
              </a:rPr>
              <a:t>healthcare (</a:t>
            </a:r>
            <a:r>
              <a:rPr lang="en-US" sz="700" dirty="0" err="1" smtClean="0">
                <a:latin typeface="Times New Roman" pitchFamily="18" charset="0"/>
                <a:cs typeface="Times New Roman" pitchFamily="18" charset="0"/>
              </a:rPr>
              <a:t>Campanozzi</a:t>
            </a:r>
            <a:r>
              <a:rPr lang="en-US" sz="700" dirty="0" smtClean="0">
                <a:latin typeface="Times New Roman" pitchFamily="18" charset="0"/>
                <a:cs typeface="Times New Roman" pitchFamily="18" charset="0"/>
              </a:rPr>
              <a:t> et al. 2023; </a:t>
            </a:r>
            <a:r>
              <a:rPr lang="en-US" sz="700" dirty="0" err="1" smtClean="0">
                <a:latin typeface="Times New Roman" pitchFamily="18" charset="0"/>
                <a:cs typeface="Times New Roman" pitchFamily="18" charset="0"/>
              </a:rPr>
              <a:t>Raihan</a:t>
            </a:r>
            <a:r>
              <a:rPr lang="en-US" sz="700" dirty="0" smtClean="0">
                <a:latin typeface="Times New Roman" pitchFamily="18" charset="0"/>
                <a:cs typeface="Times New Roman" pitchFamily="18" charset="0"/>
              </a:rPr>
              <a:t> et al. 2025)</a:t>
            </a:r>
            <a:r>
              <a:rPr lang="en-GB" sz="600" dirty="0" smtClean="0">
                <a:latin typeface="Times New Roman" pitchFamily="18" charset="0"/>
                <a:cs typeface="Times New Roman" pitchFamily="18" charset="0"/>
              </a:rPr>
              <a:t>. </a:t>
            </a:r>
            <a:r>
              <a:rPr lang="en-GB" sz="600" dirty="0" smtClean="0">
                <a:latin typeface="Times New Roman" pitchFamily="18" charset="0"/>
                <a:cs typeface="Times New Roman" pitchFamily="18" charset="0"/>
              </a:rPr>
              <a:t>The aim of this research is to explore these inter-relationships between these barriers and to pinpoint opportunities for enhancing digital inclusion in NHS primary care services.</a:t>
            </a:r>
          </a:p>
        </p:txBody>
      </p:sp>
      <p:sp>
        <p:nvSpPr>
          <p:cNvPr id="8" name="TextBox 7"/>
          <p:cNvSpPr txBox="1"/>
          <p:nvPr/>
        </p:nvSpPr>
        <p:spPr>
          <a:xfrm>
            <a:off x="3214678" y="714356"/>
            <a:ext cx="2857520" cy="1850378"/>
          </a:xfrm>
          <a:prstGeom prst="rect">
            <a:avLst/>
          </a:prstGeom>
          <a:noFill/>
          <a:ln>
            <a:solidFill>
              <a:schemeClr val="accent2"/>
            </a:solidFill>
          </a:ln>
        </p:spPr>
        <p:txBody>
          <a:bodyPr wrap="square" rtlCol="0">
            <a:spAutoFit/>
          </a:bodyPr>
          <a:lstStyle/>
          <a:p>
            <a:pPr algn="just">
              <a:lnSpc>
                <a:spcPct val="150000"/>
              </a:lnSpc>
            </a:pPr>
            <a:r>
              <a:rPr lang="en-GB" sz="700" b="1" dirty="0">
                <a:latin typeface="Times New Roman" pitchFamily="18" charset="0"/>
                <a:cs typeface="Times New Roman" pitchFamily="18" charset="0"/>
              </a:rPr>
              <a:t>Research Rationale</a:t>
            </a:r>
            <a:endParaRPr lang="en-US" sz="700" dirty="0">
              <a:latin typeface="Times New Roman" pitchFamily="18" charset="0"/>
              <a:cs typeface="Times New Roman" pitchFamily="18" charset="0"/>
            </a:endParaRPr>
          </a:p>
          <a:p>
            <a:pPr algn="just">
              <a:lnSpc>
                <a:spcPct val="150000"/>
              </a:lnSpc>
            </a:pPr>
            <a:r>
              <a:rPr lang="en-GB" sz="700" dirty="0" smtClean="0">
                <a:latin typeface="Times New Roman" pitchFamily="18" charset="0"/>
                <a:cs typeface="Times New Roman" pitchFamily="18" charset="0"/>
              </a:rPr>
              <a:t>Exclusion from digital is still a major concern for older people. In 2024, some 27% of UK adults aged 65 and over (around 3.5 million) were not using the internet at home (Centre for Ageing Better 2025). In addition, according to the government data, adults aged 85 years and older used the internet in the last three months in 2025–2026 (only) 46% (DSIT, 2026). Moreover, in 2025, 20% of adults aged 75 years and over did not have access to the internet in their home (UK Parliament, 2026). Such findings highlight ongoing age inequalities, and the use of digital first services in the NHS could be potentially harmful to older people who lack alternative access and support to services.</a:t>
            </a:r>
            <a:endParaRPr lang="en-US" sz="700" dirty="0">
              <a:latin typeface="Times New Roman" pitchFamily="18" charset="0"/>
              <a:cs typeface="Times New Roman" pitchFamily="18" charset="0"/>
            </a:endParaRPr>
          </a:p>
        </p:txBody>
      </p:sp>
      <p:sp>
        <p:nvSpPr>
          <p:cNvPr id="9" name="TextBox 8"/>
          <p:cNvSpPr txBox="1"/>
          <p:nvPr/>
        </p:nvSpPr>
        <p:spPr>
          <a:xfrm>
            <a:off x="214282" y="4214818"/>
            <a:ext cx="2786082" cy="2496709"/>
          </a:xfrm>
          <a:prstGeom prst="rect">
            <a:avLst/>
          </a:prstGeom>
          <a:noFill/>
          <a:ln>
            <a:solidFill>
              <a:schemeClr val="accent2"/>
            </a:solidFill>
          </a:ln>
        </p:spPr>
        <p:txBody>
          <a:bodyPr wrap="square" rtlCol="0">
            <a:spAutoFit/>
          </a:bodyPr>
          <a:lstStyle/>
          <a:p>
            <a:pPr algn="just">
              <a:lnSpc>
                <a:spcPct val="150000"/>
              </a:lnSpc>
            </a:pPr>
            <a:r>
              <a:rPr lang="en-GB" sz="700" b="1" dirty="0">
                <a:latin typeface="Times New Roman" pitchFamily="18" charset="0"/>
                <a:cs typeface="Times New Roman" pitchFamily="18" charset="0"/>
              </a:rPr>
              <a:t>Research question, aim and objectives</a:t>
            </a:r>
            <a:endParaRPr lang="en-US" sz="700" dirty="0">
              <a:latin typeface="Times New Roman" pitchFamily="18" charset="0"/>
              <a:cs typeface="Times New Roman" pitchFamily="18" charset="0"/>
            </a:endParaRPr>
          </a:p>
          <a:p>
            <a:pPr algn="just">
              <a:lnSpc>
                <a:spcPct val="150000"/>
              </a:lnSpc>
            </a:pPr>
            <a:r>
              <a:rPr lang="en-GB" sz="700" b="1" i="1" dirty="0" smtClean="0">
                <a:latin typeface="Times New Roman" pitchFamily="18" charset="0"/>
                <a:cs typeface="Times New Roman" pitchFamily="18" charset="0"/>
              </a:rPr>
              <a:t>Question</a:t>
            </a:r>
            <a:endParaRPr lang="en-US" sz="700" dirty="0" smtClean="0">
              <a:latin typeface="Times New Roman" pitchFamily="18" charset="0"/>
              <a:cs typeface="Times New Roman" pitchFamily="18" charset="0"/>
            </a:endParaRPr>
          </a:p>
          <a:p>
            <a:pPr algn="just">
              <a:lnSpc>
                <a:spcPct val="150000"/>
              </a:lnSpc>
            </a:pPr>
            <a:r>
              <a:rPr lang="en-GB" sz="700" dirty="0" smtClean="0">
                <a:latin typeface="Times New Roman" pitchFamily="18" charset="0"/>
                <a:cs typeface="Times New Roman" pitchFamily="18" charset="0"/>
              </a:rPr>
              <a:t>What are the barriers to accessing NHS digital primary care services in England for older adults (aged 65 and over) and how can digital inclusion and equitable access to healthcare be improved?</a:t>
            </a:r>
            <a:endParaRPr lang="en-US" sz="700" dirty="0" smtClean="0">
              <a:latin typeface="Times New Roman" pitchFamily="18" charset="0"/>
              <a:cs typeface="Times New Roman" pitchFamily="18" charset="0"/>
            </a:endParaRPr>
          </a:p>
          <a:p>
            <a:pPr algn="just">
              <a:lnSpc>
                <a:spcPct val="150000"/>
              </a:lnSpc>
            </a:pPr>
            <a:r>
              <a:rPr lang="en-GB" sz="700" b="1" i="1" dirty="0" smtClean="0">
                <a:latin typeface="Times New Roman" pitchFamily="18" charset="0"/>
                <a:cs typeface="Times New Roman" pitchFamily="18" charset="0"/>
              </a:rPr>
              <a:t>Aim</a:t>
            </a:r>
            <a:endParaRPr lang="en-US" sz="700" dirty="0" smtClean="0">
              <a:latin typeface="Times New Roman" pitchFamily="18" charset="0"/>
              <a:cs typeface="Times New Roman" pitchFamily="18" charset="0"/>
            </a:endParaRPr>
          </a:p>
          <a:p>
            <a:pPr algn="just">
              <a:lnSpc>
                <a:spcPct val="150000"/>
              </a:lnSpc>
            </a:pPr>
            <a:r>
              <a:rPr lang="en-GB" sz="700" dirty="0" smtClean="0">
                <a:latin typeface="Times New Roman" pitchFamily="18" charset="0"/>
                <a:cs typeface="Times New Roman" pitchFamily="18" charset="0"/>
              </a:rPr>
              <a:t>The study is aimed at exploring the barriers to accessing digital primary healthcare services among older adults in England.</a:t>
            </a:r>
            <a:endParaRPr lang="en-US" sz="700" dirty="0" smtClean="0">
              <a:latin typeface="Times New Roman" pitchFamily="18" charset="0"/>
              <a:cs typeface="Times New Roman" pitchFamily="18" charset="0"/>
            </a:endParaRPr>
          </a:p>
          <a:p>
            <a:pPr algn="just">
              <a:lnSpc>
                <a:spcPct val="150000"/>
              </a:lnSpc>
            </a:pPr>
            <a:r>
              <a:rPr lang="en-GB" sz="700" b="1" i="1" dirty="0" smtClean="0">
                <a:latin typeface="Times New Roman" pitchFamily="18" charset="0"/>
                <a:cs typeface="Times New Roman" pitchFamily="18" charset="0"/>
              </a:rPr>
              <a:t>Objectives</a:t>
            </a:r>
            <a:endParaRPr lang="en-US" sz="700" dirty="0" smtClean="0">
              <a:latin typeface="Times New Roman" pitchFamily="18" charset="0"/>
              <a:cs typeface="Times New Roman" pitchFamily="18" charset="0"/>
            </a:endParaRPr>
          </a:p>
          <a:p>
            <a:pPr lvl="0" algn="just">
              <a:lnSpc>
                <a:spcPct val="150000"/>
              </a:lnSpc>
            </a:pPr>
            <a:r>
              <a:rPr lang="en-GB" sz="700" dirty="0" smtClean="0">
                <a:latin typeface="Times New Roman" pitchFamily="18" charset="0"/>
                <a:cs typeface="Times New Roman" pitchFamily="18" charset="0"/>
              </a:rPr>
              <a:t>To understand the experiences of adults aged 65 and above when accessing NHS digital primary care services.</a:t>
            </a:r>
            <a:endParaRPr lang="en-US" sz="700" dirty="0" smtClean="0">
              <a:latin typeface="Times New Roman" pitchFamily="18" charset="0"/>
              <a:cs typeface="Times New Roman" pitchFamily="18" charset="0"/>
            </a:endParaRPr>
          </a:p>
          <a:p>
            <a:pPr lvl="0" algn="just">
              <a:lnSpc>
                <a:spcPct val="150000"/>
              </a:lnSpc>
            </a:pPr>
            <a:r>
              <a:rPr lang="en-GB" sz="700" dirty="0" smtClean="0">
                <a:latin typeface="Times New Roman" pitchFamily="18" charset="0"/>
                <a:cs typeface="Times New Roman" pitchFamily="18" charset="0"/>
              </a:rPr>
              <a:t>To examine how digital literacy, technological accessibility and support limitations contribute to digital exclusion among older adults.</a:t>
            </a:r>
            <a:endParaRPr lang="en-US" sz="700" dirty="0" smtClean="0">
              <a:latin typeface="Times New Roman" pitchFamily="18" charset="0"/>
              <a:cs typeface="Times New Roman" pitchFamily="18" charset="0"/>
            </a:endParaRPr>
          </a:p>
          <a:p>
            <a:pPr algn="just">
              <a:lnSpc>
                <a:spcPct val="150000"/>
              </a:lnSpc>
            </a:pPr>
            <a:r>
              <a:rPr lang="en-GB" sz="700" dirty="0" smtClean="0">
                <a:latin typeface="Times New Roman" pitchFamily="18" charset="0"/>
                <a:cs typeface="Times New Roman" pitchFamily="18" charset="0"/>
              </a:rPr>
              <a:t>To recommend strategies for improving digital inclusion and equitable primary healthcare access.</a:t>
            </a:r>
            <a:endParaRPr lang="en-US" sz="700" dirty="0">
              <a:latin typeface="Times New Roman" pitchFamily="18" charset="0"/>
              <a:cs typeface="Times New Roman" pitchFamily="18" charset="0"/>
            </a:endParaRPr>
          </a:p>
        </p:txBody>
      </p:sp>
      <p:sp>
        <p:nvSpPr>
          <p:cNvPr id="10" name="TextBox 9"/>
          <p:cNvSpPr txBox="1"/>
          <p:nvPr/>
        </p:nvSpPr>
        <p:spPr>
          <a:xfrm>
            <a:off x="6143636" y="714356"/>
            <a:ext cx="2786082" cy="2496709"/>
          </a:xfrm>
          <a:prstGeom prst="rect">
            <a:avLst/>
          </a:prstGeom>
          <a:noFill/>
          <a:ln>
            <a:solidFill>
              <a:schemeClr val="accent2"/>
            </a:solidFill>
          </a:ln>
        </p:spPr>
        <p:txBody>
          <a:bodyPr wrap="square" rtlCol="0">
            <a:spAutoFit/>
          </a:bodyPr>
          <a:lstStyle/>
          <a:p>
            <a:pPr algn="just">
              <a:lnSpc>
                <a:spcPct val="150000"/>
              </a:lnSpc>
            </a:pPr>
            <a:r>
              <a:rPr lang="en-GB" sz="700" b="1" dirty="0">
                <a:latin typeface="Times New Roman" pitchFamily="18" charset="0"/>
                <a:cs typeface="Times New Roman" pitchFamily="18" charset="0"/>
              </a:rPr>
              <a:t>Research impact</a:t>
            </a:r>
            <a:endParaRPr lang="en-US" sz="700" dirty="0">
              <a:latin typeface="Times New Roman" pitchFamily="18" charset="0"/>
              <a:cs typeface="Times New Roman" pitchFamily="18" charset="0"/>
            </a:endParaRPr>
          </a:p>
          <a:p>
            <a:pPr algn="just">
              <a:lnSpc>
                <a:spcPct val="150000"/>
              </a:lnSpc>
            </a:pPr>
            <a:r>
              <a:rPr lang="en-GB" sz="700" dirty="0" smtClean="0">
                <a:latin typeface="Times New Roman" pitchFamily="18" charset="0"/>
                <a:cs typeface="Times New Roman" pitchFamily="18" charset="0"/>
              </a:rPr>
              <a:t>The findings of this research may have implications for ensuring access to NHS primary care for older people in a more equitable way. Age UK (2024) reported that 4.7 million UK adults aged 65 and above lacked essential digital skills, highlighting the need for accessible services. The results can contribute to helping patients of all ages use technology and raising the awareness of health providers about digital exclusion. The insights gained from such services might help the NHS to improve its digital support, enhance appointment management and keep telephone or in-person options available. Evidence for the importance of age-inclusive healthcare strategies could also help inform policy decisions. This study will help to develop knowledge on the impact of restrictions in digital literacy and accessibility/support on older patients. Moreover, it will draw on available evidence to draw out practical suggestions for enhancing digital inclusion and equitable access to healthcare.</a:t>
            </a:r>
            <a:endParaRPr lang="en-US" sz="700" dirty="0">
              <a:latin typeface="Times New Roman" pitchFamily="18" charset="0"/>
              <a:cs typeface="Times New Roman" pitchFamily="18" charset="0"/>
            </a:endParaRPr>
          </a:p>
        </p:txBody>
      </p:sp>
      <p:sp>
        <p:nvSpPr>
          <p:cNvPr id="11" name="TextBox 10"/>
          <p:cNvSpPr txBox="1"/>
          <p:nvPr/>
        </p:nvSpPr>
        <p:spPr>
          <a:xfrm>
            <a:off x="6143636" y="3714752"/>
            <a:ext cx="2786082" cy="2831544"/>
          </a:xfrm>
          <a:prstGeom prst="rect">
            <a:avLst/>
          </a:prstGeom>
          <a:noFill/>
          <a:ln>
            <a:solidFill>
              <a:schemeClr val="accent2"/>
            </a:solidFill>
          </a:ln>
        </p:spPr>
        <p:txBody>
          <a:bodyPr wrap="square" rtlCol="0">
            <a:spAutoFit/>
          </a:bodyPr>
          <a:lstStyle/>
          <a:p>
            <a:pPr algn="just">
              <a:lnSpc>
                <a:spcPct val="150000"/>
              </a:lnSpc>
            </a:pPr>
            <a:r>
              <a:rPr lang="en-GB" sz="700" b="1" dirty="0">
                <a:latin typeface="Times New Roman" pitchFamily="18" charset="0"/>
                <a:cs typeface="Times New Roman" pitchFamily="18" charset="0"/>
              </a:rPr>
              <a:t>References</a:t>
            </a:r>
            <a:endParaRPr lang="en-US" sz="700" dirty="0">
              <a:latin typeface="Times New Roman" pitchFamily="18" charset="0"/>
              <a:cs typeface="Times New Roman" pitchFamily="18" charset="0"/>
            </a:endParaRPr>
          </a:p>
          <a:p>
            <a:pPr algn="just">
              <a:lnSpc>
                <a:spcPct val="150000"/>
              </a:lnSpc>
            </a:pPr>
            <a:r>
              <a:rPr lang="en-US" sz="300" dirty="0" smtClean="0">
                <a:latin typeface="Times New Roman" pitchFamily="18" charset="0"/>
                <a:cs typeface="Times New Roman" pitchFamily="18" charset="0"/>
              </a:rPr>
              <a:t>Age UK (2024), </a:t>
            </a:r>
            <a:r>
              <a:rPr lang="en-US" sz="300" i="1" dirty="0" smtClean="0">
                <a:latin typeface="Times New Roman" pitchFamily="18" charset="0"/>
                <a:cs typeface="Times New Roman" pitchFamily="18" charset="0"/>
              </a:rPr>
              <a:t>More than 1 in 3 over 65s (4.7 million) lack the basic skills to use the internet successfully </a:t>
            </a:r>
            <a:r>
              <a:rPr lang="en-US" sz="300" dirty="0" smtClean="0">
                <a:latin typeface="Times New Roman" pitchFamily="18" charset="0"/>
                <a:cs typeface="Times New Roman" pitchFamily="18" charset="0"/>
              </a:rPr>
              <a:t>Available at: </a:t>
            </a:r>
            <a:r>
              <a:rPr lang="en-US" sz="300" u="sng" dirty="0" smtClean="0">
                <a:latin typeface="Times New Roman" pitchFamily="18" charset="0"/>
                <a:cs typeface="Times New Roman" pitchFamily="18" charset="0"/>
                <a:hlinkClick r:id="rId3"/>
              </a:rPr>
              <a:t>https://www.ageuk.org.uk/latest-press/articles/2024/more-than-1-in-3-over-65s-4.7-million-lack-the-basic-skills-to-use-the-internet-successfully/</a:t>
            </a:r>
            <a:r>
              <a:rPr lang="en-US" sz="300" dirty="0" smtClean="0">
                <a:latin typeface="Times New Roman" pitchFamily="18" charset="0"/>
                <a:cs typeface="Times New Roman" pitchFamily="18" charset="0"/>
              </a:rPr>
              <a:t> [Accessed on 14th October 2026]</a:t>
            </a:r>
          </a:p>
          <a:p>
            <a:pPr algn="just">
              <a:lnSpc>
                <a:spcPct val="150000"/>
              </a:lnSpc>
            </a:pPr>
            <a:r>
              <a:rPr lang="en-US" sz="300" dirty="0" smtClean="0">
                <a:latin typeface="Times New Roman" pitchFamily="18" charset="0"/>
                <a:cs typeface="Times New Roman" pitchFamily="18" charset="0"/>
              </a:rPr>
              <a:t>Centre for Ageing Better (2025), </a:t>
            </a:r>
            <a:r>
              <a:rPr lang="en-US" sz="300" i="1" dirty="0" smtClean="0">
                <a:latin typeface="Times New Roman" pitchFamily="18" charset="0"/>
                <a:cs typeface="Times New Roman" pitchFamily="18" charset="0"/>
              </a:rPr>
              <a:t>Society | The State of Ageing 2025 </a:t>
            </a:r>
            <a:r>
              <a:rPr lang="en-US" sz="300" dirty="0" smtClean="0">
                <a:latin typeface="Times New Roman" pitchFamily="18" charset="0"/>
                <a:cs typeface="Times New Roman" pitchFamily="18" charset="0"/>
              </a:rPr>
              <a:t>Available at: </a:t>
            </a:r>
            <a:r>
              <a:rPr lang="en-US" sz="300" u="sng" dirty="0" smtClean="0">
                <a:latin typeface="Times New Roman" pitchFamily="18" charset="0"/>
                <a:cs typeface="Times New Roman" pitchFamily="18" charset="0"/>
                <a:hlinkClick r:id="rId4"/>
              </a:rPr>
              <a:t>https://ageing-better.org.uk/society-state-ageing-2025</a:t>
            </a:r>
            <a:r>
              <a:rPr lang="en-US" sz="300" dirty="0" smtClean="0">
                <a:latin typeface="Times New Roman" pitchFamily="18" charset="0"/>
                <a:cs typeface="Times New Roman" pitchFamily="18" charset="0"/>
              </a:rPr>
              <a:t> [Accessed on 13th October 2026]</a:t>
            </a:r>
          </a:p>
          <a:p>
            <a:pPr algn="just">
              <a:lnSpc>
                <a:spcPct val="150000"/>
              </a:lnSpc>
            </a:pPr>
            <a:r>
              <a:rPr lang="en-US" sz="300" dirty="0" smtClean="0">
                <a:latin typeface="Times New Roman" pitchFamily="18" charset="0"/>
                <a:cs typeface="Times New Roman" pitchFamily="18" charset="0"/>
              </a:rPr>
              <a:t>DSIT (2026), </a:t>
            </a:r>
            <a:r>
              <a:rPr lang="en-US" sz="300" i="1" dirty="0" smtClean="0">
                <a:latin typeface="Times New Roman" pitchFamily="18" charset="0"/>
                <a:cs typeface="Times New Roman" pitchFamily="18" charset="0"/>
              </a:rPr>
              <a:t>DSIT Public Engagement Survey 2025/2026 </a:t>
            </a:r>
            <a:r>
              <a:rPr lang="en-US" sz="300" dirty="0" smtClean="0">
                <a:latin typeface="Times New Roman" pitchFamily="18" charset="0"/>
                <a:cs typeface="Times New Roman" pitchFamily="18" charset="0"/>
              </a:rPr>
              <a:t>Available at: </a:t>
            </a:r>
            <a:r>
              <a:rPr lang="en-US" sz="300" u="sng" dirty="0" smtClean="0">
                <a:latin typeface="Times New Roman" pitchFamily="18" charset="0"/>
                <a:cs typeface="Times New Roman" pitchFamily="18" charset="0"/>
                <a:hlinkClick r:id="rId5"/>
              </a:rPr>
              <a:t>https://www.gov.uk/government/statistics/dsit-public-engagement-survey-20252026/dsit-public-engagement-survey-20252026</a:t>
            </a:r>
            <a:r>
              <a:rPr lang="en-US" sz="300" dirty="0" smtClean="0">
                <a:latin typeface="Times New Roman" pitchFamily="18" charset="0"/>
                <a:cs typeface="Times New Roman" pitchFamily="18" charset="0"/>
              </a:rPr>
              <a:t> [Accessed on 14th October 2026]</a:t>
            </a:r>
          </a:p>
          <a:p>
            <a:pPr algn="just">
              <a:lnSpc>
                <a:spcPct val="150000"/>
              </a:lnSpc>
            </a:pPr>
            <a:r>
              <a:rPr lang="en-US" sz="300" dirty="0" smtClean="0">
                <a:latin typeface="Times New Roman" pitchFamily="18" charset="0"/>
                <a:cs typeface="Times New Roman" pitchFamily="18" charset="0"/>
              </a:rPr>
              <a:t>NHS UK (2026), </a:t>
            </a:r>
            <a:r>
              <a:rPr lang="en-US" sz="300" i="1" dirty="0" smtClean="0">
                <a:latin typeface="Times New Roman" pitchFamily="18" charset="0"/>
                <a:cs typeface="Times New Roman" pitchFamily="18" charset="0"/>
              </a:rPr>
              <a:t>Record GP access figures </a:t>
            </a:r>
            <a:r>
              <a:rPr lang="en-US" sz="300" dirty="0" smtClean="0">
                <a:latin typeface="Times New Roman" pitchFamily="18" charset="0"/>
                <a:cs typeface="Times New Roman" pitchFamily="18" charset="0"/>
              </a:rPr>
              <a:t>Available at: </a:t>
            </a:r>
            <a:r>
              <a:rPr lang="en-US" sz="300" u="sng" dirty="0" smtClean="0">
                <a:latin typeface="Times New Roman" pitchFamily="18" charset="0"/>
                <a:cs typeface="Times New Roman" pitchFamily="18" charset="0"/>
                <a:hlinkClick r:id="rId6"/>
              </a:rPr>
              <a:t>https://www.england.nhs.uk/2026/03/record-gp-access-figures/</a:t>
            </a:r>
            <a:r>
              <a:rPr lang="en-US" sz="300" dirty="0" smtClean="0">
                <a:latin typeface="Times New Roman" pitchFamily="18" charset="0"/>
                <a:cs typeface="Times New Roman" pitchFamily="18" charset="0"/>
              </a:rPr>
              <a:t> [Accessed on 12th October 2026]</a:t>
            </a:r>
          </a:p>
          <a:p>
            <a:pPr algn="just">
              <a:lnSpc>
                <a:spcPct val="150000"/>
              </a:lnSpc>
            </a:pPr>
            <a:r>
              <a:rPr lang="en-US" sz="300" dirty="0" smtClean="0">
                <a:latin typeface="Times New Roman" pitchFamily="18" charset="0"/>
                <a:cs typeface="Times New Roman" pitchFamily="18" charset="0"/>
              </a:rPr>
              <a:t>UK Parliament (2026), </a:t>
            </a:r>
            <a:r>
              <a:rPr lang="en-US" sz="300" i="1" dirty="0" smtClean="0">
                <a:latin typeface="Times New Roman" pitchFamily="18" charset="0"/>
                <a:cs typeface="Times New Roman" pitchFamily="18" charset="0"/>
              </a:rPr>
              <a:t>Digital Technology: Older People </a:t>
            </a:r>
            <a:r>
              <a:rPr lang="en-US" sz="300" dirty="0" smtClean="0">
                <a:latin typeface="Times New Roman" pitchFamily="18" charset="0"/>
                <a:cs typeface="Times New Roman" pitchFamily="18" charset="0"/>
              </a:rPr>
              <a:t>Available at: </a:t>
            </a:r>
            <a:r>
              <a:rPr lang="en-US" sz="300" u="sng" dirty="0" smtClean="0">
                <a:latin typeface="Times New Roman" pitchFamily="18" charset="0"/>
                <a:cs typeface="Times New Roman" pitchFamily="18" charset="0"/>
                <a:hlinkClick r:id="rId7"/>
              </a:rPr>
              <a:t>https://questions-statements.parliament.uk/written-questions/detail/2026-07-10/17697</a:t>
            </a:r>
            <a:r>
              <a:rPr lang="en-US" sz="300" dirty="0" smtClean="0">
                <a:latin typeface="Times New Roman" pitchFamily="18" charset="0"/>
                <a:cs typeface="Times New Roman" pitchFamily="18" charset="0"/>
              </a:rPr>
              <a:t> [Accessed on 14th October 2026</a:t>
            </a:r>
            <a:r>
              <a:rPr lang="en-US" sz="300" dirty="0" smtClean="0">
                <a:latin typeface="Times New Roman" pitchFamily="18" charset="0"/>
                <a:cs typeface="Times New Roman" pitchFamily="18" charset="0"/>
              </a:rPr>
              <a:t>]</a:t>
            </a:r>
          </a:p>
          <a:p>
            <a:pPr algn="just">
              <a:lnSpc>
                <a:spcPct val="150000"/>
              </a:lnSpc>
            </a:pPr>
            <a:r>
              <a:rPr lang="en-US" sz="400" dirty="0" err="1" smtClean="0">
                <a:latin typeface="Times New Roman" pitchFamily="18" charset="0"/>
                <a:cs typeface="Times New Roman" pitchFamily="18" charset="0"/>
              </a:rPr>
              <a:t>Campanozzi</a:t>
            </a:r>
            <a:r>
              <a:rPr lang="en-US" sz="400" dirty="0" smtClean="0">
                <a:latin typeface="Times New Roman" pitchFamily="18" charset="0"/>
                <a:cs typeface="Times New Roman" pitchFamily="18" charset="0"/>
              </a:rPr>
              <a:t>, L.L., </a:t>
            </a:r>
            <a:r>
              <a:rPr lang="en-US" sz="400" dirty="0" err="1" smtClean="0">
                <a:latin typeface="Times New Roman" pitchFamily="18" charset="0"/>
                <a:cs typeface="Times New Roman" pitchFamily="18" charset="0"/>
              </a:rPr>
              <a:t>Gibelli</a:t>
            </a:r>
            <a:r>
              <a:rPr lang="en-US" sz="400" dirty="0" smtClean="0">
                <a:latin typeface="Times New Roman" pitchFamily="18" charset="0"/>
                <a:cs typeface="Times New Roman" pitchFamily="18" charset="0"/>
              </a:rPr>
              <a:t>, F., </a:t>
            </a:r>
            <a:r>
              <a:rPr lang="en-US" sz="400" dirty="0" err="1" smtClean="0">
                <a:latin typeface="Times New Roman" pitchFamily="18" charset="0"/>
                <a:cs typeface="Times New Roman" pitchFamily="18" charset="0"/>
              </a:rPr>
              <a:t>Bailo</a:t>
            </a:r>
            <a:r>
              <a:rPr lang="en-US" sz="400" dirty="0" smtClean="0">
                <a:latin typeface="Times New Roman" pitchFamily="18" charset="0"/>
                <a:cs typeface="Times New Roman" pitchFamily="18" charset="0"/>
              </a:rPr>
              <a:t>, P., </a:t>
            </a:r>
            <a:r>
              <a:rPr lang="en-US" sz="400" dirty="0" err="1" smtClean="0">
                <a:latin typeface="Times New Roman" pitchFamily="18" charset="0"/>
                <a:cs typeface="Times New Roman" pitchFamily="18" charset="0"/>
              </a:rPr>
              <a:t>Nittari</a:t>
            </a:r>
            <a:r>
              <a:rPr lang="en-US" sz="400" dirty="0" smtClean="0">
                <a:latin typeface="Times New Roman" pitchFamily="18" charset="0"/>
                <a:cs typeface="Times New Roman" pitchFamily="18" charset="0"/>
              </a:rPr>
              <a:t>, G., </a:t>
            </a:r>
            <a:r>
              <a:rPr lang="en-US" sz="400" dirty="0" err="1" smtClean="0">
                <a:latin typeface="Times New Roman" pitchFamily="18" charset="0"/>
                <a:cs typeface="Times New Roman" pitchFamily="18" charset="0"/>
              </a:rPr>
              <a:t>Sirignano</a:t>
            </a:r>
            <a:r>
              <a:rPr lang="en-US" sz="400" dirty="0" smtClean="0">
                <a:latin typeface="Times New Roman" pitchFamily="18" charset="0"/>
                <a:cs typeface="Times New Roman" pitchFamily="18" charset="0"/>
              </a:rPr>
              <a:t>, A. and Ricci, G., (2023). The role of digital literacy in achieving health equity in the third millennium society: a literature review. </a:t>
            </a:r>
            <a:r>
              <a:rPr lang="en-US" sz="400" i="1" dirty="0" smtClean="0">
                <a:latin typeface="Times New Roman" pitchFamily="18" charset="0"/>
                <a:cs typeface="Times New Roman" pitchFamily="18" charset="0"/>
              </a:rPr>
              <a:t>Frontiers in public health, 11</a:t>
            </a:r>
            <a:r>
              <a:rPr lang="en-US" sz="400" dirty="0" smtClean="0">
                <a:latin typeface="Times New Roman" pitchFamily="18" charset="0"/>
                <a:cs typeface="Times New Roman" pitchFamily="18" charset="0"/>
              </a:rPr>
              <a:t>, p.1109323. </a:t>
            </a:r>
            <a:r>
              <a:rPr lang="en-US" sz="400" u="sng" dirty="0" smtClean="0">
                <a:latin typeface="Times New Roman" pitchFamily="18" charset="0"/>
                <a:cs typeface="Times New Roman" pitchFamily="18" charset="0"/>
                <a:hlinkClick r:id="rId8"/>
              </a:rPr>
              <a:t>https://www.frontiersin.org/journals/public-health/articles/10.3389/fpubh.2023.1109323/pdf</a:t>
            </a:r>
            <a:r>
              <a:rPr lang="en-US" sz="400" dirty="0" smtClean="0">
                <a:latin typeface="Times New Roman" pitchFamily="18" charset="0"/>
                <a:cs typeface="Times New Roman" pitchFamily="18" charset="0"/>
              </a:rPr>
              <a:t> </a:t>
            </a:r>
          </a:p>
          <a:p>
            <a:pPr algn="just">
              <a:lnSpc>
                <a:spcPct val="150000"/>
              </a:lnSpc>
            </a:pPr>
            <a:r>
              <a:rPr lang="en-US" sz="400" dirty="0" smtClean="0">
                <a:latin typeface="Times New Roman" pitchFamily="18" charset="0"/>
                <a:cs typeface="Times New Roman" pitchFamily="18" charset="0"/>
              </a:rPr>
              <a:t>Bolton </a:t>
            </a:r>
            <a:r>
              <a:rPr lang="en-US" sz="400" dirty="0" err="1" smtClean="0">
                <a:latin typeface="Times New Roman" pitchFamily="18" charset="0"/>
                <a:cs typeface="Times New Roman" pitchFamily="18" charset="0"/>
              </a:rPr>
              <a:t>Saghdaoui</a:t>
            </a:r>
            <a:r>
              <a:rPr lang="en-US" sz="400" dirty="0" smtClean="0">
                <a:latin typeface="Times New Roman" pitchFamily="18" charset="0"/>
                <a:cs typeface="Times New Roman" pitchFamily="18" charset="0"/>
              </a:rPr>
              <a:t>, L., </a:t>
            </a:r>
            <a:r>
              <a:rPr lang="en-US" sz="400" dirty="0" err="1" smtClean="0">
                <a:latin typeface="Times New Roman" pitchFamily="18" charset="0"/>
                <a:cs typeface="Times New Roman" pitchFamily="18" charset="0"/>
              </a:rPr>
              <a:t>Lampridou</a:t>
            </a:r>
            <a:r>
              <a:rPr lang="en-US" sz="400" dirty="0" smtClean="0">
                <a:latin typeface="Times New Roman" pitchFamily="18" charset="0"/>
                <a:cs typeface="Times New Roman" pitchFamily="18" charset="0"/>
              </a:rPr>
              <a:t>, S., Tavares, S., Lear, R., Davies, A.H., Wells, M. and </a:t>
            </a:r>
            <a:r>
              <a:rPr lang="en-US" sz="400" dirty="0" err="1" smtClean="0">
                <a:latin typeface="Times New Roman" pitchFamily="18" charset="0"/>
                <a:cs typeface="Times New Roman" pitchFamily="18" charset="0"/>
              </a:rPr>
              <a:t>Onida</a:t>
            </a:r>
            <a:r>
              <a:rPr lang="en-US" sz="400" dirty="0" smtClean="0">
                <a:latin typeface="Times New Roman" pitchFamily="18" charset="0"/>
                <a:cs typeface="Times New Roman" pitchFamily="18" charset="0"/>
              </a:rPr>
              <a:t>, S., (2025). Interventions to improve referrals from primary care to outpatient specialist services for chronic conditions: a systematic review and framework synthesis update. </a:t>
            </a:r>
            <a:r>
              <a:rPr lang="en-US" sz="400" i="1" dirty="0" smtClean="0">
                <a:latin typeface="Times New Roman" pitchFamily="18" charset="0"/>
                <a:cs typeface="Times New Roman" pitchFamily="18" charset="0"/>
              </a:rPr>
              <a:t>Systematic Reviews, 14</a:t>
            </a:r>
            <a:r>
              <a:rPr lang="en-US" sz="400" dirty="0" smtClean="0">
                <a:latin typeface="Times New Roman" pitchFamily="18" charset="0"/>
                <a:cs typeface="Times New Roman" pitchFamily="18" charset="0"/>
              </a:rPr>
              <a:t>(1), p.103. </a:t>
            </a:r>
            <a:r>
              <a:rPr lang="en-US" sz="400" u="sng" dirty="0" smtClean="0">
                <a:latin typeface="Times New Roman" pitchFamily="18" charset="0"/>
                <a:cs typeface="Times New Roman" pitchFamily="18" charset="0"/>
                <a:hlinkClick r:id="rId9"/>
              </a:rPr>
              <a:t>https://link.springer.com/content/pdf/10.1186/s13643-025-02841-z.pdf</a:t>
            </a:r>
            <a:r>
              <a:rPr lang="en-US" sz="400" dirty="0" smtClean="0">
                <a:latin typeface="Times New Roman" pitchFamily="18" charset="0"/>
                <a:cs typeface="Times New Roman" pitchFamily="18" charset="0"/>
              </a:rPr>
              <a:t> </a:t>
            </a:r>
          </a:p>
          <a:p>
            <a:pPr algn="just">
              <a:lnSpc>
                <a:spcPct val="150000"/>
              </a:lnSpc>
            </a:pPr>
            <a:r>
              <a:rPr lang="en-US" sz="400" dirty="0" smtClean="0">
                <a:latin typeface="Times New Roman" pitchFamily="18" charset="0"/>
                <a:cs typeface="Times New Roman" pitchFamily="18" charset="0"/>
              </a:rPr>
              <a:t>Heath, L., Stevens, R., Nicholson, B.D., </a:t>
            </a:r>
            <a:r>
              <a:rPr lang="en-US" sz="400" dirty="0" err="1" smtClean="0">
                <a:latin typeface="Times New Roman" pitchFamily="18" charset="0"/>
                <a:cs typeface="Times New Roman" pitchFamily="18" charset="0"/>
              </a:rPr>
              <a:t>Wherton</a:t>
            </a:r>
            <a:r>
              <a:rPr lang="en-US" sz="400" dirty="0" smtClean="0">
                <a:latin typeface="Times New Roman" pitchFamily="18" charset="0"/>
                <a:cs typeface="Times New Roman" pitchFamily="18" charset="0"/>
              </a:rPr>
              <a:t>, J., </a:t>
            </a:r>
            <a:r>
              <a:rPr lang="en-US" sz="400" dirty="0" err="1" smtClean="0">
                <a:latin typeface="Times New Roman" pitchFamily="18" charset="0"/>
                <a:cs typeface="Times New Roman" pitchFamily="18" charset="0"/>
              </a:rPr>
              <a:t>Gao</a:t>
            </a:r>
            <a:r>
              <a:rPr lang="en-US" sz="400" dirty="0" smtClean="0">
                <a:latin typeface="Times New Roman" pitchFamily="18" charset="0"/>
                <a:cs typeface="Times New Roman" pitchFamily="18" charset="0"/>
              </a:rPr>
              <a:t>, M., </a:t>
            </a:r>
            <a:r>
              <a:rPr lang="en-US" sz="400" dirty="0" err="1" smtClean="0">
                <a:latin typeface="Times New Roman" pitchFamily="18" charset="0"/>
                <a:cs typeface="Times New Roman" pitchFamily="18" charset="0"/>
              </a:rPr>
              <a:t>Callan</a:t>
            </a:r>
            <a:r>
              <a:rPr lang="en-US" sz="400" dirty="0" smtClean="0">
                <a:latin typeface="Times New Roman" pitchFamily="18" charset="0"/>
                <a:cs typeface="Times New Roman" pitchFamily="18" charset="0"/>
              </a:rPr>
              <a:t>, C., </a:t>
            </a:r>
            <a:r>
              <a:rPr lang="en-US" sz="400" dirty="0" err="1" smtClean="0">
                <a:latin typeface="Times New Roman" pitchFamily="18" charset="0"/>
                <a:cs typeface="Times New Roman" pitchFamily="18" charset="0"/>
              </a:rPr>
              <a:t>Haasova</a:t>
            </a:r>
            <a:r>
              <a:rPr lang="en-US" sz="400" dirty="0" smtClean="0">
                <a:latin typeface="Times New Roman" pitchFamily="18" charset="0"/>
                <a:cs typeface="Times New Roman" pitchFamily="18" charset="0"/>
              </a:rPr>
              <a:t>, S. and </a:t>
            </a:r>
            <a:r>
              <a:rPr lang="en-US" sz="400" dirty="0" err="1" smtClean="0">
                <a:latin typeface="Times New Roman" pitchFamily="18" charset="0"/>
                <a:cs typeface="Times New Roman" pitchFamily="18" charset="0"/>
              </a:rPr>
              <a:t>Aveyard</a:t>
            </a:r>
            <a:r>
              <a:rPr lang="en-US" sz="400" dirty="0" smtClean="0">
                <a:latin typeface="Times New Roman" pitchFamily="18" charset="0"/>
                <a:cs typeface="Times New Roman" pitchFamily="18" charset="0"/>
              </a:rPr>
              <a:t>, P., (2024). Strategies to improve the implementation of preventive care in primary care: a systematic review and meta-analysis. </a:t>
            </a:r>
            <a:r>
              <a:rPr lang="en-US" sz="400" i="1" dirty="0" err="1" smtClean="0">
                <a:latin typeface="Times New Roman" pitchFamily="18" charset="0"/>
                <a:cs typeface="Times New Roman" pitchFamily="18" charset="0"/>
              </a:rPr>
              <a:t>Bmc</a:t>
            </a:r>
            <a:r>
              <a:rPr lang="en-US" sz="400" i="1" dirty="0" smtClean="0">
                <a:latin typeface="Times New Roman" pitchFamily="18" charset="0"/>
                <a:cs typeface="Times New Roman" pitchFamily="18" charset="0"/>
              </a:rPr>
              <a:t> Medicine, 22</a:t>
            </a:r>
            <a:r>
              <a:rPr lang="en-US" sz="400" dirty="0" smtClean="0">
                <a:latin typeface="Times New Roman" pitchFamily="18" charset="0"/>
                <a:cs typeface="Times New Roman" pitchFamily="18" charset="0"/>
              </a:rPr>
              <a:t>(1), p.412. </a:t>
            </a:r>
            <a:r>
              <a:rPr lang="en-US" sz="400" u="sng" dirty="0" smtClean="0">
                <a:latin typeface="Times New Roman" pitchFamily="18" charset="0"/>
                <a:cs typeface="Times New Roman" pitchFamily="18" charset="0"/>
                <a:hlinkClick r:id="rId10"/>
              </a:rPr>
              <a:t>https://link.springer.com/content/pdf/10.1186/s12916-024-03588-5.pdf</a:t>
            </a:r>
            <a:r>
              <a:rPr lang="en-US" sz="400" dirty="0" smtClean="0">
                <a:latin typeface="Times New Roman" pitchFamily="18" charset="0"/>
                <a:cs typeface="Times New Roman" pitchFamily="18" charset="0"/>
              </a:rPr>
              <a:t> </a:t>
            </a:r>
          </a:p>
          <a:p>
            <a:pPr algn="just">
              <a:lnSpc>
                <a:spcPct val="150000"/>
              </a:lnSpc>
            </a:pPr>
            <a:r>
              <a:rPr lang="en-US" sz="400" dirty="0" err="1" smtClean="0">
                <a:latin typeface="Times New Roman" pitchFamily="18" charset="0"/>
                <a:cs typeface="Times New Roman" pitchFamily="18" charset="0"/>
              </a:rPr>
              <a:t>Raihan</a:t>
            </a:r>
            <a:r>
              <a:rPr lang="en-US" sz="400" dirty="0" smtClean="0">
                <a:latin typeface="Times New Roman" pitchFamily="18" charset="0"/>
                <a:cs typeface="Times New Roman" pitchFamily="18" charset="0"/>
              </a:rPr>
              <a:t>, M.M., </a:t>
            </a:r>
            <a:r>
              <a:rPr lang="en-US" sz="400" dirty="0" err="1" smtClean="0">
                <a:latin typeface="Times New Roman" pitchFamily="18" charset="0"/>
                <a:cs typeface="Times New Roman" pitchFamily="18" charset="0"/>
              </a:rPr>
              <a:t>Subroto</a:t>
            </a:r>
            <a:r>
              <a:rPr lang="en-US" sz="400" dirty="0" smtClean="0">
                <a:latin typeface="Times New Roman" pitchFamily="18" charset="0"/>
                <a:cs typeface="Times New Roman" pitchFamily="18" charset="0"/>
              </a:rPr>
              <a:t>, S., </a:t>
            </a:r>
            <a:r>
              <a:rPr lang="en-US" sz="400" dirty="0" err="1" smtClean="0">
                <a:latin typeface="Times New Roman" pitchFamily="18" charset="0"/>
                <a:cs typeface="Times New Roman" pitchFamily="18" charset="0"/>
              </a:rPr>
              <a:t>Chowdhury</a:t>
            </a:r>
            <a:r>
              <a:rPr lang="en-US" sz="400" dirty="0" smtClean="0">
                <a:latin typeface="Times New Roman" pitchFamily="18" charset="0"/>
                <a:cs typeface="Times New Roman" pitchFamily="18" charset="0"/>
              </a:rPr>
              <a:t>, N., Koch, K., </a:t>
            </a:r>
            <a:r>
              <a:rPr lang="en-US" sz="400" dirty="0" err="1" smtClean="0">
                <a:latin typeface="Times New Roman" pitchFamily="18" charset="0"/>
                <a:cs typeface="Times New Roman" pitchFamily="18" charset="0"/>
              </a:rPr>
              <a:t>Ruttan</a:t>
            </a:r>
            <a:r>
              <a:rPr lang="en-US" sz="400" dirty="0" smtClean="0">
                <a:latin typeface="Times New Roman" pitchFamily="18" charset="0"/>
                <a:cs typeface="Times New Roman" pitchFamily="18" charset="0"/>
              </a:rPr>
              <a:t>, E. and Turin, T.C., (2025). Dimensions and barriers for digital (in) equity and digital divide: A systematic integrative review. </a:t>
            </a:r>
            <a:r>
              <a:rPr lang="en-US" sz="400" i="1" dirty="0" smtClean="0">
                <a:latin typeface="Times New Roman" pitchFamily="18" charset="0"/>
                <a:cs typeface="Times New Roman" pitchFamily="18" charset="0"/>
              </a:rPr>
              <a:t>Digital Transformation and Society, 4</a:t>
            </a:r>
            <a:r>
              <a:rPr lang="en-US" sz="400" dirty="0" smtClean="0">
                <a:latin typeface="Times New Roman" pitchFamily="18" charset="0"/>
                <a:cs typeface="Times New Roman" pitchFamily="18" charset="0"/>
              </a:rPr>
              <a:t>(2), pp.111-127. </a:t>
            </a:r>
            <a:r>
              <a:rPr lang="en-US" sz="400" u="sng" dirty="0" smtClean="0">
                <a:latin typeface="Times New Roman" pitchFamily="18" charset="0"/>
                <a:cs typeface="Times New Roman" pitchFamily="18" charset="0"/>
                <a:hlinkClick r:id="rId11"/>
              </a:rPr>
              <a:t>https://www.emerald.com/dts/article-pdf/4/2/111/9718758/dts-04-2024-0054.pdf</a:t>
            </a:r>
            <a:r>
              <a:rPr lang="en-US" sz="400" dirty="0" smtClean="0">
                <a:latin typeface="Times New Roman" pitchFamily="18" charset="0"/>
                <a:cs typeface="Times New Roman" pitchFamily="18" charset="0"/>
              </a:rPr>
              <a:t> </a:t>
            </a:r>
          </a:p>
          <a:p>
            <a:pPr algn="just">
              <a:lnSpc>
                <a:spcPct val="150000"/>
              </a:lnSpc>
            </a:pPr>
            <a:r>
              <a:rPr lang="en-US" sz="400" dirty="0" err="1" smtClean="0">
                <a:latin typeface="Times New Roman" pitchFamily="18" charset="0"/>
                <a:cs typeface="Times New Roman" pitchFamily="18" charset="0"/>
              </a:rPr>
              <a:t>Kaihlanen</a:t>
            </a:r>
            <a:r>
              <a:rPr lang="en-US" sz="400" dirty="0" smtClean="0">
                <a:latin typeface="Times New Roman" pitchFamily="18" charset="0"/>
                <a:cs typeface="Times New Roman" pitchFamily="18" charset="0"/>
              </a:rPr>
              <a:t>, A.M., Virtanen, L., </a:t>
            </a:r>
            <a:r>
              <a:rPr lang="en-US" sz="400" dirty="0" err="1" smtClean="0">
                <a:latin typeface="Times New Roman" pitchFamily="18" charset="0"/>
                <a:cs typeface="Times New Roman" pitchFamily="18" charset="0"/>
              </a:rPr>
              <a:t>Buchert</a:t>
            </a:r>
            <a:r>
              <a:rPr lang="en-US" sz="400" dirty="0" smtClean="0">
                <a:latin typeface="Times New Roman" pitchFamily="18" charset="0"/>
                <a:cs typeface="Times New Roman" pitchFamily="18" charset="0"/>
              </a:rPr>
              <a:t>, U., </a:t>
            </a:r>
            <a:r>
              <a:rPr lang="en-US" sz="400" dirty="0" err="1" smtClean="0">
                <a:latin typeface="Times New Roman" pitchFamily="18" charset="0"/>
                <a:cs typeface="Times New Roman" pitchFamily="18" charset="0"/>
              </a:rPr>
              <a:t>Safarov</a:t>
            </a:r>
            <a:r>
              <a:rPr lang="en-US" sz="400" dirty="0" smtClean="0">
                <a:latin typeface="Times New Roman" pitchFamily="18" charset="0"/>
                <a:cs typeface="Times New Roman" pitchFamily="18" charset="0"/>
              </a:rPr>
              <a:t>, N., </a:t>
            </a:r>
            <a:r>
              <a:rPr lang="en-US" sz="400" dirty="0" err="1" smtClean="0">
                <a:latin typeface="Times New Roman" pitchFamily="18" charset="0"/>
                <a:cs typeface="Times New Roman" pitchFamily="18" charset="0"/>
              </a:rPr>
              <a:t>Valkonen</a:t>
            </a:r>
            <a:r>
              <a:rPr lang="en-US" sz="400" dirty="0" smtClean="0">
                <a:latin typeface="Times New Roman" pitchFamily="18" charset="0"/>
                <a:cs typeface="Times New Roman" pitchFamily="18" charset="0"/>
              </a:rPr>
              <a:t>, P., </a:t>
            </a:r>
            <a:r>
              <a:rPr lang="en-US" sz="400" dirty="0" err="1" smtClean="0">
                <a:latin typeface="Times New Roman" pitchFamily="18" charset="0"/>
                <a:cs typeface="Times New Roman" pitchFamily="18" charset="0"/>
              </a:rPr>
              <a:t>Hietapakka</a:t>
            </a:r>
            <a:r>
              <a:rPr lang="en-US" sz="400" dirty="0" smtClean="0">
                <a:latin typeface="Times New Roman" pitchFamily="18" charset="0"/>
                <a:cs typeface="Times New Roman" pitchFamily="18" charset="0"/>
              </a:rPr>
              <a:t>, L., </a:t>
            </a:r>
            <a:r>
              <a:rPr lang="en-US" sz="400" dirty="0" err="1" smtClean="0">
                <a:latin typeface="Times New Roman" pitchFamily="18" charset="0"/>
                <a:cs typeface="Times New Roman" pitchFamily="18" charset="0"/>
              </a:rPr>
              <a:t>Hörhammer</a:t>
            </a:r>
            <a:r>
              <a:rPr lang="en-US" sz="400" dirty="0" smtClean="0">
                <a:latin typeface="Times New Roman" pitchFamily="18" charset="0"/>
                <a:cs typeface="Times New Roman" pitchFamily="18" charset="0"/>
              </a:rPr>
              <a:t>, I., </a:t>
            </a:r>
            <a:r>
              <a:rPr lang="en-US" sz="400" dirty="0" err="1" smtClean="0">
                <a:latin typeface="Times New Roman" pitchFamily="18" charset="0"/>
                <a:cs typeface="Times New Roman" pitchFamily="18" charset="0"/>
              </a:rPr>
              <a:t>Kujala</a:t>
            </a:r>
            <a:r>
              <a:rPr lang="en-US" sz="400" dirty="0" smtClean="0">
                <a:latin typeface="Times New Roman" pitchFamily="18" charset="0"/>
                <a:cs typeface="Times New Roman" pitchFamily="18" charset="0"/>
              </a:rPr>
              <a:t>, S., </a:t>
            </a:r>
            <a:r>
              <a:rPr lang="en-US" sz="400" dirty="0" err="1" smtClean="0">
                <a:latin typeface="Times New Roman" pitchFamily="18" charset="0"/>
                <a:cs typeface="Times New Roman" pitchFamily="18" charset="0"/>
              </a:rPr>
              <a:t>Kouvonen</a:t>
            </a:r>
            <a:r>
              <a:rPr lang="en-US" sz="400" dirty="0" smtClean="0">
                <a:latin typeface="Times New Roman" pitchFamily="18" charset="0"/>
                <a:cs typeface="Times New Roman" pitchFamily="18" charset="0"/>
              </a:rPr>
              <a:t>, A. and </a:t>
            </a:r>
            <a:r>
              <a:rPr lang="en-US" sz="400" dirty="0" err="1" smtClean="0">
                <a:latin typeface="Times New Roman" pitchFamily="18" charset="0"/>
                <a:cs typeface="Times New Roman" pitchFamily="18" charset="0"/>
              </a:rPr>
              <a:t>Heponiemi</a:t>
            </a:r>
            <a:r>
              <a:rPr lang="en-US" sz="400" dirty="0" smtClean="0">
                <a:latin typeface="Times New Roman" pitchFamily="18" charset="0"/>
                <a:cs typeface="Times New Roman" pitchFamily="18" charset="0"/>
              </a:rPr>
              <a:t>, T., (2022). Towards digital health equity-a qualitative study of the challenges experienced by vulnerable groups in using digital health services in the COVID-19 era. </a:t>
            </a:r>
            <a:r>
              <a:rPr lang="en-US" sz="400" i="1" dirty="0" smtClean="0">
                <a:latin typeface="Times New Roman" pitchFamily="18" charset="0"/>
                <a:cs typeface="Times New Roman" pitchFamily="18" charset="0"/>
              </a:rPr>
              <a:t>BMC health services research, 22</a:t>
            </a:r>
            <a:r>
              <a:rPr lang="en-US" sz="400" dirty="0" smtClean="0">
                <a:latin typeface="Times New Roman" pitchFamily="18" charset="0"/>
                <a:cs typeface="Times New Roman" pitchFamily="18" charset="0"/>
              </a:rPr>
              <a:t>(1), p.188. </a:t>
            </a:r>
            <a:r>
              <a:rPr lang="en-US" sz="400" u="sng" dirty="0" smtClean="0">
                <a:latin typeface="Times New Roman" pitchFamily="18" charset="0"/>
                <a:cs typeface="Times New Roman" pitchFamily="18" charset="0"/>
                <a:hlinkClick r:id="rId12"/>
              </a:rPr>
              <a:t>https://link.springer.com/content/pdf/10.1186/s12913-022-07584-4.pdf</a:t>
            </a:r>
            <a:r>
              <a:rPr lang="en-US" sz="400" dirty="0" smtClean="0">
                <a:latin typeface="Times New Roman" pitchFamily="18" charset="0"/>
                <a:cs typeface="Times New Roman" pitchFamily="18" charset="0"/>
              </a:rPr>
              <a:t> </a:t>
            </a:r>
          </a:p>
          <a:p>
            <a:pPr algn="just">
              <a:lnSpc>
                <a:spcPct val="150000"/>
              </a:lnSpc>
            </a:pPr>
            <a:r>
              <a:rPr lang="en-US" sz="400" dirty="0" err="1" smtClean="0">
                <a:latin typeface="Times New Roman" pitchFamily="18" charset="0"/>
                <a:cs typeface="Times New Roman" pitchFamily="18" charset="0"/>
              </a:rPr>
              <a:t>Hollimon</a:t>
            </a:r>
            <a:r>
              <a:rPr lang="en-US" sz="400" dirty="0" smtClean="0">
                <a:latin typeface="Times New Roman" pitchFamily="18" charset="0"/>
                <a:cs typeface="Times New Roman" pitchFamily="18" charset="0"/>
              </a:rPr>
              <a:t>, L.A., Taylor, K.V., </a:t>
            </a:r>
            <a:r>
              <a:rPr lang="en-US" sz="400" dirty="0" err="1" smtClean="0">
                <a:latin typeface="Times New Roman" pitchFamily="18" charset="0"/>
                <a:cs typeface="Times New Roman" pitchFamily="18" charset="0"/>
              </a:rPr>
              <a:t>Fiegenbaum</a:t>
            </a:r>
            <a:r>
              <a:rPr lang="en-US" sz="400" dirty="0" smtClean="0">
                <a:latin typeface="Times New Roman" pitchFamily="18" charset="0"/>
                <a:cs typeface="Times New Roman" pitchFamily="18" charset="0"/>
              </a:rPr>
              <a:t>, R., Carrasco, M., </a:t>
            </a:r>
            <a:r>
              <a:rPr lang="en-US" sz="400" dirty="0" err="1" smtClean="0">
                <a:latin typeface="Times New Roman" pitchFamily="18" charset="0"/>
                <a:cs typeface="Times New Roman" pitchFamily="18" charset="0"/>
              </a:rPr>
              <a:t>Garchitorena</a:t>
            </a:r>
            <a:r>
              <a:rPr lang="en-US" sz="400" dirty="0" smtClean="0">
                <a:latin typeface="Times New Roman" pitchFamily="18" charset="0"/>
                <a:cs typeface="Times New Roman" pitchFamily="18" charset="0"/>
              </a:rPr>
              <a:t> Gomez, L., Chung, D. and </a:t>
            </a:r>
            <a:r>
              <a:rPr lang="en-US" sz="400" dirty="0" err="1" smtClean="0">
                <a:latin typeface="Times New Roman" pitchFamily="18" charset="0"/>
                <a:cs typeface="Times New Roman" pitchFamily="18" charset="0"/>
              </a:rPr>
              <a:t>Seixas</a:t>
            </a:r>
            <a:r>
              <a:rPr lang="en-US" sz="400" dirty="0" smtClean="0">
                <a:latin typeface="Times New Roman" pitchFamily="18" charset="0"/>
                <a:cs typeface="Times New Roman" pitchFamily="18" charset="0"/>
              </a:rPr>
              <a:t>, A.A., (2025). Redefining and solving the digital divide and exclusion to improve healthcare: going beyond access to include availability, adequacy, acceptability, and affordability. </a:t>
            </a:r>
            <a:r>
              <a:rPr lang="en-US" sz="400" i="1" dirty="0" smtClean="0">
                <a:latin typeface="Times New Roman" pitchFamily="18" charset="0"/>
                <a:cs typeface="Times New Roman" pitchFamily="18" charset="0"/>
              </a:rPr>
              <a:t>Frontiers in digital health, 7,</a:t>
            </a:r>
            <a:r>
              <a:rPr lang="en-US" sz="400" dirty="0" smtClean="0">
                <a:latin typeface="Times New Roman" pitchFamily="18" charset="0"/>
                <a:cs typeface="Times New Roman" pitchFamily="18" charset="0"/>
              </a:rPr>
              <a:t> p.1508686. </a:t>
            </a:r>
            <a:r>
              <a:rPr lang="en-US" sz="400" u="sng" dirty="0" smtClean="0">
                <a:latin typeface="Times New Roman" pitchFamily="18" charset="0"/>
                <a:cs typeface="Times New Roman" pitchFamily="18" charset="0"/>
                <a:hlinkClick r:id="rId13"/>
              </a:rPr>
              <a:t>https://www.frontiersin.org/journals/digital-health/articles/10.3389/fdgth.2025.1508686/pdf</a:t>
            </a:r>
            <a:r>
              <a:rPr lang="en-US" sz="400" dirty="0" smtClean="0">
                <a:latin typeface="Times New Roman" pitchFamily="18" charset="0"/>
                <a:cs typeface="Times New Roman" pitchFamily="18" charset="0"/>
              </a:rPr>
              <a:t> </a:t>
            </a:r>
            <a:endParaRPr lang="en-US" sz="800" dirty="0" smtClean="0">
              <a:latin typeface="Times New Roman" pitchFamily="18" charset="0"/>
              <a:cs typeface="Times New Roman" pitchFamily="18" charset="0"/>
            </a:endParaRPr>
          </a:p>
          <a:p>
            <a:endParaRPr lang="en-US" sz="700" dirty="0" smtClean="0">
              <a:latin typeface="Times New Roman" pitchFamily="18" charset="0"/>
              <a:cs typeface="Times New Roman" pitchFamily="18" charset="0"/>
            </a:endParaRPr>
          </a:p>
        </p:txBody>
      </p:sp>
      <p:pic>
        <p:nvPicPr>
          <p:cNvPr id="15" name="image2.png"/>
          <p:cNvPicPr/>
          <p:nvPr/>
        </p:nvPicPr>
        <p:blipFill>
          <a:blip r:embed="rId14" cstate="print"/>
          <a:srcRect/>
          <a:stretch>
            <a:fillRect/>
          </a:stretch>
        </p:blipFill>
        <p:spPr>
          <a:xfrm>
            <a:off x="214282" y="2714620"/>
            <a:ext cx="2786082" cy="1357322"/>
          </a:xfrm>
          <a:prstGeom prst="rect">
            <a:avLst/>
          </a:prstGeom>
          <a:ln/>
        </p:spPr>
      </p:pic>
      <p:pic>
        <p:nvPicPr>
          <p:cNvPr id="16" name="image1.png"/>
          <p:cNvPicPr/>
          <p:nvPr/>
        </p:nvPicPr>
        <p:blipFill>
          <a:blip r:embed="rId15"/>
          <a:srcRect/>
          <a:stretch>
            <a:fillRect/>
          </a:stretch>
        </p:blipFill>
        <p:spPr>
          <a:xfrm>
            <a:off x="3143240" y="4572008"/>
            <a:ext cx="2828925" cy="2095500"/>
          </a:xfrm>
          <a:prstGeom prst="rect">
            <a:avLst/>
          </a:prstGeom>
          <a:ln/>
        </p:spPr>
      </p:pic>
      <p:pic>
        <p:nvPicPr>
          <p:cNvPr id="1026" name="Picture 2"/>
          <p:cNvPicPr>
            <a:picLocks noChangeAspect="1" noChangeArrowheads="1"/>
          </p:cNvPicPr>
          <p:nvPr/>
        </p:nvPicPr>
        <p:blipFill>
          <a:blip r:embed="rId16"/>
          <a:srcRect/>
          <a:stretch>
            <a:fillRect/>
          </a:stretch>
        </p:blipFill>
        <p:spPr bwMode="auto">
          <a:xfrm>
            <a:off x="3143240" y="2714620"/>
            <a:ext cx="2857520" cy="1714512"/>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771</TotalTime>
  <Words>815</Words>
  <PresentationFormat>On-screen Show (4:3)</PresentationFormat>
  <Paragraphs>30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2026-10-18T05:41:16Z</dcterms:created>
  <dcterms:modified xsi:type="dcterms:W3CDTF">2026-10-24T17:23:12Z</dcterms:modified>
</cp:coreProperties>
</file>