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6858000" cx="12192000"/>
  <p:notesSz cx="6858000" cy="9144000"/>
  <p:embeddedFontLst>
    <p:embeddedFont>
      <p:font typeface="Oswald Medium"/>
      <p:regular r:id="rId18"/>
      <p:bold r:id="rId19"/>
    </p:embeddedFont>
    <p:embeddedFont>
      <p:font typeface="Raleway"/>
      <p:regular r:id="rId20"/>
      <p:bold r:id="rId21"/>
      <p:italic r:id="rId22"/>
      <p:boldItalic r:id="rId23"/>
    </p:embeddedFont>
    <p:embeddedFont>
      <p:font typeface="Playfair Display"/>
      <p:regular r:id="rId24"/>
      <p:bold r:id="rId25"/>
      <p:italic r:id="rId26"/>
      <p:boldItalic r:id="rId27"/>
    </p:embeddedFont>
    <p:embeddedFont>
      <p:font typeface="Montserrat"/>
      <p:regular r:id="rId28"/>
      <p:bold r:id="rId29"/>
      <p:italic r:id="rId30"/>
      <p:boldItalic r:id="rId31"/>
    </p:embeddedFont>
    <p:embeddedFont>
      <p:font typeface="Barlow Condensed"/>
      <p:regular r:id="rId32"/>
      <p:bold r:id="rId33"/>
      <p:italic r:id="rId34"/>
      <p:boldItalic r:id="rId35"/>
    </p:embeddedFont>
    <p:embeddedFont>
      <p:font typeface="Oswald Light"/>
      <p:regular r:id="rId36"/>
      <p:bold r:id="rId37"/>
    </p:embeddedFont>
    <p:embeddedFont>
      <p:font typeface="Oswald"/>
      <p:regular r:id="rId38"/>
      <p:bold r:id="rId39"/>
    </p:embeddedFont>
    <p:embeddedFont>
      <p:font typeface="Questrial"/>
      <p:regular r:id="rId4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1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17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Questrial-regular.fntdata"/><Relationship Id="rId20" Type="http://schemas.openxmlformats.org/officeDocument/2006/relationships/font" Target="fonts/Raleway-regular.fntdata"/><Relationship Id="rId22" Type="http://schemas.openxmlformats.org/officeDocument/2006/relationships/font" Target="fonts/Raleway-italic.fntdata"/><Relationship Id="rId21" Type="http://schemas.openxmlformats.org/officeDocument/2006/relationships/font" Target="fonts/Raleway-bold.fntdata"/><Relationship Id="rId24" Type="http://schemas.openxmlformats.org/officeDocument/2006/relationships/font" Target="fonts/PlayfairDisplay-regular.fntdata"/><Relationship Id="rId23" Type="http://schemas.openxmlformats.org/officeDocument/2006/relationships/font" Target="fonts/Raleway-bold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PlayfairDisplay-italic.fntdata"/><Relationship Id="rId25" Type="http://schemas.openxmlformats.org/officeDocument/2006/relationships/font" Target="fonts/PlayfairDisplay-bold.fntdata"/><Relationship Id="rId28" Type="http://schemas.openxmlformats.org/officeDocument/2006/relationships/font" Target="fonts/Montserrat-regular.fntdata"/><Relationship Id="rId27" Type="http://schemas.openxmlformats.org/officeDocument/2006/relationships/font" Target="fonts/PlayfairDisplay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Montserrat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Montserrat-boldItalic.fntdata"/><Relationship Id="rId30" Type="http://schemas.openxmlformats.org/officeDocument/2006/relationships/font" Target="fonts/Montserrat-italic.fntdata"/><Relationship Id="rId11" Type="http://schemas.openxmlformats.org/officeDocument/2006/relationships/slide" Target="slides/slide6.xml"/><Relationship Id="rId33" Type="http://schemas.openxmlformats.org/officeDocument/2006/relationships/font" Target="fonts/BarlowCondensed-bold.fntdata"/><Relationship Id="rId10" Type="http://schemas.openxmlformats.org/officeDocument/2006/relationships/slide" Target="slides/slide5.xml"/><Relationship Id="rId32" Type="http://schemas.openxmlformats.org/officeDocument/2006/relationships/font" Target="fonts/BarlowCondensed-regular.fntdata"/><Relationship Id="rId13" Type="http://schemas.openxmlformats.org/officeDocument/2006/relationships/slide" Target="slides/slide8.xml"/><Relationship Id="rId35" Type="http://schemas.openxmlformats.org/officeDocument/2006/relationships/font" Target="fonts/BarlowCondensed-boldItalic.fntdata"/><Relationship Id="rId12" Type="http://schemas.openxmlformats.org/officeDocument/2006/relationships/slide" Target="slides/slide7.xml"/><Relationship Id="rId34" Type="http://schemas.openxmlformats.org/officeDocument/2006/relationships/font" Target="fonts/BarlowCondensed-italic.fntdata"/><Relationship Id="rId15" Type="http://schemas.openxmlformats.org/officeDocument/2006/relationships/slide" Target="slides/slide10.xml"/><Relationship Id="rId37" Type="http://schemas.openxmlformats.org/officeDocument/2006/relationships/font" Target="fonts/OswaldLight-bold.fntdata"/><Relationship Id="rId14" Type="http://schemas.openxmlformats.org/officeDocument/2006/relationships/slide" Target="slides/slide9.xml"/><Relationship Id="rId36" Type="http://schemas.openxmlformats.org/officeDocument/2006/relationships/font" Target="fonts/OswaldLight-regular.fntdata"/><Relationship Id="rId17" Type="http://schemas.openxmlformats.org/officeDocument/2006/relationships/slide" Target="slides/slide12.xml"/><Relationship Id="rId39" Type="http://schemas.openxmlformats.org/officeDocument/2006/relationships/font" Target="fonts/Oswald-bold.fntdata"/><Relationship Id="rId16" Type="http://schemas.openxmlformats.org/officeDocument/2006/relationships/slide" Target="slides/slide11.xml"/><Relationship Id="rId38" Type="http://schemas.openxmlformats.org/officeDocument/2006/relationships/font" Target="fonts/Oswald-regular.fntdata"/><Relationship Id="rId19" Type="http://schemas.openxmlformats.org/officeDocument/2006/relationships/font" Target="fonts/OswaldMedium-bold.fntdata"/><Relationship Id="rId18" Type="http://schemas.openxmlformats.org/officeDocument/2006/relationships/font" Target="fonts/OswaldMedium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122603f749_0_2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122603f749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214028bc4b3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214028bc4b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1400f937c8c39f8_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1400f937c8c39f8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14028bc4b3_0_37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14028bc4b3_0_3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214028bc4b3_0_21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214028bc4b3_0_2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214028bc4b3_0_2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g214028bc4b3_0_2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1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21a64054dda_0_7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21a64054dda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21a64054dda_0_8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21a64054dda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 algn="ctr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1">
  <p:cSld name="0078_Burton_Template_SlidesMania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4">
  <p:cSld name="0078_Burton_Template_SlidesMania_4">
    <p:bg>
      <p:bgPr>
        <a:solidFill>
          <a:srgbClr val="568B55"/>
        </a:solidFill>
      </p:bgPr>
    </p:bg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4"/>
          <p:cNvSpPr/>
          <p:nvPr/>
        </p:nvSpPr>
        <p:spPr>
          <a:xfrm>
            <a:off x="0" y="2467897"/>
            <a:ext cx="12192000" cy="43902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14"/>
          <p:cNvSpPr txBox="1"/>
          <p:nvPr>
            <p:ph idx="1" type="body"/>
          </p:nvPr>
        </p:nvSpPr>
        <p:spPr>
          <a:xfrm>
            <a:off x="512682" y="2792764"/>
            <a:ext cx="11254200" cy="374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5" name="Google Shape;55;p14"/>
          <p:cNvSpPr/>
          <p:nvPr/>
        </p:nvSpPr>
        <p:spPr>
          <a:xfrm>
            <a:off x="10146890" y="275302"/>
            <a:ext cx="1620000" cy="162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14"/>
          <p:cNvSpPr txBox="1"/>
          <p:nvPr>
            <p:ph idx="2" type="body"/>
          </p:nvPr>
        </p:nvSpPr>
        <p:spPr>
          <a:xfrm>
            <a:off x="3766457" y="721981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7" name="Google Shape;57;p14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6">
  <p:cSld name="0078_Burton_Template_SlidesMania_6">
    <p:bg>
      <p:bgPr>
        <a:solidFill>
          <a:srgbClr val="6F8E4A"/>
        </a:solidFill>
      </p:bgPr>
    </p:bg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5"/>
          <p:cNvSpPr/>
          <p:nvPr/>
        </p:nvSpPr>
        <p:spPr>
          <a:xfrm>
            <a:off x="0" y="2467897"/>
            <a:ext cx="12192000" cy="43902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5"/>
          <p:cNvSpPr txBox="1"/>
          <p:nvPr>
            <p:ph idx="1" type="body"/>
          </p:nvPr>
        </p:nvSpPr>
        <p:spPr>
          <a:xfrm>
            <a:off x="577051" y="2792764"/>
            <a:ext cx="5292900" cy="374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1" name="Google Shape;61;p15"/>
          <p:cNvSpPr/>
          <p:nvPr/>
        </p:nvSpPr>
        <p:spPr>
          <a:xfrm>
            <a:off x="10146890" y="275302"/>
            <a:ext cx="1620000" cy="162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5"/>
          <p:cNvSpPr txBox="1"/>
          <p:nvPr>
            <p:ph idx="2" type="body"/>
          </p:nvPr>
        </p:nvSpPr>
        <p:spPr>
          <a:xfrm>
            <a:off x="3795953" y="712148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3" name="Google Shape;63;p15"/>
          <p:cNvSpPr txBox="1"/>
          <p:nvPr>
            <p:ph idx="3" type="body"/>
          </p:nvPr>
        </p:nvSpPr>
        <p:spPr>
          <a:xfrm>
            <a:off x="6186354" y="2792764"/>
            <a:ext cx="5292900" cy="374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5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17">
  <p:cSld name="0078_Burton_Template_SlidesMania_17">
    <p:bg>
      <p:bgPr>
        <a:solidFill>
          <a:srgbClr val="194B46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1558063" y="3576484"/>
            <a:ext cx="1800300" cy="238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7" name="Google Shape;67;p16"/>
          <p:cNvSpPr txBox="1"/>
          <p:nvPr>
            <p:ph idx="2" type="body"/>
          </p:nvPr>
        </p:nvSpPr>
        <p:spPr>
          <a:xfrm>
            <a:off x="3868645" y="3576484"/>
            <a:ext cx="1800300" cy="238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8" name="Google Shape;68;p16"/>
          <p:cNvSpPr txBox="1"/>
          <p:nvPr>
            <p:ph idx="3" type="body"/>
          </p:nvPr>
        </p:nvSpPr>
        <p:spPr>
          <a:xfrm>
            <a:off x="6179002" y="3576484"/>
            <a:ext cx="1800300" cy="238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9" name="Google Shape;69;p16"/>
          <p:cNvSpPr txBox="1"/>
          <p:nvPr>
            <p:ph idx="4" type="body"/>
          </p:nvPr>
        </p:nvSpPr>
        <p:spPr>
          <a:xfrm>
            <a:off x="8489696" y="3576484"/>
            <a:ext cx="1800300" cy="238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0" name="Google Shape;70;p16"/>
          <p:cNvSpPr/>
          <p:nvPr/>
        </p:nvSpPr>
        <p:spPr>
          <a:xfrm>
            <a:off x="1558063" y="1668639"/>
            <a:ext cx="1800000" cy="1800000"/>
          </a:xfrm>
          <a:prstGeom prst="ellipse">
            <a:avLst/>
          </a:prstGeom>
          <a:blipFill rotWithShape="1">
            <a:blip r:embed="rId2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16"/>
          <p:cNvSpPr/>
          <p:nvPr/>
        </p:nvSpPr>
        <p:spPr>
          <a:xfrm>
            <a:off x="3868645" y="1668639"/>
            <a:ext cx="1800000" cy="1800000"/>
          </a:xfrm>
          <a:prstGeom prst="ellipse">
            <a:avLst/>
          </a:prstGeom>
          <a:blipFill rotWithShape="1">
            <a:blip r:embed="rId2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16"/>
          <p:cNvSpPr/>
          <p:nvPr/>
        </p:nvSpPr>
        <p:spPr>
          <a:xfrm>
            <a:off x="6179227" y="1668639"/>
            <a:ext cx="1800000" cy="1800000"/>
          </a:xfrm>
          <a:prstGeom prst="ellipse">
            <a:avLst/>
          </a:prstGeom>
          <a:blipFill rotWithShape="1">
            <a:blip r:embed="rId2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6"/>
          <p:cNvSpPr/>
          <p:nvPr/>
        </p:nvSpPr>
        <p:spPr>
          <a:xfrm>
            <a:off x="8489921" y="1668639"/>
            <a:ext cx="1800000" cy="1800000"/>
          </a:xfrm>
          <a:prstGeom prst="ellipse">
            <a:avLst/>
          </a:prstGeom>
          <a:blipFill rotWithShape="1">
            <a:blip r:embed="rId2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4" name="Google Shape;74;p16"/>
          <p:cNvSpPr txBox="1"/>
          <p:nvPr>
            <p:ph idx="5" type="body"/>
          </p:nvPr>
        </p:nvSpPr>
        <p:spPr>
          <a:xfrm>
            <a:off x="2405444" y="372675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5" name="Google Shape;75;p16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chemeClr val="lt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chemeClr val="lt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15">
  <p:cSld name="0078_Burton_Template_SlidesMania_15">
    <p:bg>
      <p:bgPr>
        <a:solidFill>
          <a:srgbClr val="8FB453"/>
        </a:solidFill>
      </p:bgPr>
    </p:bg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7"/>
          <p:cNvSpPr/>
          <p:nvPr/>
        </p:nvSpPr>
        <p:spPr>
          <a:xfrm>
            <a:off x="0" y="0"/>
            <a:ext cx="10638600" cy="68580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17"/>
          <p:cNvSpPr/>
          <p:nvPr/>
        </p:nvSpPr>
        <p:spPr>
          <a:xfrm>
            <a:off x="354735" y="1575083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7"/>
          <p:cNvSpPr/>
          <p:nvPr/>
        </p:nvSpPr>
        <p:spPr>
          <a:xfrm>
            <a:off x="3762075" y="1580169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7"/>
          <p:cNvSpPr/>
          <p:nvPr/>
        </p:nvSpPr>
        <p:spPr>
          <a:xfrm>
            <a:off x="7173258" y="1577748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7"/>
          <p:cNvSpPr/>
          <p:nvPr/>
        </p:nvSpPr>
        <p:spPr>
          <a:xfrm>
            <a:off x="363793" y="4434282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17"/>
          <p:cNvSpPr/>
          <p:nvPr/>
        </p:nvSpPr>
        <p:spPr>
          <a:xfrm>
            <a:off x="3771133" y="4439368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17"/>
          <p:cNvSpPr/>
          <p:nvPr/>
        </p:nvSpPr>
        <p:spPr>
          <a:xfrm>
            <a:off x="7182316" y="4436947"/>
            <a:ext cx="1080000" cy="1080000"/>
          </a:xfrm>
          <a:prstGeom prst="frame">
            <a:avLst>
              <a:gd fmla="val 9233" name="adj1"/>
            </a:avLst>
          </a:prstGeom>
          <a:blipFill rotWithShape="1">
            <a:blip r:embed="rId2">
              <a:alphaModFix/>
            </a:blip>
            <a:stretch>
              <a:fillRect b="-17999" l="-2999" r="-5999" t="-17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17"/>
          <p:cNvSpPr txBox="1"/>
          <p:nvPr>
            <p:ph idx="1" type="body"/>
          </p:nvPr>
        </p:nvSpPr>
        <p:spPr>
          <a:xfrm>
            <a:off x="894735" y="2120169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5" name="Google Shape;85;p17"/>
          <p:cNvSpPr txBox="1"/>
          <p:nvPr>
            <p:ph idx="2" type="body"/>
          </p:nvPr>
        </p:nvSpPr>
        <p:spPr>
          <a:xfrm>
            <a:off x="4305918" y="2120901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6" name="Google Shape;86;p17"/>
          <p:cNvSpPr txBox="1"/>
          <p:nvPr>
            <p:ph idx="3" type="body"/>
          </p:nvPr>
        </p:nvSpPr>
        <p:spPr>
          <a:xfrm>
            <a:off x="7717101" y="2120169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7" name="Google Shape;87;p17"/>
          <p:cNvSpPr txBox="1"/>
          <p:nvPr>
            <p:ph idx="4" type="body"/>
          </p:nvPr>
        </p:nvSpPr>
        <p:spPr>
          <a:xfrm>
            <a:off x="894735" y="4904690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8" name="Google Shape;88;p17"/>
          <p:cNvSpPr txBox="1"/>
          <p:nvPr>
            <p:ph idx="5" type="body"/>
          </p:nvPr>
        </p:nvSpPr>
        <p:spPr>
          <a:xfrm>
            <a:off x="4305918" y="4905422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9" name="Google Shape;89;p17"/>
          <p:cNvSpPr txBox="1"/>
          <p:nvPr>
            <p:ph idx="6" type="body"/>
          </p:nvPr>
        </p:nvSpPr>
        <p:spPr>
          <a:xfrm>
            <a:off x="7717101" y="4904690"/>
            <a:ext cx="2696700" cy="14571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96C3A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396C3A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0" name="Google Shape;90;p17"/>
          <p:cNvSpPr txBox="1"/>
          <p:nvPr>
            <p:ph idx="7" type="body"/>
          </p:nvPr>
        </p:nvSpPr>
        <p:spPr>
          <a:xfrm>
            <a:off x="3650419" y="240489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194B46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1" name="Google Shape;91;p17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2">
  <p:cSld name="0078_Burton_Template_SlidesMania_2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8"/>
          <p:cNvSpPr/>
          <p:nvPr/>
        </p:nvSpPr>
        <p:spPr>
          <a:xfrm>
            <a:off x="363794" y="269696"/>
            <a:ext cx="11474100" cy="63186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8"/>
          <p:cNvSpPr txBox="1"/>
          <p:nvPr>
            <p:ph idx="1" type="body"/>
          </p:nvPr>
        </p:nvSpPr>
        <p:spPr>
          <a:xfrm>
            <a:off x="3825450" y="269696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5" name="Google Shape;95;p18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chemeClr val="lt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chemeClr val="lt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3">
  <p:cSld name="0078_Burton_Template_SlidesMania_3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/>
          <p:nvPr/>
        </p:nvSpPr>
        <p:spPr>
          <a:xfrm>
            <a:off x="363794" y="269696"/>
            <a:ext cx="11474100" cy="63186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9"/>
          <p:cNvSpPr txBox="1"/>
          <p:nvPr>
            <p:ph idx="1" type="body"/>
          </p:nvPr>
        </p:nvSpPr>
        <p:spPr>
          <a:xfrm>
            <a:off x="3972934" y="759889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9" name="Google Shape;99;p19"/>
          <p:cNvSpPr txBox="1"/>
          <p:nvPr>
            <p:ph idx="2" type="body"/>
          </p:nvPr>
        </p:nvSpPr>
        <p:spPr>
          <a:xfrm>
            <a:off x="766917" y="2284060"/>
            <a:ext cx="50244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200"/>
              <a:buFont typeface="Arial"/>
              <a:buNone/>
              <a:defRPr b="0" i="0" sz="32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0" name="Google Shape;100;p19"/>
          <p:cNvSpPr txBox="1"/>
          <p:nvPr>
            <p:ph idx="3" type="body"/>
          </p:nvPr>
        </p:nvSpPr>
        <p:spPr>
          <a:xfrm>
            <a:off x="3279058" y="3815480"/>
            <a:ext cx="50244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200"/>
              <a:buFont typeface="Arial"/>
              <a:buNone/>
              <a:defRPr b="0" i="0" sz="32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1" name="Google Shape;101;p19"/>
          <p:cNvSpPr txBox="1"/>
          <p:nvPr>
            <p:ph idx="4" type="body"/>
          </p:nvPr>
        </p:nvSpPr>
        <p:spPr>
          <a:xfrm>
            <a:off x="6410746" y="5289220"/>
            <a:ext cx="50244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200"/>
              <a:buFont typeface="Arial"/>
              <a:buNone/>
              <a:defRPr b="0" i="0" sz="3200" u="none" cap="none" strike="noStrike">
                <a:solidFill>
                  <a:srgbClr val="F7F2E3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2" name="Google Shape;102;p19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chemeClr val="lt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chemeClr val="lt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7">
  <p:cSld name="0078_Burton_Template_SlidesMania_7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0"/>
          <p:cNvSpPr/>
          <p:nvPr/>
        </p:nvSpPr>
        <p:spPr>
          <a:xfrm>
            <a:off x="0" y="1278195"/>
            <a:ext cx="12192000" cy="55797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20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16">
  <p:cSld name="0078_Burton_Template_SlidesMania_16">
    <p:bg>
      <p:bgPr>
        <a:solidFill>
          <a:srgbClr val="F7F2E3"/>
        </a:solidFill>
      </p:bgPr>
    </p:bg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Google Shape;107;p2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06245" y="876306"/>
            <a:ext cx="9470660" cy="5853873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21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0078_Burton_Template_SlidesMania_8">
  <p:cSld name="0078_Burton_Template_SlidesMania_8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2"/>
          <p:cNvSpPr/>
          <p:nvPr/>
        </p:nvSpPr>
        <p:spPr>
          <a:xfrm>
            <a:off x="0" y="1278195"/>
            <a:ext cx="12192000" cy="5579700"/>
          </a:xfrm>
          <a:prstGeom prst="rect">
            <a:avLst/>
          </a:prstGeom>
          <a:solidFill>
            <a:srgbClr val="F7F2E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1" name="Google Shape;111;p22"/>
          <p:cNvCxnSpPr/>
          <p:nvPr/>
        </p:nvCxnSpPr>
        <p:spPr>
          <a:xfrm>
            <a:off x="398865" y="4153127"/>
            <a:ext cx="11537400" cy="27000"/>
          </a:xfrm>
          <a:prstGeom prst="straightConnector1">
            <a:avLst/>
          </a:prstGeom>
          <a:noFill/>
          <a:ln cap="flat" cmpd="sng" w="34925">
            <a:solidFill>
              <a:srgbClr val="194B46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2" name="Google Shape;112;p22"/>
          <p:cNvSpPr/>
          <p:nvPr/>
        </p:nvSpPr>
        <p:spPr>
          <a:xfrm>
            <a:off x="1185143" y="3973127"/>
            <a:ext cx="360000" cy="360000"/>
          </a:xfrm>
          <a:prstGeom prst="ellipse">
            <a:avLst/>
          </a:prstGeom>
          <a:solidFill>
            <a:srgbClr val="194B46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3" name="Google Shape;113;p22"/>
          <p:cNvSpPr/>
          <p:nvPr/>
        </p:nvSpPr>
        <p:spPr>
          <a:xfrm>
            <a:off x="3495725" y="4000165"/>
            <a:ext cx="360000" cy="360000"/>
          </a:xfrm>
          <a:prstGeom prst="ellipse">
            <a:avLst/>
          </a:prstGeom>
          <a:solidFill>
            <a:srgbClr val="194B46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4" name="Google Shape;114;p22"/>
          <p:cNvSpPr/>
          <p:nvPr/>
        </p:nvSpPr>
        <p:spPr>
          <a:xfrm>
            <a:off x="5806307" y="4000165"/>
            <a:ext cx="360000" cy="360000"/>
          </a:xfrm>
          <a:prstGeom prst="ellipse">
            <a:avLst/>
          </a:prstGeom>
          <a:solidFill>
            <a:srgbClr val="194B46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5" name="Google Shape;115;p22"/>
          <p:cNvSpPr/>
          <p:nvPr/>
        </p:nvSpPr>
        <p:spPr>
          <a:xfrm>
            <a:off x="8116889" y="4000165"/>
            <a:ext cx="360000" cy="360000"/>
          </a:xfrm>
          <a:prstGeom prst="ellipse">
            <a:avLst/>
          </a:prstGeom>
          <a:solidFill>
            <a:srgbClr val="194B46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6" name="Google Shape;116;p22"/>
          <p:cNvSpPr/>
          <p:nvPr/>
        </p:nvSpPr>
        <p:spPr>
          <a:xfrm>
            <a:off x="10427471" y="4000165"/>
            <a:ext cx="360000" cy="360000"/>
          </a:xfrm>
          <a:prstGeom prst="ellipse">
            <a:avLst/>
          </a:prstGeom>
          <a:solidFill>
            <a:srgbClr val="194B46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7" name="Google Shape;117;p22"/>
          <p:cNvSpPr txBox="1"/>
          <p:nvPr>
            <p:ph idx="1" type="body"/>
          </p:nvPr>
        </p:nvSpPr>
        <p:spPr>
          <a:xfrm>
            <a:off x="477522" y="4598127"/>
            <a:ext cx="1907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194B46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8" name="Google Shape;118;p22"/>
          <p:cNvSpPr txBox="1"/>
          <p:nvPr>
            <p:ph idx="2" type="body"/>
          </p:nvPr>
        </p:nvSpPr>
        <p:spPr>
          <a:xfrm>
            <a:off x="5060233" y="4598127"/>
            <a:ext cx="1907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194B46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9" name="Google Shape;119;p22"/>
          <p:cNvSpPr txBox="1"/>
          <p:nvPr>
            <p:ph idx="3" type="body"/>
          </p:nvPr>
        </p:nvSpPr>
        <p:spPr>
          <a:xfrm>
            <a:off x="9653740" y="4598127"/>
            <a:ext cx="1907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194B46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0" name="Google Shape;120;p22"/>
          <p:cNvSpPr/>
          <p:nvPr/>
        </p:nvSpPr>
        <p:spPr>
          <a:xfrm>
            <a:off x="553616" y="3116690"/>
            <a:ext cx="1979100" cy="5790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rgbClr val="BBCCC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21" name="Google Shape;121;p22"/>
          <p:cNvSpPr txBox="1"/>
          <p:nvPr>
            <p:ph idx="4" type="body"/>
          </p:nvPr>
        </p:nvSpPr>
        <p:spPr>
          <a:xfrm>
            <a:off x="2715183" y="1768059"/>
            <a:ext cx="1907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194B46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2" name="Google Shape;122;p22"/>
          <p:cNvSpPr txBox="1"/>
          <p:nvPr>
            <p:ph idx="5" type="body"/>
          </p:nvPr>
        </p:nvSpPr>
        <p:spPr>
          <a:xfrm>
            <a:off x="7336347" y="1670487"/>
            <a:ext cx="1907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94B4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194B46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3" name="Google Shape;123;p22"/>
          <p:cNvSpPr txBox="1"/>
          <p:nvPr>
            <p:ph idx="6" type="body"/>
          </p:nvPr>
        </p:nvSpPr>
        <p:spPr>
          <a:xfrm>
            <a:off x="540763" y="3176040"/>
            <a:ext cx="1979100" cy="45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ts val="2800"/>
              <a:buFont typeface="Arial"/>
              <a:buNone/>
              <a:defRPr b="1" i="0" sz="2800" u="none" cap="none" strike="noStrike">
                <a:solidFill>
                  <a:srgbClr val="F7F7F7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4" name="Google Shape;124;p22"/>
          <p:cNvSpPr/>
          <p:nvPr/>
        </p:nvSpPr>
        <p:spPr>
          <a:xfrm>
            <a:off x="4996421" y="3132523"/>
            <a:ext cx="1979100" cy="5790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rgbClr val="BBCCC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25" name="Google Shape;125;p22"/>
          <p:cNvSpPr txBox="1"/>
          <p:nvPr>
            <p:ph idx="7" type="body"/>
          </p:nvPr>
        </p:nvSpPr>
        <p:spPr>
          <a:xfrm>
            <a:off x="4983568" y="3191873"/>
            <a:ext cx="1979100" cy="45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ts val="2800"/>
              <a:buFont typeface="Arial"/>
              <a:buNone/>
              <a:defRPr b="1" i="0" sz="2800" u="none" cap="none" strike="noStrike">
                <a:solidFill>
                  <a:srgbClr val="F7F7F7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6" name="Google Shape;126;p22"/>
          <p:cNvSpPr/>
          <p:nvPr/>
        </p:nvSpPr>
        <p:spPr>
          <a:xfrm>
            <a:off x="9545970" y="3159025"/>
            <a:ext cx="1979100" cy="5790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rgbClr val="BBCCC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27" name="Google Shape;127;p22"/>
          <p:cNvSpPr txBox="1"/>
          <p:nvPr>
            <p:ph idx="8" type="body"/>
          </p:nvPr>
        </p:nvSpPr>
        <p:spPr>
          <a:xfrm>
            <a:off x="9533117" y="3218375"/>
            <a:ext cx="1979100" cy="45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ts val="2800"/>
              <a:buFont typeface="Arial"/>
              <a:buNone/>
              <a:defRPr b="1" i="0" sz="2800" u="none" cap="none" strike="noStrike">
                <a:solidFill>
                  <a:srgbClr val="F7F7F7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8" name="Google Shape;128;p22"/>
          <p:cNvSpPr/>
          <p:nvPr/>
        </p:nvSpPr>
        <p:spPr>
          <a:xfrm>
            <a:off x="7327642" y="4587871"/>
            <a:ext cx="1979100" cy="5790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rgbClr val="BBCCC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29" name="Google Shape;129;p22"/>
          <p:cNvSpPr txBox="1"/>
          <p:nvPr>
            <p:ph idx="9" type="body"/>
          </p:nvPr>
        </p:nvSpPr>
        <p:spPr>
          <a:xfrm>
            <a:off x="7314789" y="4647221"/>
            <a:ext cx="1979100" cy="45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ts val="2800"/>
              <a:buFont typeface="Arial"/>
              <a:buNone/>
              <a:defRPr b="1" i="0" sz="2800" u="none" cap="none" strike="noStrike">
                <a:solidFill>
                  <a:srgbClr val="F7F7F7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0" name="Google Shape;130;p22"/>
          <p:cNvSpPr/>
          <p:nvPr/>
        </p:nvSpPr>
        <p:spPr>
          <a:xfrm>
            <a:off x="2721283" y="4582432"/>
            <a:ext cx="1979100" cy="579000"/>
          </a:xfrm>
          <a:prstGeom prst="rect">
            <a:avLst/>
          </a:prstGeom>
          <a:solidFill>
            <a:srgbClr val="194B4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rgbClr val="BBCCC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31" name="Google Shape;131;p22"/>
          <p:cNvSpPr txBox="1"/>
          <p:nvPr>
            <p:ph idx="13" type="body"/>
          </p:nvPr>
        </p:nvSpPr>
        <p:spPr>
          <a:xfrm>
            <a:off x="2708430" y="4641782"/>
            <a:ext cx="1979100" cy="45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ts val="2800"/>
              <a:buFont typeface="Arial"/>
              <a:buNone/>
              <a:defRPr b="1" i="0" sz="2800" u="none" cap="none" strike="noStrike">
                <a:solidFill>
                  <a:srgbClr val="F7F7F7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2" name="Google Shape;132;p22"/>
          <p:cNvSpPr txBox="1"/>
          <p:nvPr>
            <p:ph idx="14" type="body"/>
          </p:nvPr>
        </p:nvSpPr>
        <p:spPr>
          <a:xfrm>
            <a:off x="4626587" y="375365"/>
            <a:ext cx="7381200" cy="758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  <a:defRPr b="0" i="0" sz="3600" u="none" cap="none" strike="noStrike">
                <a:solidFill>
                  <a:srgbClr val="F7F2E3"/>
                </a:solidFill>
                <a:latin typeface="Oswald Medium"/>
                <a:ea typeface="Oswald Medium"/>
                <a:cs typeface="Oswald Medium"/>
                <a:sym typeface="Oswald Medium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3" name="Google Shape;133;p22"/>
          <p:cNvSpPr txBox="1"/>
          <p:nvPr/>
        </p:nvSpPr>
        <p:spPr>
          <a:xfrm rot="5400000">
            <a:off x="-679350" y="63509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300">
                <a:solidFill>
                  <a:srgbClr val="09632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300">
              <a:solidFill>
                <a:srgbClr val="09632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11.xml"/><Relationship Id="rId22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6" Type="http://schemas.openxmlformats.org/officeDocument/2006/relationships/slideLayout" Target="../slideLayouts/slideLayout6.xml"/><Relationship Id="rId1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  <a:defRPr sz="2400">
                <a:solidFill>
                  <a:schemeClr val="dk2"/>
                </a:solidFill>
              </a:defRPr>
            </a:lvl1pPr>
            <a:lvl2pPr indent="-3492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2pPr>
            <a:lvl3pPr indent="-3492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3pPr>
            <a:lvl4pPr indent="-3492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4pPr>
            <a:lvl5pPr indent="-3492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5pPr>
            <a:lvl6pPr indent="-3492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6pPr>
            <a:lvl7pPr indent="-3492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7pPr>
            <a:lvl8pPr indent="-3492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8pPr>
            <a:lvl9pPr indent="-3492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Relationship Id="rId4" Type="http://schemas.openxmlformats.org/officeDocument/2006/relationships/image" Target="../media/image9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8.png"/><Relationship Id="rId4" Type="http://schemas.openxmlformats.org/officeDocument/2006/relationships/image" Target="../media/image1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youtube.com/watch?v=sMN4zi3QwgM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youtube.com/watch?v=0kz5vEqdaSc" TargetMode="External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7.png"/><Relationship Id="rId7" Type="http://schemas.openxmlformats.org/officeDocument/2006/relationships/image" Target="../media/image6.png"/><Relationship Id="rId8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0" Type="http://schemas.openxmlformats.org/officeDocument/2006/relationships/hyperlink" Target="https://www.greeninitiatives.gov.sa/#:~:text=Saudi%20Green%20Initiative,-delivering%20a%20greener&amp;text=As%20a%20leading%20global%20energy,to%20achieve%20a%20green%20future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arabnews.com/node/1953411/business-economy" TargetMode="External"/><Relationship Id="rId4" Type="http://schemas.openxmlformats.org/officeDocument/2006/relationships/hyperlink" Target="https://www.cntraveller.com/bc/gallery/the-8-most-beautiful-places-in-arabia" TargetMode="External"/><Relationship Id="rId9" Type="http://schemas.openxmlformats.org/officeDocument/2006/relationships/hyperlink" Target="https://www.visitsaudi.com/en/do/culture/saudi-culture-and-customs" TargetMode="External"/><Relationship Id="rId5" Type="http://schemas.openxmlformats.org/officeDocument/2006/relationships/hyperlink" Target="https://www.dezeen.com/2022/08/08/sustainability-liveability-the-line-saudi-170km-city-naive/" TargetMode="External"/><Relationship Id="rId6" Type="http://schemas.openxmlformats.org/officeDocument/2006/relationships/hyperlink" Target="https://www.ft.com/content/710ee501-e8b4-450e-ba19-298dae122ea4" TargetMode="External"/><Relationship Id="rId7" Type="http://schemas.openxmlformats.org/officeDocument/2006/relationships/hyperlink" Target="https://www.hoteliermiddleeast.com/news/saudi-arabia-tourism-spending-dropped-62-percent-in-2020" TargetMode="External"/><Relationship Id="rId8" Type="http://schemas.openxmlformats.org/officeDocument/2006/relationships/hyperlink" Target="https://www.neom.com/en-us/about" TargetMode="Externa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unfccc.int/sites/default/files/resource/SAUDI_ARABIA_cop26cmp16cma3_HLS_EN.pdf" TargetMode="External"/><Relationship Id="rId4" Type="http://schemas.openxmlformats.org/officeDocument/2006/relationships/hyperlink" Target="https://genderenergycompact.org/unfccc/" TargetMode="External"/><Relationship Id="rId5" Type="http://schemas.openxmlformats.org/officeDocument/2006/relationships/hyperlink" Target="https://www.unwto.org/" TargetMode="External"/><Relationship Id="rId6" Type="http://schemas.openxmlformats.org/officeDocument/2006/relationships/hyperlink" Target="https://www.vision2030.gov.sa/" TargetMode="External"/><Relationship Id="rId7" Type="http://schemas.openxmlformats.org/officeDocument/2006/relationships/hyperlink" Target="https://www.youtube.com/watch?v=sMN4zi3QwgM" TargetMode="External"/><Relationship Id="rId8" Type="http://schemas.openxmlformats.org/officeDocument/2006/relationships/hyperlink" Target="https://www.youtube.com/watch?v=sMN4zi3Qwg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3"/>
          <p:cNvSpPr txBox="1"/>
          <p:nvPr/>
        </p:nvSpPr>
        <p:spPr>
          <a:xfrm>
            <a:off x="2433375" y="4944025"/>
            <a:ext cx="7535100" cy="12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s-ES" sz="7200">
                <a:solidFill>
                  <a:srgbClr val="194B46"/>
                </a:solidFill>
                <a:latin typeface="Oswald Light"/>
                <a:ea typeface="Oswald Light"/>
                <a:cs typeface="Oswald Light"/>
                <a:sym typeface="Oswald Light"/>
              </a:rPr>
              <a:t>Saudi Arabia </a:t>
            </a:r>
            <a:endParaRPr b="1" sz="7200">
              <a:solidFill>
                <a:srgbClr val="194B46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39" name="Google Shape;139;p23"/>
          <p:cNvSpPr/>
          <p:nvPr/>
        </p:nvSpPr>
        <p:spPr>
          <a:xfrm>
            <a:off x="0" y="5799300"/>
            <a:ext cx="238500" cy="1058700"/>
          </a:xfrm>
          <a:prstGeom prst="rect">
            <a:avLst/>
          </a:prstGeom>
          <a:solidFill>
            <a:srgbClr val="F7F2E3"/>
          </a:solidFill>
          <a:ln cap="flat" cmpd="sng" w="9525">
            <a:solidFill>
              <a:srgbClr val="F7F2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0" name="Google Shape;14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50975" y="4337500"/>
            <a:ext cx="3493500" cy="24729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pic>
        <p:nvPicPr>
          <p:cNvPr id="141" name="Google Shape;14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19150" y="4337488"/>
            <a:ext cx="2959100" cy="2212174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3"/>
          <p:cNvSpPr txBox="1"/>
          <p:nvPr/>
        </p:nvSpPr>
        <p:spPr>
          <a:xfrm>
            <a:off x="238500" y="6433300"/>
            <a:ext cx="3000000" cy="37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chemeClr val="dk1"/>
                </a:solidFill>
              </a:rPr>
              <a:t>UNWTO website.(2023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4"/>
          <p:cNvSpPr txBox="1"/>
          <p:nvPr>
            <p:ph idx="2" type="body"/>
          </p:nvPr>
        </p:nvSpPr>
        <p:spPr>
          <a:xfrm>
            <a:off x="3766457" y="721981"/>
            <a:ext cx="7381200" cy="7584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1000"/>
              </a:spcBef>
              <a:spcAft>
                <a:spcPts val="1600"/>
              </a:spcAft>
              <a:buNone/>
            </a:pPr>
            <a:r>
              <a:rPr lang="es-ES"/>
              <a:t>About Saudi </a:t>
            </a:r>
            <a:r>
              <a:rPr lang="es-ES"/>
              <a:t>Arabia</a:t>
            </a:r>
            <a:r>
              <a:rPr lang="es-ES"/>
              <a:t> </a:t>
            </a:r>
            <a:endParaRPr/>
          </a:p>
        </p:txBody>
      </p:sp>
      <p:pic>
        <p:nvPicPr>
          <p:cNvPr id="148" name="Google Shape;148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4492300"/>
            <a:ext cx="5370025" cy="2365701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4"/>
          <p:cNvSpPr txBox="1"/>
          <p:nvPr/>
        </p:nvSpPr>
        <p:spPr>
          <a:xfrm>
            <a:off x="0" y="6610000"/>
            <a:ext cx="3000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2"/>
                </a:solidFill>
              </a:rPr>
              <a:t>Financial times. (2023).</a:t>
            </a:r>
            <a:endParaRPr sz="1100"/>
          </a:p>
        </p:txBody>
      </p:sp>
      <p:pic>
        <p:nvPicPr>
          <p:cNvPr id="150" name="Google Shape;150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1869100"/>
            <a:ext cx="5370000" cy="2623200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4"/>
          <p:cNvSpPr txBox="1"/>
          <p:nvPr/>
        </p:nvSpPr>
        <p:spPr>
          <a:xfrm>
            <a:off x="0" y="4184500"/>
            <a:ext cx="18987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CN Traveler. (2023). </a:t>
            </a:r>
            <a:endParaRPr sz="1100">
              <a:solidFill>
                <a:schemeClr val="dk1"/>
              </a:solidFill>
            </a:endParaRPr>
          </a:p>
        </p:txBody>
      </p:sp>
      <p:sp>
        <p:nvSpPr>
          <p:cNvPr id="152" name="Google Shape;152;p24"/>
          <p:cNvSpPr txBox="1"/>
          <p:nvPr/>
        </p:nvSpPr>
        <p:spPr>
          <a:xfrm>
            <a:off x="5942325" y="2375000"/>
            <a:ext cx="5589600" cy="40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Saudi opened to Tourism in 2019.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Net zero by 2060.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18 million </a:t>
            </a:r>
            <a:r>
              <a:rPr lang="es-ES"/>
              <a:t>visitors in 2022.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Grow opportunities for women.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50% of their energy will be renewable by 2030.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Protect and restore more than 260,000sk of the country.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/>
              <a:t> 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Local people to have their own voices.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More communicating with the communities.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Show the world the history and culture. </a:t>
            </a:r>
            <a:endParaRPr/>
          </a:p>
        </p:txBody>
      </p:sp>
      <p:sp>
        <p:nvSpPr>
          <p:cNvPr id="153" name="Google Shape;153;p24"/>
          <p:cNvSpPr txBox="1"/>
          <p:nvPr/>
        </p:nvSpPr>
        <p:spPr>
          <a:xfrm>
            <a:off x="7468450" y="6617650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700">
                <a:solidFill>
                  <a:schemeClr val="dk1"/>
                </a:solidFill>
              </a:rPr>
              <a:t>World travel market London. (2022). </a:t>
            </a:r>
            <a:endParaRPr sz="1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5"/>
          <p:cNvSpPr/>
          <p:nvPr/>
        </p:nvSpPr>
        <p:spPr>
          <a:xfrm>
            <a:off x="6552700" y="4387601"/>
            <a:ext cx="200400" cy="181200"/>
          </a:xfrm>
          <a:prstGeom prst="ellipse">
            <a:avLst/>
          </a:prstGeom>
          <a:solidFill>
            <a:srgbClr val="BADB7C"/>
          </a:solidFill>
          <a:ln cap="flat" cmpd="sng" w="3175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cxnSp>
        <p:nvCxnSpPr>
          <p:cNvPr id="159" name="Google Shape;159;p25"/>
          <p:cNvCxnSpPr>
            <a:stCxn id="158" idx="6"/>
            <a:endCxn id="160" idx="2"/>
          </p:cNvCxnSpPr>
          <p:nvPr/>
        </p:nvCxnSpPr>
        <p:spPr>
          <a:xfrm flipH="1" rot="10800000">
            <a:off x="6753100" y="1229201"/>
            <a:ext cx="2099400" cy="3249000"/>
          </a:xfrm>
          <a:prstGeom prst="bentConnector2">
            <a:avLst/>
          </a:prstGeom>
          <a:noFill/>
          <a:ln cap="flat" cmpd="sng" w="25400">
            <a:solidFill>
              <a:srgbClr val="262626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60" name="Google Shape;160;p25"/>
          <p:cNvSpPr txBox="1"/>
          <p:nvPr/>
        </p:nvSpPr>
        <p:spPr>
          <a:xfrm>
            <a:off x="5710854" y="470814"/>
            <a:ext cx="6283096" cy="7584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7F2E3"/>
              </a:buClr>
              <a:buSzPts val="3600"/>
              <a:buFont typeface="Arial"/>
              <a:buNone/>
            </a:pPr>
            <a:r>
              <a:rPr lang="es-ES" sz="3600">
                <a:solidFill>
                  <a:srgbClr val="F7F2E3"/>
                </a:solidFill>
                <a:highlight>
                  <a:srgbClr val="194B46"/>
                </a:highlight>
                <a:latin typeface="Oswald Medium"/>
                <a:ea typeface="Oswald Medium"/>
                <a:cs typeface="Oswald Medium"/>
                <a:sym typeface="Oswald Medium"/>
              </a:rPr>
              <a:t>Saudi </a:t>
            </a:r>
            <a:r>
              <a:rPr lang="es-ES" sz="3600">
                <a:solidFill>
                  <a:srgbClr val="F7F2E3"/>
                </a:solidFill>
                <a:highlight>
                  <a:srgbClr val="194B46"/>
                </a:highlight>
                <a:latin typeface="Oswald Medium"/>
                <a:ea typeface="Oswald Medium"/>
                <a:cs typeface="Oswald Medium"/>
                <a:sym typeface="Oswald Medium"/>
              </a:rPr>
              <a:t>Arabia</a:t>
            </a:r>
            <a:r>
              <a:rPr lang="es-ES" sz="3600">
                <a:solidFill>
                  <a:srgbClr val="F7F2E3"/>
                </a:solidFill>
                <a:highlight>
                  <a:srgbClr val="194B46"/>
                </a:highlight>
                <a:latin typeface="Oswald Medium"/>
                <a:ea typeface="Oswald Medium"/>
                <a:cs typeface="Oswald Medium"/>
                <a:sym typeface="Oswald Medium"/>
              </a:rPr>
              <a:t> on the world map</a:t>
            </a:r>
            <a:endParaRPr/>
          </a:p>
        </p:txBody>
      </p:sp>
      <p:sp>
        <p:nvSpPr>
          <p:cNvPr id="161" name="Google Shape;161;p25"/>
          <p:cNvSpPr/>
          <p:nvPr/>
        </p:nvSpPr>
        <p:spPr>
          <a:xfrm>
            <a:off x="0" y="5837400"/>
            <a:ext cx="200400" cy="1020600"/>
          </a:xfrm>
          <a:prstGeom prst="rect">
            <a:avLst/>
          </a:prstGeom>
          <a:solidFill>
            <a:srgbClr val="F7F2E3"/>
          </a:solidFill>
          <a:ln cap="flat" cmpd="sng" w="9525">
            <a:solidFill>
              <a:srgbClr val="F7F2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highlight>
                <a:srgbClr val="FFFFFF"/>
              </a:highlight>
            </a:endParaRPr>
          </a:p>
        </p:txBody>
      </p:sp>
      <p:sp>
        <p:nvSpPr>
          <p:cNvPr id="162" name="Google Shape;162;p25"/>
          <p:cNvSpPr txBox="1"/>
          <p:nvPr/>
        </p:nvSpPr>
        <p:spPr>
          <a:xfrm>
            <a:off x="10301100" y="1154125"/>
            <a:ext cx="1890900" cy="169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s-ES"/>
              <a:t>Main </a:t>
            </a:r>
            <a:r>
              <a:rPr lang="es-ES"/>
              <a:t>language</a:t>
            </a:r>
            <a:r>
              <a:rPr lang="es-ES"/>
              <a:t> is Arabic.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s-ES"/>
              <a:t>Culture - Islamic teachings, Arab customs.  </a:t>
            </a:r>
            <a:endParaRPr/>
          </a:p>
        </p:txBody>
      </p:sp>
      <p:sp>
        <p:nvSpPr>
          <p:cNvPr id="163" name="Google Shape;163;p25"/>
          <p:cNvSpPr txBox="1"/>
          <p:nvPr/>
        </p:nvSpPr>
        <p:spPr>
          <a:xfrm>
            <a:off x="10778225" y="6550200"/>
            <a:ext cx="12591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Visit Saudi. (2023). </a:t>
            </a:r>
            <a:endParaRPr sz="1100"/>
          </a:p>
        </p:txBody>
      </p:sp>
      <p:pic>
        <p:nvPicPr>
          <p:cNvPr id="164" name="Google Shape;164;p25"/>
          <p:cNvPicPr preferRelativeResize="0"/>
          <p:nvPr/>
        </p:nvPicPr>
        <p:blipFill rotWithShape="1">
          <a:blip r:embed="rId3">
            <a:alphaModFix/>
          </a:blip>
          <a:srcRect b="25556" l="55040" r="28376" t="15201"/>
          <a:stretch/>
        </p:blipFill>
        <p:spPr>
          <a:xfrm>
            <a:off x="10253700" y="2956875"/>
            <a:ext cx="1783627" cy="358435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5"/>
          <p:cNvSpPr txBox="1"/>
          <p:nvPr/>
        </p:nvSpPr>
        <p:spPr>
          <a:xfrm>
            <a:off x="10253700" y="2956875"/>
            <a:ext cx="16788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700">
                <a:solidFill>
                  <a:schemeClr val="dk1"/>
                </a:solidFill>
              </a:rPr>
              <a:t>Saudi Green Initiative. (2022).</a:t>
            </a:r>
            <a:endParaRPr sz="1000"/>
          </a:p>
        </p:txBody>
      </p:sp>
      <p:sp>
        <p:nvSpPr>
          <p:cNvPr id="166" name="Google Shape;166;p25"/>
          <p:cNvSpPr txBox="1"/>
          <p:nvPr/>
        </p:nvSpPr>
        <p:spPr>
          <a:xfrm>
            <a:off x="0" y="3636637"/>
            <a:ext cx="2312100" cy="166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s-ES"/>
              <a:t>4,174 miles from the Uk.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s-ES"/>
              <a:t>Fight time = maximum 8 hours.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s-ES"/>
              <a:t>The world can visit.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2E3"/>
        </a:solidFill>
      </p:bgPr>
    </p:bg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6"/>
          <p:cNvSpPr txBox="1"/>
          <p:nvPr>
            <p:ph type="title"/>
          </p:nvPr>
        </p:nvSpPr>
        <p:spPr>
          <a:xfrm>
            <a:off x="314225" y="335850"/>
            <a:ext cx="88329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>
                <a:solidFill>
                  <a:srgbClr val="396C3A"/>
                </a:solidFill>
                <a:highlight>
                  <a:srgbClr val="F7F2E3"/>
                </a:highlight>
              </a:rPr>
              <a:t>The Development plan - Saudi green Initiative </a:t>
            </a:r>
            <a:endParaRPr>
              <a:solidFill>
                <a:srgbClr val="396C3A"/>
              </a:solidFill>
              <a:highlight>
                <a:srgbClr val="F7F2E3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>
                <a:solidFill>
                  <a:srgbClr val="396C3A"/>
                </a:solidFill>
                <a:highlight>
                  <a:srgbClr val="F7F2E3"/>
                </a:highlight>
              </a:rPr>
              <a:t>(vision 2030)</a:t>
            </a:r>
            <a:endParaRPr>
              <a:solidFill>
                <a:srgbClr val="396C3A"/>
              </a:solidFill>
              <a:highlight>
                <a:srgbClr val="F7F2E3"/>
              </a:highlight>
            </a:endParaRPr>
          </a:p>
        </p:txBody>
      </p:sp>
      <p:sp>
        <p:nvSpPr>
          <p:cNvPr id="172" name="Google Shape;172;p26"/>
          <p:cNvSpPr txBox="1"/>
          <p:nvPr/>
        </p:nvSpPr>
        <p:spPr>
          <a:xfrm>
            <a:off x="677225" y="1898100"/>
            <a:ext cx="10997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rgbClr val="8FB453"/>
              </a:highlight>
            </a:endParaRPr>
          </a:p>
        </p:txBody>
      </p:sp>
      <p:pic>
        <p:nvPicPr>
          <p:cNvPr id="173" name="Google Shape;173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50975" y="4337500"/>
            <a:ext cx="3493500" cy="24729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174" name="Google Shape;174;p26"/>
          <p:cNvSpPr txBox="1"/>
          <p:nvPr/>
        </p:nvSpPr>
        <p:spPr>
          <a:xfrm>
            <a:off x="9280300" y="6619125"/>
            <a:ext cx="12882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rgbClr val="BFBFBF"/>
                </a:solidFill>
              </a:rPr>
              <a:t>Arab News, (2023).</a:t>
            </a:r>
            <a:endParaRPr sz="1100">
              <a:solidFill>
                <a:srgbClr val="BFBFBF"/>
              </a:solidFill>
            </a:endParaRPr>
          </a:p>
        </p:txBody>
      </p:sp>
      <p:sp>
        <p:nvSpPr>
          <p:cNvPr id="175" name="Google Shape;175;p26"/>
          <p:cNvSpPr txBox="1"/>
          <p:nvPr/>
        </p:nvSpPr>
        <p:spPr>
          <a:xfrm>
            <a:off x="314225" y="1451025"/>
            <a:ext cx="7916700" cy="547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I</a:t>
            </a:r>
            <a:r>
              <a:rPr lang="es-ES"/>
              <a:t>mplemented</a:t>
            </a:r>
            <a:r>
              <a:rPr lang="es-ES"/>
              <a:t> the Paris </a:t>
            </a:r>
            <a:r>
              <a:rPr lang="es-ES"/>
              <a:t>agreement</a:t>
            </a:r>
            <a:r>
              <a:rPr lang="es-ES"/>
              <a:t> and UNWTO.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 COP26.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R</a:t>
            </a:r>
            <a:r>
              <a:rPr lang="es-ES"/>
              <a:t>educe</a:t>
            </a:r>
            <a:r>
              <a:rPr lang="es-ES"/>
              <a:t> more </a:t>
            </a:r>
            <a:r>
              <a:rPr lang="es-ES"/>
              <a:t>than</a:t>
            </a:r>
            <a:r>
              <a:rPr lang="es-ES"/>
              <a:t> 10% of carbon emissions, </a:t>
            </a:r>
            <a:r>
              <a:rPr lang="es-ES"/>
              <a:t>global contribution.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Reduce 278 million tons of emissions per year till 2030.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CCE is how they will reach net zero.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joined the GMP plage limited 30% of methane emissions.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185+ million dollars investment.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NEOM - largest hydrogen hubs in the world.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Energy = wind, solar, green hydrogen facility and capture carbon.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Improve and restore quality of air.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Planting trees.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30% of land and sea are protected.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/>
              <a:t> 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Rewilding animals. </a:t>
            </a:r>
            <a:endParaRPr/>
          </a:p>
        </p:txBody>
      </p:sp>
      <p:sp>
        <p:nvSpPr>
          <p:cNvPr id="176" name="Google Shape;176;p26"/>
          <p:cNvSpPr txBox="1"/>
          <p:nvPr/>
        </p:nvSpPr>
        <p:spPr>
          <a:xfrm>
            <a:off x="0" y="6533500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600">
                <a:solidFill>
                  <a:schemeClr val="dk1"/>
                </a:solidFill>
              </a:rPr>
              <a:t>UNFCCC website. (2022). </a:t>
            </a:r>
            <a:r>
              <a:rPr lang="es-ES" sz="700">
                <a:solidFill>
                  <a:schemeClr val="dk1"/>
                </a:solidFill>
              </a:rPr>
              <a:t>Saudi Green Initiative. (2022).</a:t>
            </a:r>
            <a:endParaRPr sz="300"/>
          </a:p>
        </p:txBody>
      </p:sp>
      <p:pic>
        <p:nvPicPr>
          <p:cNvPr id="177" name="Google Shape;177;p26"/>
          <p:cNvPicPr preferRelativeResize="0"/>
          <p:nvPr/>
        </p:nvPicPr>
        <p:blipFill rotWithShape="1">
          <a:blip r:embed="rId4">
            <a:alphaModFix/>
          </a:blip>
          <a:srcRect b="14050" l="8213" r="65890" t="17107"/>
          <a:stretch/>
        </p:blipFill>
        <p:spPr>
          <a:xfrm>
            <a:off x="9337950" y="87775"/>
            <a:ext cx="2594700" cy="3880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178" name="Google Shape;178;p26"/>
          <p:cNvSpPr txBox="1"/>
          <p:nvPr/>
        </p:nvSpPr>
        <p:spPr>
          <a:xfrm>
            <a:off x="10467675" y="3812675"/>
            <a:ext cx="1536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Saudi Green Initiative. (2022).</a:t>
            </a:r>
            <a:endParaRPr sz="1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7"/>
          <p:cNvSpPr/>
          <p:nvPr/>
        </p:nvSpPr>
        <p:spPr>
          <a:xfrm rot="5400000">
            <a:off x="-1377150" y="5512650"/>
            <a:ext cx="3413100" cy="658800"/>
          </a:xfrm>
          <a:prstGeom prst="rect">
            <a:avLst/>
          </a:prstGeom>
          <a:solidFill>
            <a:srgbClr val="F7F2E3"/>
          </a:solidFill>
          <a:ln cap="flat" cmpd="sng" w="9525">
            <a:solidFill>
              <a:srgbClr val="F7F2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7" title="izj"/>
          <p:cNvSpPr txBox="1"/>
          <p:nvPr/>
        </p:nvSpPr>
        <p:spPr>
          <a:xfrm>
            <a:off x="2793275" y="1319575"/>
            <a:ext cx="695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u="sng">
                <a:solidFill>
                  <a:schemeClr val="hlink"/>
                </a:solidFill>
                <a:hlinkClick r:id="rId3"/>
              </a:rPr>
              <a:t>Saudi Green Initiative and Middle East Green Initiative - A New Era of Climate Action</a:t>
            </a:r>
            <a:r>
              <a:rPr lang="es-ES"/>
              <a:t> </a:t>
            </a:r>
            <a:endParaRPr/>
          </a:p>
        </p:txBody>
      </p:sp>
      <p:sp>
        <p:nvSpPr>
          <p:cNvPr id="185" name="Google Shape;185;p27"/>
          <p:cNvSpPr txBox="1"/>
          <p:nvPr/>
        </p:nvSpPr>
        <p:spPr>
          <a:xfrm>
            <a:off x="0" y="6665375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700">
                <a:solidFill>
                  <a:schemeClr val="dk1"/>
                </a:solidFill>
              </a:rPr>
              <a:t>Youtube. (2022).</a:t>
            </a:r>
            <a:endParaRPr sz="400"/>
          </a:p>
        </p:txBody>
      </p:sp>
      <p:pic>
        <p:nvPicPr>
          <p:cNvPr id="186" name="Google Shape;186;p27"/>
          <p:cNvPicPr preferRelativeResize="0"/>
          <p:nvPr/>
        </p:nvPicPr>
        <p:blipFill rotWithShape="1">
          <a:blip r:embed="rId4">
            <a:alphaModFix/>
          </a:blip>
          <a:srcRect b="42204" l="18353" r="22687" t="11860"/>
          <a:stretch/>
        </p:blipFill>
        <p:spPr>
          <a:xfrm>
            <a:off x="1512175" y="1955300"/>
            <a:ext cx="9094651" cy="4218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8"/>
          <p:cNvSpPr txBox="1"/>
          <p:nvPr>
            <p:ph idx="4" type="body"/>
          </p:nvPr>
        </p:nvSpPr>
        <p:spPr>
          <a:xfrm>
            <a:off x="8480175" y="2219631"/>
            <a:ext cx="1800300" cy="7584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1000"/>
              </a:spcBef>
              <a:spcAft>
                <a:spcPts val="1600"/>
              </a:spcAft>
              <a:buNone/>
            </a:pPr>
            <a:r>
              <a:rPr b="1" lang="es-ES" sz="2300"/>
              <a:t>Net Zero 2060</a:t>
            </a:r>
            <a:endParaRPr b="1" sz="2300"/>
          </a:p>
        </p:txBody>
      </p:sp>
      <p:sp>
        <p:nvSpPr>
          <p:cNvPr id="192" name="Google Shape;192;p28"/>
          <p:cNvSpPr txBox="1"/>
          <p:nvPr>
            <p:ph idx="5" type="body"/>
          </p:nvPr>
        </p:nvSpPr>
        <p:spPr>
          <a:xfrm>
            <a:off x="2405444" y="372675"/>
            <a:ext cx="7381200" cy="7584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1000"/>
              </a:spcBef>
              <a:spcAft>
                <a:spcPts val="1600"/>
              </a:spcAft>
              <a:buNone/>
            </a:pPr>
            <a:r>
              <a:rPr lang="es-ES"/>
              <a:t>Main three P</a:t>
            </a:r>
            <a:r>
              <a:rPr lang="es-ES"/>
              <a:t>illars</a:t>
            </a:r>
            <a:r>
              <a:rPr lang="es-ES"/>
              <a:t>  </a:t>
            </a:r>
            <a:endParaRPr/>
          </a:p>
        </p:txBody>
      </p:sp>
      <p:sp>
        <p:nvSpPr>
          <p:cNvPr id="193" name="Google Shape;193;p28"/>
          <p:cNvSpPr/>
          <p:nvPr/>
        </p:nvSpPr>
        <p:spPr>
          <a:xfrm>
            <a:off x="0" y="5837400"/>
            <a:ext cx="200400" cy="1020600"/>
          </a:xfrm>
          <a:prstGeom prst="rect">
            <a:avLst/>
          </a:prstGeom>
          <a:solidFill>
            <a:srgbClr val="194B46"/>
          </a:solidFill>
          <a:ln cap="flat" cmpd="sng" w="9525">
            <a:solidFill>
              <a:srgbClr val="194B4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highlight>
                <a:srgbClr val="FFFFFF"/>
              </a:highlight>
            </a:endParaRPr>
          </a:p>
        </p:txBody>
      </p:sp>
      <p:sp>
        <p:nvSpPr>
          <p:cNvPr id="194" name="Google Shape;194;p28"/>
          <p:cNvSpPr txBox="1"/>
          <p:nvPr/>
        </p:nvSpPr>
        <p:spPr>
          <a:xfrm>
            <a:off x="1755050" y="2012575"/>
            <a:ext cx="12114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28"/>
          <p:cNvSpPr txBox="1"/>
          <p:nvPr/>
        </p:nvSpPr>
        <p:spPr>
          <a:xfrm>
            <a:off x="1449100" y="2227425"/>
            <a:ext cx="1974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s-ES" sz="1500">
                <a:solidFill>
                  <a:schemeClr val="lt1"/>
                </a:solidFill>
              </a:rPr>
              <a:t>E</a:t>
            </a:r>
            <a:r>
              <a:rPr b="1" lang="es-ES" sz="1500">
                <a:solidFill>
                  <a:schemeClr val="lt1"/>
                </a:solidFill>
              </a:rPr>
              <a:t>nergy security. </a:t>
            </a:r>
            <a:endParaRPr b="1" sz="1500"/>
          </a:p>
        </p:txBody>
      </p:sp>
      <p:sp>
        <p:nvSpPr>
          <p:cNvPr id="196" name="Google Shape;196;p28"/>
          <p:cNvSpPr txBox="1"/>
          <p:nvPr/>
        </p:nvSpPr>
        <p:spPr>
          <a:xfrm>
            <a:off x="3882000" y="2109300"/>
            <a:ext cx="18408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s-ES">
                <a:solidFill>
                  <a:schemeClr val="lt1"/>
                </a:solidFill>
              </a:rPr>
              <a:t>E</a:t>
            </a:r>
            <a:r>
              <a:rPr b="1" lang="es-ES">
                <a:solidFill>
                  <a:schemeClr val="lt1"/>
                </a:solidFill>
              </a:rPr>
              <a:t>conomic development for the benefit of humanity.</a:t>
            </a:r>
            <a:endParaRPr b="1"/>
          </a:p>
        </p:txBody>
      </p:sp>
      <p:sp>
        <p:nvSpPr>
          <p:cNvPr id="197" name="Google Shape;197;p28"/>
          <p:cNvSpPr txBox="1"/>
          <p:nvPr/>
        </p:nvSpPr>
        <p:spPr>
          <a:xfrm>
            <a:off x="6181090" y="2219625"/>
            <a:ext cx="18408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s-ES" sz="1600">
                <a:solidFill>
                  <a:schemeClr val="lt1"/>
                </a:solidFill>
              </a:rPr>
              <a:t>C</a:t>
            </a:r>
            <a:r>
              <a:rPr b="1" lang="es-ES" sz="1600">
                <a:solidFill>
                  <a:schemeClr val="lt1"/>
                </a:solidFill>
              </a:rPr>
              <a:t>limate change.</a:t>
            </a:r>
            <a:endParaRPr b="1" sz="1600">
              <a:solidFill>
                <a:schemeClr val="lt1"/>
              </a:solidFill>
            </a:endParaRPr>
          </a:p>
        </p:txBody>
      </p:sp>
      <p:sp>
        <p:nvSpPr>
          <p:cNvPr id="198" name="Google Shape;198;p28"/>
          <p:cNvSpPr txBox="1"/>
          <p:nvPr/>
        </p:nvSpPr>
        <p:spPr>
          <a:xfrm>
            <a:off x="6448088" y="2863500"/>
            <a:ext cx="13068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700">
                <a:solidFill>
                  <a:schemeClr val="dk1"/>
                </a:solidFill>
              </a:rPr>
              <a:t>UNFCCC website. (2022). </a:t>
            </a:r>
            <a:endParaRPr sz="1000"/>
          </a:p>
        </p:txBody>
      </p:sp>
      <p:sp>
        <p:nvSpPr>
          <p:cNvPr id="199" name="Google Shape;199;p28"/>
          <p:cNvSpPr txBox="1"/>
          <p:nvPr/>
        </p:nvSpPr>
        <p:spPr>
          <a:xfrm>
            <a:off x="8088375" y="2127375"/>
            <a:ext cx="3918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s-ES" sz="2800">
                <a:solidFill>
                  <a:schemeClr val="lt1"/>
                </a:solidFill>
              </a:rPr>
              <a:t>=</a:t>
            </a:r>
            <a:endParaRPr b="1" sz="2800">
              <a:solidFill>
                <a:schemeClr val="lt1"/>
              </a:solidFill>
            </a:endParaRPr>
          </a:p>
        </p:txBody>
      </p:sp>
      <p:sp>
        <p:nvSpPr>
          <p:cNvPr id="200" name="Google Shape;200;p28"/>
          <p:cNvSpPr txBox="1"/>
          <p:nvPr/>
        </p:nvSpPr>
        <p:spPr>
          <a:xfrm>
            <a:off x="7372650" y="6445700"/>
            <a:ext cx="3000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600">
                <a:solidFill>
                  <a:schemeClr val="dk1"/>
                </a:solidFill>
              </a:rPr>
              <a:t>World travel market London. (2022). </a:t>
            </a:r>
            <a:endParaRPr sz="900"/>
          </a:p>
        </p:txBody>
      </p:sp>
      <p:sp>
        <p:nvSpPr>
          <p:cNvPr id="201" name="Google Shape;201;p28"/>
          <p:cNvSpPr txBox="1"/>
          <p:nvPr/>
        </p:nvSpPr>
        <p:spPr>
          <a:xfrm>
            <a:off x="6704800" y="4759575"/>
            <a:ext cx="5017800" cy="135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0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“our hearts and arms are open to the world” </a:t>
            </a:r>
            <a:r>
              <a:rPr lang="es-ES" sz="1600">
                <a:solidFill>
                  <a:schemeClr val="lt1"/>
                </a:solidFill>
              </a:rPr>
              <a:t>- President Salman Bin Abdulaziz Al Saud</a:t>
            </a:r>
            <a:endParaRPr sz="1600">
              <a:solidFill>
                <a:schemeClr val="lt1"/>
              </a:solidFill>
            </a:endParaRPr>
          </a:p>
        </p:txBody>
      </p:sp>
      <p:pic>
        <p:nvPicPr>
          <p:cNvPr id="202" name="Google Shape;202;p28"/>
          <p:cNvPicPr preferRelativeResize="0"/>
          <p:nvPr/>
        </p:nvPicPr>
        <p:blipFill rotWithShape="1">
          <a:blip r:embed="rId3">
            <a:alphaModFix/>
          </a:blip>
          <a:srcRect b="15056" l="65059" r="7909" t="13176"/>
          <a:stretch/>
        </p:blipFill>
        <p:spPr>
          <a:xfrm>
            <a:off x="62224" y="3429000"/>
            <a:ext cx="2226900" cy="33255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203" name="Google Shape;203;p28"/>
          <p:cNvSpPr txBox="1"/>
          <p:nvPr/>
        </p:nvSpPr>
        <p:spPr>
          <a:xfrm>
            <a:off x="62225" y="3510075"/>
            <a:ext cx="15546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Saudi Green Initiative. (2022). </a:t>
            </a:r>
            <a:endParaRPr sz="11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Google Shape;208;p29" title="Points score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4463" y="429100"/>
            <a:ext cx="10063074" cy="6222325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9"/>
          <p:cNvSpPr/>
          <p:nvPr/>
        </p:nvSpPr>
        <p:spPr>
          <a:xfrm>
            <a:off x="0" y="5837400"/>
            <a:ext cx="200400" cy="1020600"/>
          </a:xfrm>
          <a:prstGeom prst="rect">
            <a:avLst/>
          </a:prstGeom>
          <a:solidFill>
            <a:srgbClr val="194B46"/>
          </a:solidFill>
          <a:ln cap="flat" cmpd="sng" w="9525">
            <a:solidFill>
              <a:srgbClr val="194B4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highlight>
                <a:srgbClr val="FFFFFF"/>
              </a:highlight>
            </a:endParaRPr>
          </a:p>
        </p:txBody>
      </p:sp>
      <p:sp>
        <p:nvSpPr>
          <p:cNvPr id="210" name="Google Shape;210;p29"/>
          <p:cNvSpPr txBox="1"/>
          <p:nvPr/>
        </p:nvSpPr>
        <p:spPr>
          <a:xfrm>
            <a:off x="1064475" y="6600450"/>
            <a:ext cx="3000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World travel market London. (2022). </a:t>
            </a:r>
            <a:endParaRPr sz="1100"/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" name="Google Shape;215;p30"/>
          <p:cNvGrpSpPr/>
          <p:nvPr/>
        </p:nvGrpSpPr>
        <p:grpSpPr>
          <a:xfrm>
            <a:off x="10397172" y="562645"/>
            <a:ext cx="1058536" cy="1049324"/>
            <a:chOff x="6499100" y="2091350"/>
            <a:chExt cx="261425" cy="266800"/>
          </a:xfrm>
        </p:grpSpPr>
        <p:sp>
          <p:nvSpPr>
            <p:cNvPr id="216" name="Google Shape;216;p30"/>
            <p:cNvSpPr/>
            <p:nvPr/>
          </p:nvSpPr>
          <p:spPr>
            <a:xfrm>
              <a:off x="6630675" y="2228750"/>
              <a:ext cx="129850" cy="129400"/>
            </a:xfrm>
            <a:custGeom>
              <a:rect b="b" l="l" r="r" t="t"/>
              <a:pathLst>
                <a:path extrusionOk="0" h="5176" w="5194">
                  <a:moveTo>
                    <a:pt x="5193" y="1"/>
                  </a:moveTo>
                  <a:lnTo>
                    <a:pt x="5193" y="1"/>
                  </a:lnTo>
                  <a:cubicBezTo>
                    <a:pt x="5193" y="1"/>
                    <a:pt x="3542" y="465"/>
                    <a:pt x="2469" y="465"/>
                  </a:cubicBezTo>
                  <a:cubicBezTo>
                    <a:pt x="2449" y="465"/>
                    <a:pt x="2429" y="465"/>
                    <a:pt x="2410" y="465"/>
                  </a:cubicBezTo>
                  <a:cubicBezTo>
                    <a:pt x="1250" y="483"/>
                    <a:pt x="340" y="1428"/>
                    <a:pt x="358" y="2588"/>
                  </a:cubicBezTo>
                  <a:cubicBezTo>
                    <a:pt x="358" y="2945"/>
                    <a:pt x="447" y="3302"/>
                    <a:pt x="625" y="3605"/>
                  </a:cubicBezTo>
                  <a:cubicBezTo>
                    <a:pt x="768" y="3444"/>
                    <a:pt x="947" y="3284"/>
                    <a:pt x="1125" y="3088"/>
                  </a:cubicBezTo>
                  <a:cubicBezTo>
                    <a:pt x="1589" y="2642"/>
                    <a:pt x="2071" y="2231"/>
                    <a:pt x="2570" y="1856"/>
                  </a:cubicBezTo>
                  <a:cubicBezTo>
                    <a:pt x="2606" y="1821"/>
                    <a:pt x="2642" y="1821"/>
                    <a:pt x="2677" y="1821"/>
                  </a:cubicBezTo>
                  <a:lnTo>
                    <a:pt x="2695" y="1821"/>
                  </a:lnTo>
                  <a:cubicBezTo>
                    <a:pt x="2767" y="1821"/>
                    <a:pt x="2820" y="1892"/>
                    <a:pt x="2820" y="1981"/>
                  </a:cubicBezTo>
                  <a:lnTo>
                    <a:pt x="661" y="4015"/>
                  </a:lnTo>
                  <a:cubicBezTo>
                    <a:pt x="661" y="4015"/>
                    <a:pt x="590" y="4105"/>
                    <a:pt x="554" y="4158"/>
                  </a:cubicBezTo>
                  <a:cubicBezTo>
                    <a:pt x="215" y="4551"/>
                    <a:pt x="1" y="4925"/>
                    <a:pt x="1" y="5175"/>
                  </a:cubicBezTo>
                  <a:lnTo>
                    <a:pt x="429" y="5175"/>
                  </a:lnTo>
                  <a:cubicBezTo>
                    <a:pt x="429" y="5015"/>
                    <a:pt x="697" y="4640"/>
                    <a:pt x="1089" y="4212"/>
                  </a:cubicBezTo>
                  <a:cubicBezTo>
                    <a:pt x="1446" y="4551"/>
                    <a:pt x="1928" y="4729"/>
                    <a:pt x="2410" y="4729"/>
                  </a:cubicBezTo>
                  <a:cubicBezTo>
                    <a:pt x="2767" y="4729"/>
                    <a:pt x="3123" y="4622"/>
                    <a:pt x="3427" y="4444"/>
                  </a:cubicBezTo>
                  <a:cubicBezTo>
                    <a:pt x="4997" y="3534"/>
                    <a:pt x="5193" y="1874"/>
                    <a:pt x="5193" y="1"/>
                  </a:cubicBez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0"/>
            <p:cNvSpPr/>
            <p:nvPr/>
          </p:nvSpPr>
          <p:spPr>
            <a:xfrm>
              <a:off x="6499100" y="2185925"/>
              <a:ext cx="103500" cy="150350"/>
            </a:xfrm>
            <a:custGeom>
              <a:rect b="b" l="l" r="r" t="t"/>
              <a:pathLst>
                <a:path extrusionOk="0" h="6014" w="4140">
                  <a:moveTo>
                    <a:pt x="3052" y="1"/>
                  </a:moveTo>
                  <a:lnTo>
                    <a:pt x="821" y="608"/>
                  </a:lnTo>
                  <a:lnTo>
                    <a:pt x="1731" y="1143"/>
                  </a:lnTo>
                  <a:lnTo>
                    <a:pt x="357" y="3534"/>
                  </a:lnTo>
                  <a:cubicBezTo>
                    <a:pt x="36" y="4016"/>
                    <a:pt x="0" y="4640"/>
                    <a:pt x="286" y="5157"/>
                  </a:cubicBezTo>
                  <a:cubicBezTo>
                    <a:pt x="589" y="5675"/>
                    <a:pt x="1142" y="6014"/>
                    <a:pt x="1749" y="6014"/>
                  </a:cubicBezTo>
                  <a:lnTo>
                    <a:pt x="4140" y="6014"/>
                  </a:lnTo>
                  <a:lnTo>
                    <a:pt x="4140" y="4961"/>
                  </a:lnTo>
                  <a:lnTo>
                    <a:pt x="1749" y="4961"/>
                  </a:lnTo>
                  <a:cubicBezTo>
                    <a:pt x="1535" y="4943"/>
                    <a:pt x="1339" y="4818"/>
                    <a:pt x="1232" y="4622"/>
                  </a:cubicBezTo>
                  <a:cubicBezTo>
                    <a:pt x="1160" y="4444"/>
                    <a:pt x="1178" y="4230"/>
                    <a:pt x="1285" y="4087"/>
                  </a:cubicBezTo>
                  <a:lnTo>
                    <a:pt x="2677" y="1678"/>
                  </a:lnTo>
                  <a:lnTo>
                    <a:pt x="3640" y="2231"/>
                  </a:lnTo>
                  <a:lnTo>
                    <a:pt x="3052" y="1"/>
                  </a:ln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30"/>
            <p:cNvSpPr/>
            <p:nvPr/>
          </p:nvSpPr>
          <p:spPr>
            <a:xfrm>
              <a:off x="6577150" y="2091350"/>
              <a:ext cx="155700" cy="124050"/>
            </a:xfrm>
            <a:custGeom>
              <a:rect b="b" l="l" r="r" t="t"/>
              <a:pathLst>
                <a:path extrusionOk="0" h="4962" w="6228">
                  <a:moveTo>
                    <a:pt x="2522" y="1"/>
                  </a:moveTo>
                  <a:cubicBezTo>
                    <a:pt x="1935" y="1"/>
                    <a:pt x="1403" y="319"/>
                    <a:pt x="1125" y="840"/>
                  </a:cubicBezTo>
                  <a:lnTo>
                    <a:pt x="1" y="2927"/>
                  </a:lnTo>
                  <a:lnTo>
                    <a:pt x="947" y="3463"/>
                  </a:lnTo>
                  <a:lnTo>
                    <a:pt x="2053" y="1393"/>
                  </a:lnTo>
                  <a:cubicBezTo>
                    <a:pt x="2160" y="1215"/>
                    <a:pt x="2338" y="1090"/>
                    <a:pt x="2552" y="1090"/>
                  </a:cubicBezTo>
                  <a:cubicBezTo>
                    <a:pt x="2749" y="1090"/>
                    <a:pt x="2909" y="1215"/>
                    <a:pt x="2998" y="1393"/>
                  </a:cubicBezTo>
                  <a:lnTo>
                    <a:pt x="4390" y="3802"/>
                  </a:lnTo>
                  <a:lnTo>
                    <a:pt x="3409" y="4355"/>
                  </a:lnTo>
                  <a:lnTo>
                    <a:pt x="5639" y="4962"/>
                  </a:lnTo>
                  <a:lnTo>
                    <a:pt x="6228" y="2731"/>
                  </a:lnTo>
                  <a:lnTo>
                    <a:pt x="5336" y="3266"/>
                  </a:lnTo>
                  <a:lnTo>
                    <a:pt x="3944" y="876"/>
                  </a:lnTo>
                  <a:cubicBezTo>
                    <a:pt x="3676" y="340"/>
                    <a:pt x="3141" y="1"/>
                    <a:pt x="2570" y="1"/>
                  </a:cubicBezTo>
                  <a:cubicBezTo>
                    <a:pt x="2554" y="1"/>
                    <a:pt x="2538" y="1"/>
                    <a:pt x="2522" y="1"/>
                  </a:cubicBez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9" name="Google Shape;219;p30"/>
          <p:cNvSpPr txBox="1"/>
          <p:nvPr/>
        </p:nvSpPr>
        <p:spPr>
          <a:xfrm>
            <a:off x="0" y="2446575"/>
            <a:ext cx="459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>
                <a:solidFill>
                  <a:schemeClr val="dk1"/>
                </a:solidFill>
              </a:rPr>
              <a:t>The Line - </a:t>
            </a:r>
            <a:r>
              <a:rPr lang="es-ES" u="sng">
                <a:solidFill>
                  <a:schemeClr val="hlink"/>
                </a:solidFill>
                <a:hlinkClick r:id="rId3"/>
              </a:rPr>
              <a:t>NEOM | What is THE LINE?</a:t>
            </a:r>
            <a:r>
              <a:rPr lang="es-ES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20" name="Google Shape;220;p30"/>
          <p:cNvSpPr txBox="1"/>
          <p:nvPr/>
        </p:nvSpPr>
        <p:spPr>
          <a:xfrm>
            <a:off x="887050" y="791675"/>
            <a:ext cx="4149000" cy="7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3700">
                <a:solidFill>
                  <a:schemeClr val="lt1"/>
                </a:solidFill>
                <a:latin typeface="Oswald"/>
                <a:ea typeface="Oswald"/>
                <a:cs typeface="Oswald"/>
                <a:sym typeface="Oswald"/>
              </a:rPr>
              <a:t>The line </a:t>
            </a:r>
            <a:endParaRPr sz="3700">
              <a:solidFill>
                <a:schemeClr val="lt1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221" name="Google Shape;221;p30"/>
          <p:cNvSpPr txBox="1"/>
          <p:nvPr/>
        </p:nvSpPr>
        <p:spPr>
          <a:xfrm>
            <a:off x="5217425" y="2871025"/>
            <a:ext cx="6610200" cy="341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Home to 9 </a:t>
            </a:r>
            <a:r>
              <a:rPr lang="es-ES"/>
              <a:t>million</a:t>
            </a:r>
            <a:r>
              <a:rPr lang="es-ES"/>
              <a:t> people in Neom.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500m high, 200m wided and 170km long city.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No cars, roads or </a:t>
            </a:r>
            <a:r>
              <a:rPr lang="es-ES"/>
              <a:t>emissions.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Five minute walk from everything. 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95% of the land will be preserved.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Powered by clean energy solar.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New quality of life.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➢"/>
            </a:pPr>
            <a:r>
              <a:rPr lang="es-ES"/>
              <a:t>More jobs, education and better financial benefits. </a:t>
            </a:r>
            <a:endParaRPr/>
          </a:p>
        </p:txBody>
      </p:sp>
      <p:sp>
        <p:nvSpPr>
          <p:cNvPr id="222" name="Google Shape;222;p30"/>
          <p:cNvSpPr txBox="1"/>
          <p:nvPr/>
        </p:nvSpPr>
        <p:spPr>
          <a:xfrm>
            <a:off x="5446350" y="6503725"/>
            <a:ext cx="30000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solidFill>
                  <a:schemeClr val="dk1"/>
                </a:solidFill>
              </a:rPr>
              <a:t>NEOM website. (2023).</a:t>
            </a:r>
            <a:endParaRPr sz="1200"/>
          </a:p>
        </p:txBody>
      </p:sp>
      <p:pic>
        <p:nvPicPr>
          <p:cNvPr id="223" name="Google Shape;223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61875" y="44875"/>
            <a:ext cx="5341424" cy="240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0"/>
          <p:cNvPicPr preferRelativeResize="0"/>
          <p:nvPr/>
        </p:nvPicPr>
        <p:blipFill rotWithShape="1">
          <a:blip r:embed="rId5">
            <a:alphaModFix/>
          </a:blip>
          <a:srcRect b="15904" l="50898" r="7971" t="31741"/>
          <a:stretch/>
        </p:blipFill>
        <p:spPr>
          <a:xfrm>
            <a:off x="0" y="3042700"/>
            <a:ext cx="2451226" cy="1755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0"/>
          <p:cNvPicPr preferRelativeResize="0"/>
          <p:nvPr/>
        </p:nvPicPr>
        <p:blipFill rotWithShape="1">
          <a:blip r:embed="rId6">
            <a:alphaModFix/>
          </a:blip>
          <a:srcRect b="21927" l="50612" r="9734" t="19770"/>
          <a:stretch/>
        </p:blipFill>
        <p:spPr>
          <a:xfrm>
            <a:off x="2451225" y="3042700"/>
            <a:ext cx="2210894" cy="1755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0"/>
          <p:cNvPicPr preferRelativeResize="0"/>
          <p:nvPr/>
        </p:nvPicPr>
        <p:blipFill rotWithShape="1">
          <a:blip r:embed="rId7">
            <a:alphaModFix/>
          </a:blip>
          <a:srcRect b="12276" l="10139" r="50848" t="18206"/>
          <a:stretch/>
        </p:blipFill>
        <p:spPr>
          <a:xfrm>
            <a:off x="0" y="4797725"/>
            <a:ext cx="2451226" cy="2060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30"/>
          <p:cNvPicPr preferRelativeResize="0"/>
          <p:nvPr/>
        </p:nvPicPr>
        <p:blipFill rotWithShape="1">
          <a:blip r:embed="rId8">
            <a:alphaModFix/>
          </a:blip>
          <a:srcRect b="30581" l="16740" r="52895" t="30401"/>
          <a:stretch/>
        </p:blipFill>
        <p:spPr>
          <a:xfrm>
            <a:off x="2451225" y="4797725"/>
            <a:ext cx="2210899" cy="2060276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30"/>
          <p:cNvSpPr txBox="1"/>
          <p:nvPr/>
        </p:nvSpPr>
        <p:spPr>
          <a:xfrm>
            <a:off x="94125" y="6511375"/>
            <a:ext cx="30000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Saudi Green Initiative. (2022). </a:t>
            </a:r>
            <a:endParaRPr sz="11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Google Shape;233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7700" y="0"/>
            <a:ext cx="8832799" cy="685800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34" name="Google Shape;234;p31"/>
          <p:cNvGrpSpPr/>
          <p:nvPr/>
        </p:nvGrpSpPr>
        <p:grpSpPr>
          <a:xfrm>
            <a:off x="10365313" y="497122"/>
            <a:ext cx="1166138" cy="1172159"/>
            <a:chOff x="6499100" y="2091350"/>
            <a:chExt cx="261425" cy="266800"/>
          </a:xfrm>
        </p:grpSpPr>
        <p:sp>
          <p:nvSpPr>
            <p:cNvPr id="235" name="Google Shape;235;p31"/>
            <p:cNvSpPr/>
            <p:nvPr/>
          </p:nvSpPr>
          <p:spPr>
            <a:xfrm>
              <a:off x="6630675" y="2228750"/>
              <a:ext cx="129850" cy="129400"/>
            </a:xfrm>
            <a:custGeom>
              <a:rect b="b" l="l" r="r" t="t"/>
              <a:pathLst>
                <a:path extrusionOk="0" h="5176" w="5194">
                  <a:moveTo>
                    <a:pt x="5193" y="1"/>
                  </a:moveTo>
                  <a:lnTo>
                    <a:pt x="5193" y="1"/>
                  </a:lnTo>
                  <a:cubicBezTo>
                    <a:pt x="5193" y="1"/>
                    <a:pt x="3542" y="465"/>
                    <a:pt x="2469" y="465"/>
                  </a:cubicBezTo>
                  <a:cubicBezTo>
                    <a:pt x="2449" y="465"/>
                    <a:pt x="2429" y="465"/>
                    <a:pt x="2410" y="465"/>
                  </a:cubicBezTo>
                  <a:cubicBezTo>
                    <a:pt x="1250" y="483"/>
                    <a:pt x="340" y="1428"/>
                    <a:pt x="358" y="2588"/>
                  </a:cubicBezTo>
                  <a:cubicBezTo>
                    <a:pt x="358" y="2945"/>
                    <a:pt x="447" y="3302"/>
                    <a:pt x="625" y="3605"/>
                  </a:cubicBezTo>
                  <a:cubicBezTo>
                    <a:pt x="768" y="3444"/>
                    <a:pt x="947" y="3284"/>
                    <a:pt x="1125" y="3088"/>
                  </a:cubicBezTo>
                  <a:cubicBezTo>
                    <a:pt x="1589" y="2642"/>
                    <a:pt x="2071" y="2231"/>
                    <a:pt x="2570" y="1856"/>
                  </a:cubicBezTo>
                  <a:cubicBezTo>
                    <a:pt x="2606" y="1821"/>
                    <a:pt x="2642" y="1821"/>
                    <a:pt x="2677" y="1821"/>
                  </a:cubicBezTo>
                  <a:lnTo>
                    <a:pt x="2695" y="1821"/>
                  </a:lnTo>
                  <a:cubicBezTo>
                    <a:pt x="2767" y="1821"/>
                    <a:pt x="2820" y="1892"/>
                    <a:pt x="2820" y="1981"/>
                  </a:cubicBezTo>
                  <a:lnTo>
                    <a:pt x="661" y="4015"/>
                  </a:lnTo>
                  <a:cubicBezTo>
                    <a:pt x="661" y="4015"/>
                    <a:pt x="590" y="4105"/>
                    <a:pt x="554" y="4158"/>
                  </a:cubicBezTo>
                  <a:cubicBezTo>
                    <a:pt x="215" y="4551"/>
                    <a:pt x="1" y="4925"/>
                    <a:pt x="1" y="5175"/>
                  </a:cubicBezTo>
                  <a:lnTo>
                    <a:pt x="429" y="5175"/>
                  </a:lnTo>
                  <a:cubicBezTo>
                    <a:pt x="429" y="5015"/>
                    <a:pt x="697" y="4640"/>
                    <a:pt x="1089" y="4212"/>
                  </a:cubicBezTo>
                  <a:cubicBezTo>
                    <a:pt x="1446" y="4551"/>
                    <a:pt x="1928" y="4729"/>
                    <a:pt x="2410" y="4729"/>
                  </a:cubicBezTo>
                  <a:cubicBezTo>
                    <a:pt x="2767" y="4729"/>
                    <a:pt x="3123" y="4622"/>
                    <a:pt x="3427" y="4444"/>
                  </a:cubicBezTo>
                  <a:cubicBezTo>
                    <a:pt x="4997" y="3534"/>
                    <a:pt x="5193" y="1874"/>
                    <a:pt x="5193" y="1"/>
                  </a:cubicBez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1"/>
            <p:cNvSpPr/>
            <p:nvPr/>
          </p:nvSpPr>
          <p:spPr>
            <a:xfrm>
              <a:off x="6499100" y="2185925"/>
              <a:ext cx="103500" cy="150350"/>
            </a:xfrm>
            <a:custGeom>
              <a:rect b="b" l="l" r="r" t="t"/>
              <a:pathLst>
                <a:path extrusionOk="0" h="6014" w="4140">
                  <a:moveTo>
                    <a:pt x="3052" y="1"/>
                  </a:moveTo>
                  <a:lnTo>
                    <a:pt x="821" y="608"/>
                  </a:lnTo>
                  <a:lnTo>
                    <a:pt x="1731" y="1143"/>
                  </a:lnTo>
                  <a:lnTo>
                    <a:pt x="357" y="3534"/>
                  </a:lnTo>
                  <a:cubicBezTo>
                    <a:pt x="36" y="4016"/>
                    <a:pt x="0" y="4640"/>
                    <a:pt x="286" y="5157"/>
                  </a:cubicBezTo>
                  <a:cubicBezTo>
                    <a:pt x="589" y="5675"/>
                    <a:pt x="1142" y="6014"/>
                    <a:pt x="1749" y="6014"/>
                  </a:cubicBezTo>
                  <a:lnTo>
                    <a:pt x="4140" y="6014"/>
                  </a:lnTo>
                  <a:lnTo>
                    <a:pt x="4140" y="4961"/>
                  </a:lnTo>
                  <a:lnTo>
                    <a:pt x="1749" y="4961"/>
                  </a:lnTo>
                  <a:cubicBezTo>
                    <a:pt x="1535" y="4943"/>
                    <a:pt x="1339" y="4818"/>
                    <a:pt x="1232" y="4622"/>
                  </a:cubicBezTo>
                  <a:cubicBezTo>
                    <a:pt x="1160" y="4444"/>
                    <a:pt x="1178" y="4230"/>
                    <a:pt x="1285" y="4087"/>
                  </a:cubicBezTo>
                  <a:lnTo>
                    <a:pt x="2677" y="1678"/>
                  </a:lnTo>
                  <a:lnTo>
                    <a:pt x="3640" y="2231"/>
                  </a:lnTo>
                  <a:lnTo>
                    <a:pt x="3052" y="1"/>
                  </a:ln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1"/>
            <p:cNvSpPr/>
            <p:nvPr/>
          </p:nvSpPr>
          <p:spPr>
            <a:xfrm>
              <a:off x="6577150" y="2091350"/>
              <a:ext cx="155700" cy="124050"/>
            </a:xfrm>
            <a:custGeom>
              <a:rect b="b" l="l" r="r" t="t"/>
              <a:pathLst>
                <a:path extrusionOk="0" h="4962" w="6228">
                  <a:moveTo>
                    <a:pt x="2522" y="1"/>
                  </a:moveTo>
                  <a:cubicBezTo>
                    <a:pt x="1935" y="1"/>
                    <a:pt x="1403" y="319"/>
                    <a:pt x="1125" y="840"/>
                  </a:cubicBezTo>
                  <a:lnTo>
                    <a:pt x="1" y="2927"/>
                  </a:lnTo>
                  <a:lnTo>
                    <a:pt x="947" y="3463"/>
                  </a:lnTo>
                  <a:lnTo>
                    <a:pt x="2053" y="1393"/>
                  </a:lnTo>
                  <a:cubicBezTo>
                    <a:pt x="2160" y="1215"/>
                    <a:pt x="2338" y="1090"/>
                    <a:pt x="2552" y="1090"/>
                  </a:cubicBezTo>
                  <a:cubicBezTo>
                    <a:pt x="2749" y="1090"/>
                    <a:pt x="2909" y="1215"/>
                    <a:pt x="2998" y="1393"/>
                  </a:cubicBezTo>
                  <a:lnTo>
                    <a:pt x="4390" y="3802"/>
                  </a:lnTo>
                  <a:lnTo>
                    <a:pt x="3409" y="4355"/>
                  </a:lnTo>
                  <a:lnTo>
                    <a:pt x="5639" y="4962"/>
                  </a:lnTo>
                  <a:lnTo>
                    <a:pt x="6228" y="2731"/>
                  </a:lnTo>
                  <a:lnTo>
                    <a:pt x="5336" y="3266"/>
                  </a:lnTo>
                  <a:lnTo>
                    <a:pt x="3944" y="876"/>
                  </a:lnTo>
                  <a:cubicBezTo>
                    <a:pt x="3676" y="340"/>
                    <a:pt x="3141" y="1"/>
                    <a:pt x="2570" y="1"/>
                  </a:cubicBezTo>
                  <a:cubicBezTo>
                    <a:pt x="2554" y="1"/>
                    <a:pt x="2538" y="1"/>
                    <a:pt x="2522" y="1"/>
                  </a:cubicBezTo>
                  <a:close/>
                </a:path>
              </a:pathLst>
            </a:custGeom>
            <a:solidFill>
              <a:srgbClr val="F2EBE0"/>
            </a:solidFill>
            <a:ln cap="flat" cmpd="sng" w="19050">
              <a:solidFill>
                <a:srgbClr val="396C3A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8" name="Google Shape;238;p31"/>
          <p:cNvSpPr txBox="1"/>
          <p:nvPr/>
        </p:nvSpPr>
        <p:spPr>
          <a:xfrm>
            <a:off x="9213950" y="2823325"/>
            <a:ext cx="2584800" cy="330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2600">
                <a:latin typeface="Playfair Display"/>
                <a:ea typeface="Playfair Display"/>
                <a:cs typeface="Playfair Display"/>
                <a:sym typeface="Playfair Display"/>
              </a:rPr>
              <a:t>“We are just getting started and would like everyone </a:t>
            </a:r>
            <a:r>
              <a:rPr lang="es-ES" sz="26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to join us on our journey</a:t>
            </a:r>
            <a:r>
              <a:rPr lang="es-ES" sz="2600">
                <a:latin typeface="Playfair Display"/>
                <a:ea typeface="Playfair Display"/>
                <a:cs typeface="Playfair Display"/>
                <a:sym typeface="Playfair Display"/>
              </a:rPr>
              <a:t>” - Fahd Hamidaddin </a:t>
            </a:r>
            <a:endParaRPr sz="2600"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/>
          </a:p>
        </p:txBody>
      </p:sp>
      <p:sp>
        <p:nvSpPr>
          <p:cNvPr id="239" name="Google Shape;239;p31"/>
          <p:cNvSpPr txBox="1"/>
          <p:nvPr/>
        </p:nvSpPr>
        <p:spPr>
          <a:xfrm>
            <a:off x="8785100" y="6524175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700">
                <a:solidFill>
                  <a:schemeClr val="dk1"/>
                </a:solidFill>
              </a:rPr>
              <a:t>World travel market London. (2022). </a:t>
            </a:r>
            <a:endParaRPr sz="1000"/>
          </a:p>
        </p:txBody>
      </p:sp>
      <p:sp>
        <p:nvSpPr>
          <p:cNvPr id="240" name="Google Shape;240;p31"/>
          <p:cNvSpPr txBox="1"/>
          <p:nvPr/>
        </p:nvSpPr>
        <p:spPr>
          <a:xfrm>
            <a:off x="6752875" y="6508875"/>
            <a:ext cx="18315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800">
                <a:solidFill>
                  <a:schemeClr val="dk1"/>
                </a:solidFill>
              </a:rPr>
              <a:t>Hotelier website. (2020).</a:t>
            </a:r>
            <a:endParaRPr sz="11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2"/>
          <p:cNvSpPr txBox="1"/>
          <p:nvPr>
            <p:ph idx="1" type="body"/>
          </p:nvPr>
        </p:nvSpPr>
        <p:spPr>
          <a:xfrm>
            <a:off x="477522" y="4598127"/>
            <a:ext cx="1907462" cy="19633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4B46"/>
              </a:buClr>
              <a:buSzPts val="1800"/>
              <a:buNone/>
            </a:pPr>
            <a:r>
              <a:rPr lang="es-ES"/>
              <a:t>The idea of V</a:t>
            </a:r>
            <a:r>
              <a:rPr lang="es-ES"/>
              <a:t>ision</a:t>
            </a:r>
            <a:r>
              <a:rPr lang="es-ES"/>
              <a:t> 2030 and Saudi and middle East Green initiative by King Salman. 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rgbClr val="194B46"/>
              </a:buClr>
              <a:buSzPts val="1800"/>
              <a:buNone/>
            </a:pPr>
            <a:r>
              <a:t/>
            </a:r>
            <a:endParaRPr/>
          </a:p>
        </p:txBody>
      </p:sp>
      <p:sp>
        <p:nvSpPr>
          <p:cNvPr id="246" name="Google Shape;246;p32"/>
          <p:cNvSpPr txBox="1"/>
          <p:nvPr>
            <p:ph idx="2" type="body"/>
          </p:nvPr>
        </p:nvSpPr>
        <p:spPr>
          <a:xfrm>
            <a:off x="5060233" y="4598127"/>
            <a:ext cx="1907462" cy="19633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4B46"/>
              </a:buClr>
              <a:buSzPts val="1800"/>
              <a:buNone/>
            </a:pPr>
            <a:r>
              <a:rPr lang="es-ES"/>
              <a:t>Action takes place to </a:t>
            </a:r>
            <a:r>
              <a:rPr lang="es-ES"/>
              <a:t>build</a:t>
            </a:r>
            <a:r>
              <a:rPr lang="es-ES"/>
              <a:t> the ideas and start making the change for the </a:t>
            </a:r>
            <a:r>
              <a:rPr lang="es-ES"/>
              <a:t>economy.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rgbClr val="194B46"/>
              </a:buClr>
              <a:buSzPts val="1800"/>
              <a:buNone/>
            </a:pPr>
            <a:r>
              <a:t/>
            </a:r>
            <a:endParaRPr/>
          </a:p>
        </p:txBody>
      </p:sp>
      <p:sp>
        <p:nvSpPr>
          <p:cNvPr id="247" name="Google Shape;247;p32"/>
          <p:cNvSpPr txBox="1"/>
          <p:nvPr>
            <p:ph idx="3" type="body"/>
          </p:nvPr>
        </p:nvSpPr>
        <p:spPr>
          <a:xfrm>
            <a:off x="9653740" y="4598127"/>
            <a:ext cx="1907462" cy="19633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rgbClr val="194B46"/>
              </a:buClr>
              <a:buSzPts val="1800"/>
              <a:buNone/>
            </a:pPr>
            <a:r>
              <a:rPr lang="es-ES"/>
              <a:t>Completed</a:t>
            </a:r>
            <a:r>
              <a:rPr lang="es-ES"/>
              <a:t> the </a:t>
            </a:r>
            <a:r>
              <a:rPr lang="es-ES"/>
              <a:t>challenge</a:t>
            </a:r>
            <a:r>
              <a:rPr lang="es-ES"/>
              <a:t> against Net Zero. </a:t>
            </a:r>
            <a:endParaRPr/>
          </a:p>
        </p:txBody>
      </p:sp>
      <p:sp>
        <p:nvSpPr>
          <p:cNvPr id="248" name="Google Shape;248;p32"/>
          <p:cNvSpPr txBox="1"/>
          <p:nvPr>
            <p:ph idx="4" type="body"/>
          </p:nvPr>
        </p:nvSpPr>
        <p:spPr>
          <a:xfrm>
            <a:off x="2715183" y="1768059"/>
            <a:ext cx="1907462" cy="196335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194B46"/>
              </a:buClr>
              <a:buSzPts val="1800"/>
              <a:buNone/>
            </a:pPr>
            <a:r>
              <a:rPr lang="es-ES"/>
              <a:t>I</a:t>
            </a:r>
            <a:r>
              <a:rPr lang="es-ES"/>
              <a:t>mplementing</a:t>
            </a:r>
            <a:r>
              <a:rPr lang="es-ES"/>
              <a:t> the ideas and how the </a:t>
            </a:r>
            <a:r>
              <a:rPr lang="es-ES"/>
              <a:t>Government</a:t>
            </a:r>
            <a:r>
              <a:rPr lang="es-ES"/>
              <a:t> will be able to support and fund the growth. </a:t>
            </a:r>
            <a:endParaRPr/>
          </a:p>
        </p:txBody>
      </p:sp>
      <p:sp>
        <p:nvSpPr>
          <p:cNvPr id="249" name="Google Shape;249;p32"/>
          <p:cNvSpPr txBox="1"/>
          <p:nvPr>
            <p:ph idx="5" type="body"/>
          </p:nvPr>
        </p:nvSpPr>
        <p:spPr>
          <a:xfrm>
            <a:off x="7336347" y="1670487"/>
            <a:ext cx="1907462" cy="196335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194B46"/>
              </a:buClr>
              <a:buSzPts val="1800"/>
              <a:buNone/>
            </a:pPr>
            <a:r>
              <a:rPr lang="es-ES"/>
              <a:t>Accomplished long-term growth to Saudi </a:t>
            </a:r>
            <a:r>
              <a:rPr lang="es-ES"/>
              <a:t>economy. </a:t>
            </a:r>
            <a:r>
              <a:rPr lang="es-ES"/>
              <a:t> </a:t>
            </a:r>
            <a:endParaRPr/>
          </a:p>
        </p:txBody>
      </p:sp>
      <p:sp>
        <p:nvSpPr>
          <p:cNvPr id="250" name="Google Shape;250;p32"/>
          <p:cNvSpPr txBox="1"/>
          <p:nvPr>
            <p:ph idx="6" type="body"/>
          </p:nvPr>
        </p:nvSpPr>
        <p:spPr>
          <a:xfrm>
            <a:off x="540763" y="3176040"/>
            <a:ext cx="1979003" cy="45065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2800"/>
              <a:buNone/>
            </a:pPr>
            <a:r>
              <a:rPr lang="es-ES">
                <a:solidFill>
                  <a:srgbClr val="F7F2E3"/>
                </a:solidFill>
              </a:rPr>
              <a:t>2016</a:t>
            </a:r>
            <a:endParaRPr/>
          </a:p>
        </p:txBody>
      </p:sp>
      <p:sp>
        <p:nvSpPr>
          <p:cNvPr id="251" name="Google Shape;251;p32"/>
          <p:cNvSpPr txBox="1"/>
          <p:nvPr>
            <p:ph idx="7" type="body"/>
          </p:nvPr>
        </p:nvSpPr>
        <p:spPr>
          <a:xfrm>
            <a:off x="4983568" y="3191873"/>
            <a:ext cx="1979003" cy="45065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2800"/>
              <a:buNone/>
            </a:pPr>
            <a:r>
              <a:rPr lang="es-ES">
                <a:solidFill>
                  <a:srgbClr val="F7F2E3"/>
                </a:solidFill>
              </a:rPr>
              <a:t>2022</a:t>
            </a:r>
            <a:endParaRPr/>
          </a:p>
        </p:txBody>
      </p:sp>
      <p:sp>
        <p:nvSpPr>
          <p:cNvPr id="252" name="Google Shape;252;p32"/>
          <p:cNvSpPr txBox="1"/>
          <p:nvPr>
            <p:ph idx="8" type="body"/>
          </p:nvPr>
        </p:nvSpPr>
        <p:spPr>
          <a:xfrm>
            <a:off x="9533117" y="3218375"/>
            <a:ext cx="1979003" cy="45065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2800"/>
              <a:buNone/>
            </a:pPr>
            <a:r>
              <a:rPr lang="es-ES">
                <a:solidFill>
                  <a:srgbClr val="F7F2E3"/>
                </a:solidFill>
              </a:rPr>
              <a:t>2060</a:t>
            </a:r>
            <a:endParaRPr/>
          </a:p>
        </p:txBody>
      </p:sp>
      <p:sp>
        <p:nvSpPr>
          <p:cNvPr id="253" name="Google Shape;253;p32"/>
          <p:cNvSpPr txBox="1"/>
          <p:nvPr>
            <p:ph idx="9" type="body"/>
          </p:nvPr>
        </p:nvSpPr>
        <p:spPr>
          <a:xfrm>
            <a:off x="7314789" y="4647221"/>
            <a:ext cx="1979003" cy="45065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2800"/>
              <a:buNone/>
            </a:pPr>
            <a:r>
              <a:rPr lang="es-ES">
                <a:solidFill>
                  <a:srgbClr val="F7F2E3"/>
                </a:solidFill>
              </a:rPr>
              <a:t>2030</a:t>
            </a:r>
            <a:endParaRPr/>
          </a:p>
        </p:txBody>
      </p:sp>
      <p:sp>
        <p:nvSpPr>
          <p:cNvPr id="254" name="Google Shape;254;p32"/>
          <p:cNvSpPr txBox="1"/>
          <p:nvPr>
            <p:ph idx="13" type="body"/>
          </p:nvPr>
        </p:nvSpPr>
        <p:spPr>
          <a:xfrm>
            <a:off x="2708430" y="4641782"/>
            <a:ext cx="1979003" cy="45065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2800"/>
              <a:buNone/>
            </a:pPr>
            <a:r>
              <a:rPr lang="es-ES">
                <a:solidFill>
                  <a:srgbClr val="F7F2E3"/>
                </a:solidFill>
              </a:rPr>
              <a:t>2021</a:t>
            </a:r>
            <a:endParaRPr/>
          </a:p>
        </p:txBody>
      </p:sp>
      <p:sp>
        <p:nvSpPr>
          <p:cNvPr id="255" name="Google Shape;255;p32"/>
          <p:cNvSpPr txBox="1"/>
          <p:nvPr>
            <p:ph idx="14" type="body"/>
          </p:nvPr>
        </p:nvSpPr>
        <p:spPr>
          <a:xfrm>
            <a:off x="4180091" y="277877"/>
            <a:ext cx="7381111" cy="75846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rgbClr val="F7F2E3"/>
              </a:buClr>
              <a:buSzPts val="3600"/>
              <a:buNone/>
            </a:pPr>
            <a:r>
              <a:rPr lang="es-ES"/>
              <a:t>Saudi Arabia Timeline </a:t>
            </a:r>
            <a:endParaRPr/>
          </a:p>
        </p:txBody>
      </p:sp>
      <p:sp>
        <p:nvSpPr>
          <p:cNvPr id="256" name="Google Shape;256;p32"/>
          <p:cNvSpPr/>
          <p:nvPr/>
        </p:nvSpPr>
        <p:spPr>
          <a:xfrm>
            <a:off x="0" y="5837400"/>
            <a:ext cx="200400" cy="1020600"/>
          </a:xfrm>
          <a:prstGeom prst="rect">
            <a:avLst/>
          </a:prstGeom>
          <a:solidFill>
            <a:srgbClr val="F7F2E3"/>
          </a:solidFill>
          <a:ln cap="flat" cmpd="sng" w="9525">
            <a:solidFill>
              <a:srgbClr val="F7F2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highlight>
                <a:srgbClr val="FFFFFF"/>
              </a:highlight>
            </a:endParaRPr>
          </a:p>
        </p:txBody>
      </p:sp>
      <p:sp>
        <p:nvSpPr>
          <p:cNvPr id="257" name="Google Shape;257;p32"/>
          <p:cNvSpPr txBox="1"/>
          <p:nvPr/>
        </p:nvSpPr>
        <p:spPr>
          <a:xfrm>
            <a:off x="0" y="6561475"/>
            <a:ext cx="30000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900">
                <a:solidFill>
                  <a:schemeClr val="dk1"/>
                </a:solidFill>
              </a:rPr>
              <a:t>Saudi Green Initiative. (2022).</a:t>
            </a:r>
            <a:endParaRPr sz="1200"/>
          </a:p>
        </p:txBody>
      </p:sp>
    </p:spTree>
  </p:cSld>
  <p:clrMapOvr>
    <a:masterClrMapping/>
  </p:clrMapOvr>
  <mc:AlternateContent>
    <mc:Choice Requires="p14">
      <p:transition spd="slow" p14:dur="700">
        <p:fade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3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s-ES"/>
              <a:t>Reference</a:t>
            </a:r>
            <a:r>
              <a:rPr lang="es-ES"/>
              <a:t> page - </a:t>
            </a:r>
            <a:endParaRPr/>
          </a:p>
        </p:txBody>
      </p:sp>
      <p:sp>
        <p:nvSpPr>
          <p:cNvPr id="263" name="Google Shape;263;p33"/>
          <p:cNvSpPr txBox="1"/>
          <p:nvPr/>
        </p:nvSpPr>
        <p:spPr>
          <a:xfrm>
            <a:off x="415600" y="1230450"/>
            <a:ext cx="10196400" cy="521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Arab News, (2023). What to expect from the Saudi Green innovative forum today.  Available from;</a:t>
            </a:r>
            <a:r>
              <a:rPr lang="es-ES" sz="1100" u="sng">
                <a:solidFill>
                  <a:srgbClr val="1155CC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https://www.arabnews.com/node/1953411/business-economy</a:t>
            </a:r>
            <a:r>
              <a:rPr lang="es-ES" sz="1100">
                <a:solidFill>
                  <a:schemeClr val="dk1"/>
                </a:solidFill>
              </a:rPr>
              <a:t>  [Assessed on the 28th of February]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CN Traveler. (2023). The 8 most beautiful places in Saudi Arabia. Available from :</a:t>
            </a:r>
            <a:r>
              <a:rPr lang="es-ES" sz="1100" u="sng">
                <a:solidFill>
                  <a:srgbClr val="1155CC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https://www.cntraveller.com/bc/gallery/the-8-most-beautiful-places-in-arabia</a:t>
            </a:r>
            <a:r>
              <a:rPr lang="es-ES" sz="1100">
                <a:solidFill>
                  <a:schemeClr val="dk1"/>
                </a:solidFill>
              </a:rPr>
              <a:t>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[Assessed on the 28th of February]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Dezeen website. (2022). Sustainability and liveability claims of Saudi 170 kilometers city. Available from; </a:t>
            </a:r>
            <a:r>
              <a:rPr lang="es-ES" sz="1100" u="sng">
                <a:solidFill>
                  <a:srgbClr val="1155CC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https://www.dezeen.com/2022/08/08/sustainability-liveability-the-line-saudi-170km-city-naive/</a:t>
            </a:r>
            <a:r>
              <a:rPr lang="es-ES" sz="1100">
                <a:solidFill>
                  <a:schemeClr val="dk1"/>
                </a:solidFill>
              </a:rPr>
              <a:t> [Assessed on the 28th of February]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Financial times. (2023). Saudi Arabia seeks a place on the map for tourist map with ambition foreign visitors push. Available from;</a:t>
            </a:r>
            <a:r>
              <a:rPr lang="es-ES" sz="1100" u="sng">
                <a:solidFill>
                  <a:srgbClr val="1155CC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https://www.ft.com/content/710ee501-e8b4-450e-ba19-298dae122ea4</a:t>
            </a:r>
            <a:r>
              <a:rPr lang="es-ES" sz="1100">
                <a:solidFill>
                  <a:schemeClr val="dk1"/>
                </a:solidFill>
              </a:rPr>
              <a:t>  [Assessed on the 28th of February]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Hotelier website. (2020). Saudi Arabia's tourism spending dropped 62 percent in 2020. Available from; </a:t>
            </a:r>
            <a:r>
              <a:rPr lang="es-ES" sz="1100" u="sng">
                <a:solidFill>
                  <a:srgbClr val="1155CC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https://www.hoteliermiddleeast.com/news/saudi-arabia-tourism-spending-dropped-62-percent-in-2020</a:t>
            </a:r>
            <a:r>
              <a:rPr lang="es-ES" sz="1100">
                <a:solidFill>
                  <a:schemeClr val="dk1"/>
                </a:solidFill>
              </a:rPr>
              <a:t> [Assessed on the 2ed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NEOM website. (2023). What is NEOM? Available from: </a:t>
            </a:r>
            <a:r>
              <a:rPr lang="es-ES" sz="1100" u="sng">
                <a:solidFill>
                  <a:srgbClr val="1155CC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https://www.neom.com/en-us/about</a:t>
            </a:r>
            <a:r>
              <a:rPr lang="es-ES" sz="1100">
                <a:solidFill>
                  <a:schemeClr val="dk1"/>
                </a:solidFill>
              </a:rPr>
              <a:t>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[Assessed on the 3rd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Visit Saudi. (2023). Saudi culture and customs. Available from; </a:t>
            </a:r>
            <a:r>
              <a:rPr lang="es-ES" sz="1100" u="sng">
                <a:solidFill>
                  <a:srgbClr val="1155CC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https://www.visitsaudi.com/en/do/culture/saudi-culture-and-customs</a:t>
            </a:r>
            <a:r>
              <a:rPr lang="es-ES" sz="1100">
                <a:solidFill>
                  <a:schemeClr val="dk1"/>
                </a:solidFill>
              </a:rPr>
              <a:t> [Assessed on the 12th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Saudi Green Initiative. (2022). Available from; </a:t>
            </a:r>
            <a:r>
              <a:rPr lang="es-ES" sz="1100" u="sng">
                <a:solidFill>
                  <a:srgbClr val="1155CC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https://www.greeninitiatives.gov.sa/#:~:text=Saudi%20Green%20Initiative,-delivering%20a%20greener&amp;text=As%20a%20leading%20global%20energy,to%20achieve%20a%20green%20future</a:t>
            </a:r>
            <a:r>
              <a:rPr lang="es-ES" sz="1100">
                <a:solidFill>
                  <a:schemeClr val="dk1"/>
                </a:solidFill>
              </a:rPr>
              <a:t>. [Assessed on the 2ed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4"/>
          <p:cNvSpPr txBox="1"/>
          <p:nvPr/>
        </p:nvSpPr>
        <p:spPr>
          <a:xfrm>
            <a:off x="391085" y="506918"/>
            <a:ext cx="10301400" cy="261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chemeClr val="dk1"/>
                </a:solidFill>
              </a:rPr>
              <a:t>UNFCCC website. (2022). Saudi Arabia- high-level segment statement COP 26. Available from: </a:t>
            </a:r>
            <a:r>
              <a:rPr lang="es-ES" sz="1100" u="sng">
                <a:solidFill>
                  <a:srgbClr val="1155CC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https://unfccc.int/sites/default/files/resource/SAUDI_ARABIA_cop26cmp16cma3_HLS_EN.pdf</a:t>
            </a:r>
            <a:r>
              <a:rPr lang="es-ES" sz="1100">
                <a:solidFill>
                  <a:schemeClr val="dk1"/>
                </a:solidFill>
              </a:rPr>
              <a:t> [Assessed on the 12th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chemeClr val="dk1"/>
                </a:solidFill>
              </a:rPr>
              <a:t>UNFCCC Gender and </a:t>
            </a:r>
            <a:r>
              <a:rPr lang="es-ES" sz="1100">
                <a:solidFill>
                  <a:schemeClr val="dk1"/>
                </a:solidFill>
              </a:rPr>
              <a:t>energy compact. (2023). Available from; </a:t>
            </a:r>
            <a:r>
              <a:rPr lang="es-ES" sz="1100" u="sng">
                <a:solidFill>
                  <a:srgbClr val="0B5394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https://genderenergycompact.org/unfccc/</a:t>
            </a:r>
            <a:r>
              <a:rPr lang="es-ES" sz="1100">
                <a:solidFill>
                  <a:srgbClr val="0B5394"/>
                </a:solidFill>
              </a:rPr>
              <a:t> [ </a:t>
            </a:r>
            <a:r>
              <a:rPr lang="es-ES" sz="1100">
                <a:solidFill>
                  <a:schemeClr val="dk1"/>
                </a:solidFill>
              </a:rPr>
              <a:t>Assessed on the 12th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/>
              <a:t>UNWTO website.(2023). Available from; </a:t>
            </a:r>
            <a:r>
              <a:rPr lang="es-ES" sz="1100" u="sng">
                <a:solidFill>
                  <a:schemeClr val="hlink"/>
                </a:solidFill>
                <a:hlinkClick r:id="rId5"/>
              </a:rPr>
              <a:t>https://www.unwto.org/</a:t>
            </a:r>
            <a:r>
              <a:rPr lang="es-ES" sz="1100"/>
              <a:t> [Assesed on the 2ed of march]</a:t>
            </a:r>
            <a:endParaRPr sz="11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chemeClr val="dk1"/>
                </a:solidFill>
              </a:rPr>
              <a:t>Vision 2030. (2022). Available from; </a:t>
            </a:r>
            <a:r>
              <a:rPr lang="es-ES" sz="1100" u="sng">
                <a:solidFill>
                  <a:srgbClr val="1155CC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https://www.vision2030.gov.sa/</a:t>
            </a:r>
            <a:r>
              <a:rPr lang="es-ES" sz="1100">
                <a:solidFill>
                  <a:schemeClr val="dk1"/>
                </a:solidFill>
              </a:rPr>
              <a:t> [Assessed on the 2ed of March] 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-ES" sz="1100">
                <a:solidFill>
                  <a:schemeClr val="dk1"/>
                </a:solidFill>
              </a:rPr>
              <a:t>Youtube. (2022).</a:t>
            </a:r>
            <a:r>
              <a:rPr lang="es-ES" sz="1100">
                <a:solidFill>
                  <a:schemeClr val="dk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Saudi Green Initiative and Middle East Green Initiative - A New Era of Climate Action</a:t>
            </a:r>
            <a:r>
              <a:rPr lang="es-ES" sz="1100">
                <a:solidFill>
                  <a:schemeClr val="dk1"/>
                </a:solidFill>
              </a:rPr>
              <a:t>. Available from; </a:t>
            </a:r>
            <a:r>
              <a:rPr lang="es-ES" sz="1100" u="sng">
                <a:solidFill>
                  <a:srgbClr val="3C78D8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Saudi Green Initiative and Middle East Green Initiative - A New Era of Climate Action</a:t>
            </a:r>
            <a:r>
              <a:rPr lang="es-ES" sz="800">
                <a:solidFill>
                  <a:srgbClr val="3C78D8"/>
                </a:solidFill>
              </a:rPr>
              <a:t> </a:t>
            </a:r>
            <a:r>
              <a:rPr lang="es-ES" sz="1100">
                <a:solidFill>
                  <a:schemeClr val="dk1"/>
                </a:solidFill>
              </a:rPr>
              <a:t> [Assessed on the 2ed of March] </a:t>
            </a:r>
            <a:endParaRPr sz="800">
              <a:solidFill>
                <a:srgbClr val="3C78D8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chemeClr val="dk1"/>
                </a:solidFill>
              </a:rPr>
              <a:t>World travel market London. (2022). Tourism for sustainable growth. P.p 79 - 115. </a:t>
            </a:r>
            <a:endParaRPr sz="1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