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5BEE9-C615-7260-FC9B-BC55315729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CB3EF3-19FA-D655-ABBE-E16C325174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5DAD6E-F6DA-1465-B8F5-03C76BE3F361}"/>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5" name="Footer Placeholder 4">
            <a:extLst>
              <a:ext uri="{FF2B5EF4-FFF2-40B4-BE49-F238E27FC236}">
                <a16:creationId xmlns:a16="http://schemas.microsoft.com/office/drawing/2014/main" id="{DA596A24-94B3-D9F1-4A52-F3FDBBBC32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ED9E7-B29A-1136-99C0-01C9C3D425F0}"/>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517100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F5AD1-84AC-4ED1-9842-6C33DDD90B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7E35C2-A545-27F4-557B-F7DF2DEEBB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CD543-B2CD-D6BC-B14D-3AD93F119E51}"/>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5" name="Footer Placeholder 4">
            <a:extLst>
              <a:ext uri="{FF2B5EF4-FFF2-40B4-BE49-F238E27FC236}">
                <a16:creationId xmlns:a16="http://schemas.microsoft.com/office/drawing/2014/main" id="{A195091D-B420-DBC4-83FD-784958F261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BA3E-E457-B5D5-8871-B4D138F691F2}"/>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1556899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906F-DDED-CF32-0BA0-390E424C86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0D1534-6AB7-DF1B-6ADB-94604468A3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915780-F3A6-590E-E6F6-6867766EAE7F}"/>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5" name="Footer Placeholder 4">
            <a:extLst>
              <a:ext uri="{FF2B5EF4-FFF2-40B4-BE49-F238E27FC236}">
                <a16:creationId xmlns:a16="http://schemas.microsoft.com/office/drawing/2014/main" id="{19AD490C-6799-092A-CFE1-CE6053ECDF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1B79FC-AC67-9748-B989-2FE40B1720E3}"/>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226002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272EF-5F99-1F19-A28A-22C30E2EA9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20122A-222C-7069-4E07-9322EED7AE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88AA51-DEB2-2028-2648-1531B91299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FEA65C-9DD2-0948-D28A-6CDCCDF39E1F}"/>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6" name="Footer Placeholder 5">
            <a:extLst>
              <a:ext uri="{FF2B5EF4-FFF2-40B4-BE49-F238E27FC236}">
                <a16:creationId xmlns:a16="http://schemas.microsoft.com/office/drawing/2014/main" id="{9E1838D5-7290-9609-1009-AEC4A365EB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B18B23-AC1F-1AA9-C846-BAE2A590678C}"/>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2641910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BEB9D-D625-FAEB-F0A3-A652A478A1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45AA9A-1830-B008-9DB7-89140E88A5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29CD832-7B56-ED5C-306E-923518DC66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5AFD1D-D5F0-5089-E1FE-89673CFCDC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E33095-81A0-EED2-BF35-87D5BB53AE3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76BD97-9A5E-FE71-910C-181A0CD18A9C}"/>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8" name="Footer Placeholder 7">
            <a:extLst>
              <a:ext uri="{FF2B5EF4-FFF2-40B4-BE49-F238E27FC236}">
                <a16:creationId xmlns:a16="http://schemas.microsoft.com/office/drawing/2014/main" id="{D44C0CDB-A428-C66D-039D-8B55D2E77A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34FB7A-262A-97C0-3C93-E2FD1047C9EB}"/>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4213867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73CAF-31D0-C052-ABB3-85400401BC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BD6436-F83D-4409-0F9D-B2B84D00BA9C}"/>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4" name="Footer Placeholder 3">
            <a:extLst>
              <a:ext uri="{FF2B5EF4-FFF2-40B4-BE49-F238E27FC236}">
                <a16:creationId xmlns:a16="http://schemas.microsoft.com/office/drawing/2014/main" id="{E2C4285C-20B2-089B-FD14-20032A8B3F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7375EF-71CF-D5B8-88BE-61423E19E3E8}"/>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54371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966CF8-10D6-C1B9-6DD6-ADC139915A77}"/>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3" name="Footer Placeholder 2">
            <a:extLst>
              <a:ext uri="{FF2B5EF4-FFF2-40B4-BE49-F238E27FC236}">
                <a16:creationId xmlns:a16="http://schemas.microsoft.com/office/drawing/2014/main" id="{90DC1DE0-494E-F818-FFD8-91C01FD797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EC04ED-AF9E-734E-EF51-CE8C10341486}"/>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3753285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6333-DFF9-4ADF-C45A-536946A0DF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52DD5D-AB2E-5526-6057-C4AC46C77C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B08A57-D3E0-5077-41AA-587700591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191B78-B888-8AD5-AC8A-E024569A8809}"/>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6" name="Footer Placeholder 5">
            <a:extLst>
              <a:ext uri="{FF2B5EF4-FFF2-40B4-BE49-F238E27FC236}">
                <a16:creationId xmlns:a16="http://schemas.microsoft.com/office/drawing/2014/main" id="{6B6D429E-CFA6-53CC-9C56-4885D5450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C28414-59F8-F316-F6AD-403FDA3968A7}"/>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528999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1D6C5-BECA-E5BA-C3AE-3AD7144C78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E738F-3BD1-9394-4A2C-75C47CB4A2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76C7B0-C38D-B2BA-2D95-132B484B4D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5309D5-931D-1D28-A095-EDBB89A9B222}"/>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6" name="Footer Placeholder 5">
            <a:extLst>
              <a:ext uri="{FF2B5EF4-FFF2-40B4-BE49-F238E27FC236}">
                <a16:creationId xmlns:a16="http://schemas.microsoft.com/office/drawing/2014/main" id="{AA624FBD-7AF7-39D2-EC87-1BF9964093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476B22-89C3-BF6D-EFE8-5C609855B2E5}"/>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1304372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0BC81-050A-93F6-A22F-7C6BF5BB64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D1C171-48B3-48EE-6460-E81EA0EC50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C4CC28-16C8-5527-4DDC-BEFC7265919C}"/>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5" name="Footer Placeholder 4">
            <a:extLst>
              <a:ext uri="{FF2B5EF4-FFF2-40B4-BE49-F238E27FC236}">
                <a16:creationId xmlns:a16="http://schemas.microsoft.com/office/drawing/2014/main" id="{E5302756-F55F-B8DD-14C4-4BD573434F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623C8-CB62-8F5B-5696-41663E74C083}"/>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209443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CA5976-ECE3-3CDE-B4BB-EACC824760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9C50DC-B55A-BA17-5585-859D97BA2A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C83D60-0BF5-5E08-D84F-5AC3B7ADC4FB}"/>
              </a:ext>
            </a:extLst>
          </p:cNvPr>
          <p:cNvSpPr>
            <a:spLocks noGrp="1"/>
          </p:cNvSpPr>
          <p:nvPr>
            <p:ph type="dt" sz="half" idx="10"/>
          </p:nvPr>
        </p:nvSpPr>
        <p:spPr/>
        <p:txBody>
          <a:bodyPr/>
          <a:lstStyle/>
          <a:p>
            <a:fld id="{38B72222-54CD-4B94-874A-441196659256}" type="datetimeFigureOut">
              <a:rPr lang="en-GB" smtClean="0"/>
              <a:t>12/05/2025</a:t>
            </a:fld>
            <a:endParaRPr lang="en-GB"/>
          </a:p>
        </p:txBody>
      </p:sp>
      <p:sp>
        <p:nvSpPr>
          <p:cNvPr id="5" name="Footer Placeholder 4">
            <a:extLst>
              <a:ext uri="{FF2B5EF4-FFF2-40B4-BE49-F238E27FC236}">
                <a16:creationId xmlns:a16="http://schemas.microsoft.com/office/drawing/2014/main" id="{805D73A8-D417-58DA-D5AF-D7DEF02F7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C1F3E-A822-FEEE-47D9-FD00E78DA875}"/>
              </a:ext>
            </a:extLst>
          </p:cNvPr>
          <p:cNvSpPr>
            <a:spLocks noGrp="1"/>
          </p:cNvSpPr>
          <p:nvPr>
            <p:ph type="sldNum" sz="quarter" idx="12"/>
          </p:nvPr>
        </p:nvSpPr>
        <p:spPr/>
        <p:txBody>
          <a:bodyPr/>
          <a:lstStyle/>
          <a:p>
            <a:fld id="{74D3B5EC-13AB-4A36-8CB2-708804172B4B}" type="slidenum">
              <a:rPr lang="en-GB" smtClean="0"/>
              <a:t>‹#›</a:t>
            </a:fld>
            <a:endParaRPr lang="en-GB"/>
          </a:p>
        </p:txBody>
      </p:sp>
    </p:spTree>
    <p:extLst>
      <p:ext uri="{BB962C8B-B14F-4D97-AF65-F5344CB8AC3E}">
        <p14:creationId xmlns:p14="http://schemas.microsoft.com/office/powerpoint/2010/main" val="4018023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C2D069-CF64-F190-8461-BEBE016D9F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8DA7C-01B9-7D8D-10D2-96E8545A6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FF3CD6-DCA0-7410-A293-DA8983B49B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8B72222-54CD-4B94-874A-441196659256}" type="datetimeFigureOut">
              <a:rPr lang="en-GB" smtClean="0"/>
              <a:t>12/05/2025</a:t>
            </a:fld>
            <a:endParaRPr lang="en-GB"/>
          </a:p>
        </p:txBody>
      </p:sp>
      <p:sp>
        <p:nvSpPr>
          <p:cNvPr id="5" name="Footer Placeholder 4">
            <a:extLst>
              <a:ext uri="{FF2B5EF4-FFF2-40B4-BE49-F238E27FC236}">
                <a16:creationId xmlns:a16="http://schemas.microsoft.com/office/drawing/2014/main" id="{7AA4EA0C-6F58-E965-D8C0-F618E2C324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8AB0FC0-A7C1-0083-F7D9-269BFDF40A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4D3B5EC-13AB-4A36-8CB2-708804172B4B}" type="slidenum">
              <a:rPr lang="en-GB" smtClean="0"/>
              <a:t>‹#›</a:t>
            </a:fld>
            <a:endParaRPr lang="en-GB"/>
          </a:p>
        </p:txBody>
      </p:sp>
    </p:spTree>
    <p:extLst>
      <p:ext uri="{BB962C8B-B14F-4D97-AF65-F5344CB8AC3E}">
        <p14:creationId xmlns:p14="http://schemas.microsoft.com/office/powerpoint/2010/main" val="3290174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94372-11F8-A8F5-4FB2-8D98B3DE565D}"/>
              </a:ext>
            </a:extLst>
          </p:cNvPr>
          <p:cNvSpPr>
            <a:spLocks noGrp="1"/>
          </p:cNvSpPr>
          <p:nvPr>
            <p:ph type="ctrTitle"/>
          </p:nvPr>
        </p:nvSpPr>
        <p:spPr>
          <a:xfrm>
            <a:off x="1524000" y="1293338"/>
            <a:ext cx="9144000" cy="3274592"/>
          </a:xfrm>
        </p:spPr>
        <p:txBody>
          <a:bodyPr anchor="ctr">
            <a:normAutofit/>
          </a:bodyPr>
          <a:lstStyle/>
          <a:p>
            <a:r>
              <a:rPr lang="en-GB" sz="7200"/>
              <a:t>FinSecure recommended action and policies</a:t>
            </a:r>
          </a:p>
        </p:txBody>
      </p:sp>
      <p:sp>
        <p:nvSpPr>
          <p:cNvPr id="3" name="Subtitle 2">
            <a:extLst>
              <a:ext uri="{FF2B5EF4-FFF2-40B4-BE49-F238E27FC236}">
                <a16:creationId xmlns:a16="http://schemas.microsoft.com/office/drawing/2014/main" id="{D90A25CC-D470-19B7-DBB3-52527C9D8B59}"/>
              </a:ext>
            </a:extLst>
          </p:cNvPr>
          <p:cNvSpPr>
            <a:spLocks noGrp="1"/>
          </p:cNvSpPr>
          <p:nvPr>
            <p:ph type="subTitle" idx="1"/>
          </p:nvPr>
        </p:nvSpPr>
        <p:spPr>
          <a:xfrm>
            <a:off x="1524000" y="5514052"/>
            <a:ext cx="9144000" cy="651910"/>
          </a:xfrm>
        </p:spPr>
        <p:txBody>
          <a:bodyPr anchor="ctr">
            <a:normAutofit/>
          </a:bodyPr>
          <a:lstStyle/>
          <a:p>
            <a:r>
              <a:rPr lang="en-GB" dirty="0"/>
              <a:t>This PowerPoint will briefly </a:t>
            </a:r>
            <a:r>
              <a:rPr lang="en-GB"/>
              <a:t>highlight my </a:t>
            </a:r>
            <a:r>
              <a:rPr lang="en-GB" dirty="0"/>
              <a:t>report for FinSecure</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426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Arc 205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256E5C-A8A3-7868-C9C3-EF316968CB67}"/>
              </a:ext>
            </a:extLst>
          </p:cNvPr>
          <p:cNvSpPr>
            <a:spLocks noGrp="1"/>
          </p:cNvSpPr>
          <p:nvPr>
            <p:ph type="title"/>
          </p:nvPr>
        </p:nvSpPr>
        <p:spPr>
          <a:xfrm>
            <a:off x="5894962" y="479493"/>
            <a:ext cx="5458838" cy="1325563"/>
          </a:xfrm>
        </p:spPr>
        <p:txBody>
          <a:bodyPr>
            <a:normAutofit/>
          </a:bodyPr>
          <a:lstStyle/>
          <a:p>
            <a:r>
              <a:rPr lang="en-GB" dirty="0"/>
              <a:t>External threats. </a:t>
            </a:r>
          </a:p>
        </p:txBody>
      </p:sp>
      <p:sp>
        <p:nvSpPr>
          <p:cNvPr id="2059" name="Freeform: Shape 205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5 Types of Malware and How to Identify Them">
            <a:extLst>
              <a:ext uri="{FF2B5EF4-FFF2-40B4-BE49-F238E27FC236}">
                <a16:creationId xmlns:a16="http://schemas.microsoft.com/office/drawing/2014/main" id="{E1C445D0-BE8C-E618-BF5D-8CB7C307C9C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952716"/>
            <a:ext cx="4777381" cy="278282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3BC3506-404D-741A-FB4C-5A9613A0888A}"/>
              </a:ext>
            </a:extLst>
          </p:cNvPr>
          <p:cNvSpPr>
            <a:spLocks noGrp="1"/>
          </p:cNvSpPr>
          <p:nvPr>
            <p:ph idx="1"/>
          </p:nvPr>
        </p:nvSpPr>
        <p:spPr>
          <a:xfrm>
            <a:off x="5894962" y="1984443"/>
            <a:ext cx="5458838" cy="4192520"/>
          </a:xfrm>
        </p:spPr>
        <p:txBody>
          <a:bodyPr>
            <a:normAutofit/>
          </a:bodyPr>
          <a:lstStyle/>
          <a:p>
            <a:r>
              <a:rPr lang="en-GB" sz="1500" b="1">
                <a:effectLst/>
                <a:latin typeface="Aptos" panose="020B0004020202020204" pitchFamily="34" charset="0"/>
                <a:ea typeface="Aptos" panose="020B0004020202020204" pitchFamily="34" charset="0"/>
                <a:cs typeface="Times New Roman" panose="02020603050405020304" pitchFamily="18" charset="0"/>
              </a:rPr>
              <a:t>Ransomware</a:t>
            </a:r>
            <a:r>
              <a:rPr lang="en-GB" sz="1500">
                <a:effectLst/>
                <a:latin typeface="Aptos" panose="020B0004020202020204" pitchFamily="34" charset="0"/>
                <a:ea typeface="Aptos" panose="020B0004020202020204" pitchFamily="34" charset="0"/>
                <a:cs typeface="Times New Roman" panose="02020603050405020304" pitchFamily="18" charset="0"/>
              </a:rPr>
              <a:t>: This is a type of malware that attacks users by gaining unauthorised access to an organisations data and then proceeds to prevent that organisation from accessing that data until a ransom is paid to the attacker</a:t>
            </a:r>
          </a:p>
          <a:p>
            <a:r>
              <a:rPr lang="en-GB" sz="1500" b="1">
                <a:effectLst/>
                <a:latin typeface="Aptos" panose="020B0004020202020204" pitchFamily="34" charset="0"/>
                <a:ea typeface="Aptos" panose="020B0004020202020204" pitchFamily="34" charset="0"/>
                <a:cs typeface="Times New Roman" panose="02020603050405020304" pitchFamily="18" charset="0"/>
              </a:rPr>
              <a:t>Trojans</a:t>
            </a:r>
            <a:r>
              <a:rPr lang="en-GB" sz="1500">
                <a:effectLst/>
                <a:latin typeface="Aptos" panose="020B0004020202020204" pitchFamily="34" charset="0"/>
                <a:ea typeface="Aptos" panose="020B0004020202020204" pitchFamily="34" charset="0"/>
                <a:cs typeface="Times New Roman" panose="02020603050405020304" pitchFamily="18" charset="0"/>
              </a:rPr>
              <a:t>: This is when an attacker disguises malware as something that appears to be legitimate such as a fake website. </a:t>
            </a:r>
          </a:p>
          <a:p>
            <a:r>
              <a:rPr lang="en-GB" sz="1500" b="1">
                <a:effectLst/>
                <a:latin typeface="Aptos" panose="020B0004020202020204" pitchFamily="34" charset="0"/>
                <a:ea typeface="Aptos" panose="020B0004020202020204" pitchFamily="34" charset="0"/>
                <a:cs typeface="Times New Roman" panose="02020603050405020304" pitchFamily="18" charset="0"/>
              </a:rPr>
              <a:t>Spyware</a:t>
            </a:r>
            <a:r>
              <a:rPr lang="en-GB" sz="1500">
                <a:effectLst/>
                <a:latin typeface="Aptos" panose="020B0004020202020204" pitchFamily="34" charset="0"/>
                <a:ea typeface="Aptos" panose="020B0004020202020204" pitchFamily="34" charset="0"/>
                <a:cs typeface="Times New Roman" panose="02020603050405020304" pitchFamily="18" charset="0"/>
              </a:rPr>
              <a:t>: This is a type of malware that is installed onto a computer without the user’s knowledge. When it is installed, it can monitor a user’s screen and online behaviour allowing the attacker to gain sensitive information and even take control of a victim’s computer.</a:t>
            </a:r>
          </a:p>
          <a:p>
            <a:r>
              <a:rPr lang="en-GB" sz="1500" b="1">
                <a:effectLst/>
                <a:latin typeface="Aptos" panose="020B0004020202020204" pitchFamily="34" charset="0"/>
                <a:ea typeface="Aptos" panose="020B0004020202020204" pitchFamily="34" charset="0"/>
                <a:cs typeface="Times New Roman" panose="02020603050405020304" pitchFamily="18" charset="0"/>
              </a:rPr>
              <a:t>Virus</a:t>
            </a:r>
            <a:r>
              <a:rPr lang="en-GB" sz="1500">
                <a:effectLst/>
                <a:latin typeface="Aptos" panose="020B0004020202020204" pitchFamily="34" charset="0"/>
                <a:ea typeface="Aptos" panose="020B0004020202020204" pitchFamily="34" charset="0"/>
                <a:cs typeface="Times New Roman" panose="02020603050405020304" pitchFamily="18" charset="0"/>
              </a:rPr>
              <a:t>: A virus is a type of malware that works by replicating itself and inserting itself into the code of different programs on a user’s computer</a:t>
            </a:r>
            <a:endParaRPr lang="en-GB" sz="1500"/>
          </a:p>
        </p:txBody>
      </p:sp>
    </p:spTree>
    <p:extLst>
      <p:ext uri="{BB962C8B-B14F-4D97-AF65-F5344CB8AC3E}">
        <p14:creationId xmlns:p14="http://schemas.microsoft.com/office/powerpoint/2010/main" val="1094563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7" name="Arc 103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34BB10-1421-713A-4B30-A3D1F79E4E52}"/>
              </a:ext>
            </a:extLst>
          </p:cNvPr>
          <p:cNvSpPr>
            <a:spLocks noGrp="1"/>
          </p:cNvSpPr>
          <p:nvPr>
            <p:ph type="title"/>
          </p:nvPr>
        </p:nvSpPr>
        <p:spPr>
          <a:xfrm>
            <a:off x="5894962" y="479493"/>
            <a:ext cx="5458838" cy="1325563"/>
          </a:xfrm>
        </p:spPr>
        <p:txBody>
          <a:bodyPr>
            <a:normAutofit/>
          </a:bodyPr>
          <a:lstStyle/>
          <a:p>
            <a:r>
              <a:rPr lang="en-GB"/>
              <a:t>Phishing attacks</a:t>
            </a:r>
            <a:endParaRPr lang="en-GB" dirty="0"/>
          </a:p>
        </p:txBody>
      </p:sp>
      <p:sp>
        <p:nvSpPr>
          <p:cNvPr id="1035" name="Freeform: Shape 10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Complete Guide to Phishing: Techniques &amp; Mitigations - Valimail">
            <a:extLst>
              <a:ext uri="{FF2B5EF4-FFF2-40B4-BE49-F238E27FC236}">
                <a16:creationId xmlns:a16="http://schemas.microsoft.com/office/drawing/2014/main" id="{CB26E7C1-0CB6-427A-1853-674B2F359B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648158"/>
            <a:ext cx="4777381" cy="339194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F163E7-948A-A0CC-7C28-44834A234EB0}"/>
              </a:ext>
            </a:extLst>
          </p:cNvPr>
          <p:cNvSpPr>
            <a:spLocks noGrp="1"/>
          </p:cNvSpPr>
          <p:nvPr>
            <p:ph idx="1"/>
          </p:nvPr>
        </p:nvSpPr>
        <p:spPr>
          <a:xfrm>
            <a:off x="5894962" y="1984443"/>
            <a:ext cx="5458838" cy="4192520"/>
          </a:xfrm>
        </p:spPr>
        <p:txBody>
          <a:bodyPr>
            <a:normAutofit/>
          </a:bodyPr>
          <a:lstStyle/>
          <a:p>
            <a:r>
              <a:rPr lang="en-GB">
                <a:effectLst/>
                <a:latin typeface="Aptos" panose="020B0004020202020204" pitchFamily="34" charset="0"/>
                <a:ea typeface="Aptos" panose="020B0004020202020204" pitchFamily="34" charset="0"/>
                <a:cs typeface="Times New Roman" panose="02020603050405020304" pitchFamily="18" charset="0"/>
              </a:rPr>
              <a:t>A phishing attack is when a user is contacted by a malicious user usually by email, however, can sometimes be via text or phone call, by a malicious user who is posing as someone else to gain information from the victim</a:t>
            </a:r>
            <a:endParaRPr lang="en-GB" dirty="0"/>
          </a:p>
        </p:txBody>
      </p:sp>
    </p:spTree>
    <p:extLst>
      <p:ext uri="{BB962C8B-B14F-4D97-AF65-F5344CB8AC3E}">
        <p14:creationId xmlns:p14="http://schemas.microsoft.com/office/powerpoint/2010/main" val="1854739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1" name="Arc 308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0FFDB7-A1F7-9936-4A22-04BCF10B1B1F}"/>
              </a:ext>
            </a:extLst>
          </p:cNvPr>
          <p:cNvSpPr>
            <a:spLocks noGrp="1"/>
          </p:cNvSpPr>
          <p:nvPr>
            <p:ph type="title"/>
          </p:nvPr>
        </p:nvSpPr>
        <p:spPr>
          <a:xfrm>
            <a:off x="5894962" y="479493"/>
            <a:ext cx="5458838" cy="1325563"/>
          </a:xfrm>
        </p:spPr>
        <p:txBody>
          <a:bodyPr>
            <a:normAutofit/>
          </a:bodyPr>
          <a:lstStyle/>
          <a:p>
            <a:r>
              <a:rPr lang="en-GB" dirty="0"/>
              <a:t>Social engineering </a:t>
            </a:r>
          </a:p>
        </p:txBody>
      </p:sp>
      <p:sp>
        <p:nvSpPr>
          <p:cNvPr id="3083" name="Freeform: Shape 308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What is social engineering and why healthcare is vulnerable">
            <a:extLst>
              <a:ext uri="{FF2B5EF4-FFF2-40B4-BE49-F238E27FC236}">
                <a16:creationId xmlns:a16="http://schemas.microsoft.com/office/drawing/2014/main" id="{BAFB1F59-20EC-9288-962E-D195DA6E77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C132E2-044E-D9BC-29CB-41AB5C050A1B}"/>
              </a:ext>
            </a:extLst>
          </p:cNvPr>
          <p:cNvSpPr>
            <a:spLocks noGrp="1"/>
          </p:cNvSpPr>
          <p:nvPr>
            <p:ph idx="1"/>
          </p:nvPr>
        </p:nvSpPr>
        <p:spPr>
          <a:xfrm>
            <a:off x="5894962" y="1984443"/>
            <a:ext cx="5458838" cy="4192520"/>
          </a:xfrm>
        </p:spPr>
        <p:txBody>
          <a:bodyPr>
            <a:normAutofit/>
          </a:bodyPr>
          <a:lstStyle/>
          <a:p>
            <a:r>
              <a:rPr lang="en-GB" dirty="0">
                <a:effectLst/>
                <a:latin typeface="Aptos" panose="020B0004020202020204" pitchFamily="34" charset="0"/>
                <a:ea typeface="Aptos" panose="020B0004020202020204" pitchFamily="34" charset="0"/>
                <a:cs typeface="Times New Roman" panose="02020603050405020304" pitchFamily="18" charset="0"/>
              </a:rPr>
              <a:t>Social engineering is similar to a phishing attack as it relies on psychology to manipulate victims into trusting the attackers and willingly giving over personal information not knowing any better. This is also sometimes known as scamming </a:t>
            </a:r>
            <a:endParaRPr lang="en-GB" dirty="0"/>
          </a:p>
        </p:txBody>
      </p:sp>
    </p:spTree>
    <p:extLst>
      <p:ext uri="{BB962C8B-B14F-4D97-AF65-F5344CB8AC3E}">
        <p14:creationId xmlns:p14="http://schemas.microsoft.com/office/powerpoint/2010/main" val="1616026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E4E085-728F-A708-72D9-7EBD8B22455C}"/>
              </a:ext>
            </a:extLst>
          </p:cNvPr>
          <p:cNvSpPr>
            <a:spLocks noGrp="1"/>
          </p:cNvSpPr>
          <p:nvPr>
            <p:ph idx="1"/>
          </p:nvPr>
        </p:nvSpPr>
        <p:spPr>
          <a:xfrm>
            <a:off x="374904" y="1051560"/>
            <a:ext cx="10978896" cy="5125403"/>
          </a:xfrm>
        </p:spPr>
        <p:txBody>
          <a:bodyPr>
            <a:normAutofit/>
          </a:bodyPr>
          <a:lstStyle/>
          <a:p>
            <a:r>
              <a:rPr lang="en-GB" dirty="0"/>
              <a:t>It is important that people understand what the different external threats are so they can better understand how to avoid them. It’s also important so people fully understand how serious cyber security is.</a:t>
            </a:r>
          </a:p>
          <a:p>
            <a:r>
              <a:rPr lang="en-GB" dirty="0"/>
              <a:t>Not taking these threats seriously will increase the chances of someone falling victim to a cyber attack.</a:t>
            </a:r>
          </a:p>
        </p:txBody>
      </p:sp>
    </p:spTree>
    <p:extLst>
      <p:ext uri="{BB962C8B-B14F-4D97-AF65-F5344CB8AC3E}">
        <p14:creationId xmlns:p14="http://schemas.microsoft.com/office/powerpoint/2010/main" val="3686969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0CCFB-43E8-D12B-7821-1977C8BB11FD}"/>
              </a:ext>
            </a:extLst>
          </p:cNvPr>
          <p:cNvSpPr>
            <a:spLocks noGrp="1"/>
          </p:cNvSpPr>
          <p:nvPr>
            <p:ph type="title"/>
          </p:nvPr>
        </p:nvSpPr>
        <p:spPr>
          <a:xfrm>
            <a:off x="793662" y="386930"/>
            <a:ext cx="10066122" cy="1298448"/>
          </a:xfrm>
        </p:spPr>
        <p:txBody>
          <a:bodyPr anchor="b">
            <a:normAutofit/>
          </a:bodyPr>
          <a:lstStyle/>
          <a:p>
            <a:r>
              <a:rPr lang="en-GB" sz="4800"/>
              <a:t>What is an internal threat? </a:t>
            </a:r>
          </a:p>
        </p:txBody>
      </p:sp>
      <p:sp>
        <p:nvSpPr>
          <p:cNvPr id="4105" name="Rectangle 410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E80814-B928-6749-7F15-C67CD2E2A395}"/>
              </a:ext>
            </a:extLst>
          </p:cNvPr>
          <p:cNvSpPr>
            <a:spLocks noGrp="1"/>
          </p:cNvSpPr>
          <p:nvPr>
            <p:ph idx="1"/>
          </p:nvPr>
        </p:nvSpPr>
        <p:spPr>
          <a:xfrm>
            <a:off x="793661" y="2599509"/>
            <a:ext cx="4530898" cy="3639450"/>
          </a:xfrm>
        </p:spPr>
        <p:txBody>
          <a:bodyPr anchor="ctr">
            <a:normAutofit/>
          </a:bodyPr>
          <a:lstStyle/>
          <a:p>
            <a:r>
              <a:rPr lang="en-GB" sz="2000" kern="100">
                <a:effectLst/>
                <a:latin typeface="Aptos" panose="020B0004020202020204" pitchFamily="34" charset="0"/>
                <a:ea typeface="Aptos" panose="020B0004020202020204" pitchFamily="34" charset="0"/>
                <a:cs typeface="Times New Roman" panose="02020603050405020304" pitchFamily="18" charset="0"/>
              </a:rPr>
              <a:t>An internal threat is a cyber threat which originates within an organisations network are. These threats are posed by the employees within the organisation itself and have access to important company data and company devices. </a:t>
            </a:r>
          </a:p>
          <a:p>
            <a:endParaRPr lang="en-GB" sz="2000"/>
          </a:p>
        </p:txBody>
      </p:sp>
      <p:pic>
        <p:nvPicPr>
          <p:cNvPr id="4098" name="Picture 2" descr="Top 5 Internal Data Security Threats and How to Deal with Them | Endpoint  Protector">
            <a:extLst>
              <a:ext uri="{FF2B5EF4-FFF2-40B4-BE49-F238E27FC236}">
                <a16:creationId xmlns:a16="http://schemas.microsoft.com/office/drawing/2014/main" id="{E7A1590E-A766-7E49-66A8-77B730BFE6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995867"/>
            <a:ext cx="5150277" cy="2691019"/>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0490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7CF40-C505-440E-9C83-EAE212DF5081}"/>
              </a:ext>
            </a:extLst>
          </p:cNvPr>
          <p:cNvSpPr>
            <a:spLocks noGrp="1"/>
          </p:cNvSpPr>
          <p:nvPr>
            <p:ph type="title"/>
          </p:nvPr>
        </p:nvSpPr>
        <p:spPr>
          <a:xfrm>
            <a:off x="793662" y="386930"/>
            <a:ext cx="10066122" cy="1298448"/>
          </a:xfrm>
        </p:spPr>
        <p:txBody>
          <a:bodyPr anchor="b">
            <a:normAutofit/>
          </a:bodyPr>
          <a:lstStyle/>
          <a:p>
            <a:r>
              <a:rPr lang="en-GB" sz="4100" dirty="0"/>
              <a:t>What are the motivations behind an internal threat?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EF5B59-4059-8EF5-6FA3-175EDBD71D75}"/>
              </a:ext>
            </a:extLst>
          </p:cNvPr>
          <p:cNvSpPr>
            <a:spLocks noGrp="1"/>
          </p:cNvSpPr>
          <p:nvPr>
            <p:ph idx="1"/>
          </p:nvPr>
        </p:nvSpPr>
        <p:spPr>
          <a:xfrm>
            <a:off x="793661" y="2599509"/>
            <a:ext cx="4530898" cy="3639450"/>
          </a:xfrm>
        </p:spPr>
        <p:txBody>
          <a:bodyPr anchor="ctr">
            <a:normAutofit/>
          </a:bodyPr>
          <a:lstStyle/>
          <a:p>
            <a:r>
              <a:rPr lang="en-GB" sz="2000" dirty="0"/>
              <a:t>Espionage: When an employee steals data and gives it to another company such as a competitor. </a:t>
            </a:r>
          </a:p>
          <a:p>
            <a:r>
              <a:rPr lang="en-GB" sz="2000" dirty="0"/>
              <a:t>Sabotaging: A person may sabotage a companies' network for personal or political reasons. </a:t>
            </a:r>
          </a:p>
          <a:p>
            <a:r>
              <a:rPr lang="en-GB" sz="2000" dirty="0"/>
              <a:t>Revenge. A person may destroy an organisations data after getting fired or made redundant. </a:t>
            </a:r>
          </a:p>
          <a:p>
            <a:endParaRPr lang="en-GB" sz="2000" dirty="0"/>
          </a:p>
        </p:txBody>
      </p:sp>
      <p:pic>
        <p:nvPicPr>
          <p:cNvPr id="7" name="Graphic 6" descr="Lock">
            <a:extLst>
              <a:ext uri="{FF2B5EF4-FFF2-40B4-BE49-F238E27FC236}">
                <a16:creationId xmlns:a16="http://schemas.microsoft.com/office/drawing/2014/main" id="{BE6DDEA3-6727-0101-8FEB-1576E6D978D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5473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B1A17-4F2D-1687-1D60-C0DA4764F41C}"/>
              </a:ext>
            </a:extLst>
          </p:cNvPr>
          <p:cNvSpPr>
            <a:spLocks noGrp="1"/>
          </p:cNvSpPr>
          <p:nvPr>
            <p:ph type="title"/>
          </p:nvPr>
        </p:nvSpPr>
        <p:spPr/>
        <p:txBody>
          <a:bodyPr/>
          <a:lstStyle/>
          <a:p>
            <a:r>
              <a:rPr lang="en-GB" dirty="0"/>
              <a:t>Negligence. </a:t>
            </a:r>
          </a:p>
        </p:txBody>
      </p:sp>
      <p:sp>
        <p:nvSpPr>
          <p:cNvPr id="3" name="Content Placeholder 2">
            <a:extLst>
              <a:ext uri="{FF2B5EF4-FFF2-40B4-BE49-F238E27FC236}">
                <a16:creationId xmlns:a16="http://schemas.microsoft.com/office/drawing/2014/main" id="{06B866CE-CDB7-9EEE-6C54-A725CFACD036}"/>
              </a:ext>
            </a:extLst>
          </p:cNvPr>
          <p:cNvSpPr>
            <a:spLocks noGrp="1"/>
          </p:cNvSpPr>
          <p:nvPr>
            <p:ph idx="1"/>
          </p:nvPr>
        </p:nvSpPr>
        <p:spPr/>
        <p:txBody>
          <a:bodyPr/>
          <a:lstStyle/>
          <a:p>
            <a:pPr marL="0" indent="0">
              <a:buNone/>
            </a:pPr>
            <a:r>
              <a:rPr lang="en-GB" dirty="0"/>
              <a:t>However, an internal threat is not always intentional as an employee could be negligent accidently cause a cyber security incident. </a:t>
            </a:r>
          </a:p>
          <a:p>
            <a:pPr marL="0" indent="0">
              <a:buNone/>
            </a:pPr>
            <a:r>
              <a:rPr lang="en-GB" dirty="0"/>
              <a:t>This can happen by them writing down a username or password and leaving it at their computer not knowing any better. </a:t>
            </a:r>
          </a:p>
        </p:txBody>
      </p:sp>
    </p:spTree>
    <p:extLst>
      <p:ext uri="{BB962C8B-B14F-4D97-AF65-F5344CB8AC3E}">
        <p14:creationId xmlns:p14="http://schemas.microsoft.com/office/powerpoint/2010/main" val="1053340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E386-0D5E-BE44-D2DD-1058508A84BF}"/>
              </a:ext>
            </a:extLst>
          </p:cNvPr>
          <p:cNvSpPr>
            <a:spLocks noGrp="1"/>
          </p:cNvSpPr>
          <p:nvPr>
            <p:ph type="title"/>
          </p:nvPr>
        </p:nvSpPr>
        <p:spPr/>
        <p:txBody>
          <a:bodyPr/>
          <a:lstStyle/>
          <a:p>
            <a:r>
              <a:rPr lang="en-GB" dirty="0"/>
              <a:t>Recommended security policies</a:t>
            </a:r>
          </a:p>
        </p:txBody>
      </p:sp>
      <p:sp>
        <p:nvSpPr>
          <p:cNvPr id="3" name="Content Placeholder 2">
            <a:extLst>
              <a:ext uri="{FF2B5EF4-FFF2-40B4-BE49-F238E27FC236}">
                <a16:creationId xmlns:a16="http://schemas.microsoft.com/office/drawing/2014/main" id="{63A55F6A-7054-2811-562D-BF740080B70C}"/>
              </a:ext>
            </a:extLst>
          </p:cNvPr>
          <p:cNvSpPr>
            <a:spLocks noGrp="1"/>
          </p:cNvSpPr>
          <p:nvPr>
            <p:ph idx="1"/>
          </p:nvPr>
        </p:nvSpPr>
        <p:spPr/>
        <p:txBody>
          <a:bodyPr/>
          <a:lstStyle/>
          <a:p>
            <a:r>
              <a:rPr lang="en-GB" dirty="0"/>
              <a:t>An employee shouldn’t share personal information with someone outside the company.</a:t>
            </a:r>
          </a:p>
          <a:p>
            <a:r>
              <a:rPr lang="en-GB" dirty="0"/>
              <a:t>Data should only be transferred using company devices and emails.</a:t>
            </a:r>
          </a:p>
          <a:p>
            <a:r>
              <a:rPr lang="en-GB" dirty="0"/>
              <a:t>Employees should only share data with trusted sources within the organisation. </a:t>
            </a:r>
          </a:p>
        </p:txBody>
      </p:sp>
    </p:spTree>
    <p:extLst>
      <p:ext uri="{BB962C8B-B14F-4D97-AF65-F5344CB8AC3E}">
        <p14:creationId xmlns:p14="http://schemas.microsoft.com/office/powerpoint/2010/main" val="4177749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5799D-7B0D-057F-7835-B02889F12FE1}"/>
              </a:ext>
            </a:extLst>
          </p:cNvPr>
          <p:cNvSpPr>
            <a:spLocks noGrp="1"/>
          </p:cNvSpPr>
          <p:nvPr>
            <p:ph type="title"/>
          </p:nvPr>
        </p:nvSpPr>
        <p:spPr/>
        <p:txBody>
          <a:bodyPr/>
          <a:lstStyle/>
          <a:p>
            <a:r>
              <a:rPr lang="en-GB" dirty="0"/>
              <a:t>Recommended security policies (continued)	</a:t>
            </a:r>
          </a:p>
        </p:txBody>
      </p:sp>
      <p:sp>
        <p:nvSpPr>
          <p:cNvPr id="3" name="Content Placeholder 2">
            <a:extLst>
              <a:ext uri="{FF2B5EF4-FFF2-40B4-BE49-F238E27FC236}">
                <a16:creationId xmlns:a16="http://schemas.microsoft.com/office/drawing/2014/main" id="{F9CCCCE0-FFDF-09CC-C0F1-45AC836D0AE6}"/>
              </a:ext>
            </a:extLst>
          </p:cNvPr>
          <p:cNvSpPr>
            <a:spLocks noGrp="1"/>
          </p:cNvSpPr>
          <p:nvPr>
            <p:ph idx="1"/>
          </p:nvPr>
        </p:nvSpPr>
        <p:spPr/>
        <p:txBody>
          <a:bodyPr/>
          <a:lstStyle/>
          <a:p>
            <a:r>
              <a:rPr lang="en-GB" dirty="0"/>
              <a:t>FinSecure should have sperate user groups on the network for different departments that other users cannot access.</a:t>
            </a:r>
          </a:p>
          <a:p>
            <a:r>
              <a:rPr lang="en-GB" dirty="0">
                <a:effectLst/>
                <a:ea typeface="Aptos" panose="020B0004020202020204" pitchFamily="34" charset="0"/>
                <a:cs typeface="Times New Roman" panose="02020603050405020304" pitchFamily="18" charset="0"/>
              </a:rPr>
              <a:t>FinSecure employees should have a 2-step authentication set up for their accounts (e.g. Microsoft authentication) </a:t>
            </a:r>
            <a:r>
              <a:rPr lang="en-GB" dirty="0"/>
              <a:t> </a:t>
            </a:r>
          </a:p>
          <a:p>
            <a:r>
              <a:rPr lang="en-GB" dirty="0"/>
              <a:t>All security incidents should be reported as soon as possible. </a:t>
            </a:r>
          </a:p>
          <a:p>
            <a:r>
              <a:rPr lang="en-GB" dirty="0"/>
              <a:t>Employees should not use their own devices but rather a company issued one so we can ensure it’s secure. </a:t>
            </a:r>
          </a:p>
          <a:p>
            <a:r>
              <a:rPr lang="en-GB" dirty="0"/>
              <a:t>All devices on the network should have an antivirus and be fully updated with the latest security update. </a:t>
            </a:r>
          </a:p>
          <a:p>
            <a:endParaRPr lang="en-GB" dirty="0"/>
          </a:p>
        </p:txBody>
      </p:sp>
    </p:spTree>
    <p:extLst>
      <p:ext uri="{BB962C8B-B14F-4D97-AF65-F5344CB8AC3E}">
        <p14:creationId xmlns:p14="http://schemas.microsoft.com/office/powerpoint/2010/main" val="585805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E3417-BC6D-1C62-CBD7-FA37C40C9E3C}"/>
              </a:ext>
            </a:extLst>
          </p:cNvPr>
          <p:cNvSpPr>
            <a:spLocks noGrp="1"/>
          </p:cNvSpPr>
          <p:nvPr>
            <p:ph type="title"/>
          </p:nvPr>
        </p:nvSpPr>
        <p:spPr/>
        <p:txBody>
          <a:bodyPr>
            <a:normAutofit/>
          </a:bodyPr>
          <a:lstStyle/>
          <a:p>
            <a:pPr>
              <a:lnSpc>
                <a:spcPct val="115000"/>
              </a:lnSpc>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Mitigating measures. </a:t>
            </a:r>
          </a:p>
        </p:txBody>
      </p:sp>
      <p:sp>
        <p:nvSpPr>
          <p:cNvPr id="3" name="Content Placeholder 2">
            <a:extLst>
              <a:ext uri="{FF2B5EF4-FFF2-40B4-BE49-F238E27FC236}">
                <a16:creationId xmlns:a16="http://schemas.microsoft.com/office/drawing/2014/main" id="{20E9BAAF-FA02-E117-A069-4321CDBCF06E}"/>
              </a:ext>
            </a:extLst>
          </p:cNvPr>
          <p:cNvSpPr>
            <a:spLocks noGrp="1"/>
          </p:cNvSpPr>
          <p:nvPr>
            <p:ph idx="1"/>
          </p:nvPr>
        </p:nvSpPr>
        <p:spPr/>
        <p:txBody>
          <a:bodyPr/>
          <a:lstStyle/>
          <a:p>
            <a:r>
              <a:rPr lang="en-GB" sz="2400" dirty="0"/>
              <a:t>Email filtering tools that warns the user of potential phishing attacks. </a:t>
            </a:r>
          </a:p>
          <a:p>
            <a:r>
              <a:rPr lang="en-GB" sz="2400" dirty="0"/>
              <a:t>Regularly back up data so if FinSecure does lose data in a breach it can be easily recovered. </a:t>
            </a:r>
          </a:p>
          <a:p>
            <a:r>
              <a:rPr lang="en-GB" sz="2400" dirty="0">
                <a:effectLst/>
                <a:latin typeface="Aptos" panose="020B0004020202020204" pitchFamily="34" charset="0"/>
                <a:ea typeface="Aptos" panose="020B0004020202020204" pitchFamily="34" charset="0"/>
                <a:cs typeface="Times New Roman" panose="02020603050405020304" pitchFamily="18" charset="0"/>
              </a:rPr>
              <a:t>also implement a Network Access control (NAC) measure that will prevent unknown devices from accessing the network easily</a:t>
            </a:r>
          </a:p>
          <a:p>
            <a:r>
              <a:rPr lang="en-GB" sz="2400" dirty="0">
                <a:effectLst/>
                <a:latin typeface="Aptos" panose="020B0004020202020204" pitchFamily="34" charset="0"/>
                <a:ea typeface="Aptos" panose="020B0004020202020204" pitchFamily="34" charset="0"/>
                <a:cs typeface="Times New Roman" panose="02020603050405020304" pitchFamily="18" charset="0"/>
              </a:rPr>
              <a:t>Finaly, FinSecure should ensure that devices are regularly updated to ensure that they have the most recent security measures.</a:t>
            </a:r>
          </a:p>
          <a:p>
            <a:r>
              <a:rPr lang="en-GB" kern="100" dirty="0">
                <a:effectLst/>
                <a:latin typeface="Aptos" panose="020B0004020202020204" pitchFamily="34" charset="0"/>
                <a:ea typeface="Aptos" panose="020B0004020202020204" pitchFamily="34" charset="0"/>
                <a:cs typeface="Times New Roman" panose="02020603050405020304" pitchFamily="18" charset="0"/>
              </a:rPr>
              <a:t>. FinSecure should also install an antivirus on all devices to further protect against malware. </a:t>
            </a:r>
          </a:p>
          <a:p>
            <a:endParaRPr lang="en-GB" sz="4800" dirty="0"/>
          </a:p>
        </p:txBody>
      </p:sp>
    </p:spTree>
    <p:extLst>
      <p:ext uri="{BB962C8B-B14F-4D97-AF65-F5344CB8AC3E}">
        <p14:creationId xmlns:p14="http://schemas.microsoft.com/office/powerpoint/2010/main" val="80052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FECFF-B3A7-B1EB-7F3A-8D6C21DEFE13}"/>
              </a:ext>
            </a:extLst>
          </p:cNvPr>
          <p:cNvSpPr>
            <a:spLocks noGrp="1"/>
          </p:cNvSpPr>
          <p:nvPr>
            <p:ph type="title"/>
          </p:nvPr>
        </p:nvSpPr>
        <p:spPr/>
        <p:txBody>
          <a:bodyPr/>
          <a:lstStyle/>
          <a:p>
            <a:r>
              <a:rPr lang="en-GB" dirty="0"/>
              <a:t>Monitoring plan </a:t>
            </a:r>
          </a:p>
        </p:txBody>
      </p:sp>
      <p:sp>
        <p:nvSpPr>
          <p:cNvPr id="3" name="Content Placeholder 2">
            <a:extLst>
              <a:ext uri="{FF2B5EF4-FFF2-40B4-BE49-F238E27FC236}">
                <a16:creationId xmlns:a16="http://schemas.microsoft.com/office/drawing/2014/main" id="{CF648B32-A013-98C4-8DB2-30C82B1530B6}"/>
              </a:ext>
            </a:extLst>
          </p:cNvPr>
          <p:cNvSpPr>
            <a:spLocks noGrp="1"/>
          </p:cNvSpPr>
          <p:nvPr>
            <p:ph idx="1"/>
          </p:nvPr>
        </p:nvSpPr>
        <p:spPr/>
        <p:txBody>
          <a:bodyPr/>
          <a:lstStyle/>
          <a:p>
            <a:r>
              <a:rPr lang="en-GB" sz="2400" dirty="0">
                <a:effectLst/>
                <a:latin typeface="Aptos" panose="020B0004020202020204" pitchFamily="34" charset="0"/>
                <a:ea typeface="Aptos" panose="020B0004020202020204" pitchFamily="34" charset="0"/>
                <a:cs typeface="Times New Roman" panose="02020603050405020304" pitchFamily="18" charset="0"/>
              </a:rPr>
              <a:t>should implement an Intrusion Detection System (IDS). This system will monitor and analyses the network traffic checking for known attacks.</a:t>
            </a:r>
          </a:p>
          <a:p>
            <a:r>
              <a:rPr lang="en-GB" sz="2400" dirty="0">
                <a:effectLst/>
                <a:latin typeface="Aptos" panose="020B0004020202020204" pitchFamily="34" charset="0"/>
                <a:ea typeface="Aptos" panose="020B0004020202020204" pitchFamily="34" charset="0"/>
                <a:cs typeface="Times New Roman" panose="02020603050405020304" pitchFamily="18" charset="0"/>
              </a:rPr>
              <a:t>also implement an EDR (Endpoint Detection Response). This will continuously monitor the end point of the network checking for any evidence of malicious software on any desktops, laptops, or mobile phones.</a:t>
            </a:r>
          </a:p>
          <a:p>
            <a:r>
              <a:rPr lang="en-GB" sz="2400" dirty="0">
                <a:effectLst/>
                <a:latin typeface="Aptos" panose="020B0004020202020204" pitchFamily="34" charset="0"/>
                <a:ea typeface="Aptos" panose="020B0004020202020204" pitchFamily="34" charset="0"/>
                <a:cs typeface="Times New Roman" panose="02020603050405020304" pitchFamily="18" charset="0"/>
              </a:rPr>
              <a:t> implements a SIEM (Security Information and Event Management). This software helps administrators by allowing them to have better visibility over what’s happening on the network</a:t>
            </a:r>
            <a:endParaRPr lang="en-GB" sz="2400" dirty="0">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91850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EEC4E-93A1-0DD1-0DF2-B7E50D3FB491}"/>
              </a:ext>
            </a:extLst>
          </p:cNvPr>
          <p:cNvSpPr>
            <a:spLocks noGrp="1"/>
          </p:cNvSpPr>
          <p:nvPr>
            <p:ph type="title"/>
          </p:nvPr>
        </p:nvSpPr>
        <p:spPr>
          <a:xfrm>
            <a:off x="793662" y="386930"/>
            <a:ext cx="10066122" cy="1298448"/>
          </a:xfrm>
        </p:spPr>
        <p:txBody>
          <a:bodyPr anchor="b">
            <a:normAutofit/>
          </a:bodyPr>
          <a:lstStyle/>
          <a:p>
            <a:r>
              <a:rPr lang="en-GB" sz="4800" dirty="0"/>
              <a:t>Incident response plan</a:t>
            </a:r>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6A4D010-29DB-3BBF-DF22-F5BE06033CE8}"/>
              </a:ext>
            </a:extLst>
          </p:cNvPr>
          <p:cNvSpPr>
            <a:spLocks noGrp="1"/>
          </p:cNvSpPr>
          <p:nvPr>
            <p:ph idx="1"/>
          </p:nvPr>
        </p:nvSpPr>
        <p:spPr>
          <a:xfrm>
            <a:off x="793661" y="2599509"/>
            <a:ext cx="4530898" cy="3639450"/>
          </a:xfrm>
        </p:spPr>
        <p:txBody>
          <a:bodyPr anchor="ctr">
            <a:normAutofit/>
          </a:bodyPr>
          <a:lstStyle/>
          <a:p>
            <a:r>
              <a:rPr lang="en-US" sz="2000" dirty="0"/>
              <a:t>This image briefly highlights my incident response plan.</a:t>
            </a:r>
          </a:p>
        </p:txBody>
      </p:sp>
      <p:pic>
        <p:nvPicPr>
          <p:cNvPr id="4" name="Content Placeholder 3" descr="A diagram of a computer system&#10;&#10;AI-generated content may be incorrect.">
            <a:extLst>
              <a:ext uri="{FF2B5EF4-FFF2-40B4-BE49-F238E27FC236}">
                <a16:creationId xmlns:a16="http://schemas.microsoft.com/office/drawing/2014/main" id="{C4DD7921-3F65-EEB0-C7C2-D7C1E85D8F52}"/>
              </a:ext>
            </a:extLst>
          </p:cNvPr>
          <p:cNvPicPr>
            <a:picLocks noChangeAspect="1"/>
          </p:cNvPicPr>
          <p:nvPr/>
        </p:nvPicPr>
        <p:blipFill>
          <a:blip r:embed="rId2"/>
          <a:stretch>
            <a:fillRect/>
          </a:stretch>
        </p:blipFill>
        <p:spPr>
          <a:xfrm>
            <a:off x="8394192" y="308195"/>
            <a:ext cx="2870107" cy="593076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98074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95254-3D80-4AC8-6C56-EF1290109EB9}"/>
              </a:ext>
            </a:extLst>
          </p:cNvPr>
          <p:cNvSpPr>
            <a:spLocks noGrp="1"/>
          </p:cNvSpPr>
          <p:nvPr>
            <p:ph type="title"/>
          </p:nvPr>
        </p:nvSpPr>
        <p:spPr/>
        <p:txBody>
          <a:bodyPr/>
          <a:lstStyle/>
          <a:p>
            <a:r>
              <a:rPr lang="en-GB" dirty="0"/>
              <a:t>Recommended training program. </a:t>
            </a:r>
          </a:p>
        </p:txBody>
      </p:sp>
      <p:sp>
        <p:nvSpPr>
          <p:cNvPr id="3" name="Content Placeholder 2">
            <a:extLst>
              <a:ext uri="{FF2B5EF4-FFF2-40B4-BE49-F238E27FC236}">
                <a16:creationId xmlns:a16="http://schemas.microsoft.com/office/drawing/2014/main" id="{B7738086-42FB-8D4F-78F9-9E3949C7F622}"/>
              </a:ext>
            </a:extLst>
          </p:cNvPr>
          <p:cNvSpPr>
            <a:spLocks noGrp="1"/>
          </p:cNvSpPr>
          <p:nvPr>
            <p:ph idx="1"/>
          </p:nvPr>
        </p:nvSpPr>
        <p:spPr/>
        <p:txBody>
          <a:bodyPr/>
          <a:lstStyle/>
          <a:p>
            <a:r>
              <a:rPr lang="en-GB" dirty="0"/>
              <a:t>New employees should receive training in the company's security policies and be tested on them to ensure they fully understand them and what could happen if its not followed correctly. </a:t>
            </a:r>
          </a:p>
          <a:p>
            <a:r>
              <a:rPr lang="en-GB" dirty="0"/>
              <a:t>Test employees by having them look at different emails and try and identify which one is a phishing attack. </a:t>
            </a:r>
          </a:p>
          <a:p>
            <a:r>
              <a:rPr lang="en-GB" dirty="0"/>
              <a:t>Annually test staff on GDPR to ensure they know how to handle personal data. </a:t>
            </a:r>
          </a:p>
          <a:p>
            <a:endParaRPr lang="en-GB" dirty="0"/>
          </a:p>
        </p:txBody>
      </p:sp>
    </p:spTree>
    <p:extLst>
      <p:ext uri="{BB962C8B-B14F-4D97-AF65-F5344CB8AC3E}">
        <p14:creationId xmlns:p14="http://schemas.microsoft.com/office/powerpoint/2010/main" val="611495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835</Words>
  <Application>Microsoft Office PowerPoint</Application>
  <PresentationFormat>Widescreen</PresentationFormat>
  <Paragraphs>48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FinSecure recommended action and policies</vt:lpstr>
      <vt:lpstr>External threats. </vt:lpstr>
      <vt:lpstr>Phishing attacks</vt:lpstr>
      <vt:lpstr>Social engineering </vt:lpstr>
      <vt:lpstr>PowerPoint Presentation</vt:lpstr>
      <vt:lpstr>What is an internal threat? </vt:lpstr>
      <vt:lpstr>What are the motivations behind an internal threat? </vt:lpstr>
      <vt:lpstr>Negligence. </vt:lpstr>
      <vt:lpstr>Recommended security policies</vt:lpstr>
      <vt:lpstr>Recommended security policies (continued) </vt:lpstr>
      <vt:lpstr>Mitigating measures. </vt:lpstr>
      <vt:lpstr>Monitoring plan </vt:lpstr>
      <vt:lpstr>Incident response plan</vt:lpstr>
      <vt:lpstr>Recommended training program.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Luke Akerman (2404201)</dc:creator>
  <cp:lastModifiedBy>Luke Akerman (2404201)</cp:lastModifiedBy>
  <cp:revision>1</cp:revision>
  <dcterms:created xsi:type="dcterms:W3CDTF">2025-05-12T20:46:54Z</dcterms:created>
  <dcterms:modified xsi:type="dcterms:W3CDTF">2025-05-12T21:23:38Z</dcterms:modified>
</cp:coreProperties>
</file>