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620"/>
  </p:normalViewPr>
  <p:slideViewPr>
    <p:cSldViewPr snapToGrid="0">
      <p:cViewPr varScale="1">
        <p:scale>
          <a:sx n="78" d="100"/>
          <a:sy n="78" d="100"/>
        </p:scale>
        <p:origin x="102"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DC261B-D6CF-D143-A34A-FC1362DC9DC6}" type="datetimeFigureOut">
              <a:rPr lang="en-GB" smtClean="0"/>
              <a:t>21/11/2025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58AAF4-DF7B-3246-AFC3-B9F162B65624}" type="slidenum">
              <a:rPr lang="en-GB" smtClean="0"/>
              <a:t>‹#›</a:t>
            </a:fld>
            <a:endParaRPr lang="en-GB"/>
          </a:p>
        </p:txBody>
      </p:sp>
    </p:spTree>
    <p:extLst>
      <p:ext uri="{BB962C8B-B14F-4D97-AF65-F5344CB8AC3E}">
        <p14:creationId xmlns:p14="http://schemas.microsoft.com/office/powerpoint/2010/main" val="267877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58AAF4-DF7B-3246-AFC3-B9F162B65624}" type="slidenum">
              <a:rPr lang="en-GB" smtClean="0"/>
              <a:t>11</a:t>
            </a:fld>
            <a:endParaRPr lang="en-GB"/>
          </a:p>
        </p:txBody>
      </p:sp>
    </p:spTree>
    <p:extLst>
      <p:ext uri="{BB962C8B-B14F-4D97-AF65-F5344CB8AC3E}">
        <p14:creationId xmlns:p14="http://schemas.microsoft.com/office/powerpoint/2010/main" val="1832491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58AAF4-DF7B-3246-AFC3-B9F162B65624}" type="slidenum">
              <a:rPr lang="en-GB" smtClean="0"/>
              <a:t>22</a:t>
            </a:fld>
            <a:endParaRPr lang="en-GB"/>
          </a:p>
        </p:txBody>
      </p:sp>
    </p:spTree>
    <p:extLst>
      <p:ext uri="{BB962C8B-B14F-4D97-AF65-F5344CB8AC3E}">
        <p14:creationId xmlns:p14="http://schemas.microsoft.com/office/powerpoint/2010/main" val="2143076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1A372-11A4-B7DB-0538-D3D94E6464C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4E11BD0-2417-9914-77BB-54D5E6E5DA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A453610-E2AE-8AB9-54D6-F6B83668C444}"/>
              </a:ext>
            </a:extLst>
          </p:cNvPr>
          <p:cNvSpPr>
            <a:spLocks noGrp="1"/>
          </p:cNvSpPr>
          <p:nvPr>
            <p:ph type="dt" sz="half" idx="10"/>
          </p:nvPr>
        </p:nvSpPr>
        <p:spPr/>
        <p:txBody>
          <a:bodyPr/>
          <a:lstStyle/>
          <a:p>
            <a:fld id="{B6293DA8-2D55-D34D-82FF-67720FDA8A16}" type="datetimeFigureOut">
              <a:rPr lang="en-GB" smtClean="0"/>
              <a:t>21/11/2025</a:t>
            </a:fld>
            <a:endParaRPr lang="en-GB"/>
          </a:p>
        </p:txBody>
      </p:sp>
      <p:sp>
        <p:nvSpPr>
          <p:cNvPr id="5" name="Footer Placeholder 4">
            <a:extLst>
              <a:ext uri="{FF2B5EF4-FFF2-40B4-BE49-F238E27FC236}">
                <a16:creationId xmlns:a16="http://schemas.microsoft.com/office/drawing/2014/main" id="{40399A4A-0B40-E6E0-FC04-EC4DD1D8AA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75241-F6FC-FBF0-EA77-2DF237EF0E31}"/>
              </a:ext>
            </a:extLst>
          </p:cNvPr>
          <p:cNvSpPr>
            <a:spLocks noGrp="1"/>
          </p:cNvSpPr>
          <p:nvPr>
            <p:ph type="sldNum" sz="quarter" idx="12"/>
          </p:nvPr>
        </p:nvSpPr>
        <p:spPr/>
        <p:txBody>
          <a:bodyPr/>
          <a:lstStyle/>
          <a:p>
            <a:fld id="{42999BE5-CEF6-4B45-B918-7EB93049E6E3}" type="slidenum">
              <a:rPr lang="en-GB" smtClean="0"/>
              <a:t>‹#›</a:t>
            </a:fld>
            <a:endParaRPr lang="en-GB"/>
          </a:p>
        </p:txBody>
      </p:sp>
    </p:spTree>
    <p:extLst>
      <p:ext uri="{BB962C8B-B14F-4D97-AF65-F5344CB8AC3E}">
        <p14:creationId xmlns:p14="http://schemas.microsoft.com/office/powerpoint/2010/main" val="1021030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85DD1-823E-2C65-E8D6-082C19BCD94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7F0B328-AEC4-BBF8-ECEF-52D5A2797B1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7C2964-7F4E-1FCE-7B1A-B70370BADF42}"/>
              </a:ext>
            </a:extLst>
          </p:cNvPr>
          <p:cNvSpPr>
            <a:spLocks noGrp="1"/>
          </p:cNvSpPr>
          <p:nvPr>
            <p:ph type="dt" sz="half" idx="10"/>
          </p:nvPr>
        </p:nvSpPr>
        <p:spPr/>
        <p:txBody>
          <a:bodyPr/>
          <a:lstStyle/>
          <a:p>
            <a:fld id="{B6293DA8-2D55-D34D-82FF-67720FDA8A16}" type="datetimeFigureOut">
              <a:rPr lang="en-GB" smtClean="0"/>
              <a:t>21/11/2025</a:t>
            </a:fld>
            <a:endParaRPr lang="en-GB"/>
          </a:p>
        </p:txBody>
      </p:sp>
      <p:sp>
        <p:nvSpPr>
          <p:cNvPr id="5" name="Footer Placeholder 4">
            <a:extLst>
              <a:ext uri="{FF2B5EF4-FFF2-40B4-BE49-F238E27FC236}">
                <a16:creationId xmlns:a16="http://schemas.microsoft.com/office/drawing/2014/main" id="{B514A89D-DA22-FD72-63F3-F2EBF540D9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BF59E-9741-5EAE-11F7-B1EA3D013F6A}"/>
              </a:ext>
            </a:extLst>
          </p:cNvPr>
          <p:cNvSpPr>
            <a:spLocks noGrp="1"/>
          </p:cNvSpPr>
          <p:nvPr>
            <p:ph type="sldNum" sz="quarter" idx="12"/>
          </p:nvPr>
        </p:nvSpPr>
        <p:spPr/>
        <p:txBody>
          <a:bodyPr/>
          <a:lstStyle/>
          <a:p>
            <a:fld id="{42999BE5-CEF6-4B45-B918-7EB93049E6E3}" type="slidenum">
              <a:rPr lang="en-GB" smtClean="0"/>
              <a:t>‹#›</a:t>
            </a:fld>
            <a:endParaRPr lang="en-GB"/>
          </a:p>
        </p:txBody>
      </p:sp>
    </p:spTree>
    <p:extLst>
      <p:ext uri="{BB962C8B-B14F-4D97-AF65-F5344CB8AC3E}">
        <p14:creationId xmlns:p14="http://schemas.microsoft.com/office/powerpoint/2010/main" val="363158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788E8-42C8-EEEC-12BE-BE2B7204BD3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78042F8-5565-6A36-FFCB-3734CC72E6B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FA85F8D-88A9-59E2-913C-2E301B607600}"/>
              </a:ext>
            </a:extLst>
          </p:cNvPr>
          <p:cNvSpPr>
            <a:spLocks noGrp="1"/>
          </p:cNvSpPr>
          <p:nvPr>
            <p:ph type="dt" sz="half" idx="10"/>
          </p:nvPr>
        </p:nvSpPr>
        <p:spPr/>
        <p:txBody>
          <a:bodyPr/>
          <a:lstStyle/>
          <a:p>
            <a:fld id="{B6293DA8-2D55-D34D-82FF-67720FDA8A16}" type="datetimeFigureOut">
              <a:rPr lang="en-GB" smtClean="0"/>
              <a:t>21/11/2025</a:t>
            </a:fld>
            <a:endParaRPr lang="en-GB"/>
          </a:p>
        </p:txBody>
      </p:sp>
      <p:sp>
        <p:nvSpPr>
          <p:cNvPr id="5" name="Footer Placeholder 4">
            <a:extLst>
              <a:ext uri="{FF2B5EF4-FFF2-40B4-BE49-F238E27FC236}">
                <a16:creationId xmlns:a16="http://schemas.microsoft.com/office/drawing/2014/main" id="{72651865-ADEF-FCA5-A24B-821B3914EE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58FC98-CA48-D540-4C0C-B78496838F28}"/>
              </a:ext>
            </a:extLst>
          </p:cNvPr>
          <p:cNvSpPr>
            <a:spLocks noGrp="1"/>
          </p:cNvSpPr>
          <p:nvPr>
            <p:ph type="sldNum" sz="quarter" idx="12"/>
          </p:nvPr>
        </p:nvSpPr>
        <p:spPr/>
        <p:txBody>
          <a:bodyPr/>
          <a:lstStyle/>
          <a:p>
            <a:fld id="{42999BE5-CEF6-4B45-B918-7EB93049E6E3}" type="slidenum">
              <a:rPr lang="en-GB" smtClean="0"/>
              <a:t>‹#›</a:t>
            </a:fld>
            <a:endParaRPr lang="en-GB"/>
          </a:p>
        </p:txBody>
      </p:sp>
    </p:spTree>
    <p:extLst>
      <p:ext uri="{BB962C8B-B14F-4D97-AF65-F5344CB8AC3E}">
        <p14:creationId xmlns:p14="http://schemas.microsoft.com/office/powerpoint/2010/main" val="1033967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745D7-A1E9-93A9-59FA-DCCCE5CFCE2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6245129-AEEE-7406-9D7A-A713796850F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82920E1-BFCF-BDC3-EC70-BA10522CF0C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4AF7928-05A1-3009-6216-BCA04752DF09}"/>
              </a:ext>
            </a:extLst>
          </p:cNvPr>
          <p:cNvSpPr>
            <a:spLocks noGrp="1"/>
          </p:cNvSpPr>
          <p:nvPr>
            <p:ph type="dt" sz="half" idx="10"/>
          </p:nvPr>
        </p:nvSpPr>
        <p:spPr/>
        <p:txBody>
          <a:bodyPr/>
          <a:lstStyle/>
          <a:p>
            <a:fld id="{B6293DA8-2D55-D34D-82FF-67720FDA8A16}" type="datetimeFigureOut">
              <a:rPr lang="en-GB" smtClean="0"/>
              <a:t>21/11/2025</a:t>
            </a:fld>
            <a:endParaRPr lang="en-GB"/>
          </a:p>
        </p:txBody>
      </p:sp>
      <p:sp>
        <p:nvSpPr>
          <p:cNvPr id="6" name="Footer Placeholder 5">
            <a:extLst>
              <a:ext uri="{FF2B5EF4-FFF2-40B4-BE49-F238E27FC236}">
                <a16:creationId xmlns:a16="http://schemas.microsoft.com/office/drawing/2014/main" id="{3F26D6C8-78C3-C444-DD12-74B16C51DB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93500A-955D-1EF5-C62C-E79C12E1D1DF}"/>
              </a:ext>
            </a:extLst>
          </p:cNvPr>
          <p:cNvSpPr>
            <a:spLocks noGrp="1"/>
          </p:cNvSpPr>
          <p:nvPr>
            <p:ph type="sldNum" sz="quarter" idx="12"/>
          </p:nvPr>
        </p:nvSpPr>
        <p:spPr/>
        <p:txBody>
          <a:bodyPr/>
          <a:lstStyle/>
          <a:p>
            <a:fld id="{42999BE5-CEF6-4B45-B918-7EB93049E6E3}" type="slidenum">
              <a:rPr lang="en-GB" smtClean="0"/>
              <a:t>‹#›</a:t>
            </a:fld>
            <a:endParaRPr lang="en-GB"/>
          </a:p>
        </p:txBody>
      </p:sp>
    </p:spTree>
    <p:extLst>
      <p:ext uri="{BB962C8B-B14F-4D97-AF65-F5344CB8AC3E}">
        <p14:creationId xmlns:p14="http://schemas.microsoft.com/office/powerpoint/2010/main" val="154108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6F419-26ED-639A-EFC2-AED7BE8C34E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5C2C92A-D672-61FF-F9DB-F8B312D587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1EDD075-B61F-4E8C-8018-BA9C8FDA3BE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11A3BD6-838D-429F-72A5-E5DB3D06E5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63FE1EE-053E-A167-7365-B04073DA94D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DD14752-BAB9-B453-95C2-727B6AA32033}"/>
              </a:ext>
            </a:extLst>
          </p:cNvPr>
          <p:cNvSpPr>
            <a:spLocks noGrp="1"/>
          </p:cNvSpPr>
          <p:nvPr>
            <p:ph type="dt" sz="half" idx="10"/>
          </p:nvPr>
        </p:nvSpPr>
        <p:spPr/>
        <p:txBody>
          <a:bodyPr/>
          <a:lstStyle/>
          <a:p>
            <a:fld id="{B6293DA8-2D55-D34D-82FF-67720FDA8A16}" type="datetimeFigureOut">
              <a:rPr lang="en-GB" smtClean="0"/>
              <a:t>21/11/2025</a:t>
            </a:fld>
            <a:endParaRPr lang="en-GB"/>
          </a:p>
        </p:txBody>
      </p:sp>
      <p:sp>
        <p:nvSpPr>
          <p:cNvPr id="8" name="Footer Placeholder 7">
            <a:extLst>
              <a:ext uri="{FF2B5EF4-FFF2-40B4-BE49-F238E27FC236}">
                <a16:creationId xmlns:a16="http://schemas.microsoft.com/office/drawing/2014/main" id="{704E3CC2-361E-5097-3474-0FD0BE449B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FCAA2F-543A-AA0C-CF61-423C4830D6DE}"/>
              </a:ext>
            </a:extLst>
          </p:cNvPr>
          <p:cNvSpPr>
            <a:spLocks noGrp="1"/>
          </p:cNvSpPr>
          <p:nvPr>
            <p:ph type="sldNum" sz="quarter" idx="12"/>
          </p:nvPr>
        </p:nvSpPr>
        <p:spPr/>
        <p:txBody>
          <a:bodyPr/>
          <a:lstStyle/>
          <a:p>
            <a:fld id="{42999BE5-CEF6-4B45-B918-7EB93049E6E3}" type="slidenum">
              <a:rPr lang="en-GB" smtClean="0"/>
              <a:t>‹#›</a:t>
            </a:fld>
            <a:endParaRPr lang="en-GB"/>
          </a:p>
        </p:txBody>
      </p:sp>
    </p:spTree>
    <p:extLst>
      <p:ext uri="{BB962C8B-B14F-4D97-AF65-F5344CB8AC3E}">
        <p14:creationId xmlns:p14="http://schemas.microsoft.com/office/powerpoint/2010/main" val="3455983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93955-5E9E-6DC7-252B-BB03DA9A36D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9AEE6DC-C1F4-9489-DA77-D7718D84EA84}"/>
              </a:ext>
            </a:extLst>
          </p:cNvPr>
          <p:cNvSpPr>
            <a:spLocks noGrp="1"/>
          </p:cNvSpPr>
          <p:nvPr>
            <p:ph type="dt" sz="half" idx="10"/>
          </p:nvPr>
        </p:nvSpPr>
        <p:spPr/>
        <p:txBody>
          <a:bodyPr/>
          <a:lstStyle/>
          <a:p>
            <a:fld id="{B6293DA8-2D55-D34D-82FF-67720FDA8A16}" type="datetimeFigureOut">
              <a:rPr lang="en-GB" smtClean="0"/>
              <a:t>21/11/2025</a:t>
            </a:fld>
            <a:endParaRPr lang="en-GB"/>
          </a:p>
        </p:txBody>
      </p:sp>
      <p:sp>
        <p:nvSpPr>
          <p:cNvPr id="4" name="Footer Placeholder 3">
            <a:extLst>
              <a:ext uri="{FF2B5EF4-FFF2-40B4-BE49-F238E27FC236}">
                <a16:creationId xmlns:a16="http://schemas.microsoft.com/office/drawing/2014/main" id="{C566D36C-5182-BE3A-AF02-049A52E25A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1BC29D-1166-4094-85FB-3C1CBF6ADC54}"/>
              </a:ext>
            </a:extLst>
          </p:cNvPr>
          <p:cNvSpPr>
            <a:spLocks noGrp="1"/>
          </p:cNvSpPr>
          <p:nvPr>
            <p:ph type="sldNum" sz="quarter" idx="12"/>
          </p:nvPr>
        </p:nvSpPr>
        <p:spPr/>
        <p:txBody>
          <a:bodyPr/>
          <a:lstStyle/>
          <a:p>
            <a:fld id="{42999BE5-CEF6-4B45-B918-7EB93049E6E3}" type="slidenum">
              <a:rPr lang="en-GB" smtClean="0"/>
              <a:t>‹#›</a:t>
            </a:fld>
            <a:endParaRPr lang="en-GB"/>
          </a:p>
        </p:txBody>
      </p:sp>
    </p:spTree>
    <p:extLst>
      <p:ext uri="{BB962C8B-B14F-4D97-AF65-F5344CB8AC3E}">
        <p14:creationId xmlns:p14="http://schemas.microsoft.com/office/powerpoint/2010/main" val="4278805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D9FECA-9AC5-37E1-E921-242066C6801C}"/>
              </a:ext>
            </a:extLst>
          </p:cNvPr>
          <p:cNvSpPr>
            <a:spLocks noGrp="1"/>
          </p:cNvSpPr>
          <p:nvPr>
            <p:ph type="dt" sz="half" idx="10"/>
          </p:nvPr>
        </p:nvSpPr>
        <p:spPr/>
        <p:txBody>
          <a:bodyPr/>
          <a:lstStyle/>
          <a:p>
            <a:fld id="{B6293DA8-2D55-D34D-82FF-67720FDA8A16}" type="datetimeFigureOut">
              <a:rPr lang="en-GB" smtClean="0"/>
              <a:t>21/11/2025</a:t>
            </a:fld>
            <a:endParaRPr lang="en-GB"/>
          </a:p>
        </p:txBody>
      </p:sp>
      <p:sp>
        <p:nvSpPr>
          <p:cNvPr id="3" name="Footer Placeholder 2">
            <a:extLst>
              <a:ext uri="{FF2B5EF4-FFF2-40B4-BE49-F238E27FC236}">
                <a16:creationId xmlns:a16="http://schemas.microsoft.com/office/drawing/2014/main" id="{3A53FCAB-DBA5-F2A0-0241-2280352AB1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EDE335-8A24-19A4-2F5A-2D8802C8555A}"/>
              </a:ext>
            </a:extLst>
          </p:cNvPr>
          <p:cNvSpPr>
            <a:spLocks noGrp="1"/>
          </p:cNvSpPr>
          <p:nvPr>
            <p:ph type="sldNum" sz="quarter" idx="12"/>
          </p:nvPr>
        </p:nvSpPr>
        <p:spPr/>
        <p:txBody>
          <a:bodyPr/>
          <a:lstStyle/>
          <a:p>
            <a:fld id="{42999BE5-CEF6-4B45-B918-7EB93049E6E3}" type="slidenum">
              <a:rPr lang="en-GB" smtClean="0"/>
              <a:t>‹#›</a:t>
            </a:fld>
            <a:endParaRPr lang="en-GB"/>
          </a:p>
        </p:txBody>
      </p:sp>
    </p:spTree>
    <p:extLst>
      <p:ext uri="{BB962C8B-B14F-4D97-AF65-F5344CB8AC3E}">
        <p14:creationId xmlns:p14="http://schemas.microsoft.com/office/powerpoint/2010/main" val="982312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3F1C1-CE42-3A6A-7805-D12E4CDD76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505050C-1CB2-16C4-F356-F03249D967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59DAB3C-5866-1BFC-6777-6348B09E67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720AE3-7914-2307-C9CC-4A4B314F6AC1}"/>
              </a:ext>
            </a:extLst>
          </p:cNvPr>
          <p:cNvSpPr>
            <a:spLocks noGrp="1"/>
          </p:cNvSpPr>
          <p:nvPr>
            <p:ph type="dt" sz="half" idx="10"/>
          </p:nvPr>
        </p:nvSpPr>
        <p:spPr/>
        <p:txBody>
          <a:bodyPr/>
          <a:lstStyle/>
          <a:p>
            <a:fld id="{B6293DA8-2D55-D34D-82FF-67720FDA8A16}" type="datetimeFigureOut">
              <a:rPr lang="en-GB" smtClean="0"/>
              <a:t>21/11/2025</a:t>
            </a:fld>
            <a:endParaRPr lang="en-GB"/>
          </a:p>
        </p:txBody>
      </p:sp>
      <p:sp>
        <p:nvSpPr>
          <p:cNvPr id="6" name="Footer Placeholder 5">
            <a:extLst>
              <a:ext uri="{FF2B5EF4-FFF2-40B4-BE49-F238E27FC236}">
                <a16:creationId xmlns:a16="http://schemas.microsoft.com/office/drawing/2014/main" id="{CF94D8E9-7346-62EA-D21C-2BE98B9C1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C485E3-EBA9-C77E-A182-59B22F11620A}"/>
              </a:ext>
            </a:extLst>
          </p:cNvPr>
          <p:cNvSpPr>
            <a:spLocks noGrp="1"/>
          </p:cNvSpPr>
          <p:nvPr>
            <p:ph type="sldNum" sz="quarter" idx="12"/>
          </p:nvPr>
        </p:nvSpPr>
        <p:spPr/>
        <p:txBody>
          <a:bodyPr/>
          <a:lstStyle/>
          <a:p>
            <a:fld id="{42999BE5-CEF6-4B45-B918-7EB93049E6E3}" type="slidenum">
              <a:rPr lang="en-GB" smtClean="0"/>
              <a:t>‹#›</a:t>
            </a:fld>
            <a:endParaRPr lang="en-GB"/>
          </a:p>
        </p:txBody>
      </p:sp>
    </p:spTree>
    <p:extLst>
      <p:ext uri="{BB962C8B-B14F-4D97-AF65-F5344CB8AC3E}">
        <p14:creationId xmlns:p14="http://schemas.microsoft.com/office/powerpoint/2010/main" val="3698852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C2E79-4835-E392-4807-3D6415E17C3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761DE13-547A-EB3F-F8B8-B15423F1F4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DA1C759-0ABA-E727-6210-CBE0C02E75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DF0296-F40F-7515-2A80-AE883E99E229}"/>
              </a:ext>
            </a:extLst>
          </p:cNvPr>
          <p:cNvSpPr>
            <a:spLocks noGrp="1"/>
          </p:cNvSpPr>
          <p:nvPr>
            <p:ph type="dt" sz="half" idx="10"/>
          </p:nvPr>
        </p:nvSpPr>
        <p:spPr/>
        <p:txBody>
          <a:bodyPr/>
          <a:lstStyle/>
          <a:p>
            <a:fld id="{B6293DA8-2D55-D34D-82FF-67720FDA8A16}" type="datetimeFigureOut">
              <a:rPr lang="en-GB" smtClean="0"/>
              <a:t>21/11/2025</a:t>
            </a:fld>
            <a:endParaRPr lang="en-GB"/>
          </a:p>
        </p:txBody>
      </p:sp>
      <p:sp>
        <p:nvSpPr>
          <p:cNvPr id="6" name="Footer Placeholder 5">
            <a:extLst>
              <a:ext uri="{FF2B5EF4-FFF2-40B4-BE49-F238E27FC236}">
                <a16:creationId xmlns:a16="http://schemas.microsoft.com/office/drawing/2014/main" id="{3EB4F184-EACC-2080-FB2D-3B11FE5C86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B39623-6702-CDE4-C55C-C6C66365A6CE}"/>
              </a:ext>
            </a:extLst>
          </p:cNvPr>
          <p:cNvSpPr>
            <a:spLocks noGrp="1"/>
          </p:cNvSpPr>
          <p:nvPr>
            <p:ph type="sldNum" sz="quarter" idx="12"/>
          </p:nvPr>
        </p:nvSpPr>
        <p:spPr/>
        <p:txBody>
          <a:bodyPr/>
          <a:lstStyle/>
          <a:p>
            <a:fld id="{42999BE5-CEF6-4B45-B918-7EB93049E6E3}" type="slidenum">
              <a:rPr lang="en-GB" smtClean="0"/>
              <a:t>‹#›</a:t>
            </a:fld>
            <a:endParaRPr lang="en-GB"/>
          </a:p>
        </p:txBody>
      </p:sp>
    </p:spTree>
    <p:extLst>
      <p:ext uri="{BB962C8B-B14F-4D97-AF65-F5344CB8AC3E}">
        <p14:creationId xmlns:p14="http://schemas.microsoft.com/office/powerpoint/2010/main" val="1138193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7EA5-4B99-98DF-D1C9-75D129672E4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370FCA0-D4B8-65BF-DF81-6F2272B9E4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61CF9CB-6D77-AB77-48B7-E60CED06DA20}"/>
              </a:ext>
            </a:extLst>
          </p:cNvPr>
          <p:cNvSpPr>
            <a:spLocks noGrp="1"/>
          </p:cNvSpPr>
          <p:nvPr>
            <p:ph type="dt" sz="half" idx="10"/>
          </p:nvPr>
        </p:nvSpPr>
        <p:spPr/>
        <p:txBody>
          <a:bodyPr/>
          <a:lstStyle/>
          <a:p>
            <a:fld id="{B6293DA8-2D55-D34D-82FF-67720FDA8A16}" type="datetimeFigureOut">
              <a:rPr lang="en-GB" smtClean="0"/>
              <a:t>21/11/2025</a:t>
            </a:fld>
            <a:endParaRPr lang="en-GB"/>
          </a:p>
        </p:txBody>
      </p:sp>
      <p:sp>
        <p:nvSpPr>
          <p:cNvPr id="5" name="Footer Placeholder 4">
            <a:extLst>
              <a:ext uri="{FF2B5EF4-FFF2-40B4-BE49-F238E27FC236}">
                <a16:creationId xmlns:a16="http://schemas.microsoft.com/office/drawing/2014/main" id="{BD006753-3154-299A-0CF1-297854A53B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C1D1D0-F791-2632-CACA-50F61F2DDA7E}"/>
              </a:ext>
            </a:extLst>
          </p:cNvPr>
          <p:cNvSpPr>
            <a:spLocks noGrp="1"/>
          </p:cNvSpPr>
          <p:nvPr>
            <p:ph type="sldNum" sz="quarter" idx="12"/>
          </p:nvPr>
        </p:nvSpPr>
        <p:spPr/>
        <p:txBody>
          <a:bodyPr/>
          <a:lstStyle/>
          <a:p>
            <a:fld id="{42999BE5-CEF6-4B45-B918-7EB93049E6E3}" type="slidenum">
              <a:rPr lang="en-GB" smtClean="0"/>
              <a:t>‹#›</a:t>
            </a:fld>
            <a:endParaRPr lang="en-GB"/>
          </a:p>
        </p:txBody>
      </p:sp>
    </p:spTree>
    <p:extLst>
      <p:ext uri="{BB962C8B-B14F-4D97-AF65-F5344CB8AC3E}">
        <p14:creationId xmlns:p14="http://schemas.microsoft.com/office/powerpoint/2010/main" val="3411607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5F97D3-0DE5-9DD8-F0DA-FD955D7E2DE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6B68295-13B8-1C66-F50C-104388E77A2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F640036-B6E3-2F39-50AE-584E84C88081}"/>
              </a:ext>
            </a:extLst>
          </p:cNvPr>
          <p:cNvSpPr>
            <a:spLocks noGrp="1"/>
          </p:cNvSpPr>
          <p:nvPr>
            <p:ph type="dt" sz="half" idx="10"/>
          </p:nvPr>
        </p:nvSpPr>
        <p:spPr/>
        <p:txBody>
          <a:bodyPr/>
          <a:lstStyle/>
          <a:p>
            <a:fld id="{B6293DA8-2D55-D34D-82FF-67720FDA8A16}" type="datetimeFigureOut">
              <a:rPr lang="en-GB" smtClean="0"/>
              <a:t>21/11/2025</a:t>
            </a:fld>
            <a:endParaRPr lang="en-GB"/>
          </a:p>
        </p:txBody>
      </p:sp>
      <p:sp>
        <p:nvSpPr>
          <p:cNvPr id="5" name="Footer Placeholder 4">
            <a:extLst>
              <a:ext uri="{FF2B5EF4-FFF2-40B4-BE49-F238E27FC236}">
                <a16:creationId xmlns:a16="http://schemas.microsoft.com/office/drawing/2014/main" id="{84EFDDDF-F19B-D571-49FC-7662072886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AEE065-89D0-12AF-51D5-FEE49851DCAF}"/>
              </a:ext>
            </a:extLst>
          </p:cNvPr>
          <p:cNvSpPr>
            <a:spLocks noGrp="1"/>
          </p:cNvSpPr>
          <p:nvPr>
            <p:ph type="sldNum" sz="quarter" idx="12"/>
          </p:nvPr>
        </p:nvSpPr>
        <p:spPr/>
        <p:txBody>
          <a:bodyPr/>
          <a:lstStyle/>
          <a:p>
            <a:fld id="{42999BE5-CEF6-4B45-B918-7EB93049E6E3}" type="slidenum">
              <a:rPr lang="en-GB" smtClean="0"/>
              <a:t>‹#›</a:t>
            </a:fld>
            <a:endParaRPr lang="en-GB"/>
          </a:p>
        </p:txBody>
      </p:sp>
    </p:spTree>
    <p:extLst>
      <p:ext uri="{BB962C8B-B14F-4D97-AF65-F5344CB8AC3E}">
        <p14:creationId xmlns:p14="http://schemas.microsoft.com/office/powerpoint/2010/main" val="362185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9580FB-FD94-49DC-AFDF-CCE36E9630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81C95E2-D92C-F56B-C7E4-AA6977F235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E19372E-C1EA-6D07-DDC9-B7A0065FC6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293DA8-2D55-D34D-82FF-67720FDA8A16}" type="datetimeFigureOut">
              <a:rPr lang="en-GB" smtClean="0"/>
              <a:t>21/11/2025</a:t>
            </a:fld>
            <a:endParaRPr lang="en-GB"/>
          </a:p>
        </p:txBody>
      </p:sp>
      <p:sp>
        <p:nvSpPr>
          <p:cNvPr id="5" name="Footer Placeholder 4">
            <a:extLst>
              <a:ext uri="{FF2B5EF4-FFF2-40B4-BE49-F238E27FC236}">
                <a16:creationId xmlns:a16="http://schemas.microsoft.com/office/drawing/2014/main" id="{67C33EA7-C39E-5B18-BC4F-0578E33B1A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8C9029A-2D54-973F-D6B0-21A995DC24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2999BE5-CEF6-4B45-B918-7EB93049E6E3}" type="slidenum">
              <a:rPr lang="en-GB" smtClean="0"/>
              <a:t>‹#›</a:t>
            </a:fld>
            <a:endParaRPr lang="en-GB"/>
          </a:p>
        </p:txBody>
      </p:sp>
    </p:spTree>
    <p:extLst>
      <p:ext uri="{BB962C8B-B14F-4D97-AF65-F5344CB8AC3E}">
        <p14:creationId xmlns:p14="http://schemas.microsoft.com/office/powerpoint/2010/main" val="16725266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england.nhs.uk/integratedcare/what-is-integrated-car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afro.who.int/publications/health-all-policies-framework-country-action" TargetMode="External"/><Relationship Id="rId5" Type="http://schemas.openxmlformats.org/officeDocument/2006/relationships/hyperlink" Target="https://digitallibrary.un.org/record/139811" TargetMode="External"/><Relationship Id="rId4" Type="http://schemas.openxmlformats.org/officeDocument/2006/relationships/hyperlink" Target="https://www.gov.uk/government/news/new-change4life-campaign-encourages-parents-to-be-food-sma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D5FE7-34EE-FE5C-FCB2-0FC05DFC28E3}"/>
              </a:ext>
            </a:extLst>
          </p:cNvPr>
          <p:cNvSpPr>
            <a:spLocks noGrp="1"/>
          </p:cNvSpPr>
          <p:nvPr>
            <p:ph type="ctrTitle"/>
          </p:nvPr>
        </p:nvSpPr>
        <p:spPr>
          <a:xfrm>
            <a:off x="1524000" y="676314"/>
            <a:ext cx="9144000" cy="2387600"/>
          </a:xfrm>
        </p:spPr>
        <p:txBody>
          <a:bodyPr>
            <a:normAutofit/>
          </a:bodyPr>
          <a:lstStyle/>
          <a:p>
            <a:r>
              <a:rPr lang="en-GB" sz="3600" dirty="0"/>
              <a:t>Examining the integration of health, wellbeing and sustainable development in health and social care sector and the impact on service delivery </a:t>
            </a:r>
            <a:endParaRPr lang="en-GB" dirty="0"/>
          </a:p>
        </p:txBody>
      </p:sp>
      <p:sp>
        <p:nvSpPr>
          <p:cNvPr id="3" name="Subtitle 2">
            <a:extLst>
              <a:ext uri="{FF2B5EF4-FFF2-40B4-BE49-F238E27FC236}">
                <a16:creationId xmlns:a16="http://schemas.microsoft.com/office/drawing/2014/main" id="{3CAD7B8F-77B4-2E46-5A27-6914E6C1BD5E}"/>
              </a:ext>
            </a:extLst>
          </p:cNvPr>
          <p:cNvSpPr>
            <a:spLocks noGrp="1"/>
          </p:cNvSpPr>
          <p:nvPr>
            <p:ph type="subTitle" idx="1"/>
          </p:nvPr>
        </p:nvSpPr>
        <p:spPr>
          <a:xfrm>
            <a:off x="1524000" y="3245005"/>
            <a:ext cx="9144000" cy="2141034"/>
          </a:xfrm>
        </p:spPr>
        <p:txBody>
          <a:bodyPr>
            <a:normAutofit/>
          </a:bodyPr>
          <a:lstStyle/>
          <a:p>
            <a:r>
              <a:rPr lang="en-GB" sz="2800" b="1" dirty="0"/>
              <a:t>Name</a:t>
            </a:r>
            <a:r>
              <a:rPr lang="en-GB" sz="2800" dirty="0"/>
              <a:t>: Rita Okpara</a:t>
            </a:r>
          </a:p>
          <a:p>
            <a:r>
              <a:rPr lang="en-GB" sz="2800" b="1" dirty="0"/>
              <a:t>Student ID</a:t>
            </a:r>
            <a:r>
              <a:rPr lang="en-GB" sz="2800" dirty="0"/>
              <a:t>: 2233178	</a:t>
            </a:r>
          </a:p>
          <a:p>
            <a:r>
              <a:rPr lang="en-GB" sz="2800" b="1" dirty="0"/>
              <a:t>Lecturer Name</a:t>
            </a:r>
            <a:r>
              <a:rPr lang="en-GB" sz="2800" dirty="0"/>
              <a:t>: </a:t>
            </a:r>
            <a:r>
              <a:rPr lang="en-GB" sz="2800" dirty="0">
                <a:effectLst/>
                <a:latin typeface="Arial" panose="020B0604020202020204" pitchFamily="34" charset="0"/>
              </a:rPr>
              <a:t>Shepherd Ziko</a:t>
            </a:r>
            <a:endParaRPr lang="en-GB" sz="3200" dirty="0"/>
          </a:p>
          <a:p>
            <a:r>
              <a:rPr lang="en-GB" sz="2800" b="1" dirty="0"/>
              <a:t>Module code</a:t>
            </a:r>
            <a:r>
              <a:rPr lang="en-GB" sz="2800" dirty="0"/>
              <a:t>: BMHP6030 </a:t>
            </a:r>
          </a:p>
        </p:txBody>
      </p:sp>
      <p:sp>
        <p:nvSpPr>
          <p:cNvPr id="9" name="Rectangle 3">
            <a:extLst>
              <a:ext uri="{FF2B5EF4-FFF2-40B4-BE49-F238E27FC236}">
                <a16:creationId xmlns:a16="http://schemas.microsoft.com/office/drawing/2014/main" id="{95918453-C449-8D2D-571E-90199A9B5CFB}"/>
              </a:ext>
            </a:extLst>
          </p:cNvPr>
          <p:cNvSpPr>
            <a:spLocks noChangeArrowheads="1"/>
          </p:cNvSpPr>
          <p:nvPr/>
        </p:nvSpPr>
        <p:spPr bwMode="auto">
          <a:xfrm>
            <a:off x="838200" y="38639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Rectangle 4">
            <a:extLst>
              <a:ext uri="{FF2B5EF4-FFF2-40B4-BE49-F238E27FC236}">
                <a16:creationId xmlns:a16="http://schemas.microsoft.com/office/drawing/2014/main" id="{C9BFACA3-35C0-7BE2-EEFC-2987E3E13B7D}"/>
              </a:ext>
            </a:extLst>
          </p:cNvPr>
          <p:cNvSpPr>
            <a:spLocks noChangeArrowheads="1"/>
          </p:cNvSpPr>
          <p:nvPr/>
        </p:nvSpPr>
        <p:spPr bwMode="auto">
          <a:xfrm>
            <a:off x="838200" y="38639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900" b="0" i="0" u="none" strike="noStrike" cap="none" normalizeH="0" baseline="0">
                <a:ln>
                  <a:noFill/>
                </a:ln>
                <a:solidFill>
                  <a:schemeClr val="tx1"/>
                </a:solidFill>
                <a:effectLst/>
                <a:latin typeface="Arial" panose="020B0604020202020204" pitchFamily="34"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60678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06C85-0A44-5D1C-F8EB-31DF6F64A8B9}"/>
              </a:ext>
            </a:extLst>
          </p:cNvPr>
          <p:cNvSpPr>
            <a:spLocks noGrp="1"/>
          </p:cNvSpPr>
          <p:nvPr>
            <p:ph type="title"/>
          </p:nvPr>
        </p:nvSpPr>
        <p:spPr>
          <a:xfrm>
            <a:off x="715536" y="2182774"/>
            <a:ext cx="10515600" cy="1325563"/>
          </a:xfrm>
        </p:spPr>
        <p:txBody>
          <a:bodyPr/>
          <a:lstStyle/>
          <a:p>
            <a:pPr algn="ctr"/>
            <a:r>
              <a:rPr lang="en-GB" dirty="0"/>
              <a:t>1. Definition of Key Concepts </a:t>
            </a:r>
          </a:p>
        </p:txBody>
      </p:sp>
    </p:spTree>
    <p:extLst>
      <p:ext uri="{BB962C8B-B14F-4D97-AF65-F5344CB8AC3E}">
        <p14:creationId xmlns:p14="http://schemas.microsoft.com/office/powerpoint/2010/main" val="2667929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E94C3-ACC6-2867-81C4-EAD285F7DC59}"/>
              </a:ext>
            </a:extLst>
          </p:cNvPr>
          <p:cNvSpPr>
            <a:spLocks noGrp="1"/>
          </p:cNvSpPr>
          <p:nvPr>
            <p:ph type="title"/>
          </p:nvPr>
        </p:nvSpPr>
        <p:spPr>
          <a:xfrm>
            <a:off x="761803" y="350196"/>
            <a:ext cx="4646904" cy="1624520"/>
          </a:xfrm>
        </p:spPr>
        <p:txBody>
          <a:bodyPr anchor="ctr">
            <a:normAutofit/>
          </a:bodyPr>
          <a:lstStyle/>
          <a:p>
            <a:r>
              <a:rPr lang="en-GB" sz="4000"/>
              <a:t>Health</a:t>
            </a:r>
          </a:p>
        </p:txBody>
      </p:sp>
      <p:sp>
        <p:nvSpPr>
          <p:cNvPr id="3" name="Content Placeholder 2">
            <a:extLst>
              <a:ext uri="{FF2B5EF4-FFF2-40B4-BE49-F238E27FC236}">
                <a16:creationId xmlns:a16="http://schemas.microsoft.com/office/drawing/2014/main" id="{E36D821A-94DB-0F07-D704-BF68BCAD98CD}"/>
              </a:ext>
            </a:extLst>
          </p:cNvPr>
          <p:cNvSpPr>
            <a:spLocks noGrp="1"/>
          </p:cNvSpPr>
          <p:nvPr>
            <p:ph idx="1"/>
          </p:nvPr>
        </p:nvSpPr>
        <p:spPr>
          <a:xfrm>
            <a:off x="761802" y="2743200"/>
            <a:ext cx="4646905" cy="3613149"/>
          </a:xfrm>
        </p:spPr>
        <p:txBody>
          <a:bodyPr anchor="ctr">
            <a:normAutofit/>
          </a:bodyPr>
          <a:lstStyle/>
          <a:p>
            <a:r>
              <a:rPr lang="en-GB" sz="1700"/>
              <a:t>There three dimensions of defining health;</a:t>
            </a:r>
          </a:p>
          <a:p>
            <a:pPr marL="0" indent="0">
              <a:buNone/>
            </a:pPr>
            <a:r>
              <a:rPr lang="en-GB" sz="1700"/>
              <a:t>  (a) as the absence of disease </a:t>
            </a:r>
          </a:p>
          <a:p>
            <a:pPr marL="0" indent="0">
              <a:buNone/>
            </a:pPr>
            <a:r>
              <a:rPr lang="en-GB" sz="1700"/>
              <a:t>  (b) as an individual wellbeing </a:t>
            </a:r>
          </a:p>
          <a:p>
            <a:pPr marL="0" indent="0">
              <a:buNone/>
            </a:pPr>
            <a:r>
              <a:rPr lang="en-GB" sz="1700"/>
              <a:t>  ( c ) as a resource </a:t>
            </a:r>
          </a:p>
          <a:p>
            <a:pPr marL="0" indent="0">
              <a:buNone/>
            </a:pPr>
            <a:r>
              <a:rPr lang="en-GB" sz="1700"/>
              <a:t> </a:t>
            </a:r>
          </a:p>
          <a:p>
            <a:r>
              <a:rPr lang="en-GB" sz="1700"/>
              <a:t>The most widely accepted and adopted definition is that of WHO (1948) which suggest it is the complete physical, mental and social well-being and not merely the absence of disease or infirmity . This definition aligns with the second dimension. </a:t>
            </a:r>
            <a:endParaRPr lang="en-US" sz="1700"/>
          </a:p>
        </p:txBody>
      </p:sp>
      <p:pic>
        <p:nvPicPr>
          <p:cNvPr id="5" name="Picture 4" descr="A digital image of molecules">
            <a:extLst>
              <a:ext uri="{FF2B5EF4-FFF2-40B4-BE49-F238E27FC236}">
                <a16:creationId xmlns:a16="http://schemas.microsoft.com/office/drawing/2014/main" id="{158AB561-AC57-90FE-C2E5-E267B71BD20F}"/>
              </a:ext>
            </a:extLst>
          </p:cNvPr>
          <p:cNvPicPr>
            <a:picLocks noChangeAspect="1"/>
          </p:cNvPicPr>
          <p:nvPr/>
        </p:nvPicPr>
        <p:blipFill>
          <a:blip r:embed="rId2"/>
          <a:srcRect l="32285" r="17659"/>
          <a:stretch>
            <a:fillRect/>
          </a:stretch>
        </p:blipFill>
        <p:spPr>
          <a:xfrm>
            <a:off x="6096000" y="1"/>
            <a:ext cx="6102825" cy="6858000"/>
          </a:xfrm>
          <a:prstGeom prst="rect">
            <a:avLst/>
          </a:prstGeom>
        </p:spPr>
      </p:pic>
    </p:spTree>
    <p:extLst>
      <p:ext uri="{BB962C8B-B14F-4D97-AF65-F5344CB8AC3E}">
        <p14:creationId xmlns:p14="http://schemas.microsoft.com/office/powerpoint/2010/main" val="497493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0F611B-9C68-6431-F4BD-612E07629D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0CCE43-00D0-6786-9343-495B88730452}"/>
              </a:ext>
            </a:extLst>
          </p:cNvPr>
          <p:cNvSpPr>
            <a:spLocks noGrp="1"/>
          </p:cNvSpPr>
          <p:nvPr>
            <p:ph type="title"/>
          </p:nvPr>
        </p:nvSpPr>
        <p:spPr/>
        <p:txBody>
          <a:bodyPr/>
          <a:lstStyle/>
          <a:p>
            <a:r>
              <a:rPr lang="en-GB" dirty="0"/>
              <a:t>Wellbeing </a:t>
            </a:r>
          </a:p>
        </p:txBody>
      </p:sp>
      <p:sp>
        <p:nvSpPr>
          <p:cNvPr id="3" name="Content Placeholder 2">
            <a:extLst>
              <a:ext uri="{FF2B5EF4-FFF2-40B4-BE49-F238E27FC236}">
                <a16:creationId xmlns:a16="http://schemas.microsoft.com/office/drawing/2014/main" id="{A753D45F-49D2-8452-29C7-0895B2EDD382}"/>
              </a:ext>
            </a:extLst>
          </p:cNvPr>
          <p:cNvSpPr>
            <a:spLocks noGrp="1"/>
          </p:cNvSpPr>
          <p:nvPr>
            <p:ph idx="1"/>
          </p:nvPr>
        </p:nvSpPr>
        <p:spPr/>
        <p:txBody>
          <a:bodyPr/>
          <a:lstStyle/>
          <a:p>
            <a:r>
              <a:rPr lang="en-GB" dirty="0"/>
              <a:t> </a:t>
            </a:r>
            <a:r>
              <a:rPr lang="en-GB" sz="2400" dirty="0">
                <a:cs typeface="Arial" panose="020B0604020202020204" pitchFamily="34" charset="0"/>
              </a:rPr>
              <a:t>Wellbeing is multidimensional as a concept and can be applied in different discipline, including health. </a:t>
            </a:r>
          </a:p>
          <a:p>
            <a:pPr marL="0" indent="0">
              <a:buNone/>
            </a:pPr>
            <a:endParaRPr lang="en-GB" sz="2400" dirty="0">
              <a:cs typeface="Arial" panose="020B0604020202020204" pitchFamily="34" charset="0"/>
            </a:endParaRPr>
          </a:p>
          <a:p>
            <a:r>
              <a:rPr lang="en-GB" sz="2400" dirty="0">
                <a:cs typeface="Arial" panose="020B0604020202020204" pitchFamily="34" charset="0"/>
              </a:rPr>
              <a:t>According to Diener et al.(1998) wellbeing is the evaluation of one’s life in terms of satisfaction with life, the frequency of positive moods, and the relative absence of negative moods. It also includes the individual’s perceived health, income, social support, and other factors that contribute to life satisfaction.</a:t>
            </a:r>
          </a:p>
          <a:p>
            <a:endParaRPr lang="en-GB" sz="2400" dirty="0">
              <a:cs typeface="Arial" panose="020B0604020202020204" pitchFamily="34" charset="0"/>
            </a:endParaRPr>
          </a:p>
          <a:p>
            <a:r>
              <a:rPr lang="en-GB" sz="2400" dirty="0">
                <a:cs typeface="Arial" panose="020B0604020202020204" pitchFamily="34" charset="0"/>
              </a:rPr>
              <a:t>The definition shows that wellbeing as an implication on life satisfaction and individuals can determine their happiness and moods(</a:t>
            </a:r>
            <a:r>
              <a:rPr lang="en-GB" sz="2400" dirty="0" err="1"/>
              <a:t>Alsarrani</a:t>
            </a:r>
            <a:r>
              <a:rPr lang="en-GB" sz="2400" dirty="0"/>
              <a:t> et al., 2021)</a:t>
            </a:r>
            <a:r>
              <a:rPr lang="en-GB" sz="2400" dirty="0">
                <a:cs typeface="Arial" panose="020B0604020202020204" pitchFamily="34" charset="0"/>
              </a:rPr>
              <a:t>.</a:t>
            </a:r>
          </a:p>
        </p:txBody>
      </p:sp>
    </p:spTree>
    <p:extLst>
      <p:ext uri="{BB962C8B-B14F-4D97-AF65-F5344CB8AC3E}">
        <p14:creationId xmlns:p14="http://schemas.microsoft.com/office/powerpoint/2010/main" val="1999600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90F0D-4106-C73D-BECA-758F451908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F02BAD-15BA-7575-211A-285041D7F46F}"/>
              </a:ext>
            </a:extLst>
          </p:cNvPr>
          <p:cNvSpPr>
            <a:spLocks noGrp="1"/>
          </p:cNvSpPr>
          <p:nvPr>
            <p:ph type="title"/>
          </p:nvPr>
        </p:nvSpPr>
        <p:spPr/>
        <p:txBody>
          <a:bodyPr/>
          <a:lstStyle/>
          <a:p>
            <a:r>
              <a:rPr lang="en-GB" dirty="0"/>
              <a:t>Sustainable Development </a:t>
            </a:r>
          </a:p>
        </p:txBody>
      </p:sp>
      <p:sp>
        <p:nvSpPr>
          <p:cNvPr id="3" name="Content Placeholder 2">
            <a:extLst>
              <a:ext uri="{FF2B5EF4-FFF2-40B4-BE49-F238E27FC236}">
                <a16:creationId xmlns:a16="http://schemas.microsoft.com/office/drawing/2014/main" id="{3640CABE-C18A-A5D8-4122-BB3AE2AE1A64}"/>
              </a:ext>
            </a:extLst>
          </p:cNvPr>
          <p:cNvSpPr>
            <a:spLocks noGrp="1"/>
          </p:cNvSpPr>
          <p:nvPr>
            <p:ph idx="1"/>
          </p:nvPr>
        </p:nvSpPr>
        <p:spPr/>
        <p:txBody>
          <a:bodyPr>
            <a:normAutofit/>
          </a:bodyPr>
          <a:lstStyle/>
          <a:p>
            <a:r>
              <a:rPr lang="en-GB" dirty="0"/>
              <a:t> </a:t>
            </a:r>
            <a:r>
              <a:rPr lang="en-GB" sz="2400" dirty="0"/>
              <a:t>The need to protect individuals health and wellbeing beyond now as informed the sustainable development agenda.</a:t>
            </a:r>
          </a:p>
          <a:p>
            <a:pPr marL="0" indent="0">
              <a:buNone/>
            </a:pPr>
            <a:endParaRPr lang="en-GB" sz="2400" dirty="0"/>
          </a:p>
          <a:p>
            <a:r>
              <a:rPr lang="en-GB" sz="2400" dirty="0"/>
              <a:t>Sustainable development emphasise practices that ensures the preservation of both human and non human resources to be useful today and in the future(. ) </a:t>
            </a:r>
          </a:p>
          <a:p>
            <a:pPr marL="0" indent="0">
              <a:buNone/>
            </a:pPr>
            <a:endParaRPr lang="en-GB" sz="2400" dirty="0"/>
          </a:p>
          <a:p>
            <a:r>
              <a:rPr lang="en-GB" sz="2400" dirty="0"/>
              <a:t>It is meeting the needs of the present generation without compromising the ability to meet the need of future generations (Brundtland Commission, 1987 )</a:t>
            </a:r>
          </a:p>
        </p:txBody>
      </p:sp>
    </p:spTree>
    <p:extLst>
      <p:ext uri="{BB962C8B-B14F-4D97-AF65-F5344CB8AC3E}">
        <p14:creationId xmlns:p14="http://schemas.microsoft.com/office/powerpoint/2010/main" val="1913600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E8164-074D-3265-5371-E9DB987F1D34}"/>
              </a:ext>
            </a:extLst>
          </p:cNvPr>
          <p:cNvSpPr>
            <a:spLocks noGrp="1"/>
          </p:cNvSpPr>
          <p:nvPr>
            <p:ph type="title"/>
          </p:nvPr>
        </p:nvSpPr>
        <p:spPr>
          <a:xfrm>
            <a:off x="2001272" y="2371508"/>
            <a:ext cx="10515600" cy="1325563"/>
          </a:xfrm>
        </p:spPr>
        <p:txBody>
          <a:bodyPr/>
          <a:lstStyle/>
          <a:p>
            <a:r>
              <a:rPr lang="en-GB" dirty="0"/>
              <a:t>2. Relevance of the Key Concept to Healthcare Service Delivery</a:t>
            </a:r>
          </a:p>
        </p:txBody>
      </p:sp>
    </p:spTree>
    <p:extLst>
      <p:ext uri="{BB962C8B-B14F-4D97-AF65-F5344CB8AC3E}">
        <p14:creationId xmlns:p14="http://schemas.microsoft.com/office/powerpoint/2010/main" val="1241567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6694F-57B1-346D-B625-8BA161F386F1}"/>
              </a:ext>
            </a:extLst>
          </p:cNvPr>
          <p:cNvSpPr>
            <a:spLocks noGrp="1"/>
          </p:cNvSpPr>
          <p:nvPr>
            <p:ph type="title"/>
          </p:nvPr>
        </p:nvSpPr>
        <p:spPr>
          <a:xfrm>
            <a:off x="686834" y="1153572"/>
            <a:ext cx="3200400" cy="4461163"/>
          </a:xfrm>
        </p:spPr>
        <p:txBody>
          <a:bodyPr>
            <a:normAutofit/>
          </a:bodyPr>
          <a:lstStyle/>
          <a:p>
            <a:r>
              <a:rPr lang="en-GB">
                <a:solidFill>
                  <a:srgbClr val="FFFFFF"/>
                </a:solidFill>
              </a:rPr>
              <a:t>Health, wellbeing and SDG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92F378B-1814-3DCB-F8C0-874A71B921F1}"/>
              </a:ext>
            </a:extLst>
          </p:cNvPr>
          <p:cNvSpPr>
            <a:spLocks noGrp="1"/>
          </p:cNvSpPr>
          <p:nvPr>
            <p:ph idx="1"/>
          </p:nvPr>
        </p:nvSpPr>
        <p:spPr>
          <a:xfrm>
            <a:off x="4447308" y="591344"/>
            <a:ext cx="6906491" cy="5585619"/>
          </a:xfrm>
        </p:spPr>
        <p:txBody>
          <a:bodyPr anchor="ctr">
            <a:normAutofit/>
          </a:bodyPr>
          <a:lstStyle/>
          <a:p>
            <a:r>
              <a:rPr lang="en-GB" sz="2000"/>
              <a:t>Health as a concept is relevant to healthcare service delivery as it helps to set a standard of living for individuals, communities and nations. </a:t>
            </a:r>
          </a:p>
          <a:p>
            <a:pPr marL="0" indent="0">
              <a:buNone/>
            </a:pPr>
            <a:endParaRPr lang="en-GB" sz="2000"/>
          </a:p>
          <a:p>
            <a:r>
              <a:rPr lang="en-GB" sz="2000"/>
              <a:t>Healthcare service delivery are tailored to promote and preserve what is identified as sustainable health lifestyle ( </a:t>
            </a:r>
            <a:r>
              <a:rPr lang="en-GB" sz="2000" err="1"/>
              <a:t>e.g</a:t>
            </a:r>
            <a:r>
              <a:rPr lang="en-GB" sz="2000"/>
              <a:t>, targets of the SDG 3) </a:t>
            </a:r>
          </a:p>
          <a:p>
            <a:pPr marL="0" indent="0">
              <a:buNone/>
            </a:pPr>
            <a:endParaRPr lang="en-GB" sz="2000"/>
          </a:p>
          <a:p>
            <a:r>
              <a:rPr lang="en-GB" sz="2000"/>
              <a:t>Through SDG 3 targets which is focused on health and wellbeing, healthcare services are tailored to ensure that health and wellbeing of patients is prioritised. </a:t>
            </a:r>
          </a:p>
          <a:p>
            <a:pPr marL="0" indent="0">
              <a:buNone/>
            </a:pPr>
            <a:endParaRPr lang="en-GB" sz="2000"/>
          </a:p>
          <a:p>
            <a:r>
              <a:rPr lang="en-GB" sz="2000"/>
              <a:t>For instance, the Change4Life programme, led by Public Health England, supports SDG 3 (Good Health and Well-being) to promote healthier eating, increasing physical activity, reducing sugar intake, and providing family support(Public Health England, 2017). </a:t>
            </a:r>
          </a:p>
        </p:txBody>
      </p:sp>
    </p:spTree>
    <p:extLst>
      <p:ext uri="{BB962C8B-B14F-4D97-AF65-F5344CB8AC3E}">
        <p14:creationId xmlns:p14="http://schemas.microsoft.com/office/powerpoint/2010/main" val="1569035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1816E-4AA2-1500-5A5A-349A062E2A57}"/>
              </a:ext>
            </a:extLst>
          </p:cNvPr>
          <p:cNvSpPr>
            <a:spLocks noGrp="1"/>
          </p:cNvSpPr>
          <p:nvPr>
            <p:ph type="title"/>
          </p:nvPr>
        </p:nvSpPr>
        <p:spPr>
          <a:xfrm>
            <a:off x="1158240" y="1748155"/>
            <a:ext cx="10515600" cy="1325563"/>
          </a:xfrm>
        </p:spPr>
        <p:txBody>
          <a:bodyPr>
            <a:normAutofit fontScale="90000"/>
          </a:bodyPr>
          <a:lstStyle/>
          <a:p>
            <a:pPr algn="ctr"/>
            <a:br>
              <a:rPr lang="en-GB" b="0" dirty="0">
                <a:effectLst/>
              </a:rPr>
            </a:br>
            <a:br>
              <a:rPr lang="en-GB" b="0" dirty="0">
                <a:effectLst/>
              </a:rPr>
            </a:br>
            <a:r>
              <a:rPr lang="en-GB" b="0" dirty="0">
                <a:effectLst/>
              </a:rPr>
              <a:t>3. </a:t>
            </a:r>
            <a:r>
              <a:rPr lang="en-GB" b="1" dirty="0"/>
              <a:t>Integration of health and wellbeing approaches</a:t>
            </a:r>
            <a:br>
              <a:rPr lang="en-GB" b="0" dirty="0">
                <a:effectLst/>
              </a:rPr>
            </a:br>
            <a:br>
              <a:rPr lang="en-GB" dirty="0"/>
            </a:br>
            <a:endParaRPr lang="en-GB" dirty="0"/>
          </a:p>
        </p:txBody>
      </p:sp>
    </p:spTree>
    <p:extLst>
      <p:ext uri="{BB962C8B-B14F-4D97-AF65-F5344CB8AC3E}">
        <p14:creationId xmlns:p14="http://schemas.microsoft.com/office/powerpoint/2010/main" val="3261033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30907-8B5F-43DF-1D10-E626A6FD9B48}"/>
              </a:ext>
            </a:extLst>
          </p:cNvPr>
          <p:cNvSpPr>
            <a:spLocks noGrp="1"/>
          </p:cNvSpPr>
          <p:nvPr>
            <p:ph type="title"/>
          </p:nvPr>
        </p:nvSpPr>
        <p:spPr>
          <a:xfrm>
            <a:off x="686834" y="1153572"/>
            <a:ext cx="3200400" cy="4461163"/>
          </a:xfrm>
        </p:spPr>
        <p:txBody>
          <a:bodyPr>
            <a:normAutofit/>
          </a:bodyPr>
          <a:lstStyle/>
          <a:p>
            <a:r>
              <a:rPr lang="en-GB">
                <a:solidFill>
                  <a:srgbClr val="FFFFFF"/>
                </a:solidFill>
              </a:rPr>
              <a:t>Health in all Policy Framework and Integred Healthcare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3880C35-1095-ED52-7E92-A169AB354578}"/>
              </a:ext>
            </a:extLst>
          </p:cNvPr>
          <p:cNvSpPr>
            <a:spLocks noGrp="1"/>
          </p:cNvSpPr>
          <p:nvPr>
            <p:ph idx="1"/>
          </p:nvPr>
        </p:nvSpPr>
        <p:spPr>
          <a:xfrm>
            <a:off x="4447308" y="591344"/>
            <a:ext cx="6906491" cy="5585619"/>
          </a:xfrm>
        </p:spPr>
        <p:txBody>
          <a:bodyPr anchor="ctr">
            <a:normAutofit/>
          </a:bodyPr>
          <a:lstStyle/>
          <a:p>
            <a:r>
              <a:rPr lang="en-GB" sz="2200"/>
              <a:t>A good example is the global and national policy practice framework. The former  ( Health in all Policy) is set by the World Health Organisation while the latter is developed in the UK by the NHS ( Integrated Healthcare)</a:t>
            </a:r>
          </a:p>
          <a:p>
            <a:pPr marL="0" indent="0">
              <a:buNone/>
            </a:pPr>
            <a:endParaRPr lang="en-GB" sz="2200"/>
          </a:p>
          <a:p>
            <a:r>
              <a:rPr lang="en-GB" sz="2200"/>
              <a:t>Health in all policy is focused on ensuring that government consider the health implication of their policies. It ensures government becomes health conscious in their policies (WHO, 2014)</a:t>
            </a:r>
          </a:p>
          <a:p>
            <a:pPr marL="0" indent="0">
              <a:buNone/>
            </a:pPr>
            <a:endParaRPr lang="en-GB" sz="2200"/>
          </a:p>
          <a:p>
            <a:r>
              <a:rPr lang="en-GB" sz="2200"/>
              <a:t>In the NHS, the Integrated healthcare policy is established to promote collaboration between local communities and the government to develop health services that are accessible and fair(England, N. H. S, 2021, June). </a:t>
            </a:r>
          </a:p>
        </p:txBody>
      </p:sp>
    </p:spTree>
    <p:extLst>
      <p:ext uri="{BB962C8B-B14F-4D97-AF65-F5344CB8AC3E}">
        <p14:creationId xmlns:p14="http://schemas.microsoft.com/office/powerpoint/2010/main" val="381306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AF05C-A86C-407A-E5A9-624AF577597C}"/>
              </a:ext>
            </a:extLst>
          </p:cNvPr>
          <p:cNvSpPr>
            <a:spLocks noGrp="1"/>
          </p:cNvSpPr>
          <p:nvPr>
            <p:ph type="title"/>
          </p:nvPr>
        </p:nvSpPr>
        <p:spPr>
          <a:xfrm>
            <a:off x="1101090" y="2605405"/>
            <a:ext cx="10515600" cy="1325563"/>
          </a:xfrm>
        </p:spPr>
        <p:txBody>
          <a:bodyPr/>
          <a:lstStyle/>
          <a:p>
            <a:r>
              <a:rPr lang="en-GB" dirty="0"/>
              <a:t>4. </a:t>
            </a:r>
            <a:r>
              <a:rPr lang="en-GB" b="1" dirty="0"/>
              <a:t>Biopsychosocial approaches to health and well-being</a:t>
            </a:r>
          </a:p>
        </p:txBody>
      </p:sp>
    </p:spTree>
    <p:extLst>
      <p:ext uri="{BB962C8B-B14F-4D97-AF65-F5344CB8AC3E}">
        <p14:creationId xmlns:p14="http://schemas.microsoft.com/office/powerpoint/2010/main" val="3627468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201629-7573-5229-607D-A0886BD1AE8B}"/>
              </a:ext>
            </a:extLst>
          </p:cNvPr>
          <p:cNvSpPr>
            <a:spLocks noGrp="1"/>
          </p:cNvSpPr>
          <p:nvPr>
            <p:ph type="title"/>
          </p:nvPr>
        </p:nvSpPr>
        <p:spPr>
          <a:xfrm>
            <a:off x="247191" y="740663"/>
            <a:ext cx="4818888" cy="1481328"/>
          </a:xfrm>
        </p:spPr>
        <p:txBody>
          <a:bodyPr anchor="b">
            <a:normAutofit/>
          </a:bodyPr>
          <a:lstStyle/>
          <a:p>
            <a:r>
              <a:rPr lang="en-GB" sz="5000" b="1" dirty="0"/>
              <a:t>Biopsychosocial approaches</a:t>
            </a:r>
            <a:endParaRPr lang="en-GB" sz="5000" dirty="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568C01-5EFF-2E09-EF2F-980704C0C869}"/>
              </a:ext>
            </a:extLst>
          </p:cNvPr>
          <p:cNvSpPr>
            <a:spLocks noGrp="1"/>
          </p:cNvSpPr>
          <p:nvPr>
            <p:ph idx="1"/>
          </p:nvPr>
        </p:nvSpPr>
        <p:spPr>
          <a:xfrm>
            <a:off x="292275" y="2692909"/>
            <a:ext cx="4818888" cy="3547872"/>
          </a:xfrm>
        </p:spPr>
        <p:txBody>
          <a:bodyPr anchor="t">
            <a:normAutofit/>
          </a:bodyPr>
          <a:lstStyle/>
          <a:p>
            <a:r>
              <a:rPr lang="en-GB" sz="2200" dirty="0"/>
              <a:t>The biopsychosocial approaches indicate that health and wellbeing can be affected by biological, psychological and social factors. </a:t>
            </a:r>
          </a:p>
          <a:p>
            <a:r>
              <a:rPr lang="en-GB" sz="2200" dirty="0"/>
              <a:t>There are certain models for each of biological, psychological and social factors.</a:t>
            </a:r>
          </a:p>
          <a:p>
            <a:pPr marL="0" indent="0">
              <a:buNone/>
            </a:pPr>
            <a:r>
              <a:rPr lang="en-US" sz="2200" b="1" u="sng" dirty="0"/>
              <a:t>Dahlgren and Whitehead’s Rainbow Model </a:t>
            </a:r>
          </a:p>
          <a:p>
            <a:pPr marL="0" indent="0">
              <a:buNone/>
            </a:pPr>
            <a:endParaRPr lang="en-GB" sz="2200" dirty="0"/>
          </a:p>
        </p:txBody>
      </p:sp>
      <p:pic>
        <p:nvPicPr>
          <p:cNvPr id="4" name="Picture 3">
            <a:extLst>
              <a:ext uri="{FF2B5EF4-FFF2-40B4-BE49-F238E27FC236}">
                <a16:creationId xmlns:a16="http://schemas.microsoft.com/office/drawing/2014/main" id="{6B100BEC-A296-C420-F926-B674FB81D152}"/>
              </a:ext>
            </a:extLst>
          </p:cNvPr>
          <p:cNvPicPr>
            <a:picLocks noChangeAspect="1"/>
          </p:cNvPicPr>
          <p:nvPr/>
        </p:nvPicPr>
        <p:blipFill>
          <a:blip r:embed="rId3"/>
          <a:stretch>
            <a:fillRect/>
          </a:stretch>
        </p:blipFill>
        <p:spPr>
          <a:xfrm>
            <a:off x="5020995" y="640080"/>
            <a:ext cx="7028062" cy="5326379"/>
          </a:xfrm>
          <a:prstGeom prst="rect">
            <a:avLst/>
          </a:prstGeom>
        </p:spPr>
      </p:pic>
    </p:spTree>
    <p:extLst>
      <p:ext uri="{BB962C8B-B14F-4D97-AF65-F5344CB8AC3E}">
        <p14:creationId xmlns:p14="http://schemas.microsoft.com/office/powerpoint/2010/main" val="570737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3C7E6-1614-BBD9-4E36-E2589FFAF5E8}"/>
              </a:ext>
            </a:extLst>
          </p:cNvPr>
          <p:cNvSpPr>
            <a:spLocks noGrp="1"/>
          </p:cNvSpPr>
          <p:nvPr>
            <p:ph type="title"/>
          </p:nvPr>
        </p:nvSpPr>
        <p:spPr/>
        <p:txBody>
          <a:bodyPr/>
          <a:lstStyle/>
          <a:p>
            <a:r>
              <a:rPr lang="en-GB" dirty="0"/>
              <a:t>5. </a:t>
            </a:r>
            <a:r>
              <a:rPr lang="en-GB" b="1" dirty="0"/>
              <a:t>Policy and Governance:</a:t>
            </a:r>
            <a:endParaRPr lang="en-GB" dirty="0"/>
          </a:p>
        </p:txBody>
      </p:sp>
    </p:spTree>
    <p:extLst>
      <p:ext uri="{BB962C8B-B14F-4D97-AF65-F5344CB8AC3E}">
        <p14:creationId xmlns:p14="http://schemas.microsoft.com/office/powerpoint/2010/main" val="147821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334F5-6066-1A07-D0BE-CA5F0B0A2EA1}"/>
              </a:ext>
            </a:extLst>
          </p:cNvPr>
          <p:cNvSpPr>
            <a:spLocks noGrp="1"/>
          </p:cNvSpPr>
          <p:nvPr>
            <p:ph type="title"/>
          </p:nvPr>
        </p:nvSpPr>
        <p:spPr/>
        <p:txBody>
          <a:bodyPr/>
          <a:lstStyle/>
          <a:p>
            <a:r>
              <a:rPr lang="en-GB" dirty="0"/>
              <a:t>Integrated Healthcare in the Uk</a:t>
            </a:r>
          </a:p>
        </p:txBody>
      </p:sp>
      <p:sp>
        <p:nvSpPr>
          <p:cNvPr id="3" name="Content Placeholder 2">
            <a:extLst>
              <a:ext uri="{FF2B5EF4-FFF2-40B4-BE49-F238E27FC236}">
                <a16:creationId xmlns:a16="http://schemas.microsoft.com/office/drawing/2014/main" id="{A9211A98-0479-0360-DE52-7C63E89F6EDC}"/>
              </a:ext>
            </a:extLst>
          </p:cNvPr>
          <p:cNvSpPr>
            <a:spLocks noGrp="1"/>
          </p:cNvSpPr>
          <p:nvPr>
            <p:ph idx="1"/>
          </p:nvPr>
        </p:nvSpPr>
        <p:spPr>
          <a:xfrm>
            <a:off x="838200" y="1825625"/>
            <a:ext cx="10515600" cy="3460750"/>
          </a:xfrm>
        </p:spPr>
        <p:txBody>
          <a:bodyPr>
            <a:normAutofit fontScale="92500" lnSpcReduction="10000"/>
          </a:bodyPr>
          <a:lstStyle/>
          <a:p>
            <a:r>
              <a:rPr lang="en-GB" dirty="0"/>
              <a:t>There are policies supporting holistic healthcare in the UK one of such is the integrated healthcare.</a:t>
            </a:r>
          </a:p>
          <a:p>
            <a:pPr marL="0" indent="0">
              <a:buNone/>
            </a:pPr>
            <a:endParaRPr lang="en-GB" dirty="0"/>
          </a:p>
          <a:p>
            <a:r>
              <a:rPr lang="en-GB" dirty="0"/>
              <a:t>However, it is faced with challenges such as </a:t>
            </a:r>
          </a:p>
          <a:p>
            <a:pPr marL="514350" indent="-514350">
              <a:buAutoNum type="alphaLcParenBoth"/>
            </a:pPr>
            <a:r>
              <a:rPr lang="en-GB" dirty="0"/>
              <a:t>Data and technology </a:t>
            </a:r>
          </a:p>
          <a:p>
            <a:pPr marL="514350" indent="-514350">
              <a:buAutoNum type="alphaLcParenBoth"/>
            </a:pPr>
            <a:r>
              <a:rPr lang="en-GB" dirty="0"/>
              <a:t>Leadership and resource constraints </a:t>
            </a:r>
          </a:p>
          <a:p>
            <a:pPr marL="514350" indent="-514350">
              <a:buAutoNum type="alphaLcParenBoth"/>
            </a:pPr>
            <a:r>
              <a:rPr lang="en-GB" dirty="0"/>
              <a:t>Workforce and professional issues </a:t>
            </a:r>
          </a:p>
          <a:p>
            <a:pPr marL="514350" indent="-514350">
              <a:buAutoNum type="alphaLcParenBoth"/>
            </a:pPr>
            <a:r>
              <a:rPr lang="en-GB" dirty="0"/>
              <a:t>Organisational barriers       (Bamber and Marshall,  2023)</a:t>
            </a:r>
          </a:p>
        </p:txBody>
      </p:sp>
    </p:spTree>
    <p:extLst>
      <p:ext uri="{BB962C8B-B14F-4D97-AF65-F5344CB8AC3E}">
        <p14:creationId xmlns:p14="http://schemas.microsoft.com/office/powerpoint/2010/main" val="42818155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AFA89-2EE6-CDD3-5C26-A3133E942D43}"/>
              </a:ext>
            </a:extLst>
          </p:cNvPr>
          <p:cNvSpPr>
            <a:spLocks noGrp="1"/>
          </p:cNvSpPr>
          <p:nvPr>
            <p:ph type="title"/>
          </p:nvPr>
        </p:nvSpPr>
        <p:spPr/>
        <p:txBody>
          <a:bodyPr/>
          <a:lstStyle/>
          <a:p>
            <a:r>
              <a:rPr lang="en-GB" dirty="0"/>
              <a:t>6.</a:t>
            </a:r>
            <a:r>
              <a:rPr lang="en-GB" b="1" dirty="0"/>
              <a:t> Service Delivery</a:t>
            </a:r>
            <a:endParaRPr lang="en-GB" dirty="0"/>
          </a:p>
        </p:txBody>
      </p:sp>
    </p:spTree>
    <p:extLst>
      <p:ext uri="{BB962C8B-B14F-4D97-AF65-F5344CB8AC3E}">
        <p14:creationId xmlns:p14="http://schemas.microsoft.com/office/powerpoint/2010/main" val="2273736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A97CC5D-BF8C-32F3-DC39-422DA104FBFB}"/>
              </a:ext>
            </a:extLst>
          </p:cNvPr>
          <p:cNvSpPr>
            <a:spLocks noGrp="1"/>
          </p:cNvSpPr>
          <p:nvPr>
            <p:ph type="title"/>
          </p:nvPr>
        </p:nvSpPr>
        <p:spPr>
          <a:xfrm>
            <a:off x="838200" y="365125"/>
            <a:ext cx="10515600" cy="1325563"/>
          </a:xfrm>
        </p:spPr>
        <p:txBody>
          <a:bodyPr>
            <a:normAutofit/>
          </a:bodyPr>
          <a:lstStyle/>
          <a:p>
            <a:r>
              <a:rPr lang="en-GB" dirty="0"/>
              <a:t>Integrated care model and collaboration with community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475242F-9FB4-9593-3CDD-C386BBBE8EC2}"/>
              </a:ext>
            </a:extLst>
          </p:cNvPr>
          <p:cNvSpPr>
            <a:spLocks noGrp="1"/>
          </p:cNvSpPr>
          <p:nvPr>
            <p:ph idx="1"/>
          </p:nvPr>
        </p:nvSpPr>
        <p:spPr>
          <a:xfrm>
            <a:off x="838200" y="1825625"/>
            <a:ext cx="10515600" cy="4351338"/>
          </a:xfrm>
        </p:spPr>
        <p:txBody>
          <a:bodyPr>
            <a:normAutofit/>
          </a:bodyPr>
          <a:lstStyle/>
          <a:p>
            <a:r>
              <a:rPr lang="en-GB" sz="2600"/>
              <a:t>In the UK, through the integrated healthcare programme which is also like a national dimension of the health in all policy framework. </a:t>
            </a:r>
          </a:p>
          <a:p>
            <a:pPr marL="0" indent="0">
              <a:buNone/>
            </a:pPr>
            <a:endParaRPr lang="en-GB" sz="2600"/>
          </a:p>
          <a:p>
            <a:r>
              <a:rPr lang="en-GB" sz="2600"/>
              <a:t>Through the integrated healthcare programme, collaboration between the NHS and communities for access to health services as improved</a:t>
            </a:r>
          </a:p>
          <a:p>
            <a:pPr marL="0" indent="0">
              <a:buNone/>
            </a:pPr>
            <a:r>
              <a:rPr lang="en-GB" sz="2600"/>
              <a:t> </a:t>
            </a:r>
          </a:p>
          <a:p>
            <a:r>
              <a:rPr lang="en-GB" sz="2600" err="1"/>
              <a:t>Healcare</a:t>
            </a:r>
            <a:r>
              <a:rPr lang="en-GB" sz="2600"/>
              <a:t> services are tailor made to improve the health and wellbeing need of communities </a:t>
            </a:r>
          </a:p>
        </p:txBody>
      </p:sp>
    </p:spTree>
    <p:extLst>
      <p:ext uri="{BB962C8B-B14F-4D97-AF65-F5344CB8AC3E}">
        <p14:creationId xmlns:p14="http://schemas.microsoft.com/office/powerpoint/2010/main" val="30116575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91EB5-029B-5186-195C-54203AEC6E50}"/>
              </a:ext>
            </a:extLst>
          </p:cNvPr>
          <p:cNvSpPr>
            <a:spLocks noGrp="1"/>
          </p:cNvSpPr>
          <p:nvPr>
            <p:ph type="title"/>
          </p:nvPr>
        </p:nvSpPr>
        <p:spPr/>
        <p:txBody>
          <a:bodyPr/>
          <a:lstStyle/>
          <a:p>
            <a:r>
              <a:rPr lang="en-GB" dirty="0"/>
              <a:t>7. </a:t>
            </a:r>
            <a:r>
              <a:rPr lang="en-GB" b="1" dirty="0"/>
              <a:t>Public Health Initiatives</a:t>
            </a:r>
            <a:endParaRPr lang="en-GB" dirty="0"/>
          </a:p>
        </p:txBody>
      </p:sp>
    </p:spTree>
    <p:extLst>
      <p:ext uri="{BB962C8B-B14F-4D97-AF65-F5344CB8AC3E}">
        <p14:creationId xmlns:p14="http://schemas.microsoft.com/office/powerpoint/2010/main" val="2164861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A7E1F-6EE6-54DA-305E-9E2DA138CD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51F645-FDAB-2495-94CA-C824BEF2EF70}"/>
              </a:ext>
            </a:extLst>
          </p:cNvPr>
          <p:cNvSpPr>
            <a:spLocks noGrp="1"/>
          </p:cNvSpPr>
          <p:nvPr>
            <p:ph idx="1"/>
          </p:nvPr>
        </p:nvSpPr>
        <p:spPr/>
        <p:txBody>
          <a:bodyPr>
            <a:normAutofit fontScale="92500" lnSpcReduction="10000"/>
          </a:bodyPr>
          <a:lstStyle/>
          <a:p>
            <a:r>
              <a:rPr lang="en-GB" b="1" dirty="0">
                <a:solidFill>
                  <a:srgbClr val="002060"/>
                </a:solidFill>
              </a:rPr>
              <a:t>National Initiatives - NHS Long Term Plan (2019)</a:t>
            </a:r>
          </a:p>
          <a:p>
            <a:pPr>
              <a:buFontTx/>
              <a:buChar char="-"/>
            </a:pPr>
            <a:r>
              <a:rPr lang="en-GB" dirty="0">
                <a:solidFill>
                  <a:srgbClr val="002060"/>
                </a:solidFill>
              </a:rPr>
              <a:t>Aimed at </a:t>
            </a:r>
            <a:r>
              <a:rPr lang="en-GB" dirty="0">
                <a:ea typeface="+mn-lt"/>
                <a:cs typeface="+mn-lt"/>
              </a:rPr>
              <a:t>improving the  digital health, and reduce health inequalities across the UK.</a:t>
            </a:r>
            <a:endParaRPr lang="en-US" dirty="0"/>
          </a:p>
          <a:p>
            <a:pPr>
              <a:buFontTx/>
              <a:buChar char="-"/>
            </a:pPr>
            <a:endParaRPr lang="en-GB" b="1" dirty="0">
              <a:solidFill>
                <a:srgbClr val="002060"/>
              </a:solidFill>
            </a:endParaRPr>
          </a:p>
          <a:p>
            <a:r>
              <a:rPr lang="en-GB" b="1" dirty="0">
                <a:solidFill>
                  <a:srgbClr val="002060"/>
                </a:solidFill>
              </a:rPr>
              <a:t>National Initiatives - Public Health England</a:t>
            </a:r>
          </a:p>
          <a:p>
            <a:pPr>
              <a:buFontTx/>
              <a:buChar char="-"/>
            </a:pPr>
            <a:r>
              <a:rPr lang="en-GB" b="1" dirty="0">
                <a:solidFill>
                  <a:srgbClr val="002060"/>
                </a:solidFill>
              </a:rPr>
              <a:t>F</a:t>
            </a:r>
            <a:r>
              <a:rPr lang="en-GB" dirty="0"/>
              <a:t>ocuses on tackling key public health challenges. For example obesity, smoking and mental health.  </a:t>
            </a:r>
          </a:p>
          <a:p>
            <a:pPr marL="0" indent="0">
              <a:buNone/>
            </a:pPr>
            <a:endParaRPr lang="en-GB" b="1" dirty="0">
              <a:solidFill>
                <a:srgbClr val="002060"/>
              </a:solidFill>
            </a:endParaRPr>
          </a:p>
          <a:p>
            <a:r>
              <a:rPr lang="en-GB" b="1" dirty="0">
                <a:solidFill>
                  <a:srgbClr val="002060"/>
                </a:solidFill>
              </a:rPr>
              <a:t>National Initiatives -Five Year Forward View for Mental Health</a:t>
            </a:r>
          </a:p>
          <a:p>
            <a:pPr marL="0" indent="0">
              <a:buNone/>
            </a:pPr>
            <a:r>
              <a:rPr lang="en-GB" b="1" dirty="0">
                <a:solidFill>
                  <a:srgbClr val="002060"/>
                </a:solidFill>
              </a:rPr>
              <a:t>- </a:t>
            </a:r>
            <a:r>
              <a:rPr lang="en-GB" dirty="0"/>
              <a:t>Focuses on improving mental health services in the UK</a:t>
            </a:r>
          </a:p>
        </p:txBody>
      </p:sp>
    </p:spTree>
    <p:extLst>
      <p:ext uri="{BB962C8B-B14F-4D97-AF65-F5344CB8AC3E}">
        <p14:creationId xmlns:p14="http://schemas.microsoft.com/office/powerpoint/2010/main" val="1317495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5A6FB-4F52-C49E-921A-8DF85BBC4C6E}"/>
              </a:ext>
            </a:extLst>
          </p:cNvPr>
          <p:cNvSpPr>
            <a:spLocks noGrp="1"/>
          </p:cNvSpPr>
          <p:nvPr>
            <p:ph type="title"/>
          </p:nvPr>
        </p:nvSpPr>
        <p:spPr/>
        <p:txBody>
          <a:bodyPr/>
          <a:lstStyle/>
          <a:p>
            <a:r>
              <a:rPr lang="en-GB" dirty="0"/>
              <a:t>8. </a:t>
            </a:r>
            <a:r>
              <a:rPr lang="en-GB" b="1" dirty="0"/>
              <a:t>Equity and Access:</a:t>
            </a:r>
            <a:endParaRPr lang="en-GB" dirty="0"/>
          </a:p>
        </p:txBody>
      </p:sp>
    </p:spTree>
    <p:extLst>
      <p:ext uri="{BB962C8B-B14F-4D97-AF65-F5344CB8AC3E}">
        <p14:creationId xmlns:p14="http://schemas.microsoft.com/office/powerpoint/2010/main" val="21674828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C29B7-0BCA-FE4F-912E-9B0A1BAA9173}"/>
              </a:ext>
            </a:extLst>
          </p:cNvPr>
          <p:cNvSpPr>
            <a:spLocks noGrp="1"/>
          </p:cNvSpPr>
          <p:nvPr>
            <p:ph type="title"/>
          </p:nvPr>
        </p:nvSpPr>
        <p:spPr/>
        <p:txBody>
          <a:bodyPr/>
          <a:lstStyle/>
          <a:p>
            <a:r>
              <a:rPr lang="en-GB" dirty="0"/>
              <a:t>For Equity and Access</a:t>
            </a:r>
          </a:p>
        </p:txBody>
      </p:sp>
      <p:sp>
        <p:nvSpPr>
          <p:cNvPr id="3" name="Content Placeholder 2">
            <a:extLst>
              <a:ext uri="{FF2B5EF4-FFF2-40B4-BE49-F238E27FC236}">
                <a16:creationId xmlns:a16="http://schemas.microsoft.com/office/drawing/2014/main" id="{253C4D90-E55B-C1A5-841B-9463C1A1E5DF}"/>
              </a:ext>
            </a:extLst>
          </p:cNvPr>
          <p:cNvSpPr>
            <a:spLocks noGrp="1"/>
          </p:cNvSpPr>
          <p:nvPr>
            <p:ph idx="1"/>
          </p:nvPr>
        </p:nvSpPr>
        <p:spPr/>
        <p:txBody>
          <a:bodyPr/>
          <a:lstStyle/>
          <a:p>
            <a:r>
              <a:rPr lang="en-ZA" dirty="0"/>
              <a:t>Public Health England 2013 (UKHSA: April 2021)  policy was targeted at ensuring those with disabilities and in local communities can be partnered with and also have access to quality health that will enhance their wellbeing. </a:t>
            </a:r>
          </a:p>
          <a:p>
            <a:pPr marL="0" indent="0">
              <a:buNone/>
            </a:pPr>
            <a:endParaRPr lang="en-ZA" dirty="0"/>
          </a:p>
          <a:p>
            <a:r>
              <a:rPr lang="en-GB" dirty="0"/>
              <a:t>The policy is set to empower local communities, enable professional freedoms and unleash new ideas based on the evidence of what works</a:t>
            </a:r>
          </a:p>
        </p:txBody>
      </p:sp>
    </p:spTree>
    <p:extLst>
      <p:ext uri="{BB962C8B-B14F-4D97-AF65-F5344CB8AC3E}">
        <p14:creationId xmlns:p14="http://schemas.microsoft.com/office/powerpoint/2010/main" val="24858114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67B2A-285F-222D-7CDA-779374F05984}"/>
              </a:ext>
            </a:extLst>
          </p:cNvPr>
          <p:cNvSpPr>
            <a:spLocks noGrp="1"/>
          </p:cNvSpPr>
          <p:nvPr>
            <p:ph type="title"/>
          </p:nvPr>
        </p:nvSpPr>
        <p:spPr>
          <a:xfrm>
            <a:off x="2800350" y="2103437"/>
            <a:ext cx="10515600" cy="1325563"/>
          </a:xfrm>
        </p:spPr>
        <p:txBody>
          <a:bodyPr/>
          <a:lstStyle/>
          <a:p>
            <a:r>
              <a:rPr lang="en-GB" dirty="0"/>
              <a:t>9.</a:t>
            </a:r>
            <a:r>
              <a:rPr lang="en-GB" b="1" dirty="0"/>
              <a:t>Conclusion</a:t>
            </a:r>
            <a:endParaRPr lang="en-GB" dirty="0"/>
          </a:p>
        </p:txBody>
      </p:sp>
    </p:spTree>
    <p:extLst>
      <p:ext uri="{BB962C8B-B14F-4D97-AF65-F5344CB8AC3E}">
        <p14:creationId xmlns:p14="http://schemas.microsoft.com/office/powerpoint/2010/main" val="39140909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27B277-6969-CD68-0D16-1E6FC6AF88EB}"/>
              </a:ext>
            </a:extLst>
          </p:cNvPr>
          <p:cNvSpPr>
            <a:spLocks noGrp="1"/>
          </p:cNvSpPr>
          <p:nvPr>
            <p:ph type="title"/>
          </p:nvPr>
        </p:nvSpPr>
        <p:spPr>
          <a:xfrm>
            <a:off x="838200" y="365125"/>
            <a:ext cx="10515600" cy="1325563"/>
          </a:xfrm>
        </p:spPr>
        <p:txBody>
          <a:bodyPr>
            <a:normAutofit/>
          </a:bodyPr>
          <a:lstStyle/>
          <a:p>
            <a:r>
              <a:rPr lang="en-GB" dirty="0"/>
              <a:t>Conclusion </a:t>
            </a:r>
            <a:endParaRPr lang="en-GB"/>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FE20B24-6AB7-F3CD-F2C4-5EFC0554AC7B}"/>
              </a:ext>
            </a:extLst>
          </p:cNvPr>
          <p:cNvSpPr>
            <a:spLocks noGrp="1"/>
          </p:cNvSpPr>
          <p:nvPr>
            <p:ph idx="1"/>
          </p:nvPr>
        </p:nvSpPr>
        <p:spPr>
          <a:xfrm>
            <a:off x="838200" y="1825625"/>
            <a:ext cx="10515600" cy="4351338"/>
          </a:xfrm>
        </p:spPr>
        <p:txBody>
          <a:bodyPr>
            <a:normAutofit/>
          </a:bodyPr>
          <a:lstStyle/>
          <a:p>
            <a:r>
              <a:rPr lang="en-GB" sz="2600"/>
              <a:t>Health and wellbeing of the society must remain a priority for national government because of the implication on sustainable development. </a:t>
            </a:r>
          </a:p>
          <a:p>
            <a:pPr marL="0" indent="0">
              <a:buNone/>
            </a:pPr>
            <a:endParaRPr lang="en-GB" sz="2600"/>
          </a:p>
          <a:p>
            <a:r>
              <a:rPr lang="en-GB" sz="2600"/>
              <a:t>Policies must constantly be reviewed to examine their relevance with current realistic development </a:t>
            </a:r>
          </a:p>
          <a:p>
            <a:pPr marL="0" indent="0">
              <a:buNone/>
            </a:pPr>
            <a:endParaRPr lang="en-GB" sz="2600"/>
          </a:p>
          <a:p>
            <a:r>
              <a:rPr lang="en-GB" sz="2600"/>
              <a:t>Lastly, policy must account for social and economic inequality to ensure that everyone benefits from healthcare initiatives to enhance their wellbeing</a:t>
            </a:r>
          </a:p>
        </p:txBody>
      </p:sp>
    </p:spTree>
    <p:extLst>
      <p:ext uri="{BB962C8B-B14F-4D97-AF65-F5344CB8AC3E}">
        <p14:creationId xmlns:p14="http://schemas.microsoft.com/office/powerpoint/2010/main" val="39945258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28598-9D28-A33B-0D9B-F0D643B1C8E0}"/>
              </a:ext>
            </a:extLst>
          </p:cNvPr>
          <p:cNvSpPr>
            <a:spLocks noGrp="1"/>
          </p:cNvSpPr>
          <p:nvPr>
            <p:ph type="title"/>
          </p:nvPr>
        </p:nvSpPr>
        <p:spPr>
          <a:xfrm>
            <a:off x="838200" y="0"/>
            <a:ext cx="10515600" cy="1325563"/>
          </a:xfrm>
        </p:spPr>
        <p:txBody>
          <a:bodyPr>
            <a:normAutofit/>
          </a:bodyPr>
          <a:lstStyle/>
          <a:p>
            <a:r>
              <a:rPr lang="en-GB" sz="4000" dirty="0"/>
              <a:t>10. References</a:t>
            </a:r>
          </a:p>
        </p:txBody>
      </p:sp>
      <p:sp>
        <p:nvSpPr>
          <p:cNvPr id="3" name="Content Placeholder 2">
            <a:extLst>
              <a:ext uri="{FF2B5EF4-FFF2-40B4-BE49-F238E27FC236}">
                <a16:creationId xmlns:a16="http://schemas.microsoft.com/office/drawing/2014/main" id="{FA089E13-22F6-DFA4-14ED-9119B037AD83}"/>
              </a:ext>
            </a:extLst>
          </p:cNvPr>
          <p:cNvSpPr>
            <a:spLocks noGrp="1"/>
          </p:cNvSpPr>
          <p:nvPr>
            <p:ph idx="1"/>
          </p:nvPr>
        </p:nvSpPr>
        <p:spPr>
          <a:xfrm>
            <a:off x="384314" y="862597"/>
            <a:ext cx="11109256" cy="7194723"/>
          </a:xfrm>
        </p:spPr>
        <p:txBody>
          <a:bodyPr>
            <a:noAutofit/>
          </a:bodyPr>
          <a:lstStyle/>
          <a:p>
            <a:r>
              <a:rPr lang="en-GB" sz="1800" dirty="0" err="1"/>
              <a:t>Alsarrani</a:t>
            </a:r>
            <a:r>
              <a:rPr lang="en-GB" sz="1800" dirty="0"/>
              <a:t>, A., Hunter, R.F., Dunne, L. and Garcia, L., 2022. Association between friendship quality and subjective wellbeing among adolescents: a systematic review. </a:t>
            </a:r>
            <a:r>
              <a:rPr lang="en-GB" sz="1800" i="1" dirty="0"/>
              <a:t>BMC public health</a:t>
            </a:r>
            <a:r>
              <a:rPr lang="en-GB" sz="1800" dirty="0"/>
              <a:t>, </a:t>
            </a:r>
            <a:r>
              <a:rPr lang="en-GB" sz="1800" i="1" dirty="0"/>
              <a:t>22</a:t>
            </a:r>
            <a:r>
              <a:rPr lang="en-GB" sz="1800" dirty="0"/>
              <a:t>(1), p.2420.</a:t>
            </a:r>
          </a:p>
          <a:p>
            <a:r>
              <a:rPr lang="en-GB" sz="1800" dirty="0"/>
              <a:t>Bamber, H. and Marshall, K., 2023. Barriers and challenges to integrated care. </a:t>
            </a:r>
            <a:r>
              <a:rPr lang="en-GB" sz="1800" i="1" dirty="0"/>
              <a:t>Clinics in Integrated Care</a:t>
            </a:r>
            <a:r>
              <a:rPr lang="en-GB" sz="1800" dirty="0"/>
              <a:t>, </a:t>
            </a:r>
            <a:r>
              <a:rPr lang="en-GB" sz="1800" i="1" dirty="0"/>
              <a:t>18</a:t>
            </a:r>
            <a:r>
              <a:rPr lang="en-GB" sz="1800" dirty="0"/>
              <a:t>, p.100148.</a:t>
            </a:r>
          </a:p>
          <a:p>
            <a:r>
              <a:rPr lang="en-GB" sz="1800" dirty="0"/>
              <a:t>Dahlgren, G. and Whitehead, M., 1991. Policies and strategies to promote social equity in health. </a:t>
            </a:r>
            <a:r>
              <a:rPr lang="en-GB" sz="1800" i="1" dirty="0"/>
              <a:t>Stockholm: Institute for future studies</a:t>
            </a:r>
            <a:r>
              <a:rPr lang="en-GB" sz="1800" dirty="0"/>
              <a:t>, </a:t>
            </a:r>
            <a:r>
              <a:rPr lang="en-GB" sz="1800" i="1" dirty="0"/>
              <a:t>27</a:t>
            </a:r>
            <a:r>
              <a:rPr lang="en-GB" sz="1800" dirty="0"/>
              <a:t>(1), pp.4-41.</a:t>
            </a:r>
          </a:p>
          <a:p>
            <a:r>
              <a:rPr lang="en-GB" sz="1800" dirty="0"/>
              <a:t>Diener, E., Sapyta, J.J. and Suh, E., 1998. Subjective well-being is essential to well-being. </a:t>
            </a:r>
            <a:r>
              <a:rPr lang="en-GB" sz="1800" i="1" dirty="0"/>
              <a:t>Psychological inquiry</a:t>
            </a:r>
            <a:r>
              <a:rPr lang="en-GB" sz="1800" dirty="0"/>
              <a:t>, </a:t>
            </a:r>
            <a:r>
              <a:rPr lang="en-GB" sz="1800" i="1" dirty="0"/>
              <a:t>9</a:t>
            </a:r>
            <a:r>
              <a:rPr lang="en-GB" sz="1800" dirty="0"/>
              <a:t>(1), pp.33-37.</a:t>
            </a:r>
          </a:p>
          <a:p>
            <a:r>
              <a:rPr lang="en-GB" sz="1800" dirty="0"/>
              <a:t>England, N. H. S.(2021, June). </a:t>
            </a:r>
            <a:r>
              <a:rPr lang="en-GB" sz="1800" i="1" dirty="0"/>
              <a:t>What are integrated care systems</a:t>
            </a:r>
            <a:r>
              <a:rPr lang="en-GB" sz="1800" dirty="0"/>
              <a:t>. Available at : </a:t>
            </a:r>
            <a:r>
              <a:rPr lang="en-GB" sz="1800" dirty="0">
                <a:hlinkClick r:id="rId3"/>
              </a:rPr>
              <a:t>https://www.england.nhs.uk/integratedcare/what-is-integrated-care/</a:t>
            </a:r>
            <a:r>
              <a:rPr lang="en-GB" sz="1800" dirty="0"/>
              <a:t> (Accessed: 18  November 2025)</a:t>
            </a:r>
          </a:p>
          <a:p>
            <a:r>
              <a:rPr lang="en-GB" sz="1800" dirty="0"/>
              <a:t>Fund, S., 2015. Sustainable development goals. </a:t>
            </a:r>
            <a:r>
              <a:rPr lang="en-GB" sz="1800" i="1" dirty="0"/>
              <a:t>Available at this link: https://www. un. org/</a:t>
            </a:r>
            <a:r>
              <a:rPr lang="en-GB" sz="1800" i="1" dirty="0" err="1"/>
              <a:t>sustainabledevelopment</a:t>
            </a:r>
            <a:r>
              <a:rPr lang="en-GB" sz="1800" i="1" dirty="0"/>
              <a:t>/inequality</a:t>
            </a:r>
            <a:r>
              <a:rPr lang="en-GB" sz="1800" dirty="0"/>
              <a:t>.</a:t>
            </a:r>
          </a:p>
          <a:p>
            <a:r>
              <a:rPr lang="en-GB" sz="1800" dirty="0" err="1"/>
              <a:t>Littlejohns</a:t>
            </a:r>
            <a:r>
              <a:rPr lang="en-GB" sz="1800" dirty="0"/>
              <a:t>, P., Hunter, D.J., Weale, A., Johnson, J. and Khatun, T., 2023. Public health in England, 2013 to 2020. In </a:t>
            </a:r>
            <a:r>
              <a:rPr lang="en-GB" sz="1800" i="1" dirty="0"/>
              <a:t>Making Health Public</a:t>
            </a:r>
            <a:r>
              <a:rPr lang="en-GB" sz="1800" dirty="0"/>
              <a:t> (pp. 23-43). Policy Press.</a:t>
            </a:r>
          </a:p>
          <a:p>
            <a:r>
              <a:rPr lang="en-GB" sz="1800" dirty="0"/>
              <a:t>Public Health England, 2017. New Change4Life campaign encourages parents to ‘Be Food Smart’. Available at: </a:t>
            </a:r>
            <a:r>
              <a:rPr lang="en-GB" sz="1800" dirty="0">
                <a:hlinkClick r:id="rId4"/>
              </a:rPr>
              <a:t>https://www.gov.uk/government/news/new-change4life-campaign-encourages-parents-to-be-food-smart</a:t>
            </a:r>
            <a:r>
              <a:rPr lang="en-GB" sz="1800" dirty="0"/>
              <a:t> (Accessed: 19  November 2025)</a:t>
            </a:r>
          </a:p>
          <a:p>
            <a:r>
              <a:rPr lang="en-GB" sz="1800" dirty="0"/>
              <a:t>World Commission on Environment and Development ,1987. </a:t>
            </a:r>
            <a:r>
              <a:rPr lang="en-GB" sz="1800" i="1" dirty="0"/>
              <a:t>Our common future</a:t>
            </a:r>
            <a:r>
              <a:rPr lang="en-GB" sz="1800" dirty="0"/>
              <a:t>. A/42/427. New York: United Nations. Available at: </a:t>
            </a:r>
            <a:r>
              <a:rPr lang="en-GB" sz="1800" dirty="0">
                <a:hlinkClick r:id="rId5"/>
              </a:rPr>
              <a:t>https://digitallibrary.un.org/record/139811</a:t>
            </a:r>
            <a:r>
              <a:rPr lang="en-GB" sz="1800" dirty="0"/>
              <a:t> (Accessed: 20 November 2025)</a:t>
            </a:r>
          </a:p>
          <a:p>
            <a:r>
              <a:rPr lang="en-GB" sz="1800" dirty="0"/>
              <a:t>World Health Organization, 2021. Health in all policies: Helsinki statement. Framework for country action. Available at : </a:t>
            </a:r>
            <a:r>
              <a:rPr lang="en-GB" sz="1800" dirty="0">
                <a:hlinkClick r:id="rId6"/>
              </a:rPr>
              <a:t>https://www.afro.who.int/publications/health-all-policies-framework-country-action</a:t>
            </a:r>
            <a:r>
              <a:rPr lang="en-GB" sz="1800" dirty="0"/>
              <a:t> (Accessed: 16  November 2025)</a:t>
            </a:r>
          </a:p>
          <a:p>
            <a:endParaRPr lang="en-GB" sz="1800" dirty="0"/>
          </a:p>
        </p:txBody>
      </p:sp>
    </p:spTree>
    <p:extLst>
      <p:ext uri="{BB962C8B-B14F-4D97-AF65-F5344CB8AC3E}">
        <p14:creationId xmlns:p14="http://schemas.microsoft.com/office/powerpoint/2010/main" val="986782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1342</Words>
  <Application>Microsoft Office PowerPoint</Application>
  <PresentationFormat>Widescreen</PresentationFormat>
  <Paragraphs>98</Paragraphs>
  <Slides>22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Aptos Display</vt:lpstr>
      <vt:lpstr>Arial</vt:lpstr>
      <vt:lpstr>Office Theme</vt:lpstr>
      <vt:lpstr>Examining the integration of health, wellbeing and sustainable development in health and social care sector and the impact on service delivery </vt:lpstr>
      <vt:lpstr>1. Definition of Key Concepts </vt:lpstr>
      <vt:lpstr>Health</vt:lpstr>
      <vt:lpstr>Wellbeing </vt:lpstr>
      <vt:lpstr>Sustainable Development </vt:lpstr>
      <vt:lpstr>2. Relevance of the Key Concept to Healthcare Service Delivery</vt:lpstr>
      <vt:lpstr>Health, wellbeing and SDG</vt:lpstr>
      <vt:lpstr>  3. Integration of health and wellbeing approaches  </vt:lpstr>
      <vt:lpstr>Health in all Policy Framework and Integred Healthcare </vt:lpstr>
      <vt:lpstr>4. Biopsychosocial approaches to health and well-being</vt:lpstr>
      <vt:lpstr>Biopsychosocial approaches</vt:lpstr>
      <vt:lpstr>5. Policy and Governance:</vt:lpstr>
      <vt:lpstr>Integrated Healthcare in the Uk</vt:lpstr>
      <vt:lpstr>6. Service Delivery</vt:lpstr>
      <vt:lpstr>Integrated care model and collaboration with community </vt:lpstr>
      <vt:lpstr>7. Public Health Initiatives</vt:lpstr>
      <vt:lpstr>PowerPoint Presentation</vt:lpstr>
      <vt:lpstr>8. Equity and Access:</vt:lpstr>
      <vt:lpstr>For Equity and Access</vt:lpstr>
      <vt:lpstr>9.Conclusion</vt:lpstr>
      <vt:lpstr>Conclusion </vt:lpstr>
      <vt:lpstr>10. 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Rita Okpara Edafe Okpara Edafe Okpara (2233178)</cp:lastModifiedBy>
  <cp:revision>5</cp:revision>
  <dcterms:created xsi:type="dcterms:W3CDTF">2025-11-20T12:10:51Z</dcterms:created>
  <dcterms:modified xsi:type="dcterms:W3CDTF">2025-11-21T09:33:08Z</dcterms:modified>
  <cp:category/>
</cp:coreProperties>
</file>