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8932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59"/>
    <p:restoredTop sz="74694"/>
  </p:normalViewPr>
  <p:slideViewPr>
    <p:cSldViewPr snapToGrid="0" snapToObjects="1">
      <p:cViewPr varScale="1">
        <p:scale>
          <a:sx n="125" d="100"/>
          <a:sy n="125" d="100"/>
        </p:scale>
        <p:origin x="1832"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905276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Good morning / afternoon. My name is </a:t>
            </a:r>
            <a:r>
              <a:rPr lang="en-US" sz="1200" dirty="0">
                <a:solidFill>
                  <a:srgbClr val="EAF0F9"/>
                </a:solidFill>
                <a:latin typeface="Calibri" pitchFamily="34" charset="0"/>
                <a:ea typeface="Calibri" pitchFamily="34" charset="-122"/>
                <a:cs typeface="Calibri" pitchFamily="34" charset="-120"/>
              </a:rPr>
              <a:t>Monika Kitova</a:t>
            </a:r>
            <a:r>
              <a:rPr lang="en-US" dirty="0"/>
              <a:t> and I am a student on the BA (Hons) Business Management programme at UWTSD. Today I will be presenting on the topic of organisational structure, focusing on three key ways organisations can design their structure, illustrated throughout with reference to Marks and Spencer, a leading UK retail organisation. I will also include an organisation chart for each structural design. Let us begin.</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roadmap for today's presentation․ First I will define </a:t>
            </a:r>
            <a:r>
              <a:rPr lang="en-US" dirty="0" err="1"/>
              <a:t>organisational</a:t>
            </a:r>
            <a:r>
              <a:rPr lang="en-US" dirty="0"/>
              <a:t> structure and outline why it matters․ I will now discuss three different types of structures‚ functional‚ divisional and flat or horizontal‚ and give an organization chart for each․ From here I will compare the three structures and conclude․ References are given on the final slide for slides shown in the UWTSD Harvard referencing style․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starting to consider the different forms of </a:t>
            </a:r>
            <a:r>
              <a:rPr lang="en-US" dirty="0" err="1"/>
              <a:t>organisational</a:t>
            </a:r>
            <a:r>
              <a:rPr lang="en-US" dirty="0"/>
              <a:t> structure‚ it is necessary to define what is meant by the term․ Observing Robbins and Judge (2022‚ p․ 186)‚ </a:t>
            </a:r>
            <a:r>
              <a:rPr lang="en-US" dirty="0" err="1"/>
              <a:t>organisational</a:t>
            </a:r>
            <a:r>
              <a:rPr lang="en-US" dirty="0"/>
              <a:t> structure is how activities such as task allocation‚ coordination and supervision are directed towards the achievement of </a:t>
            </a:r>
            <a:r>
              <a:rPr lang="en-US" dirty="0" err="1"/>
              <a:t>organisational</a:t>
            </a:r>
            <a:r>
              <a:rPr lang="en-US" dirty="0"/>
              <a:t> aims․ In other words‚ it is the formal framework that outlines how individuals‚ roles and responsibilities are arranged within an </a:t>
            </a:r>
            <a:r>
              <a:rPr lang="en-US" dirty="0" err="1"/>
              <a:t>organisation</a:t>
            </a:r>
            <a:r>
              <a:rPr lang="en-US" dirty="0"/>
              <a:t>․</a:t>
            </a:r>
          </a:p>
          <a:p>
            <a:endParaRPr lang="en-US" dirty="0"/>
          </a:p>
          <a:p>
            <a:r>
              <a:rPr lang="en-US" dirty="0"/>
              <a:t>Structure provides clarity as to who has reporting relationships‚ and creates the conditions for effective and efficient communication․ Second‚ structure determines how information flows in an organization‚ whether decisions are made at the top or close to the customer․ Third‚ it shapes resource allocation․ Mullins (2019) states that structure directly impacts an </a:t>
            </a:r>
            <a:r>
              <a:rPr lang="en-US" dirty="0" err="1"/>
              <a:t>organisational</a:t>
            </a:r>
            <a:r>
              <a:rPr lang="en-US" dirty="0"/>
              <a:t> performance because it determines how employees are motivated and how quickly change can be successfully implemented․ However‚ mistakes in structural design such as duplication‚ of miscommunication‚ or low morale can have negative impacts while well-designed structures can add efficiency and competitive advantage․</a:t>
            </a:r>
          </a:p>
          <a:p>
            <a:endParaRPr lang="en-US" dirty="0"/>
          </a:p>
          <a:p>
            <a:r>
              <a:rPr lang="en-US" dirty="0"/>
              <a:t>That is our </a:t>
            </a:r>
            <a:r>
              <a:rPr lang="en-US" dirty="0" err="1"/>
              <a:t>basis‚</a:t>
            </a:r>
            <a:r>
              <a:rPr lang="en-US" dirty="0"/>
              <a:t> and so let us arrive at the first structure․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type of </a:t>
            </a:r>
            <a:r>
              <a:rPr lang="en-US" dirty="0" err="1"/>
              <a:t>organisational</a:t>
            </a:r>
            <a:r>
              <a:rPr lang="en-US" dirty="0"/>
              <a:t> structure is the functional structure․ In this type of structure‚ employees are grouped according to their specialist role‚ such as Finance‚ Human Resources‚ Marketing‚ and Operations․ The functional structure is one of the most common structures in use by large </a:t>
            </a:r>
            <a:r>
              <a:rPr lang="en-US" dirty="0" err="1"/>
              <a:t>organisations</a:t>
            </a:r>
            <a:r>
              <a:rPr lang="en-US" dirty="0"/>
              <a:t> such as retailers (Daft‚ 2021)․</a:t>
            </a:r>
          </a:p>
          <a:p>
            <a:endParaRPr lang="en-US" dirty="0"/>
          </a:p>
          <a:p>
            <a:r>
              <a:rPr lang="en-US" dirty="0"/>
              <a:t>As the </a:t>
            </a:r>
            <a:r>
              <a:rPr lang="en-US" dirty="0" err="1"/>
              <a:t>organisation</a:t>
            </a:r>
            <a:r>
              <a:rPr lang="en-US" dirty="0"/>
              <a:t> chart on the right shows‚ Marks and Spencer applies this structure corporately with the chief executive officer and the Board of Directors at the head‚ the four functional directors of Finance‚ Human Resources‚ Marketing and Operations reporting to them‚ specialists in each function reporting to the respective director‚ and store employees who carry out daily operations at the bottom․ This creates a clear vertical chain of command․</a:t>
            </a:r>
          </a:p>
          <a:p>
            <a:endParaRPr lang="en-US" dirty="0"/>
          </a:p>
          <a:p>
            <a:r>
              <a:rPr lang="en-US" dirty="0"/>
              <a:t>A strength of having its marketing </a:t>
            </a:r>
            <a:r>
              <a:rPr lang="en-US" dirty="0" err="1"/>
              <a:t>centralised</a:t>
            </a:r>
            <a:r>
              <a:rPr lang="en-US" dirty="0"/>
              <a:t> within M&amp;S is that it </a:t>
            </a:r>
            <a:r>
              <a:rPr lang="en-US" dirty="0" err="1"/>
              <a:t>specialises</a:t>
            </a:r>
            <a:r>
              <a:rPr lang="en-US" dirty="0"/>
              <a:t> in each of the functional areas so it is able to build up expert knowledge in areas such as customer perception and brand management․ Centralization also means the same decisions are made for the 1‚500 plus stores M&amp;S operates (Marks and Spencer Group plc‚ 2023)․</a:t>
            </a:r>
          </a:p>
          <a:p>
            <a:endParaRPr lang="en-US" dirty="0"/>
          </a:p>
          <a:p>
            <a:r>
              <a:rPr lang="en-US" dirty="0"/>
              <a:t>However‚ this means that departments or functions may take a functional silo approach‚ where they focus on their own goals‚ rather than those of the wider organization․ Inter-organization communication may also take longer‚ which is a disadvantage in the literature (Daft‚ 2021)․</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form of structure is the divisional structure․ Here management groups employees into semi-autonomous groups according to products‚ markets‚ or regions instead of functional departments․ Each division has its own functional resources and is treated as an independent profit and loss center (Clegg et al.‚ 2022)․</a:t>
            </a:r>
          </a:p>
          <a:p>
            <a:endParaRPr lang="en-US" dirty="0"/>
          </a:p>
          <a:p>
            <a:r>
              <a:rPr lang="en-US" dirty="0"/>
              <a:t>This forms the group's structure‚ as illustrated by the </a:t>
            </a:r>
            <a:r>
              <a:rPr lang="en-US" dirty="0" err="1"/>
              <a:t>organisation</a:t>
            </a:r>
            <a:r>
              <a:rPr lang="en-US" dirty="0"/>
              <a:t> chart․ The CEO is responsible for three main group business areas - the Food Division‚ Clothing and Home Division‚ and the International Division‚ which is responsible for overseas markets and operates‚ for example‚ through the Middle East Franchise operation․ Each division has separate Sales‚ Marketing and Operations groups‚ and each is provided with a certain degree of autonomy from the others․</a:t>
            </a:r>
          </a:p>
          <a:p>
            <a:endParaRPr lang="en-US" dirty="0"/>
          </a:p>
          <a:p>
            <a:r>
              <a:rPr lang="en-US" dirty="0"/>
              <a:t>This structure suits M&amp;S well because the Food and Clothing businesses serve quite different customer needs‚ supplier relationships and margin profiles․ </a:t>
            </a:r>
            <a:r>
              <a:rPr lang="en-US" dirty="0" err="1"/>
              <a:t>Organising</a:t>
            </a:r>
            <a:r>
              <a:rPr lang="en-US" dirty="0"/>
              <a:t> divisionally allows M&amp;S to make faster decisions about its market‚ and insulate the other division‚ which would be impacted by any decision (Marks and Spencer Group plc‚ 2023)․</a:t>
            </a:r>
          </a:p>
          <a:p>
            <a:endParaRPr lang="en-US" dirty="0"/>
          </a:p>
          <a:p>
            <a:r>
              <a:rPr lang="en-US" dirty="0"/>
              <a:t>Its primary disadvantage is that it can lead to the duplication of key resources․ Each division has its own marketing and human resources staff‚ making it more expensive than a functional structure․ There may also be divisional rivalry that hampers working together across the organization (Clegg et al.‚ 2022)․</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third and final structure is the flat or horizontal structure․ This structure has little middle management‚ with front line staff being much closer to the senior management․ According to Buchanan and Huczynski (2021)‚ this structure is associated with autonomy for employees‚ faster decisions‚ and a more open </a:t>
            </a:r>
            <a:r>
              <a:rPr lang="en-US" dirty="0" err="1"/>
              <a:t>organisational</a:t>
            </a:r>
            <a:r>
              <a:rPr lang="en-US" dirty="0"/>
              <a:t> culture․</a:t>
            </a:r>
          </a:p>
          <a:p>
            <a:endParaRPr lang="en-US" dirty="0"/>
          </a:p>
          <a:p>
            <a:r>
              <a:rPr lang="en-US" dirty="0"/>
              <a:t>The graph on the right is an example‚ at M&amp;S‚ of the model in action at individual store level․ A Store Manager reports to a Regional Director․ The Store Manager has a wider span of control‚ in the example there are five teams‚ Customer Service‚ Food Hall‚ Clothing &amp; Home‚ Self-Checkout Team and the Warehouse &amp; Logistics department․ There are no team leaders or supervisors between the Store Manager and these teams․ This is what is meant by flat structure․</a:t>
            </a:r>
          </a:p>
          <a:p>
            <a:endParaRPr lang="en-US" dirty="0"/>
          </a:p>
          <a:p>
            <a:r>
              <a:rPr lang="en-US" dirty="0"/>
              <a:t>M&amp;S store colleagues are given the authority to resolve any customer questions directly without needing to escalate the query to a manager‚ which is characteristic of a flat store structure (CMI 2022)․ According to the Chartered Management Institute (CMI 2022)‚ a flat store structure is an approach that reduces bureaucracy‚ and that allows people to respond to customer questions more rapidly․</a:t>
            </a:r>
          </a:p>
          <a:p>
            <a:endParaRPr lang="en-US" dirty="0"/>
          </a:p>
          <a:p>
            <a:r>
              <a:rPr lang="en-US" dirty="0"/>
              <a:t>The downside to such a model is that it becomes harder for managers with very wide spans of control not to become overloaded as the </a:t>
            </a:r>
            <a:r>
              <a:rPr lang="en-US" dirty="0" err="1"/>
              <a:t>organisation</a:t>
            </a:r>
            <a:r>
              <a:rPr lang="en-US" dirty="0"/>
              <a:t> grows․ This is why M&amp;S only apply the flat model at store level rather than group level․</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that I have covered each structure‚ I will provide a table that compares each structure against the other across six dimensions․</a:t>
            </a:r>
          </a:p>
          <a:p>
            <a:endParaRPr lang="en-US" dirty="0"/>
          </a:p>
          <a:p>
            <a:r>
              <a:rPr lang="en-US" dirty="0"/>
              <a:t>The flat structure is the fastest for decision making as it is pushed out to the front line; the functional structure is the slowest․ The functional structure is the best option for </a:t>
            </a:r>
            <a:r>
              <a:rPr lang="en-US" dirty="0" err="1"/>
              <a:t>specialisation</a:t>
            </a:r>
            <a:r>
              <a:rPr lang="en-US" dirty="0"/>
              <a:t>‚ as staff become specialists in their field by only working in one functional area․</a:t>
            </a:r>
          </a:p>
          <a:p>
            <a:endParaRPr lang="en-US" dirty="0"/>
          </a:p>
          <a:p>
            <a:r>
              <a:rPr lang="en-US" dirty="0"/>
              <a:t>The functional model is </a:t>
            </a:r>
            <a:r>
              <a:rPr lang="en-US" dirty="0" err="1"/>
              <a:t>characterised</a:t>
            </a:r>
            <a:r>
              <a:rPr lang="en-US" dirty="0"/>
              <a:t> by top-down‚ vertical communication․ Flat structures are </a:t>
            </a:r>
            <a:r>
              <a:rPr lang="en-US" dirty="0" err="1"/>
              <a:t>characterised</a:t>
            </a:r>
            <a:r>
              <a:rPr lang="en-US" dirty="0"/>
              <a:t> by horizontal‚ lateral communication․ The divisional structure is suitable for growing larger firms engaged in diversified markets like M&amp;S․ Employee autonomy is highest in flat </a:t>
            </a:r>
            <a:r>
              <a:rPr lang="en-US" dirty="0" err="1"/>
              <a:t>organisational</a:t>
            </a:r>
            <a:r>
              <a:rPr lang="en-US" dirty="0"/>
              <a:t> structures and lowest in functional ones․</a:t>
            </a:r>
          </a:p>
          <a:p>
            <a:endParaRPr lang="en-US" dirty="0"/>
          </a:p>
          <a:p>
            <a:r>
              <a:rPr lang="en-US" dirty="0"/>
              <a:t>All three can coexist at different levels of an </a:t>
            </a:r>
            <a:r>
              <a:rPr lang="en-US" dirty="0" err="1"/>
              <a:t>organisation</a:t>
            </a:r>
            <a:r>
              <a:rPr lang="en-US" dirty="0"/>
              <a:t> such as M&amp;S‚ with the functional structure at its head office‚ the divisional structure in each of its business units‚ and the flat structure within each store․ This reflects Daft's (2021) assertion that complex </a:t>
            </a:r>
            <a:r>
              <a:rPr lang="en-US" dirty="0" err="1"/>
              <a:t>organisations</a:t>
            </a:r>
            <a:r>
              <a:rPr lang="en-US" dirty="0"/>
              <a:t> normally adopt a mixture of structural forms to achieve control and flexibility․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Ultimately‚ three approaches to </a:t>
            </a:r>
            <a:r>
              <a:rPr lang="en-US" dirty="0" err="1"/>
              <a:t>organisational</a:t>
            </a:r>
            <a:r>
              <a:rPr lang="en-US" dirty="0"/>
              <a:t> design were considered with Marks and Spencer used to illustrate how </a:t>
            </a:r>
            <a:r>
              <a:rPr lang="en-US" dirty="0" err="1"/>
              <a:t>organisational</a:t>
            </a:r>
            <a:r>
              <a:rPr lang="en-US" dirty="0"/>
              <a:t> design works in the UK retail sector․</a:t>
            </a:r>
          </a:p>
          <a:p>
            <a:endParaRPr lang="en-US" dirty="0"/>
          </a:p>
          <a:p>
            <a:r>
              <a:rPr lang="en-US" dirty="0"/>
              <a:t>The functional structure groups staff by discipline‚ and works best at M&amp;S corporate level‚ with the divisional structure being by product or market․ However‚ it was the divisional structure that provided the perceived planned autonomy to M&amp;S to run its Food and Clothing businesses․ The flat structure allows for no management hierarchy below the directors․ This empowerment of front line employees makes it well suited to M&amp;S stores․</a:t>
            </a:r>
          </a:p>
          <a:p>
            <a:endParaRPr lang="en-US" dirty="0"/>
          </a:p>
          <a:p>
            <a:r>
              <a:rPr lang="en-US" dirty="0"/>
              <a:t>The key understanding‚ as Robbins and Judge (2022) say‚ is that there is no one best approach to structure; successful </a:t>
            </a:r>
            <a:r>
              <a:rPr lang="en-US" dirty="0" err="1"/>
              <a:t>organisations</a:t>
            </a:r>
            <a:r>
              <a:rPr lang="en-US" dirty="0"/>
              <a:t> may mix and match between the various designs at different levels․ M&amp;S is an active example of this in practice․</a:t>
            </a:r>
          </a:p>
          <a:p>
            <a:endParaRPr lang="en-US" dirty="0"/>
          </a:p>
          <a:p>
            <a:r>
              <a:rPr lang="en-US" dirty="0"/>
              <a:t>Thank you for listening․ I am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slide lists all seven references used in the presentation‚ all cited in the UWTSD Harvard referencing style․ All sources were published within the range of the past seven years with the exception of Mullins (2019)‚ which remains a core module text․ Therefore‚ M&amp;S Annual Report (2023) is used as an </a:t>
            </a:r>
            <a:r>
              <a:rPr lang="en-US" dirty="0" err="1"/>
              <a:t>organisational</a:t>
            </a:r>
            <a:r>
              <a:rPr lang="en-US" dirty="0"/>
              <a:t> source to embed theoretical arguments within a practical and real-world context․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735404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187523468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2736276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3/24/26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77907188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3/24/26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709045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3/24/26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9950434"/>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3/24/26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6530150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8969858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3/24/26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517158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3394534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296807377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3931836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5136625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0613922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374750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55483819"/>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8173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B61BEF0D-F0BB-DE4B-95CE-6DB70DBA9567}" type="datetimeFigureOut">
              <a:rPr lang="en-US" smtClean="0"/>
              <a:pPr/>
              <a:t>3/24/26</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8918495"/>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hf sldNum="0"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chemeClr val="tx2">
            <a:lumMod val="5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chemeClr val="tx2">
              <a:lumMod val="75000"/>
            </a:schemeClr>
          </a:solidFill>
          <a:ln w="12700">
            <a:solidFill>
              <a:srgbClr val="C8932A"/>
            </a:solidFill>
            <a:prstDash val="solid"/>
          </a:ln>
        </p:spPr>
        <p:txBody>
          <a:bodyPr/>
          <a:lstStyle/>
          <a:p>
            <a:endParaRPr lang="en-US"/>
          </a:p>
        </p:txBody>
      </p:sp>
      <p:sp>
        <p:nvSpPr>
          <p:cNvPr id="4" name="Text 2"/>
          <p:cNvSpPr/>
          <p:nvPr/>
        </p:nvSpPr>
        <p:spPr>
          <a:xfrm>
            <a:off x="365760" y="274320"/>
            <a:ext cx="2377440" cy="640080"/>
          </a:xfrm>
          <a:prstGeom prst="rect">
            <a:avLst/>
          </a:prstGeom>
          <a:noFill/>
          <a:ln/>
        </p:spPr>
        <p:txBody>
          <a:bodyPr wrap="square" rtlCol="0" anchor="ctr"/>
          <a:lstStyle/>
          <a:p>
            <a:pPr marL="0" indent="0">
              <a:buNone/>
            </a:pPr>
            <a:r>
              <a:rPr lang="en-US" sz="850" dirty="0">
                <a:solidFill>
                  <a:srgbClr val="EAF0F9"/>
                </a:solidFill>
                <a:latin typeface="Calibri" pitchFamily="34" charset="0"/>
                <a:ea typeface="Calibri" pitchFamily="34" charset="-122"/>
                <a:cs typeface="Calibri" pitchFamily="34" charset="-120"/>
              </a:rPr>
              <a:t>University of Wales Trinity Saint David</a:t>
            </a:r>
            <a:endParaRPr lang="en-US" sz="850" dirty="0"/>
          </a:p>
        </p:txBody>
      </p:sp>
      <p:sp>
        <p:nvSpPr>
          <p:cNvPr id="5" name="Text 3"/>
          <p:cNvSpPr/>
          <p:nvPr/>
        </p:nvSpPr>
        <p:spPr>
          <a:xfrm>
            <a:off x="457200" y="1188720"/>
            <a:ext cx="8229600" cy="777240"/>
          </a:xfrm>
          <a:prstGeom prst="rect">
            <a:avLst/>
          </a:prstGeom>
          <a:noFill/>
          <a:ln/>
        </p:spPr>
        <p:txBody>
          <a:bodyPr wrap="square" rtlCol="0" anchor="ctr"/>
          <a:lstStyle/>
          <a:p>
            <a:pPr marL="0" indent="0">
              <a:buNone/>
            </a:pPr>
            <a:r>
              <a:rPr lang="en-US" sz="4200" b="1" dirty="0">
                <a:solidFill>
                  <a:srgbClr val="FFFFFF"/>
                </a:solidFill>
                <a:latin typeface="Calibri" pitchFamily="34" charset="0"/>
                <a:ea typeface="Calibri" pitchFamily="34" charset="-122"/>
                <a:cs typeface="Calibri" pitchFamily="34" charset="-120"/>
              </a:rPr>
              <a:t>Organisational Structure</a:t>
            </a:r>
            <a:endParaRPr lang="en-US" sz="4200" dirty="0"/>
          </a:p>
        </p:txBody>
      </p:sp>
      <p:sp>
        <p:nvSpPr>
          <p:cNvPr id="6" name="Text 4"/>
          <p:cNvSpPr/>
          <p:nvPr/>
        </p:nvSpPr>
        <p:spPr>
          <a:xfrm>
            <a:off x="457200" y="1920240"/>
            <a:ext cx="8229600" cy="502920"/>
          </a:xfrm>
          <a:prstGeom prst="rect">
            <a:avLst/>
          </a:prstGeom>
          <a:noFill/>
          <a:ln/>
        </p:spPr>
        <p:txBody>
          <a:bodyPr wrap="square" rtlCol="0" anchor="ctr"/>
          <a:lstStyle/>
          <a:p>
            <a:pPr marL="0" indent="0">
              <a:buNone/>
            </a:pPr>
            <a:r>
              <a:rPr lang="en-US" sz="2000" i="1" dirty="0">
                <a:solidFill>
                  <a:srgbClr val="C8932A"/>
                </a:solidFill>
                <a:latin typeface="Calibri" pitchFamily="34" charset="0"/>
                <a:ea typeface="Calibri" pitchFamily="34" charset="-122"/>
                <a:cs typeface="Calibri" pitchFamily="34" charset="-120"/>
              </a:rPr>
              <a:t>Designing, Visualising and Applying Structural Models</a:t>
            </a:r>
            <a:endParaRPr lang="en-US" sz="2000" dirty="0"/>
          </a:p>
        </p:txBody>
      </p:sp>
      <p:sp>
        <p:nvSpPr>
          <p:cNvPr id="7" name="Shape 5"/>
          <p:cNvSpPr/>
          <p:nvPr/>
        </p:nvSpPr>
        <p:spPr>
          <a:xfrm>
            <a:off x="457200" y="2514600"/>
            <a:ext cx="8229600" cy="0"/>
          </a:xfrm>
          <a:prstGeom prst="line">
            <a:avLst/>
          </a:prstGeom>
          <a:noFill/>
          <a:ln w="12700">
            <a:solidFill>
              <a:srgbClr val="C8932A"/>
            </a:solidFill>
            <a:prstDash val="solid"/>
          </a:ln>
        </p:spPr>
        <p:txBody>
          <a:bodyPr/>
          <a:lstStyle/>
          <a:p>
            <a:endParaRPr lang="en-US"/>
          </a:p>
        </p:txBody>
      </p:sp>
      <p:sp>
        <p:nvSpPr>
          <p:cNvPr id="8" name="Text 6"/>
          <p:cNvSpPr/>
          <p:nvPr/>
        </p:nvSpPr>
        <p:spPr>
          <a:xfrm>
            <a:off x="457200" y="2697480"/>
            <a:ext cx="1920240" cy="292608"/>
          </a:xfrm>
          <a:prstGeom prst="rect">
            <a:avLst/>
          </a:prstGeom>
          <a:noFill/>
          <a:ln/>
        </p:spPr>
        <p:txBody>
          <a:bodyPr wrap="square" rtlCol="0" anchor="ctr"/>
          <a:lstStyle/>
          <a:p>
            <a:pPr marL="0" indent="0">
              <a:buNone/>
            </a:pPr>
            <a:r>
              <a:rPr lang="en-US" sz="1200" b="1" dirty="0">
                <a:solidFill>
                  <a:srgbClr val="C8932A"/>
                </a:solidFill>
                <a:latin typeface="Calibri" pitchFamily="34" charset="0"/>
                <a:ea typeface="Calibri" pitchFamily="34" charset="-122"/>
                <a:cs typeface="Calibri" pitchFamily="34" charset="-120"/>
              </a:rPr>
              <a:t>Module:</a:t>
            </a:r>
            <a:endParaRPr lang="en-US" sz="1200" dirty="0"/>
          </a:p>
        </p:txBody>
      </p:sp>
      <p:sp>
        <p:nvSpPr>
          <p:cNvPr id="9" name="Text 7"/>
          <p:cNvSpPr/>
          <p:nvPr/>
        </p:nvSpPr>
        <p:spPr>
          <a:xfrm>
            <a:off x="2423160" y="2697480"/>
            <a:ext cx="6217920" cy="292608"/>
          </a:xfrm>
          <a:prstGeom prst="rect">
            <a:avLst/>
          </a:prstGeom>
          <a:noFill/>
          <a:ln/>
        </p:spPr>
        <p:txBody>
          <a:bodyPr wrap="square" rtlCol="0" anchor="ctr"/>
          <a:lstStyle/>
          <a:p>
            <a:pPr marL="0" indent="0">
              <a:buNone/>
            </a:pPr>
            <a:r>
              <a:rPr lang="en-US" sz="1200" dirty="0">
                <a:solidFill>
                  <a:srgbClr val="EAF0F9"/>
                </a:solidFill>
                <a:latin typeface="Calibri" pitchFamily="34" charset="0"/>
                <a:ea typeface="Calibri" pitchFamily="34" charset="-122"/>
                <a:cs typeface="Calibri" pitchFamily="34" charset="-120"/>
              </a:rPr>
              <a:t>LCBB4009: Understanding Organisational Structure and Culture</a:t>
            </a:r>
            <a:endParaRPr lang="en-US" sz="1200" dirty="0"/>
          </a:p>
        </p:txBody>
      </p:sp>
      <p:sp>
        <p:nvSpPr>
          <p:cNvPr id="10" name="Text 8"/>
          <p:cNvSpPr/>
          <p:nvPr/>
        </p:nvSpPr>
        <p:spPr>
          <a:xfrm>
            <a:off x="457200" y="3017520"/>
            <a:ext cx="1920240" cy="292608"/>
          </a:xfrm>
          <a:prstGeom prst="rect">
            <a:avLst/>
          </a:prstGeom>
          <a:noFill/>
          <a:ln/>
        </p:spPr>
        <p:txBody>
          <a:bodyPr wrap="square" rtlCol="0" anchor="ctr"/>
          <a:lstStyle/>
          <a:p>
            <a:pPr marL="0" indent="0">
              <a:buNone/>
            </a:pPr>
            <a:r>
              <a:rPr lang="en-US" sz="1200" b="1" dirty="0">
                <a:solidFill>
                  <a:srgbClr val="C8932A"/>
                </a:solidFill>
                <a:latin typeface="Calibri" pitchFamily="34" charset="0"/>
                <a:ea typeface="Calibri" pitchFamily="34" charset="-122"/>
                <a:cs typeface="Calibri" pitchFamily="34" charset="-120"/>
              </a:rPr>
              <a:t>Programme:</a:t>
            </a:r>
            <a:endParaRPr lang="en-US" sz="1200" dirty="0"/>
          </a:p>
        </p:txBody>
      </p:sp>
      <p:sp>
        <p:nvSpPr>
          <p:cNvPr id="11" name="Text 9"/>
          <p:cNvSpPr/>
          <p:nvPr/>
        </p:nvSpPr>
        <p:spPr>
          <a:xfrm>
            <a:off x="2423160" y="3017520"/>
            <a:ext cx="6217920" cy="292608"/>
          </a:xfrm>
          <a:prstGeom prst="rect">
            <a:avLst/>
          </a:prstGeom>
          <a:noFill/>
          <a:ln/>
        </p:spPr>
        <p:txBody>
          <a:bodyPr wrap="square" rtlCol="0" anchor="ctr"/>
          <a:lstStyle/>
          <a:p>
            <a:pPr marL="0" indent="0">
              <a:buNone/>
            </a:pPr>
            <a:r>
              <a:rPr lang="en-US" sz="1200" dirty="0">
                <a:solidFill>
                  <a:srgbClr val="EAF0F9"/>
                </a:solidFill>
                <a:latin typeface="Calibri" pitchFamily="34" charset="0"/>
                <a:ea typeface="Calibri" pitchFamily="34" charset="-122"/>
                <a:cs typeface="Calibri" pitchFamily="34" charset="-120"/>
              </a:rPr>
              <a:t>BA (Hons) Business Management</a:t>
            </a:r>
            <a:endParaRPr lang="en-US" sz="1200" dirty="0"/>
          </a:p>
        </p:txBody>
      </p:sp>
      <p:sp>
        <p:nvSpPr>
          <p:cNvPr id="12" name="Text 10"/>
          <p:cNvSpPr/>
          <p:nvPr/>
        </p:nvSpPr>
        <p:spPr>
          <a:xfrm>
            <a:off x="457200" y="3337560"/>
            <a:ext cx="1920240" cy="292608"/>
          </a:xfrm>
          <a:prstGeom prst="rect">
            <a:avLst/>
          </a:prstGeom>
          <a:noFill/>
          <a:ln/>
        </p:spPr>
        <p:txBody>
          <a:bodyPr wrap="square" rtlCol="0" anchor="ctr"/>
          <a:lstStyle/>
          <a:p>
            <a:pPr marL="0" indent="0">
              <a:buNone/>
            </a:pPr>
            <a:r>
              <a:rPr lang="en-US" sz="1200" b="1" dirty="0">
                <a:solidFill>
                  <a:srgbClr val="C8932A"/>
                </a:solidFill>
                <a:latin typeface="Calibri" pitchFamily="34" charset="0"/>
                <a:ea typeface="Calibri" pitchFamily="34" charset="-122"/>
                <a:cs typeface="Calibri" pitchFamily="34" charset="-120"/>
              </a:rPr>
              <a:t>Assessment:</a:t>
            </a:r>
            <a:endParaRPr lang="en-US" sz="1200" dirty="0"/>
          </a:p>
        </p:txBody>
      </p:sp>
      <p:sp>
        <p:nvSpPr>
          <p:cNvPr id="13" name="Text 11"/>
          <p:cNvSpPr/>
          <p:nvPr/>
        </p:nvSpPr>
        <p:spPr>
          <a:xfrm>
            <a:off x="2423160" y="3337560"/>
            <a:ext cx="6217920" cy="292608"/>
          </a:xfrm>
          <a:prstGeom prst="rect">
            <a:avLst/>
          </a:prstGeom>
          <a:noFill/>
          <a:ln/>
        </p:spPr>
        <p:txBody>
          <a:bodyPr wrap="square" rtlCol="0" anchor="ctr"/>
          <a:lstStyle/>
          <a:p>
            <a:pPr marL="0" indent="0">
              <a:buNone/>
            </a:pPr>
            <a:r>
              <a:rPr lang="en-US" sz="1200" dirty="0">
                <a:solidFill>
                  <a:srgbClr val="EAF0F9"/>
                </a:solidFill>
                <a:latin typeface="Calibri" pitchFamily="34" charset="0"/>
                <a:ea typeface="Calibri" pitchFamily="34" charset="-122"/>
                <a:cs typeface="Calibri" pitchFamily="34" charset="-120"/>
              </a:rPr>
              <a:t>Component 1: Individual Presentation</a:t>
            </a:r>
            <a:endParaRPr lang="en-US" sz="1200" dirty="0"/>
          </a:p>
        </p:txBody>
      </p:sp>
      <p:sp>
        <p:nvSpPr>
          <p:cNvPr id="14" name="Text 12"/>
          <p:cNvSpPr/>
          <p:nvPr/>
        </p:nvSpPr>
        <p:spPr>
          <a:xfrm>
            <a:off x="457200" y="3657600"/>
            <a:ext cx="1920240" cy="292608"/>
          </a:xfrm>
          <a:prstGeom prst="rect">
            <a:avLst/>
          </a:prstGeom>
          <a:noFill/>
          <a:ln/>
        </p:spPr>
        <p:txBody>
          <a:bodyPr wrap="square" rtlCol="0" anchor="ctr"/>
          <a:lstStyle/>
          <a:p>
            <a:pPr marL="0" indent="0">
              <a:buNone/>
            </a:pPr>
            <a:r>
              <a:rPr lang="en-US" sz="1200" b="1" dirty="0">
                <a:solidFill>
                  <a:srgbClr val="C8932A"/>
                </a:solidFill>
                <a:latin typeface="Calibri" pitchFamily="34" charset="0"/>
                <a:ea typeface="Calibri" pitchFamily="34" charset="-122"/>
                <a:cs typeface="Calibri" pitchFamily="34" charset="-120"/>
              </a:rPr>
              <a:t>Student Name:</a:t>
            </a:r>
            <a:endParaRPr lang="en-US" sz="1200" dirty="0"/>
          </a:p>
        </p:txBody>
      </p:sp>
      <p:sp>
        <p:nvSpPr>
          <p:cNvPr id="15" name="Text 13"/>
          <p:cNvSpPr/>
          <p:nvPr/>
        </p:nvSpPr>
        <p:spPr>
          <a:xfrm>
            <a:off x="2423160" y="3657600"/>
            <a:ext cx="6217920" cy="292608"/>
          </a:xfrm>
          <a:prstGeom prst="rect">
            <a:avLst/>
          </a:prstGeom>
          <a:noFill/>
          <a:ln/>
        </p:spPr>
        <p:txBody>
          <a:bodyPr wrap="square" rtlCol="0" anchor="ctr"/>
          <a:lstStyle/>
          <a:p>
            <a:pPr marL="0" indent="0">
              <a:buNone/>
            </a:pPr>
            <a:r>
              <a:rPr lang="en-US" sz="1200" dirty="0">
                <a:solidFill>
                  <a:srgbClr val="EAF0F9"/>
                </a:solidFill>
                <a:latin typeface="Calibri" pitchFamily="34" charset="0"/>
                <a:ea typeface="Calibri" pitchFamily="34" charset="-122"/>
                <a:cs typeface="Calibri" pitchFamily="34" charset="-120"/>
              </a:rPr>
              <a:t>Monika Kitova</a:t>
            </a:r>
            <a:endParaRPr lang="en-US" sz="1200" dirty="0"/>
          </a:p>
        </p:txBody>
      </p:sp>
      <p:sp>
        <p:nvSpPr>
          <p:cNvPr id="16" name="Text 14"/>
          <p:cNvSpPr/>
          <p:nvPr/>
        </p:nvSpPr>
        <p:spPr>
          <a:xfrm>
            <a:off x="457200" y="3977640"/>
            <a:ext cx="1920240" cy="292608"/>
          </a:xfrm>
          <a:prstGeom prst="rect">
            <a:avLst/>
          </a:prstGeom>
          <a:noFill/>
          <a:ln/>
        </p:spPr>
        <p:txBody>
          <a:bodyPr wrap="square" rtlCol="0" anchor="ctr"/>
          <a:lstStyle/>
          <a:p>
            <a:pPr marL="0" indent="0">
              <a:buNone/>
            </a:pPr>
            <a:r>
              <a:rPr lang="en-US" sz="1200" b="1" dirty="0">
                <a:solidFill>
                  <a:srgbClr val="C8932A"/>
                </a:solidFill>
                <a:latin typeface="Calibri" pitchFamily="34" charset="0"/>
                <a:ea typeface="Calibri" pitchFamily="34" charset="-122"/>
                <a:cs typeface="Calibri" pitchFamily="34" charset="-120"/>
              </a:rPr>
              <a:t>Student Number:</a:t>
            </a:r>
            <a:endParaRPr lang="en-US" sz="1200" dirty="0"/>
          </a:p>
        </p:txBody>
      </p:sp>
      <p:sp>
        <p:nvSpPr>
          <p:cNvPr id="17" name="Text 15"/>
          <p:cNvSpPr/>
          <p:nvPr/>
        </p:nvSpPr>
        <p:spPr>
          <a:xfrm>
            <a:off x="2423160" y="3977640"/>
            <a:ext cx="6217920" cy="292608"/>
          </a:xfrm>
          <a:prstGeom prst="rect">
            <a:avLst/>
          </a:prstGeom>
          <a:noFill/>
          <a:ln/>
        </p:spPr>
        <p:txBody>
          <a:bodyPr wrap="square" rtlCol="0" anchor="ctr"/>
          <a:lstStyle/>
          <a:p>
            <a:r>
              <a:rPr lang="en-US" sz="1200" dirty="0">
                <a:solidFill>
                  <a:srgbClr val="EAF0F9"/>
                </a:solidFill>
                <a:latin typeface="Calibri" pitchFamily="34" charset="0"/>
                <a:ea typeface="Calibri" pitchFamily="34" charset="-122"/>
                <a:cs typeface="Calibri" pitchFamily="34" charset="-120"/>
              </a:rPr>
              <a:t>Student Number: 2429802</a:t>
            </a:r>
            <a:endParaRPr lang="en-US" sz="1200" dirty="0"/>
          </a:p>
        </p:txBody>
      </p:sp>
      <p:sp>
        <p:nvSpPr>
          <p:cNvPr id="18" name="Text 16"/>
          <p:cNvSpPr/>
          <p:nvPr/>
        </p:nvSpPr>
        <p:spPr>
          <a:xfrm>
            <a:off x="457200" y="4297680"/>
            <a:ext cx="1920240" cy="292608"/>
          </a:xfrm>
          <a:prstGeom prst="rect">
            <a:avLst/>
          </a:prstGeom>
          <a:noFill/>
          <a:ln/>
        </p:spPr>
        <p:txBody>
          <a:bodyPr wrap="square" rtlCol="0" anchor="ctr"/>
          <a:lstStyle/>
          <a:p>
            <a:pPr marL="0" indent="0">
              <a:buNone/>
            </a:pPr>
            <a:r>
              <a:rPr lang="en-US" sz="1200" b="1" dirty="0">
                <a:solidFill>
                  <a:srgbClr val="C8932A"/>
                </a:solidFill>
                <a:latin typeface="Calibri" pitchFamily="34" charset="0"/>
                <a:ea typeface="Calibri" pitchFamily="34" charset="-122"/>
                <a:cs typeface="Calibri" pitchFamily="34" charset="-120"/>
              </a:rPr>
              <a:t>Submission Date:</a:t>
            </a:r>
            <a:endParaRPr lang="en-US" sz="1200" dirty="0"/>
          </a:p>
        </p:txBody>
      </p:sp>
      <p:sp>
        <p:nvSpPr>
          <p:cNvPr id="19" name="Text 17"/>
          <p:cNvSpPr/>
          <p:nvPr/>
        </p:nvSpPr>
        <p:spPr>
          <a:xfrm>
            <a:off x="2423160" y="4297680"/>
            <a:ext cx="6217920" cy="292608"/>
          </a:xfrm>
          <a:prstGeom prst="rect">
            <a:avLst/>
          </a:prstGeom>
          <a:noFill/>
          <a:ln/>
        </p:spPr>
        <p:txBody>
          <a:bodyPr wrap="square" rtlCol="0" anchor="ctr"/>
          <a:lstStyle/>
          <a:p>
            <a:pPr marL="0" indent="0">
              <a:buNone/>
            </a:pPr>
            <a:r>
              <a:rPr lang="en-US" sz="1200" dirty="0">
                <a:solidFill>
                  <a:srgbClr val="EAF0F9"/>
                </a:solidFill>
                <a:latin typeface="Calibri" pitchFamily="34" charset="0"/>
                <a:ea typeface="Calibri" pitchFamily="34" charset="-122"/>
                <a:cs typeface="Calibri" pitchFamily="34" charset="-120"/>
              </a:rPr>
              <a:t>25 March 2026</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EAF0F9"/>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chemeClr val="tx2">
              <a:lumMod val="50000"/>
            </a:schemeClr>
          </a:solidFill>
          <a:ln w="12700">
            <a:solidFill>
              <a:srgbClr val="1A2B4A"/>
            </a:solidFill>
            <a:prstDash val="solid"/>
          </a:ln>
        </p:spPr>
        <p:txBody>
          <a:bodyPr/>
          <a:lstStyle/>
          <a:p>
            <a:endParaRPr lang="en-US"/>
          </a:p>
        </p:txBody>
      </p:sp>
      <p:sp>
        <p:nvSpPr>
          <p:cNvPr id="3" name="Text 1"/>
          <p:cNvSpPr/>
          <p:nvPr/>
        </p:nvSpPr>
        <p:spPr>
          <a:xfrm>
            <a:off x="411480" y="0"/>
            <a:ext cx="8321040" cy="82296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Presentation Outline</a:t>
            </a:r>
            <a:endParaRPr lang="en-US" sz="2800" dirty="0"/>
          </a:p>
        </p:txBody>
      </p:sp>
      <p:sp>
        <p:nvSpPr>
          <p:cNvPr id="4" name="Shape 2"/>
          <p:cNvSpPr/>
          <p:nvPr/>
        </p:nvSpPr>
        <p:spPr>
          <a:xfrm>
            <a:off x="320040" y="1005840"/>
            <a:ext cx="457200" cy="384048"/>
          </a:xfrm>
          <a:prstGeom prst="rect">
            <a:avLst/>
          </a:prstGeom>
          <a:solidFill>
            <a:srgbClr val="C8932A"/>
          </a:solidFill>
          <a:ln w="12700">
            <a:solidFill>
              <a:srgbClr val="C8932A"/>
            </a:solidFill>
            <a:prstDash val="solid"/>
          </a:ln>
        </p:spPr>
        <p:txBody>
          <a:bodyPr/>
          <a:lstStyle/>
          <a:p>
            <a:endParaRPr lang="en-US"/>
          </a:p>
        </p:txBody>
      </p:sp>
      <p:sp>
        <p:nvSpPr>
          <p:cNvPr id="5" name="Text 3"/>
          <p:cNvSpPr/>
          <p:nvPr/>
        </p:nvSpPr>
        <p:spPr>
          <a:xfrm>
            <a:off x="320040" y="1005840"/>
            <a:ext cx="457200"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01</a:t>
            </a:r>
            <a:endParaRPr lang="en-US" sz="1300" dirty="0"/>
          </a:p>
        </p:txBody>
      </p:sp>
      <p:sp>
        <p:nvSpPr>
          <p:cNvPr id="6" name="Text 4"/>
          <p:cNvSpPr/>
          <p:nvPr/>
        </p:nvSpPr>
        <p:spPr>
          <a:xfrm>
            <a:off x="914400" y="960120"/>
            <a:ext cx="4389120" cy="274320"/>
          </a:xfrm>
          <a:prstGeom prst="rect">
            <a:avLst/>
          </a:prstGeom>
          <a:noFill/>
          <a:ln/>
        </p:spPr>
        <p:txBody>
          <a:bodyPr wrap="square" rtlCol="0" anchor="ctr"/>
          <a:lstStyle/>
          <a:p>
            <a:pPr marL="0" indent="0">
              <a:buNone/>
            </a:pPr>
            <a:r>
              <a:rPr lang="en-US" sz="1400" b="1" dirty="0">
                <a:solidFill>
                  <a:srgbClr val="1A2B4A"/>
                </a:solidFill>
                <a:latin typeface="Calibri" pitchFamily="34" charset="0"/>
                <a:ea typeface="Calibri" pitchFamily="34" charset="-122"/>
                <a:cs typeface="Calibri" pitchFamily="34" charset="-120"/>
              </a:rPr>
              <a:t>Defining Organisational Structure &amp; Charts</a:t>
            </a:r>
            <a:endParaRPr lang="en-US" sz="1400" dirty="0"/>
          </a:p>
        </p:txBody>
      </p:sp>
      <p:sp>
        <p:nvSpPr>
          <p:cNvPr id="7" name="Text 5"/>
          <p:cNvSpPr/>
          <p:nvPr/>
        </p:nvSpPr>
        <p:spPr>
          <a:xfrm>
            <a:off x="914400" y="1216152"/>
            <a:ext cx="4389120" cy="228600"/>
          </a:xfrm>
          <a:prstGeom prst="rect">
            <a:avLst/>
          </a:prstGeom>
          <a:noFill/>
          <a:ln/>
        </p:spPr>
        <p:txBody>
          <a:bodyPr wrap="square" rtlCol="0" anchor="ctr"/>
          <a:lstStyle/>
          <a:p>
            <a:pPr marL="0" indent="0">
              <a:buNone/>
            </a:pPr>
            <a:r>
              <a:rPr lang="en-US" sz="1100" i="1" dirty="0">
                <a:solidFill>
                  <a:srgbClr val="8294A5"/>
                </a:solidFill>
                <a:latin typeface="Calibri" pitchFamily="34" charset="0"/>
                <a:ea typeface="Calibri" pitchFamily="34" charset="-122"/>
                <a:cs typeface="Calibri" pitchFamily="34" charset="-120"/>
              </a:rPr>
              <a:t>Why structure matters for performance</a:t>
            </a:r>
            <a:endParaRPr lang="en-US" sz="1100" dirty="0"/>
          </a:p>
        </p:txBody>
      </p:sp>
      <p:sp>
        <p:nvSpPr>
          <p:cNvPr id="8" name="Shape 6"/>
          <p:cNvSpPr/>
          <p:nvPr/>
        </p:nvSpPr>
        <p:spPr>
          <a:xfrm>
            <a:off x="320040" y="1435608"/>
            <a:ext cx="8503920" cy="0"/>
          </a:xfrm>
          <a:prstGeom prst="line">
            <a:avLst/>
          </a:prstGeom>
          <a:noFill/>
          <a:ln w="6350">
            <a:solidFill>
              <a:srgbClr val="1E4D8C">
                <a:alpha val="40000"/>
              </a:srgbClr>
            </a:solidFill>
            <a:prstDash val="solid"/>
          </a:ln>
        </p:spPr>
        <p:txBody>
          <a:bodyPr/>
          <a:lstStyle/>
          <a:p>
            <a:endParaRPr lang="en-US"/>
          </a:p>
        </p:txBody>
      </p:sp>
      <p:sp>
        <p:nvSpPr>
          <p:cNvPr id="9" name="Shape 7"/>
          <p:cNvSpPr/>
          <p:nvPr/>
        </p:nvSpPr>
        <p:spPr>
          <a:xfrm>
            <a:off x="320040" y="1581912"/>
            <a:ext cx="457200" cy="384048"/>
          </a:xfrm>
          <a:prstGeom prst="rect">
            <a:avLst/>
          </a:prstGeom>
          <a:solidFill>
            <a:srgbClr val="C8932A"/>
          </a:solidFill>
          <a:ln w="12700">
            <a:solidFill>
              <a:srgbClr val="C8932A"/>
            </a:solidFill>
            <a:prstDash val="solid"/>
          </a:ln>
        </p:spPr>
        <p:txBody>
          <a:bodyPr/>
          <a:lstStyle/>
          <a:p>
            <a:endParaRPr lang="en-US"/>
          </a:p>
        </p:txBody>
      </p:sp>
      <p:sp>
        <p:nvSpPr>
          <p:cNvPr id="10" name="Text 8"/>
          <p:cNvSpPr/>
          <p:nvPr/>
        </p:nvSpPr>
        <p:spPr>
          <a:xfrm>
            <a:off x="320040" y="1581912"/>
            <a:ext cx="457200"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02</a:t>
            </a:r>
            <a:endParaRPr lang="en-US" sz="1300" dirty="0"/>
          </a:p>
        </p:txBody>
      </p:sp>
      <p:sp>
        <p:nvSpPr>
          <p:cNvPr id="11" name="Text 9"/>
          <p:cNvSpPr/>
          <p:nvPr/>
        </p:nvSpPr>
        <p:spPr>
          <a:xfrm>
            <a:off x="914400" y="1536192"/>
            <a:ext cx="4389120" cy="274320"/>
          </a:xfrm>
          <a:prstGeom prst="rect">
            <a:avLst/>
          </a:prstGeom>
          <a:noFill/>
          <a:ln/>
        </p:spPr>
        <p:txBody>
          <a:bodyPr wrap="square" rtlCol="0" anchor="ctr"/>
          <a:lstStyle/>
          <a:p>
            <a:pPr marL="0" indent="0">
              <a:buNone/>
            </a:pPr>
            <a:r>
              <a:rPr lang="en-US" sz="1400" b="1" dirty="0">
                <a:solidFill>
                  <a:srgbClr val="1A2B4A"/>
                </a:solidFill>
                <a:latin typeface="Calibri" pitchFamily="34" charset="0"/>
                <a:ea typeface="Calibri" pitchFamily="34" charset="-122"/>
                <a:cs typeface="Calibri" pitchFamily="34" charset="-120"/>
              </a:rPr>
              <a:t>Functional Structure</a:t>
            </a:r>
            <a:endParaRPr lang="en-US" sz="1400" dirty="0"/>
          </a:p>
        </p:txBody>
      </p:sp>
      <p:sp>
        <p:nvSpPr>
          <p:cNvPr id="12" name="Text 10"/>
          <p:cNvSpPr/>
          <p:nvPr/>
        </p:nvSpPr>
        <p:spPr>
          <a:xfrm>
            <a:off x="914400" y="1792224"/>
            <a:ext cx="4389120" cy="228600"/>
          </a:xfrm>
          <a:prstGeom prst="rect">
            <a:avLst/>
          </a:prstGeom>
          <a:noFill/>
          <a:ln/>
        </p:spPr>
        <p:txBody>
          <a:bodyPr wrap="square" rtlCol="0" anchor="ctr"/>
          <a:lstStyle/>
          <a:p>
            <a:pPr marL="0" indent="0">
              <a:buNone/>
            </a:pPr>
            <a:r>
              <a:rPr lang="en-US" sz="1100" i="1" dirty="0">
                <a:solidFill>
                  <a:srgbClr val="8294A5"/>
                </a:solidFill>
                <a:latin typeface="Calibri" pitchFamily="34" charset="0"/>
                <a:ea typeface="Calibri" pitchFamily="34" charset="-122"/>
                <a:cs typeface="Calibri" pitchFamily="34" charset="-120"/>
              </a:rPr>
              <a:t>With org chart, applied to Marks and Spencer</a:t>
            </a:r>
            <a:endParaRPr lang="en-US" sz="1100" dirty="0"/>
          </a:p>
        </p:txBody>
      </p:sp>
      <p:sp>
        <p:nvSpPr>
          <p:cNvPr id="13" name="Shape 11"/>
          <p:cNvSpPr/>
          <p:nvPr/>
        </p:nvSpPr>
        <p:spPr>
          <a:xfrm>
            <a:off x="320040" y="2011680"/>
            <a:ext cx="8503920" cy="0"/>
          </a:xfrm>
          <a:prstGeom prst="line">
            <a:avLst/>
          </a:prstGeom>
          <a:noFill/>
          <a:ln w="6350">
            <a:solidFill>
              <a:srgbClr val="1E4D8C">
                <a:alpha val="40000"/>
              </a:srgbClr>
            </a:solidFill>
            <a:prstDash val="solid"/>
          </a:ln>
        </p:spPr>
        <p:txBody>
          <a:bodyPr/>
          <a:lstStyle/>
          <a:p>
            <a:endParaRPr lang="en-US"/>
          </a:p>
        </p:txBody>
      </p:sp>
      <p:sp>
        <p:nvSpPr>
          <p:cNvPr id="14" name="Shape 12"/>
          <p:cNvSpPr/>
          <p:nvPr/>
        </p:nvSpPr>
        <p:spPr>
          <a:xfrm>
            <a:off x="320040" y="2157984"/>
            <a:ext cx="457200" cy="384048"/>
          </a:xfrm>
          <a:prstGeom prst="rect">
            <a:avLst/>
          </a:prstGeom>
          <a:solidFill>
            <a:srgbClr val="C8932A"/>
          </a:solidFill>
          <a:ln w="12700">
            <a:solidFill>
              <a:srgbClr val="C8932A"/>
            </a:solidFill>
            <a:prstDash val="solid"/>
          </a:ln>
        </p:spPr>
        <p:txBody>
          <a:bodyPr/>
          <a:lstStyle/>
          <a:p>
            <a:endParaRPr lang="en-US"/>
          </a:p>
        </p:txBody>
      </p:sp>
      <p:sp>
        <p:nvSpPr>
          <p:cNvPr id="15" name="Text 13"/>
          <p:cNvSpPr/>
          <p:nvPr/>
        </p:nvSpPr>
        <p:spPr>
          <a:xfrm>
            <a:off x="320040" y="2157984"/>
            <a:ext cx="457200"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03</a:t>
            </a:r>
            <a:endParaRPr lang="en-US" sz="1300" dirty="0"/>
          </a:p>
        </p:txBody>
      </p:sp>
      <p:sp>
        <p:nvSpPr>
          <p:cNvPr id="16" name="Text 14"/>
          <p:cNvSpPr/>
          <p:nvPr/>
        </p:nvSpPr>
        <p:spPr>
          <a:xfrm>
            <a:off x="914400" y="2112264"/>
            <a:ext cx="4389120" cy="274320"/>
          </a:xfrm>
          <a:prstGeom prst="rect">
            <a:avLst/>
          </a:prstGeom>
          <a:noFill/>
          <a:ln/>
        </p:spPr>
        <p:txBody>
          <a:bodyPr wrap="square" rtlCol="0" anchor="ctr"/>
          <a:lstStyle/>
          <a:p>
            <a:pPr marL="0" indent="0">
              <a:buNone/>
            </a:pPr>
            <a:r>
              <a:rPr lang="en-US" sz="1400" b="1" dirty="0">
                <a:solidFill>
                  <a:srgbClr val="1A2B4A"/>
                </a:solidFill>
                <a:latin typeface="Calibri" pitchFamily="34" charset="0"/>
                <a:ea typeface="Calibri" pitchFamily="34" charset="-122"/>
                <a:cs typeface="Calibri" pitchFamily="34" charset="-120"/>
              </a:rPr>
              <a:t>Divisional Structure</a:t>
            </a:r>
            <a:endParaRPr lang="en-US" sz="1400" dirty="0"/>
          </a:p>
        </p:txBody>
      </p:sp>
      <p:sp>
        <p:nvSpPr>
          <p:cNvPr id="17" name="Text 15"/>
          <p:cNvSpPr/>
          <p:nvPr/>
        </p:nvSpPr>
        <p:spPr>
          <a:xfrm>
            <a:off x="914400" y="2368296"/>
            <a:ext cx="4389120" cy="228600"/>
          </a:xfrm>
          <a:prstGeom prst="rect">
            <a:avLst/>
          </a:prstGeom>
          <a:noFill/>
          <a:ln/>
        </p:spPr>
        <p:txBody>
          <a:bodyPr wrap="square" rtlCol="0" anchor="ctr"/>
          <a:lstStyle/>
          <a:p>
            <a:pPr marL="0" indent="0">
              <a:buNone/>
            </a:pPr>
            <a:r>
              <a:rPr lang="en-US" sz="1100" i="1" dirty="0">
                <a:solidFill>
                  <a:srgbClr val="8294A5"/>
                </a:solidFill>
                <a:latin typeface="Calibri" pitchFamily="34" charset="0"/>
                <a:ea typeface="Calibri" pitchFamily="34" charset="-122"/>
                <a:cs typeface="Calibri" pitchFamily="34" charset="-120"/>
              </a:rPr>
              <a:t>With org chart, product and geographic divisions</a:t>
            </a:r>
            <a:endParaRPr lang="en-US" sz="1100" dirty="0"/>
          </a:p>
        </p:txBody>
      </p:sp>
      <p:sp>
        <p:nvSpPr>
          <p:cNvPr id="18" name="Shape 16"/>
          <p:cNvSpPr/>
          <p:nvPr/>
        </p:nvSpPr>
        <p:spPr>
          <a:xfrm>
            <a:off x="320040" y="2587752"/>
            <a:ext cx="8503920" cy="0"/>
          </a:xfrm>
          <a:prstGeom prst="line">
            <a:avLst/>
          </a:prstGeom>
          <a:noFill/>
          <a:ln w="6350">
            <a:solidFill>
              <a:srgbClr val="1E4D8C">
                <a:alpha val="40000"/>
              </a:srgbClr>
            </a:solidFill>
            <a:prstDash val="solid"/>
          </a:ln>
        </p:spPr>
        <p:txBody>
          <a:bodyPr/>
          <a:lstStyle/>
          <a:p>
            <a:endParaRPr lang="en-US"/>
          </a:p>
        </p:txBody>
      </p:sp>
      <p:sp>
        <p:nvSpPr>
          <p:cNvPr id="19" name="Shape 17"/>
          <p:cNvSpPr/>
          <p:nvPr/>
        </p:nvSpPr>
        <p:spPr>
          <a:xfrm>
            <a:off x="320040" y="2734056"/>
            <a:ext cx="457200" cy="384048"/>
          </a:xfrm>
          <a:prstGeom prst="rect">
            <a:avLst/>
          </a:prstGeom>
          <a:solidFill>
            <a:srgbClr val="C8932A"/>
          </a:solidFill>
          <a:ln w="12700">
            <a:solidFill>
              <a:srgbClr val="C8932A"/>
            </a:solidFill>
            <a:prstDash val="solid"/>
          </a:ln>
        </p:spPr>
        <p:txBody>
          <a:bodyPr/>
          <a:lstStyle/>
          <a:p>
            <a:endParaRPr lang="en-US"/>
          </a:p>
        </p:txBody>
      </p:sp>
      <p:sp>
        <p:nvSpPr>
          <p:cNvPr id="20" name="Text 18"/>
          <p:cNvSpPr/>
          <p:nvPr/>
        </p:nvSpPr>
        <p:spPr>
          <a:xfrm>
            <a:off x="320040" y="2734056"/>
            <a:ext cx="457200"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04</a:t>
            </a:r>
            <a:endParaRPr lang="en-US" sz="1300" dirty="0"/>
          </a:p>
        </p:txBody>
      </p:sp>
      <p:sp>
        <p:nvSpPr>
          <p:cNvPr id="21" name="Text 19"/>
          <p:cNvSpPr/>
          <p:nvPr/>
        </p:nvSpPr>
        <p:spPr>
          <a:xfrm>
            <a:off x="914400" y="2688336"/>
            <a:ext cx="4389120" cy="274320"/>
          </a:xfrm>
          <a:prstGeom prst="rect">
            <a:avLst/>
          </a:prstGeom>
          <a:noFill/>
          <a:ln/>
        </p:spPr>
        <p:txBody>
          <a:bodyPr wrap="square" rtlCol="0" anchor="ctr"/>
          <a:lstStyle/>
          <a:p>
            <a:pPr marL="0" indent="0">
              <a:buNone/>
            </a:pPr>
            <a:r>
              <a:rPr lang="en-US" sz="1400" b="1" dirty="0">
                <a:solidFill>
                  <a:srgbClr val="1A2B4A"/>
                </a:solidFill>
                <a:latin typeface="Calibri" pitchFamily="34" charset="0"/>
                <a:ea typeface="Calibri" pitchFamily="34" charset="-122"/>
                <a:cs typeface="Calibri" pitchFamily="34" charset="-120"/>
              </a:rPr>
              <a:t>Flat / Horizontal Structure</a:t>
            </a:r>
            <a:endParaRPr lang="en-US" sz="1400" dirty="0"/>
          </a:p>
        </p:txBody>
      </p:sp>
      <p:sp>
        <p:nvSpPr>
          <p:cNvPr id="22" name="Text 20"/>
          <p:cNvSpPr/>
          <p:nvPr/>
        </p:nvSpPr>
        <p:spPr>
          <a:xfrm>
            <a:off x="914400" y="2944368"/>
            <a:ext cx="4389120" cy="228600"/>
          </a:xfrm>
          <a:prstGeom prst="rect">
            <a:avLst/>
          </a:prstGeom>
          <a:noFill/>
          <a:ln/>
        </p:spPr>
        <p:txBody>
          <a:bodyPr wrap="square" rtlCol="0" anchor="ctr"/>
          <a:lstStyle/>
          <a:p>
            <a:pPr marL="0" indent="0">
              <a:buNone/>
            </a:pPr>
            <a:r>
              <a:rPr lang="en-US" sz="1100" i="1" dirty="0">
                <a:solidFill>
                  <a:srgbClr val="8294A5"/>
                </a:solidFill>
                <a:latin typeface="Calibri" pitchFamily="34" charset="0"/>
                <a:ea typeface="Calibri" pitchFamily="34" charset="-122"/>
                <a:cs typeface="Calibri" pitchFamily="34" charset="-120"/>
              </a:rPr>
              <a:t>With org chart, lean and empowered teams</a:t>
            </a:r>
            <a:endParaRPr lang="en-US" sz="1100" dirty="0"/>
          </a:p>
        </p:txBody>
      </p:sp>
      <p:sp>
        <p:nvSpPr>
          <p:cNvPr id="23" name="Shape 21"/>
          <p:cNvSpPr/>
          <p:nvPr/>
        </p:nvSpPr>
        <p:spPr>
          <a:xfrm>
            <a:off x="320040" y="3163824"/>
            <a:ext cx="8503920" cy="0"/>
          </a:xfrm>
          <a:prstGeom prst="line">
            <a:avLst/>
          </a:prstGeom>
          <a:noFill/>
          <a:ln w="6350">
            <a:solidFill>
              <a:srgbClr val="1E4D8C">
                <a:alpha val="40000"/>
              </a:srgbClr>
            </a:solidFill>
            <a:prstDash val="solid"/>
          </a:ln>
        </p:spPr>
        <p:txBody>
          <a:bodyPr/>
          <a:lstStyle/>
          <a:p>
            <a:endParaRPr lang="en-US"/>
          </a:p>
        </p:txBody>
      </p:sp>
      <p:sp>
        <p:nvSpPr>
          <p:cNvPr id="24" name="Shape 22"/>
          <p:cNvSpPr/>
          <p:nvPr/>
        </p:nvSpPr>
        <p:spPr>
          <a:xfrm>
            <a:off x="320040" y="3310128"/>
            <a:ext cx="457200" cy="384048"/>
          </a:xfrm>
          <a:prstGeom prst="rect">
            <a:avLst/>
          </a:prstGeom>
          <a:solidFill>
            <a:srgbClr val="C8932A"/>
          </a:solidFill>
          <a:ln w="12700">
            <a:solidFill>
              <a:srgbClr val="C8932A"/>
            </a:solidFill>
            <a:prstDash val="solid"/>
          </a:ln>
        </p:spPr>
        <p:txBody>
          <a:bodyPr/>
          <a:lstStyle/>
          <a:p>
            <a:endParaRPr lang="en-US"/>
          </a:p>
        </p:txBody>
      </p:sp>
      <p:sp>
        <p:nvSpPr>
          <p:cNvPr id="25" name="Text 23"/>
          <p:cNvSpPr/>
          <p:nvPr/>
        </p:nvSpPr>
        <p:spPr>
          <a:xfrm>
            <a:off x="320040" y="3310128"/>
            <a:ext cx="457200"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05</a:t>
            </a:r>
            <a:endParaRPr lang="en-US" sz="1300" dirty="0"/>
          </a:p>
        </p:txBody>
      </p:sp>
      <p:sp>
        <p:nvSpPr>
          <p:cNvPr id="26" name="Text 24"/>
          <p:cNvSpPr/>
          <p:nvPr/>
        </p:nvSpPr>
        <p:spPr>
          <a:xfrm>
            <a:off x="914400" y="3264408"/>
            <a:ext cx="4389120" cy="274320"/>
          </a:xfrm>
          <a:prstGeom prst="rect">
            <a:avLst/>
          </a:prstGeom>
          <a:noFill/>
          <a:ln/>
        </p:spPr>
        <p:txBody>
          <a:bodyPr wrap="square" rtlCol="0" anchor="ctr"/>
          <a:lstStyle/>
          <a:p>
            <a:pPr marL="0" indent="0">
              <a:buNone/>
            </a:pPr>
            <a:r>
              <a:rPr lang="en-US" sz="1400" b="1" dirty="0">
                <a:solidFill>
                  <a:srgbClr val="1A2B4A"/>
                </a:solidFill>
                <a:latin typeface="Calibri" pitchFamily="34" charset="0"/>
                <a:ea typeface="Calibri" pitchFamily="34" charset="-122"/>
                <a:cs typeface="Calibri" pitchFamily="34" charset="-120"/>
              </a:rPr>
              <a:t>Comparative Analysis</a:t>
            </a:r>
            <a:endParaRPr lang="en-US" sz="1400" dirty="0"/>
          </a:p>
        </p:txBody>
      </p:sp>
      <p:sp>
        <p:nvSpPr>
          <p:cNvPr id="27" name="Text 25"/>
          <p:cNvSpPr/>
          <p:nvPr/>
        </p:nvSpPr>
        <p:spPr>
          <a:xfrm>
            <a:off x="914400" y="3520440"/>
            <a:ext cx="4389120" cy="228600"/>
          </a:xfrm>
          <a:prstGeom prst="rect">
            <a:avLst/>
          </a:prstGeom>
          <a:noFill/>
          <a:ln/>
        </p:spPr>
        <p:txBody>
          <a:bodyPr wrap="square" rtlCol="0" anchor="ctr"/>
          <a:lstStyle/>
          <a:p>
            <a:pPr marL="0" indent="0">
              <a:buNone/>
            </a:pPr>
            <a:r>
              <a:rPr lang="en-US" sz="1100" i="1" dirty="0">
                <a:solidFill>
                  <a:srgbClr val="8294A5"/>
                </a:solidFill>
                <a:latin typeface="Calibri" pitchFamily="34" charset="0"/>
                <a:ea typeface="Calibri" pitchFamily="34" charset="-122"/>
                <a:cs typeface="Calibri" pitchFamily="34" charset="-120"/>
              </a:rPr>
              <a:t>Suitability, strengths and limitations</a:t>
            </a:r>
            <a:endParaRPr lang="en-US" sz="1100" dirty="0"/>
          </a:p>
        </p:txBody>
      </p:sp>
      <p:sp>
        <p:nvSpPr>
          <p:cNvPr id="28" name="Shape 26"/>
          <p:cNvSpPr/>
          <p:nvPr/>
        </p:nvSpPr>
        <p:spPr>
          <a:xfrm>
            <a:off x="320040" y="3739896"/>
            <a:ext cx="8503920" cy="0"/>
          </a:xfrm>
          <a:prstGeom prst="line">
            <a:avLst/>
          </a:prstGeom>
          <a:noFill/>
          <a:ln w="6350">
            <a:solidFill>
              <a:srgbClr val="1E4D8C">
                <a:alpha val="40000"/>
              </a:srgbClr>
            </a:solidFill>
            <a:prstDash val="solid"/>
          </a:ln>
        </p:spPr>
        <p:txBody>
          <a:bodyPr/>
          <a:lstStyle/>
          <a:p>
            <a:endParaRPr lang="en-US"/>
          </a:p>
        </p:txBody>
      </p:sp>
      <p:sp>
        <p:nvSpPr>
          <p:cNvPr id="29" name="Shape 27"/>
          <p:cNvSpPr/>
          <p:nvPr/>
        </p:nvSpPr>
        <p:spPr>
          <a:xfrm>
            <a:off x="320040" y="3886200"/>
            <a:ext cx="457200" cy="384048"/>
          </a:xfrm>
          <a:prstGeom prst="rect">
            <a:avLst/>
          </a:prstGeom>
          <a:solidFill>
            <a:srgbClr val="C8932A"/>
          </a:solidFill>
          <a:ln w="12700">
            <a:solidFill>
              <a:srgbClr val="C8932A"/>
            </a:solidFill>
            <a:prstDash val="solid"/>
          </a:ln>
        </p:spPr>
        <p:txBody>
          <a:bodyPr/>
          <a:lstStyle/>
          <a:p>
            <a:endParaRPr lang="en-US"/>
          </a:p>
        </p:txBody>
      </p:sp>
      <p:sp>
        <p:nvSpPr>
          <p:cNvPr id="30" name="Text 28"/>
          <p:cNvSpPr/>
          <p:nvPr/>
        </p:nvSpPr>
        <p:spPr>
          <a:xfrm>
            <a:off x="320040" y="3886200"/>
            <a:ext cx="457200"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06</a:t>
            </a:r>
            <a:endParaRPr lang="en-US" sz="1300" dirty="0"/>
          </a:p>
        </p:txBody>
      </p:sp>
      <p:sp>
        <p:nvSpPr>
          <p:cNvPr id="31" name="Text 29"/>
          <p:cNvSpPr/>
          <p:nvPr/>
        </p:nvSpPr>
        <p:spPr>
          <a:xfrm>
            <a:off x="914400" y="3840480"/>
            <a:ext cx="4389120" cy="274320"/>
          </a:xfrm>
          <a:prstGeom prst="rect">
            <a:avLst/>
          </a:prstGeom>
          <a:noFill/>
          <a:ln/>
        </p:spPr>
        <p:txBody>
          <a:bodyPr wrap="square" rtlCol="0" anchor="ctr"/>
          <a:lstStyle/>
          <a:p>
            <a:pPr marL="0" indent="0">
              <a:buNone/>
            </a:pPr>
            <a:r>
              <a:rPr lang="en-US" sz="1400" b="1" dirty="0">
                <a:solidFill>
                  <a:srgbClr val="1A2B4A"/>
                </a:solidFill>
                <a:latin typeface="Calibri" pitchFamily="34" charset="0"/>
                <a:ea typeface="Calibri" pitchFamily="34" charset="-122"/>
                <a:cs typeface="Calibri" pitchFamily="34" charset="-120"/>
              </a:rPr>
              <a:t>Conclusion</a:t>
            </a:r>
            <a:endParaRPr lang="en-US" sz="1400" dirty="0"/>
          </a:p>
        </p:txBody>
      </p:sp>
      <p:sp>
        <p:nvSpPr>
          <p:cNvPr id="32" name="Text 30"/>
          <p:cNvSpPr/>
          <p:nvPr/>
        </p:nvSpPr>
        <p:spPr>
          <a:xfrm>
            <a:off x="914400" y="4096512"/>
            <a:ext cx="4389120" cy="228600"/>
          </a:xfrm>
          <a:prstGeom prst="rect">
            <a:avLst/>
          </a:prstGeom>
          <a:noFill/>
          <a:ln/>
        </p:spPr>
        <p:txBody>
          <a:bodyPr wrap="square" rtlCol="0" anchor="ctr"/>
          <a:lstStyle/>
          <a:p>
            <a:pPr marL="0" indent="0">
              <a:buNone/>
            </a:pPr>
            <a:r>
              <a:rPr lang="en-US" sz="1100" i="1" dirty="0">
                <a:solidFill>
                  <a:srgbClr val="8294A5"/>
                </a:solidFill>
                <a:latin typeface="Calibri" pitchFamily="34" charset="0"/>
                <a:ea typeface="Calibri" pitchFamily="34" charset="-122"/>
                <a:cs typeface="Calibri" pitchFamily="34" charset="-120"/>
              </a:rPr>
              <a:t>Key takeaways</a:t>
            </a:r>
            <a:endParaRPr lang="en-US" sz="1100" dirty="0"/>
          </a:p>
        </p:txBody>
      </p:sp>
      <p:sp>
        <p:nvSpPr>
          <p:cNvPr id="33" name="Shape 31"/>
          <p:cNvSpPr/>
          <p:nvPr/>
        </p:nvSpPr>
        <p:spPr>
          <a:xfrm>
            <a:off x="320040" y="4315968"/>
            <a:ext cx="8503920" cy="0"/>
          </a:xfrm>
          <a:prstGeom prst="line">
            <a:avLst/>
          </a:prstGeom>
          <a:noFill/>
          <a:ln w="6350">
            <a:solidFill>
              <a:srgbClr val="1E4D8C">
                <a:alpha val="40000"/>
              </a:srgbClr>
            </a:solidFill>
            <a:prstDash val="solid"/>
          </a:ln>
        </p:spPr>
        <p:txBody>
          <a:bodyPr/>
          <a:lstStyle/>
          <a:p>
            <a:endParaRPr lang="en-US"/>
          </a:p>
        </p:txBody>
      </p:sp>
      <p:sp>
        <p:nvSpPr>
          <p:cNvPr id="34" name="Shape 32"/>
          <p:cNvSpPr/>
          <p:nvPr/>
        </p:nvSpPr>
        <p:spPr>
          <a:xfrm>
            <a:off x="320040" y="4462272"/>
            <a:ext cx="457200" cy="384048"/>
          </a:xfrm>
          <a:prstGeom prst="rect">
            <a:avLst/>
          </a:prstGeom>
          <a:solidFill>
            <a:srgbClr val="C8932A"/>
          </a:solidFill>
          <a:ln w="12700">
            <a:solidFill>
              <a:srgbClr val="C8932A"/>
            </a:solidFill>
            <a:prstDash val="solid"/>
          </a:ln>
        </p:spPr>
        <p:txBody>
          <a:bodyPr/>
          <a:lstStyle/>
          <a:p>
            <a:endParaRPr lang="en-US"/>
          </a:p>
        </p:txBody>
      </p:sp>
      <p:sp>
        <p:nvSpPr>
          <p:cNvPr id="35" name="Text 33"/>
          <p:cNvSpPr/>
          <p:nvPr/>
        </p:nvSpPr>
        <p:spPr>
          <a:xfrm>
            <a:off x="320040" y="4462272"/>
            <a:ext cx="457200"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07</a:t>
            </a:r>
            <a:endParaRPr lang="en-US" sz="1300" dirty="0"/>
          </a:p>
        </p:txBody>
      </p:sp>
      <p:sp>
        <p:nvSpPr>
          <p:cNvPr id="36" name="Text 34"/>
          <p:cNvSpPr/>
          <p:nvPr/>
        </p:nvSpPr>
        <p:spPr>
          <a:xfrm>
            <a:off x="914400" y="4416552"/>
            <a:ext cx="4389120" cy="274320"/>
          </a:xfrm>
          <a:prstGeom prst="rect">
            <a:avLst/>
          </a:prstGeom>
          <a:noFill/>
          <a:ln/>
        </p:spPr>
        <p:txBody>
          <a:bodyPr wrap="square" rtlCol="0" anchor="ctr"/>
          <a:lstStyle/>
          <a:p>
            <a:pPr marL="0" indent="0">
              <a:buNone/>
            </a:pPr>
            <a:r>
              <a:rPr lang="en-US" sz="1400" b="1" dirty="0">
                <a:solidFill>
                  <a:srgbClr val="1A2B4A"/>
                </a:solidFill>
                <a:latin typeface="Calibri" pitchFamily="34" charset="0"/>
                <a:ea typeface="Calibri" pitchFamily="34" charset="-122"/>
                <a:cs typeface="Calibri" pitchFamily="34" charset="-120"/>
              </a:rPr>
              <a:t>Reference List</a:t>
            </a:r>
            <a:endParaRPr lang="en-US" sz="1400" dirty="0"/>
          </a:p>
        </p:txBody>
      </p:sp>
      <p:sp>
        <p:nvSpPr>
          <p:cNvPr id="37" name="Text 35"/>
          <p:cNvSpPr/>
          <p:nvPr/>
        </p:nvSpPr>
        <p:spPr>
          <a:xfrm>
            <a:off x="914400" y="4672584"/>
            <a:ext cx="4389120" cy="228600"/>
          </a:xfrm>
          <a:prstGeom prst="rect">
            <a:avLst/>
          </a:prstGeom>
          <a:noFill/>
          <a:ln/>
        </p:spPr>
        <p:txBody>
          <a:bodyPr wrap="square" rtlCol="0" anchor="ctr"/>
          <a:lstStyle/>
          <a:p>
            <a:pPr marL="0" indent="0">
              <a:buNone/>
            </a:pPr>
            <a:r>
              <a:rPr lang="en-US" sz="1100" i="1" dirty="0">
                <a:solidFill>
                  <a:srgbClr val="8294A5"/>
                </a:solidFill>
                <a:latin typeface="Calibri" pitchFamily="34" charset="0"/>
                <a:ea typeface="Calibri" pitchFamily="34" charset="-122"/>
                <a:cs typeface="Calibri" pitchFamily="34" charset="-120"/>
              </a:rPr>
              <a:t>Harvard citations</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EAF0F9"/>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chemeClr val="tx2">
              <a:lumMod val="50000"/>
            </a:schemeClr>
          </a:solidFill>
          <a:ln w="12700">
            <a:solidFill>
              <a:srgbClr val="1A2B4A"/>
            </a:solidFill>
            <a:prstDash val="solid"/>
          </a:ln>
        </p:spPr>
        <p:txBody>
          <a:bodyPr/>
          <a:lstStyle/>
          <a:p>
            <a:endParaRPr lang="en-US"/>
          </a:p>
        </p:txBody>
      </p:sp>
      <p:sp>
        <p:nvSpPr>
          <p:cNvPr id="3" name="Text 1"/>
          <p:cNvSpPr/>
          <p:nvPr/>
        </p:nvSpPr>
        <p:spPr>
          <a:xfrm>
            <a:off x="411480" y="0"/>
            <a:ext cx="8321040" cy="82296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Organisational Structure: Definition and Importance</a:t>
            </a:r>
            <a:endParaRPr lang="en-US" sz="2800" dirty="0"/>
          </a:p>
        </p:txBody>
      </p:sp>
      <p:sp>
        <p:nvSpPr>
          <p:cNvPr id="4" name="Shape 2"/>
          <p:cNvSpPr/>
          <p:nvPr/>
        </p:nvSpPr>
        <p:spPr>
          <a:xfrm>
            <a:off x="320040" y="960120"/>
            <a:ext cx="8503920" cy="1051560"/>
          </a:xfrm>
          <a:prstGeom prst="rect">
            <a:avLst/>
          </a:prstGeom>
          <a:solidFill>
            <a:schemeClr val="tx2">
              <a:lumMod val="75000"/>
            </a:schemeClr>
          </a:solidFill>
          <a:ln w="1270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5" name="Text 3"/>
          <p:cNvSpPr/>
          <p:nvPr/>
        </p:nvSpPr>
        <p:spPr>
          <a:xfrm>
            <a:off x="457200" y="1005840"/>
            <a:ext cx="8229600" cy="914400"/>
          </a:xfrm>
          <a:prstGeom prst="rect">
            <a:avLst/>
          </a:prstGeom>
          <a:noFill/>
          <a:ln/>
        </p:spPr>
        <p:txBody>
          <a:bodyPr wrap="square" rtlCol="0" anchor="ctr"/>
          <a:lstStyle/>
          <a:p>
            <a:pPr marL="0" indent="0">
              <a:buNone/>
            </a:pPr>
            <a:r>
              <a:rPr lang="en-US" sz="1400" b="1" dirty="0">
                <a:solidFill>
                  <a:srgbClr val="C8932A"/>
                </a:solidFill>
                <a:latin typeface="Calibri" pitchFamily="34" charset="0"/>
                <a:ea typeface="Calibri" pitchFamily="34" charset="-122"/>
                <a:cs typeface="Calibri" pitchFamily="34" charset="-120"/>
              </a:rPr>
              <a:t>Definition: </a:t>
            </a:r>
            <a:r>
              <a:rPr lang="en-US" sz="1400" dirty="0">
                <a:solidFill>
                  <a:srgbClr val="FFFFFF"/>
                </a:solidFill>
                <a:latin typeface="Calibri" pitchFamily="34" charset="0"/>
                <a:ea typeface="Calibri" pitchFamily="34" charset="-122"/>
                <a:cs typeface="Calibri" pitchFamily="34" charset="-120"/>
              </a:rPr>
              <a:t>An organisational structure defines how activities such as task allocation, coordination and supervision are directed toward achieving organisational goals (Robbins and Judge, 2022).</a:t>
            </a:r>
            <a:endParaRPr lang="en-US" sz="1400" dirty="0"/>
          </a:p>
        </p:txBody>
      </p:sp>
      <p:sp>
        <p:nvSpPr>
          <p:cNvPr id="6" name="Shape 4"/>
          <p:cNvSpPr/>
          <p:nvPr/>
        </p:nvSpPr>
        <p:spPr>
          <a:xfrm>
            <a:off x="320040" y="2103120"/>
            <a:ext cx="2907792" cy="292608"/>
          </a:xfrm>
          <a:prstGeom prst="rect">
            <a:avLst/>
          </a:prstGeom>
          <a:solidFill>
            <a:srgbClr val="C8932A"/>
          </a:solidFill>
          <a:ln w="12700">
            <a:solidFill>
              <a:srgbClr val="C8932A"/>
            </a:solidFill>
            <a:prstDash val="solid"/>
          </a:ln>
        </p:spPr>
        <p:txBody>
          <a:bodyPr/>
          <a:lstStyle/>
          <a:p>
            <a:endParaRPr lang="en-US"/>
          </a:p>
        </p:txBody>
      </p:sp>
      <p:sp>
        <p:nvSpPr>
          <p:cNvPr id="7" name="Text 5"/>
          <p:cNvSpPr/>
          <p:nvPr/>
        </p:nvSpPr>
        <p:spPr>
          <a:xfrm>
            <a:off x="320040" y="2103120"/>
            <a:ext cx="2907792" cy="292608"/>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Why Structure Matters</a:t>
            </a:r>
            <a:endParaRPr lang="en-US" sz="1200" dirty="0"/>
          </a:p>
        </p:txBody>
      </p:sp>
      <p:sp>
        <p:nvSpPr>
          <p:cNvPr id="8" name="Shape 6"/>
          <p:cNvSpPr/>
          <p:nvPr/>
        </p:nvSpPr>
        <p:spPr>
          <a:xfrm>
            <a:off x="4709160" y="2103120"/>
            <a:ext cx="2907792" cy="292608"/>
          </a:xfrm>
          <a:prstGeom prst="rect">
            <a:avLst/>
          </a:prstGeom>
          <a:solidFill>
            <a:srgbClr val="C8932A"/>
          </a:solidFill>
          <a:ln w="12700">
            <a:solidFill>
              <a:srgbClr val="C8932A"/>
            </a:solidFill>
            <a:prstDash val="solid"/>
          </a:ln>
        </p:spPr>
        <p:txBody>
          <a:bodyPr/>
          <a:lstStyle/>
          <a:p>
            <a:endParaRPr lang="en-US"/>
          </a:p>
        </p:txBody>
      </p:sp>
      <p:sp>
        <p:nvSpPr>
          <p:cNvPr id="9" name="Text 7"/>
          <p:cNvSpPr/>
          <p:nvPr/>
        </p:nvSpPr>
        <p:spPr>
          <a:xfrm>
            <a:off x="4709160" y="2103120"/>
            <a:ext cx="2907792" cy="292608"/>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Impact on Performance</a:t>
            </a:r>
            <a:endParaRPr lang="en-US" sz="1200" dirty="0"/>
          </a:p>
        </p:txBody>
      </p:sp>
      <p:sp>
        <p:nvSpPr>
          <p:cNvPr id="10" name="Text 8"/>
          <p:cNvSpPr/>
          <p:nvPr/>
        </p:nvSpPr>
        <p:spPr>
          <a:xfrm>
            <a:off x="320040" y="2487168"/>
            <a:ext cx="4206240" cy="384048"/>
          </a:xfrm>
          <a:prstGeom prst="rect">
            <a:avLst/>
          </a:prstGeom>
          <a:noFill/>
          <a:ln/>
        </p:spPr>
        <p:txBody>
          <a:bodyPr wrap="square" rtlCol="0" anchor="ctr"/>
          <a:lstStyle/>
          <a:p>
            <a:pPr marL="342900" indent="-342900">
              <a:buSzPct val="100000"/>
              <a:buChar char="•"/>
            </a:pPr>
            <a:r>
              <a:rPr lang="en-US" sz="1300" dirty="0">
                <a:solidFill>
                  <a:srgbClr val="1A2B4A"/>
                </a:solidFill>
                <a:latin typeface="Calibri" pitchFamily="34" charset="0"/>
                <a:ea typeface="Calibri" pitchFamily="34" charset="-122"/>
                <a:cs typeface="Calibri" pitchFamily="34" charset="-120"/>
              </a:rPr>
              <a:t>Clarifies reporting lines and accountability</a:t>
            </a:r>
            <a:endParaRPr lang="en-US" sz="1300" dirty="0"/>
          </a:p>
        </p:txBody>
      </p:sp>
      <p:sp>
        <p:nvSpPr>
          <p:cNvPr id="11" name="Text 9"/>
          <p:cNvSpPr/>
          <p:nvPr/>
        </p:nvSpPr>
        <p:spPr>
          <a:xfrm>
            <a:off x="320040" y="2926080"/>
            <a:ext cx="4206240" cy="384048"/>
          </a:xfrm>
          <a:prstGeom prst="rect">
            <a:avLst/>
          </a:prstGeom>
          <a:noFill/>
          <a:ln/>
        </p:spPr>
        <p:txBody>
          <a:bodyPr wrap="square" rtlCol="0" anchor="ctr"/>
          <a:lstStyle/>
          <a:p>
            <a:pPr marL="342900" indent="-342900">
              <a:buSzPct val="100000"/>
              <a:buChar char="•"/>
            </a:pPr>
            <a:r>
              <a:rPr lang="en-US" sz="1300" dirty="0">
                <a:solidFill>
                  <a:srgbClr val="1A2B4A"/>
                </a:solidFill>
                <a:latin typeface="Calibri" pitchFamily="34" charset="0"/>
                <a:ea typeface="Calibri" pitchFamily="34" charset="-122"/>
                <a:cs typeface="Calibri" pitchFamily="34" charset="-120"/>
              </a:rPr>
              <a:t>Enables efficient communication flow</a:t>
            </a:r>
            <a:endParaRPr lang="en-US" sz="1300" dirty="0"/>
          </a:p>
        </p:txBody>
      </p:sp>
      <p:sp>
        <p:nvSpPr>
          <p:cNvPr id="12" name="Text 10"/>
          <p:cNvSpPr/>
          <p:nvPr/>
        </p:nvSpPr>
        <p:spPr>
          <a:xfrm>
            <a:off x="320040" y="3364992"/>
            <a:ext cx="4206240" cy="384048"/>
          </a:xfrm>
          <a:prstGeom prst="rect">
            <a:avLst/>
          </a:prstGeom>
          <a:noFill/>
          <a:ln/>
        </p:spPr>
        <p:txBody>
          <a:bodyPr wrap="square" rtlCol="0" anchor="ctr"/>
          <a:lstStyle/>
          <a:p>
            <a:pPr marL="342900" indent="-342900">
              <a:buSzPct val="100000"/>
              <a:buChar char="•"/>
            </a:pPr>
            <a:r>
              <a:rPr lang="en-US" sz="1300" dirty="0">
                <a:solidFill>
                  <a:srgbClr val="1A2B4A"/>
                </a:solidFill>
                <a:latin typeface="Calibri" pitchFamily="34" charset="0"/>
                <a:ea typeface="Calibri" pitchFamily="34" charset="-122"/>
                <a:cs typeface="Calibri" pitchFamily="34" charset="-120"/>
              </a:rPr>
              <a:t>Supports strategic goal achievement</a:t>
            </a:r>
            <a:endParaRPr lang="en-US" sz="1300" dirty="0"/>
          </a:p>
        </p:txBody>
      </p:sp>
      <p:sp>
        <p:nvSpPr>
          <p:cNvPr id="13" name="Text 11"/>
          <p:cNvSpPr/>
          <p:nvPr/>
        </p:nvSpPr>
        <p:spPr>
          <a:xfrm>
            <a:off x="320040" y="3803904"/>
            <a:ext cx="4206240" cy="384048"/>
          </a:xfrm>
          <a:prstGeom prst="rect">
            <a:avLst/>
          </a:prstGeom>
          <a:noFill/>
          <a:ln/>
        </p:spPr>
        <p:txBody>
          <a:bodyPr wrap="square" rtlCol="0" anchor="ctr"/>
          <a:lstStyle/>
          <a:p>
            <a:pPr marL="342900" indent="-342900">
              <a:buSzPct val="100000"/>
              <a:buChar char="•"/>
            </a:pPr>
            <a:r>
              <a:rPr lang="en-US" sz="1300" dirty="0">
                <a:solidFill>
                  <a:srgbClr val="1A2B4A"/>
                </a:solidFill>
                <a:latin typeface="Calibri" pitchFamily="34" charset="0"/>
                <a:ea typeface="Calibri" pitchFamily="34" charset="-122"/>
                <a:cs typeface="Calibri" pitchFamily="34" charset="-120"/>
              </a:rPr>
              <a:t>Determines span of control for managers</a:t>
            </a:r>
            <a:endParaRPr lang="en-US" sz="1300" dirty="0"/>
          </a:p>
        </p:txBody>
      </p:sp>
      <p:sp>
        <p:nvSpPr>
          <p:cNvPr id="14" name="Text 12"/>
          <p:cNvSpPr/>
          <p:nvPr/>
        </p:nvSpPr>
        <p:spPr>
          <a:xfrm>
            <a:off x="4709160" y="2487168"/>
            <a:ext cx="4114800" cy="384048"/>
          </a:xfrm>
          <a:prstGeom prst="rect">
            <a:avLst/>
          </a:prstGeom>
          <a:noFill/>
          <a:ln/>
        </p:spPr>
        <p:txBody>
          <a:bodyPr wrap="square" rtlCol="0" anchor="ctr"/>
          <a:lstStyle/>
          <a:p>
            <a:pPr marL="342900" indent="-342900">
              <a:buSzPct val="100000"/>
              <a:buChar char="•"/>
            </a:pPr>
            <a:r>
              <a:rPr lang="en-US" sz="1300" dirty="0">
                <a:solidFill>
                  <a:srgbClr val="1A2B4A"/>
                </a:solidFill>
                <a:latin typeface="Calibri" pitchFamily="34" charset="0"/>
                <a:ea typeface="Calibri" pitchFamily="34" charset="-122"/>
                <a:cs typeface="Calibri" pitchFamily="34" charset="-120"/>
              </a:rPr>
              <a:t>Facilitates resource allocation decisions</a:t>
            </a:r>
            <a:endParaRPr lang="en-US" sz="1300" dirty="0"/>
          </a:p>
        </p:txBody>
      </p:sp>
      <p:sp>
        <p:nvSpPr>
          <p:cNvPr id="15" name="Text 13"/>
          <p:cNvSpPr/>
          <p:nvPr/>
        </p:nvSpPr>
        <p:spPr>
          <a:xfrm>
            <a:off x="4709160" y="2926080"/>
            <a:ext cx="4114800" cy="384048"/>
          </a:xfrm>
          <a:prstGeom prst="rect">
            <a:avLst/>
          </a:prstGeom>
          <a:noFill/>
          <a:ln/>
        </p:spPr>
        <p:txBody>
          <a:bodyPr wrap="square" rtlCol="0" anchor="ctr"/>
          <a:lstStyle/>
          <a:p>
            <a:pPr marL="342900" indent="-342900">
              <a:buSzPct val="100000"/>
              <a:buChar char="•"/>
            </a:pPr>
            <a:r>
              <a:rPr lang="en-US" sz="1300" dirty="0">
                <a:solidFill>
                  <a:srgbClr val="1A2B4A"/>
                </a:solidFill>
                <a:latin typeface="Calibri" pitchFamily="34" charset="0"/>
                <a:ea typeface="Calibri" pitchFamily="34" charset="-122"/>
                <a:cs typeface="Calibri" pitchFamily="34" charset="-120"/>
              </a:rPr>
              <a:t>Shapes organisational culture and behaviour</a:t>
            </a:r>
            <a:endParaRPr lang="en-US" sz="1300" dirty="0"/>
          </a:p>
        </p:txBody>
      </p:sp>
      <p:sp>
        <p:nvSpPr>
          <p:cNvPr id="16" name="Text 14"/>
          <p:cNvSpPr/>
          <p:nvPr/>
        </p:nvSpPr>
        <p:spPr>
          <a:xfrm>
            <a:off x="4709160" y="3364992"/>
            <a:ext cx="4114800" cy="384048"/>
          </a:xfrm>
          <a:prstGeom prst="rect">
            <a:avLst/>
          </a:prstGeom>
          <a:noFill/>
          <a:ln/>
        </p:spPr>
        <p:txBody>
          <a:bodyPr wrap="square" rtlCol="0" anchor="ctr"/>
          <a:lstStyle/>
          <a:p>
            <a:pPr marL="342900" indent="-342900">
              <a:buSzPct val="100000"/>
              <a:buChar char="•"/>
            </a:pPr>
            <a:r>
              <a:rPr lang="en-US" sz="1300" dirty="0">
                <a:solidFill>
                  <a:srgbClr val="1A2B4A"/>
                </a:solidFill>
                <a:latin typeface="Calibri" pitchFamily="34" charset="0"/>
                <a:ea typeface="Calibri" pitchFamily="34" charset="-122"/>
                <a:cs typeface="Calibri" pitchFamily="34" charset="-120"/>
              </a:rPr>
              <a:t>Influences employee motivation and autonomy</a:t>
            </a:r>
            <a:endParaRPr lang="en-US" sz="1300" dirty="0"/>
          </a:p>
        </p:txBody>
      </p:sp>
      <p:sp>
        <p:nvSpPr>
          <p:cNvPr id="17" name="Text 15"/>
          <p:cNvSpPr/>
          <p:nvPr/>
        </p:nvSpPr>
        <p:spPr>
          <a:xfrm>
            <a:off x="4709160" y="3803904"/>
            <a:ext cx="4114800" cy="384048"/>
          </a:xfrm>
          <a:prstGeom prst="rect">
            <a:avLst/>
          </a:prstGeom>
          <a:noFill/>
          <a:ln/>
        </p:spPr>
        <p:txBody>
          <a:bodyPr wrap="square" rtlCol="0" anchor="ctr"/>
          <a:lstStyle/>
          <a:p>
            <a:pPr marL="342900" indent="-342900">
              <a:buSzPct val="100000"/>
              <a:buChar char="•"/>
            </a:pPr>
            <a:r>
              <a:rPr lang="en-US" sz="1300" dirty="0">
                <a:solidFill>
                  <a:srgbClr val="1A2B4A"/>
                </a:solidFill>
                <a:latin typeface="Calibri" pitchFamily="34" charset="0"/>
                <a:ea typeface="Calibri" pitchFamily="34" charset="-122"/>
                <a:cs typeface="Calibri" pitchFamily="34" charset="-120"/>
              </a:rPr>
              <a:t>Directly affects overall performance (Mullins, 2019)</a:t>
            </a:r>
            <a:endParaRPr lang="en-US" sz="1300" dirty="0"/>
          </a:p>
        </p:txBody>
      </p:sp>
      <p:sp>
        <p:nvSpPr>
          <p:cNvPr id="18" name="Text 16"/>
          <p:cNvSpPr/>
          <p:nvPr/>
        </p:nvSpPr>
        <p:spPr>
          <a:xfrm>
            <a:off x="274320" y="4800600"/>
            <a:ext cx="8595360" cy="320040"/>
          </a:xfrm>
          <a:prstGeom prst="rect">
            <a:avLst/>
          </a:prstGeom>
          <a:noFill/>
          <a:ln/>
        </p:spPr>
        <p:txBody>
          <a:bodyPr wrap="square" rtlCol="0" anchor="ctr"/>
          <a:lstStyle/>
          <a:p>
            <a:pPr marL="0" indent="0">
              <a:buNone/>
            </a:pPr>
            <a:r>
              <a:rPr lang="en-US" sz="900" i="1" dirty="0">
                <a:solidFill>
                  <a:srgbClr val="8294A5"/>
                </a:solidFill>
                <a:latin typeface="Calibri" pitchFamily="34" charset="0"/>
                <a:ea typeface="Calibri" pitchFamily="34" charset="-122"/>
                <a:cs typeface="Calibri" pitchFamily="34" charset="-120"/>
              </a:rPr>
              <a:t>Source: Robbins and Judge (2022); Mullins (2019)</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EAF0F9"/>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chemeClr val="tx2">
              <a:lumMod val="50000"/>
            </a:schemeClr>
          </a:solidFill>
          <a:ln w="12700">
            <a:solidFill>
              <a:srgbClr val="1A2B4A"/>
            </a:solidFill>
            <a:prstDash val="solid"/>
          </a:ln>
        </p:spPr>
        <p:txBody>
          <a:bodyPr/>
          <a:lstStyle/>
          <a:p>
            <a:endParaRPr lang="en-US"/>
          </a:p>
        </p:txBody>
      </p:sp>
      <p:sp>
        <p:nvSpPr>
          <p:cNvPr id="3" name="Text 1"/>
          <p:cNvSpPr/>
          <p:nvPr/>
        </p:nvSpPr>
        <p:spPr>
          <a:xfrm>
            <a:off x="411480" y="0"/>
            <a:ext cx="8321040" cy="82296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Structure 1: Functional Structure at Marks and Spencer</a:t>
            </a:r>
            <a:endParaRPr lang="en-US" sz="2800" dirty="0"/>
          </a:p>
        </p:txBody>
      </p:sp>
      <p:sp>
        <p:nvSpPr>
          <p:cNvPr id="4" name="Shape 2"/>
          <p:cNvSpPr/>
          <p:nvPr/>
        </p:nvSpPr>
        <p:spPr>
          <a:xfrm>
            <a:off x="274320" y="914400"/>
            <a:ext cx="3657600" cy="3840480"/>
          </a:xfrm>
          <a:prstGeom prst="rect">
            <a:avLst/>
          </a:prstGeom>
          <a:solidFill>
            <a:srgbClr val="FFFFFF"/>
          </a:solidFill>
          <a:ln w="12700">
            <a:solidFill>
              <a:srgbClr val="D0DCF0"/>
            </a:solidFill>
            <a:prstDash val="solid"/>
          </a:ln>
          <a:effectLst>
            <a:outerShdw blurRad="101600" dist="38100" dir="8100000" algn="bl" rotWithShape="0">
              <a:srgbClr val="000000">
                <a:alpha val="12000"/>
              </a:srgbClr>
            </a:outerShdw>
          </a:effectLst>
        </p:spPr>
        <p:txBody>
          <a:bodyPr/>
          <a:lstStyle/>
          <a:p>
            <a:endParaRPr lang="en-US"/>
          </a:p>
        </p:txBody>
      </p:sp>
      <p:sp>
        <p:nvSpPr>
          <p:cNvPr id="5" name="Shape 3"/>
          <p:cNvSpPr/>
          <p:nvPr/>
        </p:nvSpPr>
        <p:spPr>
          <a:xfrm>
            <a:off x="457200" y="1005840"/>
            <a:ext cx="1600200" cy="292608"/>
          </a:xfrm>
          <a:prstGeom prst="rect">
            <a:avLst/>
          </a:prstGeom>
          <a:solidFill>
            <a:srgbClr val="C8932A"/>
          </a:solidFill>
          <a:ln w="12700">
            <a:solidFill>
              <a:srgbClr val="C8932A"/>
            </a:solidFill>
            <a:prstDash val="solid"/>
          </a:ln>
        </p:spPr>
        <p:txBody>
          <a:bodyPr/>
          <a:lstStyle/>
          <a:p>
            <a:endParaRPr lang="en-US"/>
          </a:p>
        </p:txBody>
      </p:sp>
      <p:sp>
        <p:nvSpPr>
          <p:cNvPr id="6" name="Text 4"/>
          <p:cNvSpPr/>
          <p:nvPr/>
        </p:nvSpPr>
        <p:spPr>
          <a:xfrm>
            <a:off x="457200" y="1005840"/>
            <a:ext cx="1600200" cy="292608"/>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Definition</a:t>
            </a:r>
            <a:endParaRPr lang="en-US" sz="1200" dirty="0"/>
          </a:p>
        </p:txBody>
      </p:sp>
      <p:sp>
        <p:nvSpPr>
          <p:cNvPr id="7" name="Text 5"/>
          <p:cNvSpPr/>
          <p:nvPr/>
        </p:nvSpPr>
        <p:spPr>
          <a:xfrm>
            <a:off x="411480" y="1371600"/>
            <a:ext cx="3383280" cy="914400"/>
          </a:xfrm>
          <a:prstGeom prst="rect">
            <a:avLst/>
          </a:prstGeom>
          <a:noFill/>
          <a:ln/>
        </p:spPr>
        <p:txBody>
          <a:bodyPr wrap="square" rtlCol="0" anchor="ctr"/>
          <a:lstStyle/>
          <a:p>
            <a:pPr marL="0" indent="0">
              <a:buNone/>
            </a:pPr>
            <a:r>
              <a:rPr lang="en-US" sz="1200" dirty="0">
                <a:solidFill>
                  <a:srgbClr val="1A2B4A"/>
                </a:solidFill>
                <a:latin typeface="Calibri" pitchFamily="34" charset="0"/>
                <a:ea typeface="Calibri" pitchFamily="34" charset="-122"/>
                <a:cs typeface="Calibri" pitchFamily="34" charset="-120"/>
              </a:rPr>
              <a:t>Employees are grouped by specialised function (e.g. Finance, HR, Marketing). This is one of the most common structures in large UK retailers (Daft, 2021).</a:t>
            </a:r>
            <a:endParaRPr lang="en-US" sz="1200" dirty="0"/>
          </a:p>
        </p:txBody>
      </p:sp>
      <p:sp>
        <p:nvSpPr>
          <p:cNvPr id="8" name="Shape 6"/>
          <p:cNvSpPr/>
          <p:nvPr/>
        </p:nvSpPr>
        <p:spPr>
          <a:xfrm>
            <a:off x="457200" y="2331720"/>
            <a:ext cx="2670048" cy="292608"/>
          </a:xfrm>
          <a:prstGeom prst="rect">
            <a:avLst/>
          </a:prstGeom>
          <a:solidFill>
            <a:srgbClr val="C8932A"/>
          </a:solidFill>
          <a:ln w="12700">
            <a:solidFill>
              <a:srgbClr val="C8932A"/>
            </a:solidFill>
            <a:prstDash val="solid"/>
          </a:ln>
        </p:spPr>
        <p:txBody>
          <a:bodyPr/>
          <a:lstStyle/>
          <a:p>
            <a:endParaRPr lang="en-US"/>
          </a:p>
        </p:txBody>
      </p:sp>
      <p:sp>
        <p:nvSpPr>
          <p:cNvPr id="9" name="Text 7"/>
          <p:cNvSpPr/>
          <p:nvPr/>
        </p:nvSpPr>
        <p:spPr>
          <a:xfrm>
            <a:off x="457200" y="2331720"/>
            <a:ext cx="2670048" cy="292608"/>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Key Features at M&amp;S</a:t>
            </a:r>
            <a:endParaRPr lang="en-US" sz="1200" dirty="0"/>
          </a:p>
        </p:txBody>
      </p:sp>
      <p:sp>
        <p:nvSpPr>
          <p:cNvPr id="10" name="Text 8"/>
          <p:cNvSpPr/>
          <p:nvPr/>
        </p:nvSpPr>
        <p:spPr>
          <a:xfrm>
            <a:off x="411480" y="2651760"/>
            <a:ext cx="3291840" cy="384048"/>
          </a:xfrm>
          <a:prstGeom prst="rect">
            <a:avLst/>
          </a:prstGeom>
          <a:noFill/>
          <a:ln/>
        </p:spPr>
        <p:txBody>
          <a:bodyPr wrap="square" rtlCol="0" anchor="ctr"/>
          <a:lstStyle/>
          <a:p>
            <a:pPr marL="342900" indent="-342900">
              <a:buSzPct val="100000"/>
              <a:buChar char="•"/>
            </a:pPr>
            <a:r>
              <a:rPr lang="en-US" sz="1150" dirty="0">
                <a:solidFill>
                  <a:srgbClr val="1A2B4A"/>
                </a:solidFill>
                <a:latin typeface="Calibri" pitchFamily="34" charset="0"/>
                <a:ea typeface="Calibri" pitchFamily="34" charset="-122"/>
                <a:cs typeface="Calibri" pitchFamily="34" charset="-120"/>
              </a:rPr>
              <a:t>Clear chain of command from CEO to function heads</a:t>
            </a:r>
            <a:endParaRPr lang="en-US" sz="1150" dirty="0"/>
          </a:p>
        </p:txBody>
      </p:sp>
      <p:sp>
        <p:nvSpPr>
          <p:cNvPr id="11" name="Text 9"/>
          <p:cNvSpPr/>
          <p:nvPr/>
        </p:nvSpPr>
        <p:spPr>
          <a:xfrm>
            <a:off x="411480" y="3090672"/>
            <a:ext cx="3291840" cy="384048"/>
          </a:xfrm>
          <a:prstGeom prst="rect">
            <a:avLst/>
          </a:prstGeom>
          <a:noFill/>
          <a:ln/>
        </p:spPr>
        <p:txBody>
          <a:bodyPr wrap="square" rtlCol="0" anchor="ctr"/>
          <a:lstStyle/>
          <a:p>
            <a:pPr marL="342900" indent="-342900">
              <a:buSzPct val="100000"/>
              <a:buChar char="•"/>
            </a:pPr>
            <a:r>
              <a:rPr lang="en-US" sz="1150" dirty="0">
                <a:solidFill>
                  <a:srgbClr val="1A2B4A"/>
                </a:solidFill>
                <a:latin typeface="Calibri" pitchFamily="34" charset="0"/>
                <a:ea typeface="Calibri" pitchFamily="34" charset="-122"/>
                <a:cs typeface="Calibri" pitchFamily="34" charset="-120"/>
              </a:rPr>
              <a:t>Deep specialisation within departments (Food, Clothing, Finance)</a:t>
            </a:r>
            <a:endParaRPr lang="en-US" sz="1150" dirty="0"/>
          </a:p>
        </p:txBody>
      </p:sp>
      <p:sp>
        <p:nvSpPr>
          <p:cNvPr id="12" name="Text 10"/>
          <p:cNvSpPr/>
          <p:nvPr/>
        </p:nvSpPr>
        <p:spPr>
          <a:xfrm>
            <a:off x="411480" y="3529584"/>
            <a:ext cx="3291840" cy="384048"/>
          </a:xfrm>
          <a:prstGeom prst="rect">
            <a:avLst/>
          </a:prstGeom>
          <a:noFill/>
          <a:ln/>
        </p:spPr>
        <p:txBody>
          <a:bodyPr wrap="square" rtlCol="0" anchor="ctr"/>
          <a:lstStyle/>
          <a:p>
            <a:pPr marL="342900" indent="-342900">
              <a:buSzPct val="100000"/>
              <a:buChar char="•"/>
            </a:pPr>
            <a:r>
              <a:rPr lang="en-US" sz="1150" dirty="0">
                <a:solidFill>
                  <a:srgbClr val="1A2B4A"/>
                </a:solidFill>
                <a:latin typeface="Calibri" pitchFamily="34" charset="0"/>
                <a:ea typeface="Calibri" pitchFamily="34" charset="-122"/>
                <a:cs typeface="Calibri" pitchFamily="34" charset="-120"/>
              </a:rPr>
              <a:t>Centralised decision-making at the top</a:t>
            </a:r>
            <a:endParaRPr lang="en-US" sz="1150" dirty="0"/>
          </a:p>
        </p:txBody>
      </p:sp>
      <p:sp>
        <p:nvSpPr>
          <p:cNvPr id="13" name="Text 11"/>
          <p:cNvSpPr/>
          <p:nvPr/>
        </p:nvSpPr>
        <p:spPr>
          <a:xfrm>
            <a:off x="411480" y="3968496"/>
            <a:ext cx="3291840" cy="384048"/>
          </a:xfrm>
          <a:prstGeom prst="rect">
            <a:avLst/>
          </a:prstGeom>
          <a:noFill/>
          <a:ln/>
        </p:spPr>
        <p:txBody>
          <a:bodyPr wrap="square" rtlCol="0" anchor="ctr"/>
          <a:lstStyle/>
          <a:p>
            <a:pPr marL="342900" indent="-342900">
              <a:buSzPct val="100000"/>
              <a:buChar char="•"/>
            </a:pPr>
            <a:r>
              <a:rPr lang="en-US" sz="1150" dirty="0">
                <a:solidFill>
                  <a:srgbClr val="1A2B4A"/>
                </a:solidFill>
                <a:latin typeface="Calibri" pitchFamily="34" charset="0"/>
                <a:ea typeface="Calibri" pitchFamily="34" charset="-122"/>
                <a:cs typeface="Calibri" pitchFamily="34" charset="-120"/>
              </a:rPr>
              <a:t>M&amp;S operates 1,049 UK stores, all coordinated through this structure (M&amp;S, 2023)</a:t>
            </a:r>
            <a:endParaRPr lang="en-US" sz="1150" dirty="0"/>
          </a:p>
        </p:txBody>
      </p:sp>
      <p:sp>
        <p:nvSpPr>
          <p:cNvPr id="14" name="Shape 12"/>
          <p:cNvSpPr/>
          <p:nvPr/>
        </p:nvSpPr>
        <p:spPr>
          <a:xfrm>
            <a:off x="4160520" y="914400"/>
            <a:ext cx="4663440" cy="3840480"/>
          </a:xfrm>
          <a:prstGeom prst="rect">
            <a:avLst/>
          </a:prstGeom>
          <a:solidFill>
            <a:srgbClr val="FFFFFF"/>
          </a:solidFill>
          <a:ln w="12700">
            <a:solidFill>
              <a:srgbClr val="D0DCF0"/>
            </a:solidFill>
            <a:prstDash val="solid"/>
          </a:ln>
          <a:effectLst>
            <a:outerShdw blurRad="101600" dist="38100" dir="8100000" algn="bl" rotWithShape="0">
              <a:srgbClr val="000000">
                <a:alpha val="12000"/>
              </a:srgbClr>
            </a:outerShdw>
          </a:effectLst>
        </p:spPr>
        <p:txBody>
          <a:bodyPr/>
          <a:lstStyle/>
          <a:p>
            <a:endParaRPr lang="en-US"/>
          </a:p>
        </p:txBody>
      </p:sp>
      <p:sp>
        <p:nvSpPr>
          <p:cNvPr id="15" name="Text 13"/>
          <p:cNvSpPr/>
          <p:nvPr/>
        </p:nvSpPr>
        <p:spPr>
          <a:xfrm>
            <a:off x="4251960" y="960120"/>
            <a:ext cx="4480560" cy="274320"/>
          </a:xfrm>
          <a:prstGeom prst="rect">
            <a:avLst/>
          </a:prstGeom>
          <a:noFill/>
          <a:ln/>
        </p:spPr>
        <p:txBody>
          <a:bodyPr wrap="square" rtlCol="0" anchor="ctr"/>
          <a:lstStyle/>
          <a:p>
            <a:pPr marL="0" indent="0" algn="ctr">
              <a:buNone/>
            </a:pPr>
            <a:r>
              <a:rPr lang="en-US" sz="1100" b="1" dirty="0">
                <a:solidFill>
                  <a:srgbClr val="1E4D8C"/>
                </a:solidFill>
                <a:latin typeface="Calibri" pitchFamily="34" charset="0"/>
                <a:ea typeface="Calibri" pitchFamily="34" charset="-122"/>
                <a:cs typeface="Calibri" pitchFamily="34" charset="-120"/>
              </a:rPr>
              <a:t>Functional Org Chart: Marks and Spencer</a:t>
            </a:r>
            <a:endParaRPr lang="en-US" sz="1100" dirty="0"/>
          </a:p>
        </p:txBody>
      </p:sp>
      <p:sp>
        <p:nvSpPr>
          <p:cNvPr id="16" name="Shape 14"/>
          <p:cNvSpPr/>
          <p:nvPr/>
        </p:nvSpPr>
        <p:spPr>
          <a:xfrm>
            <a:off x="5212080" y="1325880"/>
            <a:ext cx="2423160" cy="384048"/>
          </a:xfrm>
          <a:prstGeom prst="rect">
            <a:avLst/>
          </a:prstGeom>
          <a:solidFill>
            <a:schemeClr val="tx2">
              <a:lumMod val="75000"/>
            </a:schemeClr>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17" name="Text 15"/>
          <p:cNvSpPr/>
          <p:nvPr/>
        </p:nvSpPr>
        <p:spPr>
          <a:xfrm>
            <a:off x="5212080" y="1325880"/>
            <a:ext cx="2423160" cy="384048"/>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CEO / Board of Directors</a:t>
            </a:r>
            <a:endParaRPr lang="en-US" sz="1000" dirty="0"/>
          </a:p>
        </p:txBody>
      </p:sp>
      <p:sp>
        <p:nvSpPr>
          <p:cNvPr id="18" name="Shape 16"/>
          <p:cNvSpPr/>
          <p:nvPr/>
        </p:nvSpPr>
        <p:spPr>
          <a:xfrm>
            <a:off x="6423660" y="1709928"/>
            <a:ext cx="0" cy="164592"/>
          </a:xfrm>
          <a:prstGeom prst="line">
            <a:avLst/>
          </a:prstGeom>
          <a:noFill/>
          <a:ln w="15240">
            <a:solidFill>
              <a:srgbClr val="1E4D8C"/>
            </a:solidFill>
            <a:prstDash val="solid"/>
          </a:ln>
        </p:spPr>
        <p:txBody>
          <a:bodyPr/>
          <a:lstStyle/>
          <a:p>
            <a:endParaRPr lang="en-US"/>
          </a:p>
        </p:txBody>
      </p:sp>
      <p:sp>
        <p:nvSpPr>
          <p:cNvPr id="19" name="Shape 17"/>
          <p:cNvSpPr/>
          <p:nvPr/>
        </p:nvSpPr>
        <p:spPr>
          <a:xfrm>
            <a:off x="4709160" y="1874520"/>
            <a:ext cx="3154680" cy="0"/>
          </a:xfrm>
          <a:prstGeom prst="line">
            <a:avLst/>
          </a:prstGeom>
          <a:noFill/>
          <a:ln w="15240">
            <a:solidFill>
              <a:srgbClr val="1E4D8C"/>
            </a:solidFill>
            <a:prstDash val="solid"/>
          </a:ln>
        </p:spPr>
        <p:txBody>
          <a:bodyPr/>
          <a:lstStyle/>
          <a:p>
            <a:endParaRPr lang="en-US"/>
          </a:p>
        </p:txBody>
      </p:sp>
      <p:sp>
        <p:nvSpPr>
          <p:cNvPr id="20" name="Shape 18"/>
          <p:cNvSpPr/>
          <p:nvPr/>
        </p:nvSpPr>
        <p:spPr>
          <a:xfrm>
            <a:off x="4709160" y="1874520"/>
            <a:ext cx="0" cy="155448"/>
          </a:xfrm>
          <a:prstGeom prst="line">
            <a:avLst/>
          </a:prstGeom>
          <a:noFill/>
          <a:ln w="15240">
            <a:solidFill>
              <a:srgbClr val="1E4D8C"/>
            </a:solidFill>
            <a:prstDash val="solid"/>
          </a:ln>
        </p:spPr>
        <p:txBody>
          <a:bodyPr/>
          <a:lstStyle/>
          <a:p>
            <a:endParaRPr lang="en-US"/>
          </a:p>
        </p:txBody>
      </p:sp>
      <p:sp>
        <p:nvSpPr>
          <p:cNvPr id="21" name="Shape 19"/>
          <p:cNvSpPr/>
          <p:nvPr/>
        </p:nvSpPr>
        <p:spPr>
          <a:xfrm>
            <a:off x="4297680" y="2029968"/>
            <a:ext cx="822960" cy="475488"/>
          </a:xfrm>
          <a:prstGeom prst="rect">
            <a:avLst/>
          </a:prstGeom>
          <a:solidFill>
            <a:srgbClr val="C8932A"/>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22" name="Text 20"/>
          <p:cNvSpPr/>
          <p:nvPr/>
        </p:nvSpPr>
        <p:spPr>
          <a:xfrm>
            <a:off x="4297680" y="2029968"/>
            <a:ext cx="822960" cy="475488"/>
          </a:xfrm>
          <a:prstGeom prst="rect">
            <a:avLst/>
          </a:prstGeom>
          <a:noFill/>
          <a:ln/>
        </p:spPr>
        <p:txBody>
          <a:bodyPr wrap="square" rtlCol="0" anchor="ctr"/>
          <a:lstStyle/>
          <a:p>
            <a:pPr marL="0" indent="0" algn="ctr">
              <a:buNone/>
            </a:pPr>
            <a:r>
              <a:rPr lang="en-US" sz="850" dirty="0">
                <a:solidFill>
                  <a:srgbClr val="FFFFFF"/>
                </a:solidFill>
                <a:latin typeface="Calibri" pitchFamily="34" charset="0"/>
                <a:ea typeface="Calibri" pitchFamily="34" charset="-122"/>
                <a:cs typeface="Calibri" pitchFamily="34" charset="-120"/>
              </a:rPr>
              <a:t>Finance Director</a:t>
            </a:r>
            <a:endParaRPr lang="en-US" sz="850" dirty="0"/>
          </a:p>
        </p:txBody>
      </p:sp>
      <p:sp>
        <p:nvSpPr>
          <p:cNvPr id="23" name="Shape 21"/>
          <p:cNvSpPr/>
          <p:nvPr/>
        </p:nvSpPr>
        <p:spPr>
          <a:xfrm>
            <a:off x="4709160" y="2505456"/>
            <a:ext cx="0" cy="164592"/>
          </a:xfrm>
          <a:prstGeom prst="line">
            <a:avLst/>
          </a:prstGeom>
          <a:noFill/>
          <a:ln w="15240">
            <a:solidFill>
              <a:srgbClr val="1E4D8C"/>
            </a:solidFill>
            <a:prstDash val="solid"/>
          </a:ln>
        </p:spPr>
        <p:txBody>
          <a:bodyPr/>
          <a:lstStyle/>
          <a:p>
            <a:endParaRPr lang="en-US"/>
          </a:p>
        </p:txBody>
      </p:sp>
      <p:sp>
        <p:nvSpPr>
          <p:cNvPr id="24" name="Shape 22"/>
          <p:cNvSpPr/>
          <p:nvPr/>
        </p:nvSpPr>
        <p:spPr>
          <a:xfrm>
            <a:off x="4297680" y="2670048"/>
            <a:ext cx="822960" cy="475488"/>
          </a:xfrm>
          <a:prstGeom prst="rect">
            <a:avLst/>
          </a:prstGeom>
          <a:solidFill>
            <a:srgbClr val="EAF0F9"/>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25" name="Text 23"/>
          <p:cNvSpPr/>
          <p:nvPr/>
        </p:nvSpPr>
        <p:spPr>
          <a:xfrm>
            <a:off x="4297680" y="2670048"/>
            <a:ext cx="822960" cy="475488"/>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Department</a:t>
            </a:r>
            <a:endParaRPr lang="en-US" sz="850" dirty="0"/>
          </a:p>
          <a:p>
            <a:pPr marL="0" indent="0" algn="ctr">
              <a:buNone/>
            </a:pPr>
            <a:r>
              <a:rPr lang="en-US" sz="850" dirty="0">
                <a:solidFill>
                  <a:srgbClr val="1A2B4A"/>
                </a:solidFill>
                <a:latin typeface="Calibri" pitchFamily="34" charset="0"/>
                <a:ea typeface="Calibri" pitchFamily="34" charset="-122"/>
                <a:cs typeface="Calibri" pitchFamily="34" charset="-120"/>
              </a:rPr>
              <a:t>Team</a:t>
            </a:r>
            <a:endParaRPr lang="en-US" sz="850" dirty="0"/>
          </a:p>
        </p:txBody>
      </p:sp>
      <p:sp>
        <p:nvSpPr>
          <p:cNvPr id="26" name="Shape 24"/>
          <p:cNvSpPr/>
          <p:nvPr/>
        </p:nvSpPr>
        <p:spPr>
          <a:xfrm>
            <a:off x="4709160" y="3145536"/>
            <a:ext cx="0" cy="164592"/>
          </a:xfrm>
          <a:prstGeom prst="line">
            <a:avLst/>
          </a:prstGeom>
          <a:noFill/>
          <a:ln w="15240">
            <a:solidFill>
              <a:srgbClr val="1E4D8C"/>
            </a:solidFill>
            <a:prstDash val="solid"/>
          </a:ln>
        </p:spPr>
        <p:txBody>
          <a:bodyPr/>
          <a:lstStyle/>
          <a:p>
            <a:endParaRPr lang="en-US"/>
          </a:p>
        </p:txBody>
      </p:sp>
      <p:sp>
        <p:nvSpPr>
          <p:cNvPr id="27" name="Shape 25"/>
          <p:cNvSpPr/>
          <p:nvPr/>
        </p:nvSpPr>
        <p:spPr>
          <a:xfrm>
            <a:off x="4297680" y="3310128"/>
            <a:ext cx="822960" cy="384048"/>
          </a:xfrm>
          <a:prstGeom prst="rect">
            <a:avLst/>
          </a:prstGeom>
          <a:solidFill>
            <a:srgbClr val="D8E8F8"/>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28" name="Text 26"/>
          <p:cNvSpPr/>
          <p:nvPr/>
        </p:nvSpPr>
        <p:spPr>
          <a:xfrm>
            <a:off x="4297680" y="3310128"/>
            <a:ext cx="822960" cy="384048"/>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Store Staff</a:t>
            </a:r>
            <a:endParaRPr lang="en-US" sz="850" dirty="0"/>
          </a:p>
        </p:txBody>
      </p:sp>
      <p:sp>
        <p:nvSpPr>
          <p:cNvPr id="29" name="Shape 27"/>
          <p:cNvSpPr/>
          <p:nvPr/>
        </p:nvSpPr>
        <p:spPr>
          <a:xfrm>
            <a:off x="5760720" y="1874520"/>
            <a:ext cx="0" cy="155448"/>
          </a:xfrm>
          <a:prstGeom prst="line">
            <a:avLst/>
          </a:prstGeom>
          <a:noFill/>
          <a:ln w="15240">
            <a:solidFill>
              <a:srgbClr val="1E4D8C"/>
            </a:solidFill>
            <a:prstDash val="solid"/>
          </a:ln>
        </p:spPr>
        <p:txBody>
          <a:bodyPr/>
          <a:lstStyle/>
          <a:p>
            <a:endParaRPr lang="en-US"/>
          </a:p>
        </p:txBody>
      </p:sp>
      <p:sp>
        <p:nvSpPr>
          <p:cNvPr id="30" name="Shape 28"/>
          <p:cNvSpPr/>
          <p:nvPr/>
        </p:nvSpPr>
        <p:spPr>
          <a:xfrm>
            <a:off x="5349240" y="2029968"/>
            <a:ext cx="822960" cy="475488"/>
          </a:xfrm>
          <a:prstGeom prst="rect">
            <a:avLst/>
          </a:prstGeom>
          <a:solidFill>
            <a:srgbClr val="C8932A"/>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31" name="Text 29"/>
          <p:cNvSpPr/>
          <p:nvPr/>
        </p:nvSpPr>
        <p:spPr>
          <a:xfrm>
            <a:off x="5349240" y="2029968"/>
            <a:ext cx="822960" cy="475488"/>
          </a:xfrm>
          <a:prstGeom prst="rect">
            <a:avLst/>
          </a:prstGeom>
          <a:noFill/>
          <a:ln/>
        </p:spPr>
        <p:txBody>
          <a:bodyPr wrap="square" rtlCol="0" anchor="ctr"/>
          <a:lstStyle/>
          <a:p>
            <a:pPr marL="0" indent="0" algn="ctr">
              <a:buNone/>
            </a:pPr>
            <a:r>
              <a:rPr lang="en-US" sz="850" dirty="0">
                <a:solidFill>
                  <a:srgbClr val="FFFFFF"/>
                </a:solidFill>
                <a:latin typeface="Calibri" pitchFamily="34" charset="0"/>
                <a:ea typeface="Calibri" pitchFamily="34" charset="-122"/>
                <a:cs typeface="Calibri" pitchFamily="34" charset="-120"/>
              </a:rPr>
              <a:t>HR Director</a:t>
            </a:r>
            <a:endParaRPr lang="en-US" sz="850" dirty="0"/>
          </a:p>
        </p:txBody>
      </p:sp>
      <p:sp>
        <p:nvSpPr>
          <p:cNvPr id="32" name="Shape 30"/>
          <p:cNvSpPr/>
          <p:nvPr/>
        </p:nvSpPr>
        <p:spPr>
          <a:xfrm>
            <a:off x="5760720" y="2505456"/>
            <a:ext cx="0" cy="164592"/>
          </a:xfrm>
          <a:prstGeom prst="line">
            <a:avLst/>
          </a:prstGeom>
          <a:noFill/>
          <a:ln w="15240">
            <a:solidFill>
              <a:srgbClr val="1E4D8C"/>
            </a:solidFill>
            <a:prstDash val="solid"/>
          </a:ln>
        </p:spPr>
        <p:txBody>
          <a:bodyPr/>
          <a:lstStyle/>
          <a:p>
            <a:endParaRPr lang="en-US"/>
          </a:p>
        </p:txBody>
      </p:sp>
      <p:sp>
        <p:nvSpPr>
          <p:cNvPr id="33" name="Shape 31"/>
          <p:cNvSpPr/>
          <p:nvPr/>
        </p:nvSpPr>
        <p:spPr>
          <a:xfrm>
            <a:off x="5349240" y="2670048"/>
            <a:ext cx="822960" cy="475488"/>
          </a:xfrm>
          <a:prstGeom prst="rect">
            <a:avLst/>
          </a:prstGeom>
          <a:solidFill>
            <a:srgbClr val="EAF0F9"/>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34" name="Text 32"/>
          <p:cNvSpPr/>
          <p:nvPr/>
        </p:nvSpPr>
        <p:spPr>
          <a:xfrm>
            <a:off x="5349240" y="2670048"/>
            <a:ext cx="822960" cy="475488"/>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Department</a:t>
            </a:r>
            <a:endParaRPr lang="en-US" sz="850" dirty="0"/>
          </a:p>
          <a:p>
            <a:pPr marL="0" indent="0" algn="ctr">
              <a:buNone/>
            </a:pPr>
            <a:r>
              <a:rPr lang="en-US" sz="850" dirty="0">
                <a:solidFill>
                  <a:srgbClr val="1A2B4A"/>
                </a:solidFill>
                <a:latin typeface="Calibri" pitchFamily="34" charset="0"/>
                <a:ea typeface="Calibri" pitchFamily="34" charset="-122"/>
                <a:cs typeface="Calibri" pitchFamily="34" charset="-120"/>
              </a:rPr>
              <a:t>Team</a:t>
            </a:r>
            <a:endParaRPr lang="en-US" sz="850" dirty="0"/>
          </a:p>
        </p:txBody>
      </p:sp>
      <p:sp>
        <p:nvSpPr>
          <p:cNvPr id="35" name="Shape 33"/>
          <p:cNvSpPr/>
          <p:nvPr/>
        </p:nvSpPr>
        <p:spPr>
          <a:xfrm>
            <a:off x="5760720" y="3145536"/>
            <a:ext cx="0" cy="164592"/>
          </a:xfrm>
          <a:prstGeom prst="line">
            <a:avLst/>
          </a:prstGeom>
          <a:noFill/>
          <a:ln w="15240">
            <a:solidFill>
              <a:srgbClr val="1E4D8C"/>
            </a:solidFill>
            <a:prstDash val="solid"/>
          </a:ln>
        </p:spPr>
        <p:txBody>
          <a:bodyPr/>
          <a:lstStyle/>
          <a:p>
            <a:endParaRPr lang="en-US"/>
          </a:p>
        </p:txBody>
      </p:sp>
      <p:sp>
        <p:nvSpPr>
          <p:cNvPr id="36" name="Shape 34"/>
          <p:cNvSpPr/>
          <p:nvPr/>
        </p:nvSpPr>
        <p:spPr>
          <a:xfrm>
            <a:off x="5349240" y="3310128"/>
            <a:ext cx="822960" cy="384048"/>
          </a:xfrm>
          <a:prstGeom prst="rect">
            <a:avLst/>
          </a:prstGeom>
          <a:solidFill>
            <a:srgbClr val="D8E8F8"/>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37" name="Text 35"/>
          <p:cNvSpPr/>
          <p:nvPr/>
        </p:nvSpPr>
        <p:spPr>
          <a:xfrm>
            <a:off x="5349240" y="3310128"/>
            <a:ext cx="822960" cy="384048"/>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Store Staff</a:t>
            </a:r>
            <a:endParaRPr lang="en-US" sz="850" dirty="0"/>
          </a:p>
        </p:txBody>
      </p:sp>
      <p:sp>
        <p:nvSpPr>
          <p:cNvPr id="38" name="Shape 36"/>
          <p:cNvSpPr/>
          <p:nvPr/>
        </p:nvSpPr>
        <p:spPr>
          <a:xfrm>
            <a:off x="6812280" y="1874520"/>
            <a:ext cx="0" cy="155448"/>
          </a:xfrm>
          <a:prstGeom prst="line">
            <a:avLst/>
          </a:prstGeom>
          <a:noFill/>
          <a:ln w="15240">
            <a:solidFill>
              <a:srgbClr val="1E4D8C"/>
            </a:solidFill>
            <a:prstDash val="solid"/>
          </a:ln>
        </p:spPr>
        <p:txBody>
          <a:bodyPr/>
          <a:lstStyle/>
          <a:p>
            <a:endParaRPr lang="en-US"/>
          </a:p>
        </p:txBody>
      </p:sp>
      <p:sp>
        <p:nvSpPr>
          <p:cNvPr id="39" name="Shape 37"/>
          <p:cNvSpPr/>
          <p:nvPr/>
        </p:nvSpPr>
        <p:spPr>
          <a:xfrm>
            <a:off x="6400800" y="2029968"/>
            <a:ext cx="822960" cy="475488"/>
          </a:xfrm>
          <a:prstGeom prst="rect">
            <a:avLst/>
          </a:prstGeom>
          <a:solidFill>
            <a:srgbClr val="C8932A"/>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40" name="Text 38"/>
          <p:cNvSpPr/>
          <p:nvPr/>
        </p:nvSpPr>
        <p:spPr>
          <a:xfrm>
            <a:off x="6400800" y="2029968"/>
            <a:ext cx="822960" cy="475488"/>
          </a:xfrm>
          <a:prstGeom prst="rect">
            <a:avLst/>
          </a:prstGeom>
          <a:noFill/>
          <a:ln/>
        </p:spPr>
        <p:txBody>
          <a:bodyPr wrap="square" rtlCol="0" anchor="ctr"/>
          <a:lstStyle/>
          <a:p>
            <a:pPr marL="0" indent="0" algn="ctr">
              <a:buNone/>
            </a:pPr>
            <a:r>
              <a:rPr lang="en-US" sz="850" dirty="0">
                <a:solidFill>
                  <a:srgbClr val="FFFFFF"/>
                </a:solidFill>
                <a:latin typeface="Calibri" pitchFamily="34" charset="0"/>
                <a:ea typeface="Calibri" pitchFamily="34" charset="-122"/>
                <a:cs typeface="Calibri" pitchFamily="34" charset="-120"/>
              </a:rPr>
              <a:t>Marketing Director</a:t>
            </a:r>
            <a:endParaRPr lang="en-US" sz="850" dirty="0"/>
          </a:p>
        </p:txBody>
      </p:sp>
      <p:sp>
        <p:nvSpPr>
          <p:cNvPr id="41" name="Shape 39"/>
          <p:cNvSpPr/>
          <p:nvPr/>
        </p:nvSpPr>
        <p:spPr>
          <a:xfrm>
            <a:off x="6812280" y="2505456"/>
            <a:ext cx="0" cy="164592"/>
          </a:xfrm>
          <a:prstGeom prst="line">
            <a:avLst/>
          </a:prstGeom>
          <a:noFill/>
          <a:ln w="15240">
            <a:solidFill>
              <a:srgbClr val="1E4D8C"/>
            </a:solidFill>
            <a:prstDash val="solid"/>
          </a:ln>
        </p:spPr>
        <p:txBody>
          <a:bodyPr/>
          <a:lstStyle/>
          <a:p>
            <a:endParaRPr lang="en-US"/>
          </a:p>
        </p:txBody>
      </p:sp>
      <p:sp>
        <p:nvSpPr>
          <p:cNvPr id="42" name="Shape 40"/>
          <p:cNvSpPr/>
          <p:nvPr/>
        </p:nvSpPr>
        <p:spPr>
          <a:xfrm>
            <a:off x="6400800" y="2670048"/>
            <a:ext cx="822960" cy="475488"/>
          </a:xfrm>
          <a:prstGeom prst="rect">
            <a:avLst/>
          </a:prstGeom>
          <a:solidFill>
            <a:srgbClr val="EAF0F9"/>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43" name="Text 41"/>
          <p:cNvSpPr/>
          <p:nvPr/>
        </p:nvSpPr>
        <p:spPr>
          <a:xfrm>
            <a:off x="6400800" y="2670048"/>
            <a:ext cx="822960" cy="475488"/>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Department</a:t>
            </a:r>
            <a:endParaRPr lang="en-US" sz="850" dirty="0"/>
          </a:p>
          <a:p>
            <a:pPr marL="0" indent="0" algn="ctr">
              <a:buNone/>
            </a:pPr>
            <a:r>
              <a:rPr lang="en-US" sz="850" dirty="0">
                <a:solidFill>
                  <a:srgbClr val="1A2B4A"/>
                </a:solidFill>
                <a:latin typeface="Calibri" pitchFamily="34" charset="0"/>
                <a:ea typeface="Calibri" pitchFamily="34" charset="-122"/>
                <a:cs typeface="Calibri" pitchFamily="34" charset="-120"/>
              </a:rPr>
              <a:t>Team</a:t>
            </a:r>
            <a:endParaRPr lang="en-US" sz="850" dirty="0"/>
          </a:p>
        </p:txBody>
      </p:sp>
      <p:sp>
        <p:nvSpPr>
          <p:cNvPr id="44" name="Shape 42"/>
          <p:cNvSpPr/>
          <p:nvPr/>
        </p:nvSpPr>
        <p:spPr>
          <a:xfrm>
            <a:off x="6812280" y="3145536"/>
            <a:ext cx="0" cy="164592"/>
          </a:xfrm>
          <a:prstGeom prst="line">
            <a:avLst/>
          </a:prstGeom>
          <a:noFill/>
          <a:ln w="15240">
            <a:solidFill>
              <a:srgbClr val="1E4D8C"/>
            </a:solidFill>
            <a:prstDash val="solid"/>
          </a:ln>
        </p:spPr>
        <p:txBody>
          <a:bodyPr/>
          <a:lstStyle/>
          <a:p>
            <a:endParaRPr lang="en-US"/>
          </a:p>
        </p:txBody>
      </p:sp>
      <p:sp>
        <p:nvSpPr>
          <p:cNvPr id="45" name="Shape 43"/>
          <p:cNvSpPr/>
          <p:nvPr/>
        </p:nvSpPr>
        <p:spPr>
          <a:xfrm>
            <a:off x="6400800" y="3310128"/>
            <a:ext cx="822960" cy="384048"/>
          </a:xfrm>
          <a:prstGeom prst="rect">
            <a:avLst/>
          </a:prstGeom>
          <a:solidFill>
            <a:srgbClr val="D8E8F8"/>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46" name="Text 44"/>
          <p:cNvSpPr/>
          <p:nvPr/>
        </p:nvSpPr>
        <p:spPr>
          <a:xfrm>
            <a:off x="6400800" y="3310128"/>
            <a:ext cx="822960" cy="384048"/>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Store Staff</a:t>
            </a:r>
            <a:endParaRPr lang="en-US" sz="850" dirty="0"/>
          </a:p>
        </p:txBody>
      </p:sp>
      <p:sp>
        <p:nvSpPr>
          <p:cNvPr id="47" name="Shape 45"/>
          <p:cNvSpPr/>
          <p:nvPr/>
        </p:nvSpPr>
        <p:spPr>
          <a:xfrm>
            <a:off x="7863840" y="1874520"/>
            <a:ext cx="0" cy="155448"/>
          </a:xfrm>
          <a:prstGeom prst="line">
            <a:avLst/>
          </a:prstGeom>
          <a:noFill/>
          <a:ln w="15240">
            <a:solidFill>
              <a:srgbClr val="1E4D8C"/>
            </a:solidFill>
            <a:prstDash val="solid"/>
          </a:ln>
        </p:spPr>
        <p:txBody>
          <a:bodyPr/>
          <a:lstStyle/>
          <a:p>
            <a:endParaRPr lang="en-US"/>
          </a:p>
        </p:txBody>
      </p:sp>
      <p:sp>
        <p:nvSpPr>
          <p:cNvPr id="48" name="Shape 46"/>
          <p:cNvSpPr/>
          <p:nvPr/>
        </p:nvSpPr>
        <p:spPr>
          <a:xfrm>
            <a:off x="7452360" y="2029968"/>
            <a:ext cx="822960" cy="475488"/>
          </a:xfrm>
          <a:prstGeom prst="rect">
            <a:avLst/>
          </a:prstGeom>
          <a:solidFill>
            <a:srgbClr val="C8932A"/>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49" name="Text 47"/>
          <p:cNvSpPr/>
          <p:nvPr/>
        </p:nvSpPr>
        <p:spPr>
          <a:xfrm>
            <a:off x="7452360" y="2029968"/>
            <a:ext cx="822960" cy="475488"/>
          </a:xfrm>
          <a:prstGeom prst="rect">
            <a:avLst/>
          </a:prstGeom>
          <a:noFill/>
          <a:ln/>
        </p:spPr>
        <p:txBody>
          <a:bodyPr wrap="square" rtlCol="0" anchor="ctr"/>
          <a:lstStyle/>
          <a:p>
            <a:pPr marL="0" indent="0" algn="ctr">
              <a:buNone/>
            </a:pPr>
            <a:r>
              <a:rPr lang="en-US" sz="850" dirty="0">
                <a:solidFill>
                  <a:srgbClr val="FFFFFF"/>
                </a:solidFill>
                <a:latin typeface="Calibri" pitchFamily="34" charset="0"/>
                <a:ea typeface="Calibri" pitchFamily="34" charset="-122"/>
                <a:cs typeface="Calibri" pitchFamily="34" charset="-120"/>
              </a:rPr>
              <a:t>Operations Director</a:t>
            </a:r>
            <a:endParaRPr lang="en-US" sz="850" dirty="0"/>
          </a:p>
        </p:txBody>
      </p:sp>
      <p:sp>
        <p:nvSpPr>
          <p:cNvPr id="50" name="Shape 48"/>
          <p:cNvSpPr/>
          <p:nvPr/>
        </p:nvSpPr>
        <p:spPr>
          <a:xfrm>
            <a:off x="7863840" y="2505456"/>
            <a:ext cx="0" cy="164592"/>
          </a:xfrm>
          <a:prstGeom prst="line">
            <a:avLst/>
          </a:prstGeom>
          <a:noFill/>
          <a:ln w="15240">
            <a:solidFill>
              <a:srgbClr val="1E4D8C"/>
            </a:solidFill>
            <a:prstDash val="solid"/>
          </a:ln>
        </p:spPr>
        <p:txBody>
          <a:bodyPr/>
          <a:lstStyle/>
          <a:p>
            <a:endParaRPr lang="en-US"/>
          </a:p>
        </p:txBody>
      </p:sp>
      <p:sp>
        <p:nvSpPr>
          <p:cNvPr id="51" name="Shape 49"/>
          <p:cNvSpPr/>
          <p:nvPr/>
        </p:nvSpPr>
        <p:spPr>
          <a:xfrm>
            <a:off x="7452360" y="2670048"/>
            <a:ext cx="822960" cy="475488"/>
          </a:xfrm>
          <a:prstGeom prst="rect">
            <a:avLst/>
          </a:prstGeom>
          <a:solidFill>
            <a:srgbClr val="EAF0F9"/>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52" name="Text 50"/>
          <p:cNvSpPr/>
          <p:nvPr/>
        </p:nvSpPr>
        <p:spPr>
          <a:xfrm>
            <a:off x="7452360" y="2670048"/>
            <a:ext cx="822960" cy="475488"/>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Department</a:t>
            </a:r>
            <a:endParaRPr lang="en-US" sz="850" dirty="0"/>
          </a:p>
          <a:p>
            <a:pPr marL="0" indent="0" algn="ctr">
              <a:buNone/>
            </a:pPr>
            <a:r>
              <a:rPr lang="en-US" sz="850" dirty="0">
                <a:solidFill>
                  <a:srgbClr val="1A2B4A"/>
                </a:solidFill>
                <a:latin typeface="Calibri" pitchFamily="34" charset="0"/>
                <a:ea typeface="Calibri" pitchFamily="34" charset="-122"/>
                <a:cs typeface="Calibri" pitchFamily="34" charset="-120"/>
              </a:rPr>
              <a:t>Team</a:t>
            </a:r>
            <a:endParaRPr lang="en-US" sz="850" dirty="0"/>
          </a:p>
        </p:txBody>
      </p:sp>
      <p:sp>
        <p:nvSpPr>
          <p:cNvPr id="53" name="Shape 51"/>
          <p:cNvSpPr/>
          <p:nvPr/>
        </p:nvSpPr>
        <p:spPr>
          <a:xfrm>
            <a:off x="7863840" y="3145536"/>
            <a:ext cx="0" cy="164592"/>
          </a:xfrm>
          <a:prstGeom prst="line">
            <a:avLst/>
          </a:prstGeom>
          <a:noFill/>
          <a:ln w="15240">
            <a:solidFill>
              <a:srgbClr val="1E4D8C"/>
            </a:solidFill>
            <a:prstDash val="solid"/>
          </a:ln>
        </p:spPr>
        <p:txBody>
          <a:bodyPr/>
          <a:lstStyle/>
          <a:p>
            <a:endParaRPr lang="en-US"/>
          </a:p>
        </p:txBody>
      </p:sp>
      <p:sp>
        <p:nvSpPr>
          <p:cNvPr id="54" name="Shape 52"/>
          <p:cNvSpPr/>
          <p:nvPr/>
        </p:nvSpPr>
        <p:spPr>
          <a:xfrm>
            <a:off x="7452360" y="3310128"/>
            <a:ext cx="822960" cy="384048"/>
          </a:xfrm>
          <a:prstGeom prst="rect">
            <a:avLst/>
          </a:prstGeom>
          <a:solidFill>
            <a:srgbClr val="D8E8F8"/>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55" name="Text 53"/>
          <p:cNvSpPr/>
          <p:nvPr/>
        </p:nvSpPr>
        <p:spPr>
          <a:xfrm>
            <a:off x="7452360" y="3310128"/>
            <a:ext cx="822960" cy="384048"/>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Store Staff</a:t>
            </a:r>
            <a:endParaRPr lang="en-US" sz="850" dirty="0"/>
          </a:p>
        </p:txBody>
      </p:sp>
      <p:sp>
        <p:nvSpPr>
          <p:cNvPr id="56" name="Text 54"/>
          <p:cNvSpPr/>
          <p:nvPr/>
        </p:nvSpPr>
        <p:spPr>
          <a:xfrm>
            <a:off x="4251960" y="4462272"/>
            <a:ext cx="4480560" cy="228600"/>
          </a:xfrm>
          <a:prstGeom prst="rect">
            <a:avLst/>
          </a:prstGeom>
          <a:noFill/>
          <a:ln/>
        </p:spPr>
        <p:txBody>
          <a:bodyPr wrap="square" rtlCol="0" anchor="ctr"/>
          <a:lstStyle/>
          <a:p>
            <a:pPr marL="0" indent="0" algn="ctr">
              <a:buNone/>
            </a:pPr>
            <a:r>
              <a:rPr lang="en-US" sz="850" i="1" dirty="0">
                <a:solidFill>
                  <a:srgbClr val="8294A5"/>
                </a:solidFill>
                <a:latin typeface="Calibri" pitchFamily="34" charset="0"/>
                <a:ea typeface="Calibri" pitchFamily="34" charset="-122"/>
                <a:cs typeface="Calibri" pitchFamily="34" charset="-120"/>
              </a:rPr>
              <a:t>(Adapted from M&amp;S Annual Report, 2023; Daft, 2021)</a:t>
            </a:r>
            <a:endParaRPr lang="en-US" sz="850" dirty="0"/>
          </a:p>
        </p:txBody>
      </p:sp>
      <p:sp>
        <p:nvSpPr>
          <p:cNvPr id="57" name="Text 55"/>
          <p:cNvSpPr/>
          <p:nvPr/>
        </p:nvSpPr>
        <p:spPr>
          <a:xfrm>
            <a:off x="274320" y="4800600"/>
            <a:ext cx="8595360" cy="320040"/>
          </a:xfrm>
          <a:prstGeom prst="rect">
            <a:avLst/>
          </a:prstGeom>
          <a:noFill/>
          <a:ln/>
        </p:spPr>
        <p:txBody>
          <a:bodyPr wrap="square" rtlCol="0" anchor="ctr"/>
          <a:lstStyle/>
          <a:p>
            <a:pPr marL="0" indent="0">
              <a:buNone/>
            </a:pPr>
            <a:r>
              <a:rPr lang="en-US" sz="900" i="1" dirty="0">
                <a:solidFill>
                  <a:srgbClr val="8294A5"/>
                </a:solidFill>
                <a:latin typeface="Calibri" pitchFamily="34" charset="0"/>
                <a:ea typeface="Calibri" pitchFamily="34" charset="-122"/>
                <a:cs typeface="Calibri" pitchFamily="34" charset="-120"/>
              </a:rPr>
              <a:t>Source: Daft (2021); Marks and Spencer Group plc (2023)</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EAF0F9"/>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chemeClr val="tx2">
              <a:lumMod val="50000"/>
            </a:schemeClr>
          </a:solidFill>
          <a:ln w="12700">
            <a:solidFill>
              <a:srgbClr val="1A2B4A"/>
            </a:solidFill>
            <a:prstDash val="solid"/>
          </a:ln>
        </p:spPr>
        <p:txBody>
          <a:bodyPr/>
          <a:lstStyle/>
          <a:p>
            <a:endParaRPr lang="en-US"/>
          </a:p>
        </p:txBody>
      </p:sp>
      <p:sp>
        <p:nvSpPr>
          <p:cNvPr id="3" name="Text 1"/>
          <p:cNvSpPr/>
          <p:nvPr/>
        </p:nvSpPr>
        <p:spPr>
          <a:xfrm>
            <a:off x="411480" y="0"/>
            <a:ext cx="8321040" cy="82296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Structure 2: Divisional Structure at Marks and Spencer</a:t>
            </a:r>
            <a:endParaRPr lang="en-US" sz="2800" dirty="0"/>
          </a:p>
        </p:txBody>
      </p:sp>
      <p:sp>
        <p:nvSpPr>
          <p:cNvPr id="4" name="Shape 2"/>
          <p:cNvSpPr/>
          <p:nvPr/>
        </p:nvSpPr>
        <p:spPr>
          <a:xfrm>
            <a:off x="274320" y="914400"/>
            <a:ext cx="3657600" cy="3840480"/>
          </a:xfrm>
          <a:prstGeom prst="rect">
            <a:avLst/>
          </a:prstGeom>
          <a:solidFill>
            <a:srgbClr val="FFFFFF"/>
          </a:solidFill>
          <a:ln w="12700">
            <a:solidFill>
              <a:srgbClr val="D0DCF0"/>
            </a:solidFill>
            <a:prstDash val="solid"/>
          </a:ln>
          <a:effectLst>
            <a:outerShdw blurRad="101600" dist="38100" dir="8100000" algn="bl" rotWithShape="0">
              <a:srgbClr val="000000">
                <a:alpha val="12000"/>
              </a:srgbClr>
            </a:outerShdw>
          </a:effectLst>
        </p:spPr>
        <p:txBody>
          <a:bodyPr/>
          <a:lstStyle/>
          <a:p>
            <a:endParaRPr lang="en-US"/>
          </a:p>
        </p:txBody>
      </p:sp>
      <p:sp>
        <p:nvSpPr>
          <p:cNvPr id="5" name="Shape 3"/>
          <p:cNvSpPr/>
          <p:nvPr/>
        </p:nvSpPr>
        <p:spPr>
          <a:xfrm>
            <a:off x="457200" y="1005840"/>
            <a:ext cx="1600200" cy="292608"/>
          </a:xfrm>
          <a:prstGeom prst="rect">
            <a:avLst/>
          </a:prstGeom>
          <a:solidFill>
            <a:srgbClr val="C8932A"/>
          </a:solidFill>
          <a:ln w="12700">
            <a:solidFill>
              <a:srgbClr val="C8932A"/>
            </a:solidFill>
            <a:prstDash val="solid"/>
          </a:ln>
        </p:spPr>
        <p:txBody>
          <a:bodyPr/>
          <a:lstStyle/>
          <a:p>
            <a:endParaRPr lang="en-US"/>
          </a:p>
        </p:txBody>
      </p:sp>
      <p:sp>
        <p:nvSpPr>
          <p:cNvPr id="6" name="Text 4"/>
          <p:cNvSpPr/>
          <p:nvPr/>
        </p:nvSpPr>
        <p:spPr>
          <a:xfrm>
            <a:off x="457200" y="1005840"/>
            <a:ext cx="1600200" cy="292608"/>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Definition</a:t>
            </a:r>
            <a:endParaRPr lang="en-US" sz="1200" dirty="0"/>
          </a:p>
        </p:txBody>
      </p:sp>
      <p:sp>
        <p:nvSpPr>
          <p:cNvPr id="7" name="Text 5"/>
          <p:cNvSpPr/>
          <p:nvPr/>
        </p:nvSpPr>
        <p:spPr>
          <a:xfrm>
            <a:off x="411480" y="1371600"/>
            <a:ext cx="3383280" cy="914400"/>
          </a:xfrm>
          <a:prstGeom prst="rect">
            <a:avLst/>
          </a:prstGeom>
          <a:noFill/>
          <a:ln/>
        </p:spPr>
        <p:txBody>
          <a:bodyPr wrap="square" rtlCol="0" anchor="ctr"/>
          <a:lstStyle/>
          <a:p>
            <a:pPr marL="0" indent="0">
              <a:buNone/>
            </a:pPr>
            <a:r>
              <a:rPr lang="en-US" sz="1200" dirty="0">
                <a:solidFill>
                  <a:srgbClr val="1A2B4A"/>
                </a:solidFill>
                <a:latin typeface="Calibri" pitchFamily="34" charset="0"/>
                <a:ea typeface="Calibri" pitchFamily="34" charset="-122"/>
                <a:cs typeface="Calibri" pitchFamily="34" charset="-120"/>
              </a:rPr>
              <a:t>Organised around products, geographies or customer segments. Each division operates semi-autonomously with its own resources (Clegg et al., 2022).</a:t>
            </a:r>
            <a:endParaRPr lang="en-US" sz="1200" dirty="0"/>
          </a:p>
        </p:txBody>
      </p:sp>
      <p:sp>
        <p:nvSpPr>
          <p:cNvPr id="8" name="Shape 6"/>
          <p:cNvSpPr/>
          <p:nvPr/>
        </p:nvSpPr>
        <p:spPr>
          <a:xfrm>
            <a:off x="457200" y="2331720"/>
            <a:ext cx="2670048" cy="292608"/>
          </a:xfrm>
          <a:prstGeom prst="rect">
            <a:avLst/>
          </a:prstGeom>
          <a:solidFill>
            <a:srgbClr val="C8932A"/>
          </a:solidFill>
          <a:ln w="12700">
            <a:solidFill>
              <a:srgbClr val="C8932A"/>
            </a:solidFill>
            <a:prstDash val="solid"/>
          </a:ln>
        </p:spPr>
        <p:txBody>
          <a:bodyPr/>
          <a:lstStyle/>
          <a:p>
            <a:endParaRPr lang="en-US"/>
          </a:p>
        </p:txBody>
      </p:sp>
      <p:sp>
        <p:nvSpPr>
          <p:cNvPr id="9" name="Text 7"/>
          <p:cNvSpPr/>
          <p:nvPr/>
        </p:nvSpPr>
        <p:spPr>
          <a:xfrm>
            <a:off x="457200" y="2331720"/>
            <a:ext cx="2670048" cy="292608"/>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Key Features at M&amp;S</a:t>
            </a:r>
            <a:endParaRPr lang="en-US" sz="1200" dirty="0"/>
          </a:p>
        </p:txBody>
      </p:sp>
      <p:sp>
        <p:nvSpPr>
          <p:cNvPr id="10" name="Text 8"/>
          <p:cNvSpPr/>
          <p:nvPr/>
        </p:nvSpPr>
        <p:spPr>
          <a:xfrm>
            <a:off x="411480" y="2651760"/>
            <a:ext cx="3291840" cy="384048"/>
          </a:xfrm>
          <a:prstGeom prst="rect">
            <a:avLst/>
          </a:prstGeom>
          <a:noFill/>
          <a:ln/>
        </p:spPr>
        <p:txBody>
          <a:bodyPr wrap="square" rtlCol="0" anchor="ctr"/>
          <a:lstStyle/>
          <a:p>
            <a:pPr marL="342900" indent="-342900">
              <a:buSzPct val="100000"/>
              <a:buChar char="•"/>
            </a:pPr>
            <a:r>
              <a:rPr lang="en-US" sz="1150" dirty="0">
                <a:solidFill>
                  <a:srgbClr val="1A2B4A"/>
                </a:solidFill>
                <a:latin typeface="Calibri" pitchFamily="34" charset="0"/>
                <a:ea typeface="Calibri" pitchFamily="34" charset="-122"/>
                <a:cs typeface="Calibri" pitchFamily="34" charset="-120"/>
              </a:rPr>
              <a:t>Two primary divisions: Food and Clothing &amp; Home</a:t>
            </a:r>
            <a:endParaRPr lang="en-US" sz="1150" dirty="0"/>
          </a:p>
        </p:txBody>
      </p:sp>
      <p:sp>
        <p:nvSpPr>
          <p:cNvPr id="11" name="Text 9"/>
          <p:cNvSpPr/>
          <p:nvPr/>
        </p:nvSpPr>
        <p:spPr>
          <a:xfrm>
            <a:off x="411480" y="3090672"/>
            <a:ext cx="3291840" cy="384048"/>
          </a:xfrm>
          <a:prstGeom prst="rect">
            <a:avLst/>
          </a:prstGeom>
          <a:noFill/>
          <a:ln/>
        </p:spPr>
        <p:txBody>
          <a:bodyPr wrap="square" rtlCol="0" anchor="ctr"/>
          <a:lstStyle/>
          <a:p>
            <a:pPr marL="342900" indent="-342900">
              <a:buSzPct val="100000"/>
              <a:buChar char="•"/>
            </a:pPr>
            <a:r>
              <a:rPr lang="en-US" sz="1150" dirty="0">
                <a:solidFill>
                  <a:srgbClr val="1A2B4A"/>
                </a:solidFill>
                <a:latin typeface="Calibri" pitchFamily="34" charset="0"/>
                <a:ea typeface="Calibri" pitchFamily="34" charset="-122"/>
                <a:cs typeface="Calibri" pitchFamily="34" charset="-120"/>
              </a:rPr>
              <a:t>International division for overseas markets</a:t>
            </a:r>
            <a:endParaRPr lang="en-US" sz="1150" dirty="0"/>
          </a:p>
        </p:txBody>
      </p:sp>
      <p:sp>
        <p:nvSpPr>
          <p:cNvPr id="12" name="Text 10"/>
          <p:cNvSpPr/>
          <p:nvPr/>
        </p:nvSpPr>
        <p:spPr>
          <a:xfrm>
            <a:off x="411480" y="3529584"/>
            <a:ext cx="3291840" cy="384048"/>
          </a:xfrm>
          <a:prstGeom prst="rect">
            <a:avLst/>
          </a:prstGeom>
          <a:noFill/>
          <a:ln/>
        </p:spPr>
        <p:txBody>
          <a:bodyPr wrap="square" rtlCol="0" anchor="ctr"/>
          <a:lstStyle/>
          <a:p>
            <a:pPr marL="342900" indent="-342900">
              <a:buSzPct val="100000"/>
              <a:buChar char="•"/>
            </a:pPr>
            <a:r>
              <a:rPr lang="en-US" sz="1150" dirty="0">
                <a:solidFill>
                  <a:srgbClr val="1A2B4A"/>
                </a:solidFill>
                <a:latin typeface="Calibri" pitchFamily="34" charset="0"/>
                <a:ea typeface="Calibri" pitchFamily="34" charset="-122"/>
                <a:cs typeface="Calibri" pitchFamily="34" charset="-120"/>
              </a:rPr>
              <a:t>Each division has dedicated P&amp;L responsibility</a:t>
            </a:r>
            <a:endParaRPr lang="en-US" sz="1150" dirty="0"/>
          </a:p>
        </p:txBody>
      </p:sp>
      <p:sp>
        <p:nvSpPr>
          <p:cNvPr id="13" name="Text 11"/>
          <p:cNvSpPr/>
          <p:nvPr/>
        </p:nvSpPr>
        <p:spPr>
          <a:xfrm>
            <a:off x="411480" y="3968496"/>
            <a:ext cx="3291840" cy="384048"/>
          </a:xfrm>
          <a:prstGeom prst="rect">
            <a:avLst/>
          </a:prstGeom>
          <a:noFill/>
          <a:ln/>
        </p:spPr>
        <p:txBody>
          <a:bodyPr wrap="square" rtlCol="0" anchor="ctr"/>
          <a:lstStyle/>
          <a:p>
            <a:pPr marL="342900" indent="-342900">
              <a:buSzPct val="100000"/>
              <a:buChar char="•"/>
            </a:pPr>
            <a:r>
              <a:rPr lang="en-US" sz="1150" dirty="0">
                <a:solidFill>
                  <a:srgbClr val="1A2B4A"/>
                </a:solidFill>
                <a:latin typeface="Calibri" pitchFamily="34" charset="0"/>
                <a:ea typeface="Calibri" pitchFamily="34" charset="-122"/>
                <a:cs typeface="Calibri" pitchFamily="34" charset="-120"/>
              </a:rPr>
              <a:t>Enables market-specific strategic decisions (M&amp;S, 2023)</a:t>
            </a:r>
            <a:endParaRPr lang="en-US" sz="1150" dirty="0"/>
          </a:p>
        </p:txBody>
      </p:sp>
      <p:sp>
        <p:nvSpPr>
          <p:cNvPr id="14" name="Shape 12"/>
          <p:cNvSpPr/>
          <p:nvPr/>
        </p:nvSpPr>
        <p:spPr>
          <a:xfrm>
            <a:off x="4160520" y="914400"/>
            <a:ext cx="4709160" cy="3840480"/>
          </a:xfrm>
          <a:prstGeom prst="rect">
            <a:avLst/>
          </a:prstGeom>
          <a:solidFill>
            <a:srgbClr val="FFFFFF"/>
          </a:solidFill>
          <a:ln w="12700">
            <a:solidFill>
              <a:srgbClr val="D0DCF0"/>
            </a:solidFill>
            <a:prstDash val="solid"/>
          </a:ln>
          <a:effectLst>
            <a:outerShdw blurRad="101600" dist="38100" dir="8100000" algn="bl" rotWithShape="0">
              <a:srgbClr val="000000">
                <a:alpha val="12000"/>
              </a:srgbClr>
            </a:outerShdw>
          </a:effectLst>
        </p:spPr>
        <p:txBody>
          <a:bodyPr/>
          <a:lstStyle/>
          <a:p>
            <a:endParaRPr lang="en-US"/>
          </a:p>
        </p:txBody>
      </p:sp>
      <p:sp>
        <p:nvSpPr>
          <p:cNvPr id="15" name="Text 13"/>
          <p:cNvSpPr/>
          <p:nvPr/>
        </p:nvSpPr>
        <p:spPr>
          <a:xfrm>
            <a:off x="4251960" y="960120"/>
            <a:ext cx="4480560" cy="274320"/>
          </a:xfrm>
          <a:prstGeom prst="rect">
            <a:avLst/>
          </a:prstGeom>
          <a:noFill/>
          <a:ln/>
        </p:spPr>
        <p:txBody>
          <a:bodyPr wrap="square" rtlCol="0" anchor="ctr"/>
          <a:lstStyle/>
          <a:p>
            <a:pPr marL="0" indent="0" algn="ctr">
              <a:buNone/>
            </a:pPr>
            <a:r>
              <a:rPr lang="en-US" sz="1100" b="1" dirty="0">
                <a:solidFill>
                  <a:srgbClr val="1E4D8C"/>
                </a:solidFill>
                <a:latin typeface="Calibri" pitchFamily="34" charset="0"/>
                <a:ea typeface="Calibri" pitchFamily="34" charset="-122"/>
                <a:cs typeface="Calibri" pitchFamily="34" charset="-120"/>
              </a:rPr>
              <a:t>Divisional Org Chart: Marks and Spencer</a:t>
            </a:r>
            <a:endParaRPr lang="en-US" sz="1100" dirty="0"/>
          </a:p>
        </p:txBody>
      </p:sp>
      <p:sp>
        <p:nvSpPr>
          <p:cNvPr id="16" name="Shape 14"/>
          <p:cNvSpPr/>
          <p:nvPr/>
        </p:nvSpPr>
        <p:spPr>
          <a:xfrm>
            <a:off x="5212080" y="1298448"/>
            <a:ext cx="2423160" cy="384048"/>
          </a:xfrm>
          <a:prstGeom prst="rect">
            <a:avLst/>
          </a:prstGeom>
          <a:solidFill>
            <a:schemeClr val="tx2">
              <a:lumMod val="75000"/>
            </a:schemeClr>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dirty="0"/>
          </a:p>
        </p:txBody>
      </p:sp>
      <p:sp>
        <p:nvSpPr>
          <p:cNvPr id="17" name="Text 15"/>
          <p:cNvSpPr/>
          <p:nvPr/>
        </p:nvSpPr>
        <p:spPr>
          <a:xfrm>
            <a:off x="5212080" y="1298448"/>
            <a:ext cx="2423160" cy="384048"/>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CEO / Group Board</a:t>
            </a:r>
            <a:endParaRPr lang="en-US" sz="1000" dirty="0"/>
          </a:p>
        </p:txBody>
      </p:sp>
      <p:sp>
        <p:nvSpPr>
          <p:cNvPr id="18" name="Shape 16"/>
          <p:cNvSpPr/>
          <p:nvPr/>
        </p:nvSpPr>
        <p:spPr>
          <a:xfrm>
            <a:off x="6423660" y="1682496"/>
            <a:ext cx="0" cy="164592"/>
          </a:xfrm>
          <a:prstGeom prst="line">
            <a:avLst/>
          </a:prstGeom>
          <a:noFill/>
          <a:ln w="15240">
            <a:solidFill>
              <a:srgbClr val="1E4D8C"/>
            </a:solidFill>
            <a:prstDash val="solid"/>
          </a:ln>
        </p:spPr>
        <p:txBody>
          <a:bodyPr/>
          <a:lstStyle/>
          <a:p>
            <a:endParaRPr lang="en-US"/>
          </a:p>
        </p:txBody>
      </p:sp>
      <p:sp>
        <p:nvSpPr>
          <p:cNvPr id="19" name="Shape 17"/>
          <p:cNvSpPr/>
          <p:nvPr/>
        </p:nvSpPr>
        <p:spPr>
          <a:xfrm>
            <a:off x="5212080" y="1847088"/>
            <a:ext cx="3017520" cy="0"/>
          </a:xfrm>
          <a:prstGeom prst="line">
            <a:avLst/>
          </a:prstGeom>
          <a:noFill/>
          <a:ln w="15240">
            <a:solidFill>
              <a:srgbClr val="1E4D8C"/>
            </a:solidFill>
            <a:prstDash val="solid"/>
          </a:ln>
        </p:spPr>
        <p:txBody>
          <a:bodyPr/>
          <a:lstStyle/>
          <a:p>
            <a:endParaRPr lang="en-US"/>
          </a:p>
        </p:txBody>
      </p:sp>
      <p:sp>
        <p:nvSpPr>
          <p:cNvPr id="20" name="Shape 18"/>
          <p:cNvSpPr/>
          <p:nvPr/>
        </p:nvSpPr>
        <p:spPr>
          <a:xfrm>
            <a:off x="5212080" y="1847088"/>
            <a:ext cx="0" cy="164592"/>
          </a:xfrm>
          <a:prstGeom prst="line">
            <a:avLst/>
          </a:prstGeom>
          <a:noFill/>
          <a:ln w="15240">
            <a:solidFill>
              <a:srgbClr val="1E4D8C"/>
            </a:solidFill>
            <a:prstDash val="solid"/>
          </a:ln>
        </p:spPr>
        <p:txBody>
          <a:bodyPr/>
          <a:lstStyle/>
          <a:p>
            <a:endParaRPr lang="en-US"/>
          </a:p>
        </p:txBody>
      </p:sp>
      <p:sp>
        <p:nvSpPr>
          <p:cNvPr id="21" name="Shape 19"/>
          <p:cNvSpPr/>
          <p:nvPr/>
        </p:nvSpPr>
        <p:spPr>
          <a:xfrm>
            <a:off x="4617720" y="2011680"/>
            <a:ext cx="1188720" cy="502920"/>
          </a:xfrm>
          <a:prstGeom prst="rect">
            <a:avLst/>
          </a:prstGeom>
          <a:solidFill>
            <a:srgbClr val="C8932A"/>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22" name="Text 20"/>
          <p:cNvSpPr/>
          <p:nvPr/>
        </p:nvSpPr>
        <p:spPr>
          <a:xfrm>
            <a:off x="4617720" y="2011680"/>
            <a:ext cx="1188720" cy="502920"/>
          </a:xfrm>
          <a:prstGeom prst="rect">
            <a:avLst/>
          </a:prstGeom>
          <a:noFill/>
          <a:ln/>
        </p:spPr>
        <p:txBody>
          <a:bodyPr wrap="square" rtlCol="0" anchor="ctr"/>
          <a:lstStyle/>
          <a:p>
            <a:pPr marL="0" indent="0" algn="ctr">
              <a:buNone/>
            </a:pPr>
            <a:r>
              <a:rPr lang="en-US" sz="850" dirty="0">
                <a:solidFill>
                  <a:srgbClr val="FFFFFF"/>
                </a:solidFill>
                <a:latin typeface="Calibri" pitchFamily="34" charset="0"/>
                <a:ea typeface="Calibri" pitchFamily="34" charset="-122"/>
                <a:cs typeface="Calibri" pitchFamily="34" charset="-120"/>
              </a:rPr>
              <a:t>Food</a:t>
            </a:r>
            <a:endParaRPr lang="en-US" sz="850" dirty="0"/>
          </a:p>
          <a:p>
            <a:pPr marL="0" indent="0" algn="ctr">
              <a:buNone/>
            </a:pPr>
            <a:r>
              <a:rPr lang="en-US" sz="850" dirty="0">
                <a:solidFill>
                  <a:srgbClr val="FFFFFF"/>
                </a:solidFill>
                <a:latin typeface="Calibri" pitchFamily="34" charset="0"/>
                <a:ea typeface="Calibri" pitchFamily="34" charset="-122"/>
                <a:cs typeface="Calibri" pitchFamily="34" charset="-120"/>
              </a:rPr>
              <a:t>Division</a:t>
            </a:r>
            <a:endParaRPr lang="en-US" sz="850" dirty="0"/>
          </a:p>
        </p:txBody>
      </p:sp>
      <p:sp>
        <p:nvSpPr>
          <p:cNvPr id="23" name="Shape 21"/>
          <p:cNvSpPr/>
          <p:nvPr/>
        </p:nvSpPr>
        <p:spPr>
          <a:xfrm>
            <a:off x="5212080" y="2514600"/>
            <a:ext cx="0" cy="118872"/>
          </a:xfrm>
          <a:prstGeom prst="line">
            <a:avLst/>
          </a:prstGeom>
          <a:noFill/>
          <a:ln w="15240">
            <a:solidFill>
              <a:srgbClr val="1E4D8C"/>
            </a:solidFill>
            <a:prstDash val="solid"/>
          </a:ln>
        </p:spPr>
        <p:txBody>
          <a:bodyPr/>
          <a:lstStyle/>
          <a:p>
            <a:endParaRPr lang="en-US"/>
          </a:p>
        </p:txBody>
      </p:sp>
      <p:sp>
        <p:nvSpPr>
          <p:cNvPr id="24" name="Shape 22"/>
          <p:cNvSpPr/>
          <p:nvPr/>
        </p:nvSpPr>
        <p:spPr>
          <a:xfrm>
            <a:off x="4617720" y="2633472"/>
            <a:ext cx="1188720" cy="384048"/>
          </a:xfrm>
          <a:prstGeom prst="rect">
            <a:avLst/>
          </a:prstGeom>
          <a:solidFill>
            <a:srgbClr val="EAF0F9"/>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25" name="Text 23"/>
          <p:cNvSpPr/>
          <p:nvPr/>
        </p:nvSpPr>
        <p:spPr>
          <a:xfrm>
            <a:off x="4617720" y="2633472"/>
            <a:ext cx="1188720" cy="384048"/>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Sales</a:t>
            </a:r>
            <a:endParaRPr lang="en-US" sz="850" dirty="0"/>
          </a:p>
        </p:txBody>
      </p:sp>
      <p:sp>
        <p:nvSpPr>
          <p:cNvPr id="26" name="Shape 24"/>
          <p:cNvSpPr/>
          <p:nvPr/>
        </p:nvSpPr>
        <p:spPr>
          <a:xfrm>
            <a:off x="5212080" y="2514600"/>
            <a:ext cx="0" cy="109728"/>
          </a:xfrm>
          <a:prstGeom prst="line">
            <a:avLst/>
          </a:prstGeom>
          <a:noFill/>
          <a:ln w="15240">
            <a:solidFill>
              <a:srgbClr val="1E4D8C"/>
            </a:solidFill>
            <a:prstDash val="solid"/>
          </a:ln>
        </p:spPr>
        <p:txBody>
          <a:bodyPr/>
          <a:lstStyle/>
          <a:p>
            <a:endParaRPr lang="en-US"/>
          </a:p>
        </p:txBody>
      </p:sp>
      <p:sp>
        <p:nvSpPr>
          <p:cNvPr id="27" name="Shape 25"/>
          <p:cNvSpPr/>
          <p:nvPr/>
        </p:nvSpPr>
        <p:spPr>
          <a:xfrm>
            <a:off x="4617720" y="3108960"/>
            <a:ext cx="1188720" cy="384048"/>
          </a:xfrm>
          <a:prstGeom prst="rect">
            <a:avLst/>
          </a:prstGeom>
          <a:solidFill>
            <a:srgbClr val="EAF0F9"/>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28" name="Text 26"/>
          <p:cNvSpPr/>
          <p:nvPr/>
        </p:nvSpPr>
        <p:spPr>
          <a:xfrm>
            <a:off x="4617720" y="3108960"/>
            <a:ext cx="1188720" cy="384048"/>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Marketing</a:t>
            </a:r>
            <a:endParaRPr lang="en-US" sz="850" dirty="0"/>
          </a:p>
        </p:txBody>
      </p:sp>
      <p:sp>
        <p:nvSpPr>
          <p:cNvPr id="29" name="Shape 27"/>
          <p:cNvSpPr/>
          <p:nvPr/>
        </p:nvSpPr>
        <p:spPr>
          <a:xfrm>
            <a:off x="5212080" y="3474720"/>
            <a:ext cx="0" cy="109728"/>
          </a:xfrm>
          <a:prstGeom prst="line">
            <a:avLst/>
          </a:prstGeom>
          <a:noFill/>
          <a:ln w="15240">
            <a:solidFill>
              <a:srgbClr val="1E4D8C"/>
            </a:solidFill>
            <a:prstDash val="solid"/>
          </a:ln>
        </p:spPr>
        <p:txBody>
          <a:bodyPr/>
          <a:lstStyle/>
          <a:p>
            <a:endParaRPr lang="en-US"/>
          </a:p>
        </p:txBody>
      </p:sp>
      <p:sp>
        <p:nvSpPr>
          <p:cNvPr id="30" name="Shape 28"/>
          <p:cNvSpPr/>
          <p:nvPr/>
        </p:nvSpPr>
        <p:spPr>
          <a:xfrm>
            <a:off x="4617720" y="3584448"/>
            <a:ext cx="1188720" cy="384048"/>
          </a:xfrm>
          <a:prstGeom prst="rect">
            <a:avLst/>
          </a:prstGeom>
          <a:solidFill>
            <a:srgbClr val="EAF0F9"/>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31" name="Text 29"/>
          <p:cNvSpPr/>
          <p:nvPr/>
        </p:nvSpPr>
        <p:spPr>
          <a:xfrm>
            <a:off x="4617720" y="3584448"/>
            <a:ext cx="1188720" cy="384048"/>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Ops</a:t>
            </a:r>
            <a:endParaRPr lang="en-US" sz="850" dirty="0"/>
          </a:p>
        </p:txBody>
      </p:sp>
      <p:sp>
        <p:nvSpPr>
          <p:cNvPr id="32" name="Shape 30"/>
          <p:cNvSpPr/>
          <p:nvPr/>
        </p:nvSpPr>
        <p:spPr>
          <a:xfrm>
            <a:off x="6720840" y="1847088"/>
            <a:ext cx="0" cy="164592"/>
          </a:xfrm>
          <a:prstGeom prst="line">
            <a:avLst/>
          </a:prstGeom>
          <a:noFill/>
          <a:ln w="15240">
            <a:solidFill>
              <a:srgbClr val="1E4D8C"/>
            </a:solidFill>
            <a:prstDash val="solid"/>
          </a:ln>
        </p:spPr>
        <p:txBody>
          <a:bodyPr/>
          <a:lstStyle/>
          <a:p>
            <a:endParaRPr lang="en-US"/>
          </a:p>
        </p:txBody>
      </p:sp>
      <p:sp>
        <p:nvSpPr>
          <p:cNvPr id="33" name="Shape 31"/>
          <p:cNvSpPr/>
          <p:nvPr/>
        </p:nvSpPr>
        <p:spPr>
          <a:xfrm>
            <a:off x="6126480" y="2011680"/>
            <a:ext cx="1188720" cy="502920"/>
          </a:xfrm>
          <a:prstGeom prst="rect">
            <a:avLst/>
          </a:prstGeom>
          <a:solidFill>
            <a:srgbClr val="C8932A"/>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34" name="Text 32"/>
          <p:cNvSpPr/>
          <p:nvPr/>
        </p:nvSpPr>
        <p:spPr>
          <a:xfrm>
            <a:off x="6126480" y="2011680"/>
            <a:ext cx="1188720" cy="502920"/>
          </a:xfrm>
          <a:prstGeom prst="rect">
            <a:avLst/>
          </a:prstGeom>
          <a:noFill/>
          <a:ln/>
        </p:spPr>
        <p:txBody>
          <a:bodyPr wrap="square" rtlCol="0" anchor="ctr"/>
          <a:lstStyle/>
          <a:p>
            <a:pPr marL="0" indent="0" algn="ctr">
              <a:buNone/>
            </a:pPr>
            <a:r>
              <a:rPr lang="en-US" sz="850" dirty="0">
                <a:solidFill>
                  <a:srgbClr val="FFFFFF"/>
                </a:solidFill>
                <a:latin typeface="Calibri" pitchFamily="34" charset="0"/>
                <a:ea typeface="Calibri" pitchFamily="34" charset="-122"/>
                <a:cs typeface="Calibri" pitchFamily="34" charset="-120"/>
              </a:rPr>
              <a:t>Clothing</a:t>
            </a:r>
            <a:endParaRPr lang="en-US" sz="850" dirty="0"/>
          </a:p>
          <a:p>
            <a:pPr marL="0" indent="0" algn="ctr">
              <a:buNone/>
            </a:pPr>
            <a:r>
              <a:rPr lang="en-US" sz="850" dirty="0">
                <a:solidFill>
                  <a:srgbClr val="FFFFFF"/>
                </a:solidFill>
                <a:latin typeface="Calibri" pitchFamily="34" charset="0"/>
                <a:ea typeface="Calibri" pitchFamily="34" charset="-122"/>
                <a:cs typeface="Calibri" pitchFamily="34" charset="-120"/>
              </a:rPr>
              <a:t>&amp; Home</a:t>
            </a:r>
            <a:endParaRPr lang="en-US" sz="850" dirty="0"/>
          </a:p>
        </p:txBody>
      </p:sp>
      <p:sp>
        <p:nvSpPr>
          <p:cNvPr id="35" name="Shape 33"/>
          <p:cNvSpPr/>
          <p:nvPr/>
        </p:nvSpPr>
        <p:spPr>
          <a:xfrm>
            <a:off x="6720840" y="2514600"/>
            <a:ext cx="0" cy="118872"/>
          </a:xfrm>
          <a:prstGeom prst="line">
            <a:avLst/>
          </a:prstGeom>
          <a:noFill/>
          <a:ln w="15240">
            <a:solidFill>
              <a:srgbClr val="1E4D8C"/>
            </a:solidFill>
            <a:prstDash val="solid"/>
          </a:ln>
        </p:spPr>
        <p:txBody>
          <a:bodyPr/>
          <a:lstStyle/>
          <a:p>
            <a:endParaRPr lang="en-US"/>
          </a:p>
        </p:txBody>
      </p:sp>
      <p:sp>
        <p:nvSpPr>
          <p:cNvPr id="36" name="Shape 34"/>
          <p:cNvSpPr/>
          <p:nvPr/>
        </p:nvSpPr>
        <p:spPr>
          <a:xfrm>
            <a:off x="6126480" y="2633472"/>
            <a:ext cx="1188720" cy="384048"/>
          </a:xfrm>
          <a:prstGeom prst="rect">
            <a:avLst/>
          </a:prstGeom>
          <a:solidFill>
            <a:srgbClr val="EAF0F9"/>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37" name="Text 35"/>
          <p:cNvSpPr/>
          <p:nvPr/>
        </p:nvSpPr>
        <p:spPr>
          <a:xfrm>
            <a:off x="6126480" y="2633472"/>
            <a:ext cx="1188720" cy="384048"/>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Sales</a:t>
            </a:r>
            <a:endParaRPr lang="en-US" sz="850" dirty="0"/>
          </a:p>
        </p:txBody>
      </p:sp>
      <p:sp>
        <p:nvSpPr>
          <p:cNvPr id="38" name="Shape 36"/>
          <p:cNvSpPr/>
          <p:nvPr/>
        </p:nvSpPr>
        <p:spPr>
          <a:xfrm>
            <a:off x="6720839" y="3017520"/>
            <a:ext cx="0" cy="594360"/>
          </a:xfrm>
          <a:prstGeom prst="line">
            <a:avLst/>
          </a:prstGeom>
          <a:noFill/>
          <a:ln w="15240">
            <a:solidFill>
              <a:srgbClr val="1E4D8C"/>
            </a:solidFill>
            <a:prstDash val="solid"/>
          </a:ln>
        </p:spPr>
        <p:txBody>
          <a:bodyPr/>
          <a:lstStyle/>
          <a:p>
            <a:endParaRPr lang="en-US"/>
          </a:p>
        </p:txBody>
      </p:sp>
      <p:sp>
        <p:nvSpPr>
          <p:cNvPr id="39" name="Shape 37"/>
          <p:cNvSpPr/>
          <p:nvPr/>
        </p:nvSpPr>
        <p:spPr>
          <a:xfrm>
            <a:off x="6126480" y="3108960"/>
            <a:ext cx="1188720" cy="384048"/>
          </a:xfrm>
          <a:prstGeom prst="rect">
            <a:avLst/>
          </a:prstGeom>
          <a:solidFill>
            <a:srgbClr val="EAF0F9"/>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40" name="Text 38"/>
          <p:cNvSpPr/>
          <p:nvPr/>
        </p:nvSpPr>
        <p:spPr>
          <a:xfrm>
            <a:off x="6126480" y="3108960"/>
            <a:ext cx="1188720" cy="384048"/>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Marketing</a:t>
            </a:r>
            <a:endParaRPr lang="en-US" sz="850" dirty="0"/>
          </a:p>
        </p:txBody>
      </p:sp>
      <p:sp>
        <p:nvSpPr>
          <p:cNvPr id="41" name="Shape 39"/>
          <p:cNvSpPr/>
          <p:nvPr/>
        </p:nvSpPr>
        <p:spPr>
          <a:xfrm flipH="1">
            <a:off x="6720839" y="2514600"/>
            <a:ext cx="1" cy="137160"/>
          </a:xfrm>
          <a:prstGeom prst="line">
            <a:avLst/>
          </a:prstGeom>
          <a:noFill/>
          <a:ln w="15240">
            <a:solidFill>
              <a:srgbClr val="1E4D8C"/>
            </a:solidFill>
            <a:prstDash val="solid"/>
          </a:ln>
        </p:spPr>
        <p:txBody>
          <a:bodyPr/>
          <a:lstStyle/>
          <a:p>
            <a:endParaRPr lang="en-US"/>
          </a:p>
        </p:txBody>
      </p:sp>
      <p:sp>
        <p:nvSpPr>
          <p:cNvPr id="42" name="Shape 40"/>
          <p:cNvSpPr/>
          <p:nvPr/>
        </p:nvSpPr>
        <p:spPr>
          <a:xfrm>
            <a:off x="6126480" y="3584448"/>
            <a:ext cx="1188720" cy="384048"/>
          </a:xfrm>
          <a:prstGeom prst="rect">
            <a:avLst/>
          </a:prstGeom>
          <a:solidFill>
            <a:srgbClr val="EAF0F9"/>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43" name="Text 41"/>
          <p:cNvSpPr/>
          <p:nvPr/>
        </p:nvSpPr>
        <p:spPr>
          <a:xfrm>
            <a:off x="6126480" y="3584448"/>
            <a:ext cx="1188720" cy="384048"/>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Ops</a:t>
            </a:r>
            <a:endParaRPr lang="en-US" sz="850" dirty="0"/>
          </a:p>
        </p:txBody>
      </p:sp>
      <p:sp>
        <p:nvSpPr>
          <p:cNvPr id="44" name="Shape 42"/>
          <p:cNvSpPr/>
          <p:nvPr/>
        </p:nvSpPr>
        <p:spPr>
          <a:xfrm>
            <a:off x="8229600" y="1847088"/>
            <a:ext cx="0" cy="164592"/>
          </a:xfrm>
          <a:prstGeom prst="line">
            <a:avLst/>
          </a:prstGeom>
          <a:noFill/>
          <a:ln w="15240">
            <a:solidFill>
              <a:srgbClr val="1E4D8C"/>
            </a:solidFill>
            <a:prstDash val="solid"/>
          </a:ln>
        </p:spPr>
        <p:txBody>
          <a:bodyPr/>
          <a:lstStyle/>
          <a:p>
            <a:endParaRPr lang="en-US"/>
          </a:p>
        </p:txBody>
      </p:sp>
      <p:sp>
        <p:nvSpPr>
          <p:cNvPr id="45" name="Shape 43"/>
          <p:cNvSpPr/>
          <p:nvPr/>
        </p:nvSpPr>
        <p:spPr>
          <a:xfrm>
            <a:off x="7635240" y="2011680"/>
            <a:ext cx="1188720" cy="502920"/>
          </a:xfrm>
          <a:prstGeom prst="rect">
            <a:avLst/>
          </a:prstGeom>
          <a:solidFill>
            <a:srgbClr val="C8932A"/>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46" name="Text 44"/>
          <p:cNvSpPr/>
          <p:nvPr/>
        </p:nvSpPr>
        <p:spPr>
          <a:xfrm>
            <a:off x="7635240" y="2011680"/>
            <a:ext cx="1188720" cy="502920"/>
          </a:xfrm>
          <a:prstGeom prst="rect">
            <a:avLst/>
          </a:prstGeom>
          <a:noFill/>
          <a:ln/>
        </p:spPr>
        <p:txBody>
          <a:bodyPr wrap="square" rtlCol="0" anchor="ctr"/>
          <a:lstStyle/>
          <a:p>
            <a:pPr marL="0" indent="0" algn="ctr">
              <a:buNone/>
            </a:pPr>
            <a:r>
              <a:rPr lang="en-US" sz="850" dirty="0">
                <a:solidFill>
                  <a:srgbClr val="FFFFFF"/>
                </a:solidFill>
                <a:latin typeface="Calibri" pitchFamily="34" charset="0"/>
                <a:ea typeface="Calibri" pitchFamily="34" charset="-122"/>
                <a:cs typeface="Calibri" pitchFamily="34" charset="-120"/>
              </a:rPr>
              <a:t>International</a:t>
            </a:r>
            <a:endParaRPr lang="en-US" sz="850" dirty="0"/>
          </a:p>
          <a:p>
            <a:pPr marL="0" indent="0" algn="ctr">
              <a:buNone/>
            </a:pPr>
            <a:r>
              <a:rPr lang="en-US" sz="850" dirty="0">
                <a:solidFill>
                  <a:srgbClr val="FFFFFF"/>
                </a:solidFill>
                <a:latin typeface="Calibri" pitchFamily="34" charset="0"/>
                <a:ea typeface="Calibri" pitchFamily="34" charset="-122"/>
                <a:cs typeface="Calibri" pitchFamily="34" charset="-120"/>
              </a:rPr>
              <a:t>Division</a:t>
            </a:r>
            <a:endParaRPr lang="en-US" sz="850" dirty="0"/>
          </a:p>
        </p:txBody>
      </p:sp>
      <p:sp>
        <p:nvSpPr>
          <p:cNvPr id="47" name="Shape 45"/>
          <p:cNvSpPr/>
          <p:nvPr/>
        </p:nvSpPr>
        <p:spPr>
          <a:xfrm>
            <a:off x="8229600" y="2514600"/>
            <a:ext cx="0" cy="118872"/>
          </a:xfrm>
          <a:prstGeom prst="line">
            <a:avLst/>
          </a:prstGeom>
          <a:noFill/>
          <a:ln w="15240">
            <a:solidFill>
              <a:srgbClr val="1E4D8C"/>
            </a:solidFill>
            <a:prstDash val="solid"/>
          </a:ln>
        </p:spPr>
        <p:txBody>
          <a:bodyPr/>
          <a:lstStyle/>
          <a:p>
            <a:endParaRPr lang="en-US"/>
          </a:p>
        </p:txBody>
      </p:sp>
      <p:sp>
        <p:nvSpPr>
          <p:cNvPr id="48" name="Shape 46"/>
          <p:cNvSpPr/>
          <p:nvPr/>
        </p:nvSpPr>
        <p:spPr>
          <a:xfrm>
            <a:off x="7635240" y="2633472"/>
            <a:ext cx="1188720" cy="384048"/>
          </a:xfrm>
          <a:prstGeom prst="rect">
            <a:avLst/>
          </a:prstGeom>
          <a:solidFill>
            <a:srgbClr val="EAF0F9"/>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49" name="Text 47"/>
          <p:cNvSpPr/>
          <p:nvPr/>
        </p:nvSpPr>
        <p:spPr>
          <a:xfrm>
            <a:off x="7635240" y="2633472"/>
            <a:ext cx="1188720" cy="384048"/>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Sales</a:t>
            </a:r>
            <a:endParaRPr lang="en-US" sz="850" dirty="0"/>
          </a:p>
        </p:txBody>
      </p:sp>
      <p:sp>
        <p:nvSpPr>
          <p:cNvPr id="50" name="Shape 48"/>
          <p:cNvSpPr/>
          <p:nvPr/>
        </p:nvSpPr>
        <p:spPr>
          <a:xfrm>
            <a:off x="8229600" y="3017520"/>
            <a:ext cx="0" cy="594360"/>
          </a:xfrm>
          <a:prstGeom prst="line">
            <a:avLst/>
          </a:prstGeom>
          <a:noFill/>
          <a:ln w="15240">
            <a:solidFill>
              <a:srgbClr val="1E4D8C"/>
            </a:solidFill>
            <a:prstDash val="solid"/>
          </a:ln>
        </p:spPr>
        <p:txBody>
          <a:bodyPr/>
          <a:lstStyle/>
          <a:p>
            <a:endParaRPr lang="en-US"/>
          </a:p>
        </p:txBody>
      </p:sp>
      <p:sp>
        <p:nvSpPr>
          <p:cNvPr id="51" name="Shape 49"/>
          <p:cNvSpPr/>
          <p:nvPr/>
        </p:nvSpPr>
        <p:spPr>
          <a:xfrm>
            <a:off x="7635240" y="3108960"/>
            <a:ext cx="1188720" cy="384048"/>
          </a:xfrm>
          <a:prstGeom prst="rect">
            <a:avLst/>
          </a:prstGeom>
          <a:solidFill>
            <a:srgbClr val="EAF0F9"/>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52" name="Text 50"/>
          <p:cNvSpPr/>
          <p:nvPr/>
        </p:nvSpPr>
        <p:spPr>
          <a:xfrm>
            <a:off x="7635240" y="3108960"/>
            <a:ext cx="1188720" cy="384048"/>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Marketing</a:t>
            </a:r>
            <a:endParaRPr lang="en-US" sz="850" dirty="0"/>
          </a:p>
        </p:txBody>
      </p:sp>
      <p:sp>
        <p:nvSpPr>
          <p:cNvPr id="54" name="Shape 52"/>
          <p:cNvSpPr/>
          <p:nvPr/>
        </p:nvSpPr>
        <p:spPr>
          <a:xfrm>
            <a:off x="7635240" y="3584448"/>
            <a:ext cx="1188720" cy="384048"/>
          </a:xfrm>
          <a:prstGeom prst="rect">
            <a:avLst/>
          </a:prstGeom>
          <a:solidFill>
            <a:srgbClr val="EAF0F9"/>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55" name="Text 53"/>
          <p:cNvSpPr/>
          <p:nvPr/>
        </p:nvSpPr>
        <p:spPr>
          <a:xfrm>
            <a:off x="7635240" y="3584448"/>
            <a:ext cx="1188720" cy="384048"/>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Ops</a:t>
            </a:r>
            <a:endParaRPr lang="en-US" sz="850" dirty="0"/>
          </a:p>
        </p:txBody>
      </p:sp>
      <p:sp>
        <p:nvSpPr>
          <p:cNvPr id="56" name="Text 54"/>
          <p:cNvSpPr/>
          <p:nvPr/>
        </p:nvSpPr>
        <p:spPr>
          <a:xfrm>
            <a:off x="4251960" y="4462272"/>
            <a:ext cx="4480560" cy="228600"/>
          </a:xfrm>
          <a:prstGeom prst="rect">
            <a:avLst/>
          </a:prstGeom>
          <a:noFill/>
          <a:ln/>
        </p:spPr>
        <p:txBody>
          <a:bodyPr wrap="square" rtlCol="0" anchor="ctr"/>
          <a:lstStyle/>
          <a:p>
            <a:pPr marL="0" indent="0" algn="ctr">
              <a:buNone/>
            </a:pPr>
            <a:r>
              <a:rPr lang="en-US" sz="850" i="1" dirty="0">
                <a:solidFill>
                  <a:srgbClr val="8294A5"/>
                </a:solidFill>
                <a:latin typeface="Calibri" pitchFamily="34" charset="0"/>
                <a:ea typeface="Calibri" pitchFamily="34" charset="-122"/>
                <a:cs typeface="Calibri" pitchFamily="34" charset="-120"/>
              </a:rPr>
              <a:t>(Adapted from M&amp;S Annual Report, 2023; Clegg et al., 2022)</a:t>
            </a:r>
            <a:endParaRPr lang="en-US" sz="850" dirty="0"/>
          </a:p>
        </p:txBody>
      </p:sp>
      <p:sp>
        <p:nvSpPr>
          <p:cNvPr id="57" name="Text 55"/>
          <p:cNvSpPr/>
          <p:nvPr/>
        </p:nvSpPr>
        <p:spPr>
          <a:xfrm>
            <a:off x="274320" y="4800600"/>
            <a:ext cx="8595360" cy="320040"/>
          </a:xfrm>
          <a:prstGeom prst="rect">
            <a:avLst/>
          </a:prstGeom>
          <a:noFill/>
          <a:ln/>
        </p:spPr>
        <p:txBody>
          <a:bodyPr wrap="square" rtlCol="0" anchor="ctr"/>
          <a:lstStyle/>
          <a:p>
            <a:pPr marL="0" indent="0">
              <a:buNone/>
            </a:pPr>
            <a:r>
              <a:rPr lang="en-US" sz="900" i="1" dirty="0">
                <a:solidFill>
                  <a:srgbClr val="8294A5"/>
                </a:solidFill>
                <a:latin typeface="Calibri" pitchFamily="34" charset="0"/>
                <a:ea typeface="Calibri" pitchFamily="34" charset="-122"/>
                <a:cs typeface="Calibri" pitchFamily="34" charset="-120"/>
              </a:rPr>
              <a:t>Source: Clegg et al. (2022); Marks and Spencer Group plc (2023)</a:t>
            </a:r>
            <a:endParaRPr lang="en-US" sz="900" dirty="0"/>
          </a:p>
        </p:txBody>
      </p:sp>
      <p:sp>
        <p:nvSpPr>
          <p:cNvPr id="60" name="Shape 24">
            <a:extLst>
              <a:ext uri="{FF2B5EF4-FFF2-40B4-BE49-F238E27FC236}">
                <a16:creationId xmlns:a16="http://schemas.microsoft.com/office/drawing/2014/main" id="{8EF807D2-F0E0-D506-4AA5-23772EBAE7DE}"/>
              </a:ext>
            </a:extLst>
          </p:cNvPr>
          <p:cNvSpPr/>
          <p:nvPr/>
        </p:nvSpPr>
        <p:spPr>
          <a:xfrm>
            <a:off x="5212080" y="2999232"/>
            <a:ext cx="0" cy="109728"/>
          </a:xfrm>
          <a:prstGeom prst="line">
            <a:avLst/>
          </a:prstGeom>
          <a:noFill/>
          <a:ln w="15240">
            <a:solidFill>
              <a:srgbClr val="1E4D8C"/>
            </a:solidFill>
            <a:prstDash val="solid"/>
          </a:ln>
        </p:spPr>
        <p:txBody>
          <a:bodyPr/>
          <a:lstStyle/>
          <a:p>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EAF0F9"/>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chemeClr val="tx2">
              <a:lumMod val="50000"/>
            </a:schemeClr>
          </a:solidFill>
          <a:ln w="12700">
            <a:solidFill>
              <a:srgbClr val="1A2B4A"/>
            </a:solidFill>
            <a:prstDash val="solid"/>
          </a:ln>
        </p:spPr>
        <p:txBody>
          <a:bodyPr/>
          <a:lstStyle/>
          <a:p>
            <a:endParaRPr lang="en-US"/>
          </a:p>
        </p:txBody>
      </p:sp>
      <p:sp>
        <p:nvSpPr>
          <p:cNvPr id="3" name="Text 1"/>
          <p:cNvSpPr/>
          <p:nvPr/>
        </p:nvSpPr>
        <p:spPr>
          <a:xfrm>
            <a:off x="411480" y="0"/>
            <a:ext cx="8321040" cy="82296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Structure 3: Flat (Horizontal) Structure Applied at M&amp;S</a:t>
            </a:r>
            <a:endParaRPr lang="en-US" sz="2800" dirty="0"/>
          </a:p>
        </p:txBody>
      </p:sp>
      <p:sp>
        <p:nvSpPr>
          <p:cNvPr id="4" name="Shape 2"/>
          <p:cNvSpPr/>
          <p:nvPr/>
        </p:nvSpPr>
        <p:spPr>
          <a:xfrm>
            <a:off x="274320" y="914400"/>
            <a:ext cx="3657600" cy="3840480"/>
          </a:xfrm>
          <a:prstGeom prst="rect">
            <a:avLst/>
          </a:prstGeom>
          <a:solidFill>
            <a:srgbClr val="FFFFFF"/>
          </a:solidFill>
          <a:ln w="12700">
            <a:solidFill>
              <a:srgbClr val="D0DCF0"/>
            </a:solidFill>
            <a:prstDash val="solid"/>
          </a:ln>
          <a:effectLst>
            <a:outerShdw blurRad="101600" dist="38100" dir="8100000" algn="bl" rotWithShape="0">
              <a:srgbClr val="000000">
                <a:alpha val="12000"/>
              </a:srgbClr>
            </a:outerShdw>
          </a:effectLst>
        </p:spPr>
        <p:txBody>
          <a:bodyPr/>
          <a:lstStyle/>
          <a:p>
            <a:endParaRPr lang="en-US"/>
          </a:p>
        </p:txBody>
      </p:sp>
      <p:sp>
        <p:nvSpPr>
          <p:cNvPr id="5" name="Shape 3"/>
          <p:cNvSpPr/>
          <p:nvPr/>
        </p:nvSpPr>
        <p:spPr>
          <a:xfrm>
            <a:off x="457200" y="1005840"/>
            <a:ext cx="1600200" cy="292608"/>
          </a:xfrm>
          <a:prstGeom prst="rect">
            <a:avLst/>
          </a:prstGeom>
          <a:solidFill>
            <a:srgbClr val="C8932A"/>
          </a:solidFill>
          <a:ln w="12700">
            <a:solidFill>
              <a:srgbClr val="C8932A"/>
            </a:solidFill>
            <a:prstDash val="solid"/>
          </a:ln>
        </p:spPr>
        <p:txBody>
          <a:bodyPr/>
          <a:lstStyle/>
          <a:p>
            <a:endParaRPr lang="en-US"/>
          </a:p>
        </p:txBody>
      </p:sp>
      <p:sp>
        <p:nvSpPr>
          <p:cNvPr id="6" name="Text 4"/>
          <p:cNvSpPr/>
          <p:nvPr/>
        </p:nvSpPr>
        <p:spPr>
          <a:xfrm>
            <a:off x="457200" y="1005840"/>
            <a:ext cx="1600200" cy="292608"/>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Definition</a:t>
            </a:r>
            <a:endParaRPr lang="en-US" sz="1200" dirty="0"/>
          </a:p>
        </p:txBody>
      </p:sp>
      <p:sp>
        <p:nvSpPr>
          <p:cNvPr id="7" name="Text 5"/>
          <p:cNvSpPr/>
          <p:nvPr/>
        </p:nvSpPr>
        <p:spPr>
          <a:xfrm>
            <a:off x="411480" y="1371600"/>
            <a:ext cx="3383280" cy="1005840"/>
          </a:xfrm>
          <a:prstGeom prst="rect">
            <a:avLst/>
          </a:prstGeom>
          <a:noFill/>
          <a:ln/>
        </p:spPr>
        <p:txBody>
          <a:bodyPr wrap="square" rtlCol="0" anchor="ctr"/>
          <a:lstStyle/>
          <a:p>
            <a:pPr marL="0" indent="0">
              <a:buNone/>
            </a:pPr>
            <a:r>
              <a:rPr lang="en-US" sz="1200" dirty="0">
                <a:solidFill>
                  <a:srgbClr val="1A2B4A"/>
                </a:solidFill>
                <a:latin typeface="Calibri" pitchFamily="34" charset="0"/>
                <a:ea typeface="Calibri" pitchFamily="34" charset="-122"/>
                <a:cs typeface="Calibri" pitchFamily="34" charset="-120"/>
              </a:rPr>
              <a:t>Few or no middle management layers between frontline employees and senior leadership. Associated with greater employee autonomy and faster decisions (Buchanan and Huczynski, 2021).</a:t>
            </a:r>
            <a:endParaRPr lang="en-US" sz="1200" dirty="0"/>
          </a:p>
        </p:txBody>
      </p:sp>
      <p:sp>
        <p:nvSpPr>
          <p:cNvPr id="8" name="Shape 6"/>
          <p:cNvSpPr/>
          <p:nvPr/>
        </p:nvSpPr>
        <p:spPr>
          <a:xfrm>
            <a:off x="457200" y="2423160"/>
            <a:ext cx="2551176" cy="292608"/>
          </a:xfrm>
          <a:prstGeom prst="rect">
            <a:avLst/>
          </a:prstGeom>
          <a:solidFill>
            <a:srgbClr val="C8932A"/>
          </a:solidFill>
          <a:ln w="12700">
            <a:solidFill>
              <a:srgbClr val="C8932A"/>
            </a:solidFill>
            <a:prstDash val="solid"/>
          </a:ln>
        </p:spPr>
        <p:txBody>
          <a:bodyPr/>
          <a:lstStyle/>
          <a:p>
            <a:endParaRPr lang="en-US"/>
          </a:p>
        </p:txBody>
      </p:sp>
      <p:sp>
        <p:nvSpPr>
          <p:cNvPr id="9" name="Text 7"/>
          <p:cNvSpPr/>
          <p:nvPr/>
        </p:nvSpPr>
        <p:spPr>
          <a:xfrm>
            <a:off x="457200" y="2423160"/>
            <a:ext cx="2551176" cy="292608"/>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Application at M&amp;S</a:t>
            </a:r>
            <a:endParaRPr lang="en-US" sz="1200" dirty="0"/>
          </a:p>
        </p:txBody>
      </p:sp>
      <p:sp>
        <p:nvSpPr>
          <p:cNvPr id="10" name="Text 8"/>
          <p:cNvSpPr/>
          <p:nvPr/>
        </p:nvSpPr>
        <p:spPr>
          <a:xfrm>
            <a:off x="411480" y="2743200"/>
            <a:ext cx="3291840" cy="384048"/>
          </a:xfrm>
          <a:prstGeom prst="rect">
            <a:avLst/>
          </a:prstGeom>
          <a:noFill/>
          <a:ln/>
        </p:spPr>
        <p:txBody>
          <a:bodyPr wrap="square" rtlCol="0" anchor="ctr"/>
          <a:lstStyle/>
          <a:p>
            <a:pPr marL="342900" indent="-342900">
              <a:buSzPct val="100000"/>
              <a:buChar char="•"/>
            </a:pPr>
            <a:r>
              <a:rPr lang="en-US" sz="1150" dirty="0">
                <a:solidFill>
                  <a:srgbClr val="1A2B4A"/>
                </a:solidFill>
                <a:latin typeface="Calibri" pitchFamily="34" charset="0"/>
                <a:ea typeface="Calibri" pitchFamily="34" charset="-122"/>
                <a:cs typeface="Calibri" pitchFamily="34" charset="-120"/>
              </a:rPr>
              <a:t>Applied in M&amp;S Food Halls and standalone stores</a:t>
            </a:r>
            <a:endParaRPr lang="en-US" sz="1150" dirty="0"/>
          </a:p>
        </p:txBody>
      </p:sp>
      <p:sp>
        <p:nvSpPr>
          <p:cNvPr id="11" name="Text 9"/>
          <p:cNvSpPr/>
          <p:nvPr/>
        </p:nvSpPr>
        <p:spPr>
          <a:xfrm>
            <a:off x="411480" y="3182112"/>
            <a:ext cx="3291840" cy="384048"/>
          </a:xfrm>
          <a:prstGeom prst="rect">
            <a:avLst/>
          </a:prstGeom>
          <a:noFill/>
          <a:ln/>
        </p:spPr>
        <p:txBody>
          <a:bodyPr wrap="square" rtlCol="0" anchor="ctr"/>
          <a:lstStyle/>
          <a:p>
            <a:pPr marL="342900" indent="-342900">
              <a:buSzPct val="100000"/>
              <a:buChar char="•"/>
            </a:pPr>
            <a:r>
              <a:rPr lang="en-US" sz="1150" dirty="0">
                <a:solidFill>
                  <a:srgbClr val="1A2B4A"/>
                </a:solidFill>
                <a:latin typeface="Calibri" pitchFamily="34" charset="0"/>
                <a:ea typeface="Calibri" pitchFamily="34" charset="-122"/>
                <a:cs typeface="Calibri" pitchFamily="34" charset="-120"/>
              </a:rPr>
              <a:t>Store Manager reports directly to Regional Director</a:t>
            </a:r>
            <a:endParaRPr lang="en-US" sz="1150" dirty="0"/>
          </a:p>
        </p:txBody>
      </p:sp>
      <p:sp>
        <p:nvSpPr>
          <p:cNvPr id="12" name="Text 10"/>
          <p:cNvSpPr/>
          <p:nvPr/>
        </p:nvSpPr>
        <p:spPr>
          <a:xfrm>
            <a:off x="411480" y="3621024"/>
            <a:ext cx="3291840" cy="384048"/>
          </a:xfrm>
          <a:prstGeom prst="rect">
            <a:avLst/>
          </a:prstGeom>
          <a:noFill/>
          <a:ln/>
        </p:spPr>
        <p:txBody>
          <a:bodyPr wrap="square" rtlCol="0" anchor="ctr"/>
          <a:lstStyle/>
          <a:p>
            <a:pPr marL="342900" indent="-342900">
              <a:buSzPct val="100000"/>
              <a:buChar char="•"/>
            </a:pPr>
            <a:r>
              <a:rPr lang="en-US" sz="1150" dirty="0">
                <a:solidFill>
                  <a:srgbClr val="1A2B4A"/>
                </a:solidFill>
                <a:latin typeface="Calibri" pitchFamily="34" charset="0"/>
                <a:ea typeface="Calibri" pitchFamily="34" charset="-122"/>
                <a:cs typeface="Calibri" pitchFamily="34" charset="-120"/>
              </a:rPr>
              <a:t>Empowers frontline staff with customer decisions</a:t>
            </a:r>
            <a:endParaRPr lang="en-US" sz="1150" dirty="0"/>
          </a:p>
        </p:txBody>
      </p:sp>
      <p:sp>
        <p:nvSpPr>
          <p:cNvPr id="13" name="Text 11"/>
          <p:cNvSpPr/>
          <p:nvPr/>
        </p:nvSpPr>
        <p:spPr>
          <a:xfrm>
            <a:off x="411480" y="4059936"/>
            <a:ext cx="3291840" cy="384048"/>
          </a:xfrm>
          <a:prstGeom prst="rect">
            <a:avLst/>
          </a:prstGeom>
          <a:noFill/>
          <a:ln/>
        </p:spPr>
        <p:txBody>
          <a:bodyPr wrap="square" rtlCol="0" anchor="ctr"/>
          <a:lstStyle/>
          <a:p>
            <a:pPr marL="342900" indent="-342900">
              <a:buSzPct val="100000"/>
              <a:buChar char="•"/>
            </a:pPr>
            <a:r>
              <a:rPr lang="en-US" sz="1150" dirty="0">
                <a:solidFill>
                  <a:srgbClr val="1A2B4A"/>
                </a:solidFill>
                <a:latin typeface="Calibri" pitchFamily="34" charset="0"/>
                <a:ea typeface="Calibri" pitchFamily="34" charset="-122"/>
                <a:cs typeface="Calibri" pitchFamily="34" charset="-120"/>
              </a:rPr>
              <a:t>Reduces bureaucracy and speeds up service (CMI, 2022)</a:t>
            </a:r>
            <a:endParaRPr lang="en-US" sz="1150" dirty="0"/>
          </a:p>
        </p:txBody>
      </p:sp>
      <p:sp>
        <p:nvSpPr>
          <p:cNvPr id="14" name="Shape 12"/>
          <p:cNvSpPr/>
          <p:nvPr/>
        </p:nvSpPr>
        <p:spPr>
          <a:xfrm>
            <a:off x="4160520" y="914400"/>
            <a:ext cx="4663440" cy="3840480"/>
          </a:xfrm>
          <a:prstGeom prst="rect">
            <a:avLst/>
          </a:prstGeom>
          <a:solidFill>
            <a:srgbClr val="FFFFFF"/>
          </a:solidFill>
          <a:ln w="12700">
            <a:solidFill>
              <a:srgbClr val="D0DCF0"/>
            </a:solidFill>
            <a:prstDash val="solid"/>
          </a:ln>
          <a:effectLst>
            <a:outerShdw blurRad="101600" dist="38100" dir="8100000" algn="bl" rotWithShape="0">
              <a:srgbClr val="000000">
                <a:alpha val="12000"/>
              </a:srgbClr>
            </a:outerShdw>
          </a:effectLst>
        </p:spPr>
        <p:txBody>
          <a:bodyPr/>
          <a:lstStyle/>
          <a:p>
            <a:endParaRPr lang="en-US"/>
          </a:p>
        </p:txBody>
      </p:sp>
      <p:sp>
        <p:nvSpPr>
          <p:cNvPr id="15" name="Text 13"/>
          <p:cNvSpPr/>
          <p:nvPr/>
        </p:nvSpPr>
        <p:spPr>
          <a:xfrm>
            <a:off x="4251960" y="960120"/>
            <a:ext cx="4480560" cy="274320"/>
          </a:xfrm>
          <a:prstGeom prst="rect">
            <a:avLst/>
          </a:prstGeom>
          <a:noFill/>
          <a:ln/>
        </p:spPr>
        <p:txBody>
          <a:bodyPr wrap="square" rtlCol="0" anchor="ctr"/>
          <a:lstStyle/>
          <a:p>
            <a:pPr marL="0" indent="0" algn="ctr">
              <a:buNone/>
            </a:pPr>
            <a:r>
              <a:rPr lang="en-US" sz="1100" b="1" dirty="0">
                <a:solidFill>
                  <a:srgbClr val="1E4D8C"/>
                </a:solidFill>
                <a:latin typeface="Calibri" pitchFamily="34" charset="0"/>
                <a:ea typeface="Calibri" pitchFamily="34" charset="-122"/>
                <a:cs typeface="Calibri" pitchFamily="34" charset="-120"/>
              </a:rPr>
              <a:t>Flat Org Chart: M&amp;S Store Level</a:t>
            </a:r>
            <a:endParaRPr lang="en-US" sz="1100" dirty="0"/>
          </a:p>
        </p:txBody>
      </p:sp>
      <p:sp>
        <p:nvSpPr>
          <p:cNvPr id="16" name="Shape 14"/>
          <p:cNvSpPr/>
          <p:nvPr/>
        </p:nvSpPr>
        <p:spPr>
          <a:xfrm>
            <a:off x="5212080" y="1325880"/>
            <a:ext cx="2423160" cy="384048"/>
          </a:xfrm>
          <a:prstGeom prst="rect">
            <a:avLst/>
          </a:prstGeom>
          <a:solidFill>
            <a:schemeClr val="tx2">
              <a:lumMod val="75000"/>
            </a:schemeClr>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17" name="Text 15"/>
          <p:cNvSpPr/>
          <p:nvPr/>
        </p:nvSpPr>
        <p:spPr>
          <a:xfrm>
            <a:off x="5212080" y="1325880"/>
            <a:ext cx="2423160" cy="384048"/>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Regional Director</a:t>
            </a:r>
            <a:endParaRPr lang="en-US" sz="1000" dirty="0"/>
          </a:p>
        </p:txBody>
      </p:sp>
      <p:sp>
        <p:nvSpPr>
          <p:cNvPr id="18" name="Shape 16"/>
          <p:cNvSpPr/>
          <p:nvPr/>
        </p:nvSpPr>
        <p:spPr>
          <a:xfrm>
            <a:off x="6423660" y="1709928"/>
            <a:ext cx="0" cy="210312"/>
          </a:xfrm>
          <a:prstGeom prst="line">
            <a:avLst/>
          </a:prstGeom>
          <a:noFill/>
          <a:ln w="15240">
            <a:solidFill>
              <a:srgbClr val="1E4D8C"/>
            </a:solidFill>
            <a:prstDash val="solid"/>
          </a:ln>
        </p:spPr>
        <p:txBody>
          <a:bodyPr/>
          <a:lstStyle/>
          <a:p>
            <a:endParaRPr lang="en-US"/>
          </a:p>
        </p:txBody>
      </p:sp>
      <p:sp>
        <p:nvSpPr>
          <p:cNvPr id="19" name="Shape 17"/>
          <p:cNvSpPr/>
          <p:nvPr/>
        </p:nvSpPr>
        <p:spPr>
          <a:xfrm>
            <a:off x="5212080" y="1920240"/>
            <a:ext cx="2423160" cy="384048"/>
          </a:xfrm>
          <a:prstGeom prst="rect">
            <a:avLst/>
          </a:prstGeom>
          <a:solidFill>
            <a:srgbClr val="C8932A"/>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20" name="Text 18"/>
          <p:cNvSpPr/>
          <p:nvPr/>
        </p:nvSpPr>
        <p:spPr>
          <a:xfrm>
            <a:off x="5212080" y="1920240"/>
            <a:ext cx="2423160" cy="384048"/>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Store Manager</a:t>
            </a:r>
            <a:endParaRPr lang="en-US" sz="1000" dirty="0"/>
          </a:p>
        </p:txBody>
      </p:sp>
      <p:sp>
        <p:nvSpPr>
          <p:cNvPr id="21" name="Shape 19"/>
          <p:cNvSpPr/>
          <p:nvPr/>
        </p:nvSpPr>
        <p:spPr>
          <a:xfrm>
            <a:off x="6423660" y="2304288"/>
            <a:ext cx="0" cy="182880"/>
          </a:xfrm>
          <a:prstGeom prst="line">
            <a:avLst/>
          </a:prstGeom>
          <a:noFill/>
          <a:ln w="15240">
            <a:solidFill>
              <a:srgbClr val="1E4D8C"/>
            </a:solidFill>
            <a:prstDash val="solid"/>
          </a:ln>
        </p:spPr>
        <p:txBody>
          <a:bodyPr/>
          <a:lstStyle/>
          <a:p>
            <a:endParaRPr lang="en-US"/>
          </a:p>
        </p:txBody>
      </p:sp>
      <p:sp>
        <p:nvSpPr>
          <p:cNvPr id="22" name="Shape 20"/>
          <p:cNvSpPr/>
          <p:nvPr/>
        </p:nvSpPr>
        <p:spPr>
          <a:xfrm>
            <a:off x="4864608" y="2487168"/>
            <a:ext cx="3291840" cy="0"/>
          </a:xfrm>
          <a:prstGeom prst="line">
            <a:avLst/>
          </a:prstGeom>
          <a:noFill/>
          <a:ln w="15240">
            <a:solidFill>
              <a:srgbClr val="1E4D8C"/>
            </a:solidFill>
            <a:prstDash val="solid"/>
          </a:ln>
        </p:spPr>
        <p:txBody>
          <a:bodyPr/>
          <a:lstStyle/>
          <a:p>
            <a:endParaRPr lang="en-US"/>
          </a:p>
        </p:txBody>
      </p:sp>
      <p:sp>
        <p:nvSpPr>
          <p:cNvPr id="23" name="Shape 21"/>
          <p:cNvSpPr/>
          <p:nvPr/>
        </p:nvSpPr>
        <p:spPr>
          <a:xfrm>
            <a:off x="4864608" y="2487168"/>
            <a:ext cx="0" cy="164592"/>
          </a:xfrm>
          <a:prstGeom prst="line">
            <a:avLst/>
          </a:prstGeom>
          <a:noFill/>
          <a:ln w="15240">
            <a:solidFill>
              <a:srgbClr val="1E4D8C"/>
            </a:solidFill>
            <a:prstDash val="solid"/>
          </a:ln>
        </p:spPr>
        <p:txBody>
          <a:bodyPr/>
          <a:lstStyle/>
          <a:p>
            <a:endParaRPr lang="en-US"/>
          </a:p>
        </p:txBody>
      </p:sp>
      <p:sp>
        <p:nvSpPr>
          <p:cNvPr id="24" name="Shape 22"/>
          <p:cNvSpPr/>
          <p:nvPr/>
        </p:nvSpPr>
        <p:spPr>
          <a:xfrm>
            <a:off x="4480560" y="2651760"/>
            <a:ext cx="768096" cy="530352"/>
          </a:xfrm>
          <a:prstGeom prst="rect">
            <a:avLst/>
          </a:prstGeom>
          <a:solidFill>
            <a:srgbClr val="EAF0F9"/>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25" name="Text 23"/>
          <p:cNvSpPr/>
          <p:nvPr/>
        </p:nvSpPr>
        <p:spPr>
          <a:xfrm>
            <a:off x="4480560" y="2651760"/>
            <a:ext cx="768096" cy="530352"/>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Customer</a:t>
            </a:r>
            <a:endParaRPr lang="en-US" sz="850" dirty="0"/>
          </a:p>
          <a:p>
            <a:pPr marL="0" indent="0" algn="ctr">
              <a:buNone/>
            </a:pPr>
            <a:r>
              <a:rPr lang="en-US" sz="850" dirty="0">
                <a:solidFill>
                  <a:srgbClr val="1A2B4A"/>
                </a:solidFill>
                <a:latin typeface="Calibri" pitchFamily="34" charset="0"/>
                <a:ea typeface="Calibri" pitchFamily="34" charset="-122"/>
                <a:cs typeface="Calibri" pitchFamily="34" charset="-120"/>
              </a:rPr>
              <a:t>Service</a:t>
            </a:r>
            <a:endParaRPr lang="en-US" sz="850" dirty="0"/>
          </a:p>
        </p:txBody>
      </p:sp>
      <p:sp>
        <p:nvSpPr>
          <p:cNvPr id="26" name="Shape 24"/>
          <p:cNvSpPr/>
          <p:nvPr/>
        </p:nvSpPr>
        <p:spPr>
          <a:xfrm>
            <a:off x="5687568" y="2487168"/>
            <a:ext cx="0" cy="164592"/>
          </a:xfrm>
          <a:prstGeom prst="line">
            <a:avLst/>
          </a:prstGeom>
          <a:noFill/>
          <a:ln w="15240">
            <a:solidFill>
              <a:srgbClr val="1E4D8C"/>
            </a:solidFill>
            <a:prstDash val="solid"/>
          </a:ln>
        </p:spPr>
        <p:txBody>
          <a:bodyPr/>
          <a:lstStyle/>
          <a:p>
            <a:endParaRPr lang="en-US"/>
          </a:p>
        </p:txBody>
      </p:sp>
      <p:sp>
        <p:nvSpPr>
          <p:cNvPr id="27" name="Shape 25"/>
          <p:cNvSpPr/>
          <p:nvPr/>
        </p:nvSpPr>
        <p:spPr>
          <a:xfrm>
            <a:off x="5303520" y="2651760"/>
            <a:ext cx="768096" cy="530352"/>
          </a:xfrm>
          <a:prstGeom prst="rect">
            <a:avLst/>
          </a:prstGeom>
          <a:solidFill>
            <a:srgbClr val="EAF0F9"/>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28" name="Text 26"/>
          <p:cNvSpPr/>
          <p:nvPr/>
        </p:nvSpPr>
        <p:spPr>
          <a:xfrm>
            <a:off x="5303520" y="2651760"/>
            <a:ext cx="768096" cy="530352"/>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Food</a:t>
            </a:r>
            <a:endParaRPr lang="en-US" sz="850" dirty="0"/>
          </a:p>
          <a:p>
            <a:pPr marL="0" indent="0" algn="ctr">
              <a:buNone/>
            </a:pPr>
            <a:r>
              <a:rPr lang="en-US" sz="850" dirty="0">
                <a:solidFill>
                  <a:srgbClr val="1A2B4A"/>
                </a:solidFill>
                <a:latin typeface="Calibri" pitchFamily="34" charset="0"/>
                <a:ea typeface="Calibri" pitchFamily="34" charset="-122"/>
                <a:cs typeface="Calibri" pitchFamily="34" charset="-120"/>
              </a:rPr>
              <a:t>Hall</a:t>
            </a:r>
            <a:endParaRPr lang="en-US" sz="850" dirty="0"/>
          </a:p>
        </p:txBody>
      </p:sp>
      <p:sp>
        <p:nvSpPr>
          <p:cNvPr id="29" name="Shape 27"/>
          <p:cNvSpPr/>
          <p:nvPr/>
        </p:nvSpPr>
        <p:spPr>
          <a:xfrm>
            <a:off x="6510528" y="2487168"/>
            <a:ext cx="0" cy="164592"/>
          </a:xfrm>
          <a:prstGeom prst="line">
            <a:avLst/>
          </a:prstGeom>
          <a:noFill/>
          <a:ln w="15240">
            <a:solidFill>
              <a:srgbClr val="1E4D8C"/>
            </a:solidFill>
            <a:prstDash val="solid"/>
          </a:ln>
        </p:spPr>
        <p:txBody>
          <a:bodyPr/>
          <a:lstStyle/>
          <a:p>
            <a:endParaRPr lang="en-US"/>
          </a:p>
        </p:txBody>
      </p:sp>
      <p:sp>
        <p:nvSpPr>
          <p:cNvPr id="30" name="Shape 28"/>
          <p:cNvSpPr/>
          <p:nvPr/>
        </p:nvSpPr>
        <p:spPr>
          <a:xfrm>
            <a:off x="6126480" y="2651760"/>
            <a:ext cx="768096" cy="530352"/>
          </a:xfrm>
          <a:prstGeom prst="rect">
            <a:avLst/>
          </a:prstGeom>
          <a:solidFill>
            <a:srgbClr val="EAF0F9"/>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31" name="Text 29"/>
          <p:cNvSpPr/>
          <p:nvPr/>
        </p:nvSpPr>
        <p:spPr>
          <a:xfrm>
            <a:off x="6126480" y="2651760"/>
            <a:ext cx="768096" cy="530352"/>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Clothing</a:t>
            </a:r>
            <a:endParaRPr lang="en-US" sz="850" dirty="0"/>
          </a:p>
          <a:p>
            <a:pPr marL="0" indent="0" algn="ctr">
              <a:buNone/>
            </a:pPr>
            <a:r>
              <a:rPr lang="en-US" sz="850" dirty="0">
                <a:solidFill>
                  <a:srgbClr val="1A2B4A"/>
                </a:solidFill>
                <a:latin typeface="Calibri" pitchFamily="34" charset="0"/>
                <a:ea typeface="Calibri" pitchFamily="34" charset="-122"/>
                <a:cs typeface="Calibri" pitchFamily="34" charset="-120"/>
              </a:rPr>
              <a:t>&amp; Home</a:t>
            </a:r>
            <a:endParaRPr lang="en-US" sz="850" dirty="0"/>
          </a:p>
        </p:txBody>
      </p:sp>
      <p:sp>
        <p:nvSpPr>
          <p:cNvPr id="32" name="Shape 30"/>
          <p:cNvSpPr/>
          <p:nvPr/>
        </p:nvSpPr>
        <p:spPr>
          <a:xfrm>
            <a:off x="7333488" y="2487168"/>
            <a:ext cx="0" cy="164592"/>
          </a:xfrm>
          <a:prstGeom prst="line">
            <a:avLst/>
          </a:prstGeom>
          <a:noFill/>
          <a:ln w="15240">
            <a:solidFill>
              <a:srgbClr val="1E4D8C"/>
            </a:solidFill>
            <a:prstDash val="solid"/>
          </a:ln>
        </p:spPr>
        <p:txBody>
          <a:bodyPr/>
          <a:lstStyle/>
          <a:p>
            <a:endParaRPr lang="en-US"/>
          </a:p>
        </p:txBody>
      </p:sp>
      <p:sp>
        <p:nvSpPr>
          <p:cNvPr id="33" name="Shape 31"/>
          <p:cNvSpPr/>
          <p:nvPr/>
        </p:nvSpPr>
        <p:spPr>
          <a:xfrm>
            <a:off x="6949440" y="2651760"/>
            <a:ext cx="768096" cy="530352"/>
          </a:xfrm>
          <a:prstGeom prst="rect">
            <a:avLst/>
          </a:prstGeom>
          <a:solidFill>
            <a:srgbClr val="EAF0F9"/>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34" name="Text 32"/>
          <p:cNvSpPr/>
          <p:nvPr/>
        </p:nvSpPr>
        <p:spPr>
          <a:xfrm>
            <a:off x="6949440" y="2651760"/>
            <a:ext cx="768096" cy="530352"/>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Self-Checkout</a:t>
            </a:r>
            <a:endParaRPr lang="en-US" sz="850" dirty="0"/>
          </a:p>
          <a:p>
            <a:pPr marL="0" indent="0" algn="ctr">
              <a:buNone/>
            </a:pPr>
            <a:r>
              <a:rPr lang="en-US" sz="850" dirty="0">
                <a:solidFill>
                  <a:srgbClr val="1A2B4A"/>
                </a:solidFill>
                <a:latin typeface="Calibri" pitchFamily="34" charset="0"/>
                <a:ea typeface="Calibri" pitchFamily="34" charset="-122"/>
                <a:cs typeface="Calibri" pitchFamily="34" charset="-120"/>
              </a:rPr>
              <a:t>Team</a:t>
            </a:r>
            <a:endParaRPr lang="en-US" sz="850" dirty="0"/>
          </a:p>
        </p:txBody>
      </p:sp>
      <p:sp>
        <p:nvSpPr>
          <p:cNvPr id="35" name="Shape 33"/>
          <p:cNvSpPr/>
          <p:nvPr/>
        </p:nvSpPr>
        <p:spPr>
          <a:xfrm>
            <a:off x="8156448" y="2487168"/>
            <a:ext cx="0" cy="164592"/>
          </a:xfrm>
          <a:prstGeom prst="line">
            <a:avLst/>
          </a:prstGeom>
          <a:noFill/>
          <a:ln w="15240">
            <a:solidFill>
              <a:srgbClr val="1E4D8C"/>
            </a:solidFill>
            <a:prstDash val="solid"/>
          </a:ln>
        </p:spPr>
        <p:txBody>
          <a:bodyPr/>
          <a:lstStyle/>
          <a:p>
            <a:endParaRPr lang="en-US"/>
          </a:p>
        </p:txBody>
      </p:sp>
      <p:sp>
        <p:nvSpPr>
          <p:cNvPr id="36" name="Shape 34"/>
          <p:cNvSpPr/>
          <p:nvPr/>
        </p:nvSpPr>
        <p:spPr>
          <a:xfrm>
            <a:off x="7772400" y="2651760"/>
            <a:ext cx="768096" cy="530352"/>
          </a:xfrm>
          <a:prstGeom prst="rect">
            <a:avLst/>
          </a:prstGeom>
          <a:solidFill>
            <a:srgbClr val="EAF0F9"/>
          </a:solidFill>
          <a:ln w="15240">
            <a:solidFill>
              <a:srgbClr val="1E4D8C"/>
            </a:solidFill>
            <a:prstDash val="solid"/>
          </a:ln>
          <a:effectLst>
            <a:outerShdw blurRad="101600" dist="38100" dir="8100000" algn="bl" rotWithShape="0">
              <a:srgbClr val="000000">
                <a:alpha val="12000"/>
              </a:srgbClr>
            </a:outerShdw>
          </a:effectLst>
        </p:spPr>
        <p:txBody>
          <a:bodyPr/>
          <a:lstStyle/>
          <a:p>
            <a:endParaRPr lang="en-US"/>
          </a:p>
        </p:txBody>
      </p:sp>
      <p:sp>
        <p:nvSpPr>
          <p:cNvPr id="37" name="Text 35"/>
          <p:cNvSpPr/>
          <p:nvPr/>
        </p:nvSpPr>
        <p:spPr>
          <a:xfrm>
            <a:off x="7772400" y="2651760"/>
            <a:ext cx="768096" cy="530352"/>
          </a:xfrm>
          <a:prstGeom prst="rect">
            <a:avLst/>
          </a:prstGeom>
          <a:noFill/>
          <a:ln/>
        </p:spPr>
        <p:txBody>
          <a:bodyPr wrap="square" rtlCol="0" anchor="ctr"/>
          <a:lstStyle/>
          <a:p>
            <a:pPr marL="0" indent="0" algn="ctr">
              <a:buNone/>
            </a:pPr>
            <a:r>
              <a:rPr lang="en-US" sz="850" dirty="0">
                <a:solidFill>
                  <a:srgbClr val="1A2B4A"/>
                </a:solidFill>
                <a:latin typeface="Calibri" pitchFamily="34" charset="0"/>
                <a:ea typeface="Calibri" pitchFamily="34" charset="-122"/>
                <a:cs typeface="Calibri" pitchFamily="34" charset="-120"/>
              </a:rPr>
              <a:t>Warehouse</a:t>
            </a:r>
            <a:endParaRPr lang="en-US" sz="850" dirty="0"/>
          </a:p>
          <a:p>
            <a:pPr marL="0" indent="0" algn="ctr">
              <a:buNone/>
            </a:pPr>
            <a:r>
              <a:rPr lang="en-US" sz="850" dirty="0">
                <a:solidFill>
                  <a:srgbClr val="1A2B4A"/>
                </a:solidFill>
                <a:latin typeface="Calibri" pitchFamily="34" charset="0"/>
                <a:ea typeface="Calibri" pitchFamily="34" charset="-122"/>
                <a:cs typeface="Calibri" pitchFamily="34" charset="-120"/>
              </a:rPr>
              <a:t>&amp; Logistics</a:t>
            </a:r>
            <a:endParaRPr lang="en-US" sz="850" dirty="0"/>
          </a:p>
        </p:txBody>
      </p:sp>
      <p:sp>
        <p:nvSpPr>
          <p:cNvPr id="38" name="Shape 36"/>
          <p:cNvSpPr/>
          <p:nvPr/>
        </p:nvSpPr>
        <p:spPr>
          <a:xfrm>
            <a:off x="4434840" y="3337560"/>
            <a:ext cx="4251960" cy="0"/>
          </a:xfrm>
          <a:prstGeom prst="line">
            <a:avLst/>
          </a:prstGeom>
          <a:noFill/>
          <a:ln w="25400">
            <a:solidFill>
              <a:srgbClr val="C8932A"/>
            </a:solidFill>
            <a:prstDash val="solid"/>
          </a:ln>
        </p:spPr>
        <p:txBody>
          <a:bodyPr/>
          <a:lstStyle/>
          <a:p>
            <a:endParaRPr lang="en-US"/>
          </a:p>
        </p:txBody>
      </p:sp>
      <p:sp>
        <p:nvSpPr>
          <p:cNvPr id="39" name="Text 37"/>
          <p:cNvSpPr/>
          <p:nvPr/>
        </p:nvSpPr>
        <p:spPr>
          <a:xfrm>
            <a:off x="4343400" y="3401568"/>
            <a:ext cx="4434840" cy="256032"/>
          </a:xfrm>
          <a:prstGeom prst="rect">
            <a:avLst/>
          </a:prstGeom>
          <a:noFill/>
          <a:ln/>
        </p:spPr>
        <p:txBody>
          <a:bodyPr wrap="square" rtlCol="0" anchor="ctr"/>
          <a:lstStyle/>
          <a:p>
            <a:pPr marL="0" indent="0" algn="ctr">
              <a:buNone/>
            </a:pPr>
            <a:r>
              <a:rPr lang="en-US" sz="950" i="1" dirty="0">
                <a:solidFill>
                  <a:srgbClr val="C8932A"/>
                </a:solidFill>
                <a:latin typeface="Calibri" pitchFamily="34" charset="0"/>
                <a:ea typeface="Calibri" pitchFamily="34" charset="-122"/>
                <a:cs typeface="Calibri" pitchFamily="34" charset="-120"/>
              </a:rPr>
              <a:t>&lt;-- Wide Span of Control (5 teams) --&gt;</a:t>
            </a:r>
            <a:endParaRPr lang="en-US" sz="950" dirty="0"/>
          </a:p>
        </p:txBody>
      </p:sp>
      <p:sp>
        <p:nvSpPr>
          <p:cNvPr id="40" name="Text 38"/>
          <p:cNvSpPr/>
          <p:nvPr/>
        </p:nvSpPr>
        <p:spPr>
          <a:xfrm>
            <a:off x="4251960" y="4462272"/>
            <a:ext cx="4480560" cy="228600"/>
          </a:xfrm>
          <a:prstGeom prst="rect">
            <a:avLst/>
          </a:prstGeom>
          <a:noFill/>
          <a:ln/>
        </p:spPr>
        <p:txBody>
          <a:bodyPr wrap="square" rtlCol="0" anchor="ctr"/>
          <a:lstStyle/>
          <a:p>
            <a:pPr marL="0" indent="0" algn="ctr">
              <a:buNone/>
            </a:pPr>
            <a:r>
              <a:rPr lang="en-US" sz="850" i="1" dirty="0">
                <a:solidFill>
                  <a:srgbClr val="8294A5"/>
                </a:solidFill>
                <a:latin typeface="Calibri" pitchFamily="34" charset="0"/>
                <a:ea typeface="Calibri" pitchFamily="34" charset="-122"/>
                <a:cs typeface="Calibri" pitchFamily="34" charset="-120"/>
              </a:rPr>
              <a:t>(Adapted from Buchanan and Huczynski, 2021; CMI, 2022)</a:t>
            </a:r>
            <a:endParaRPr lang="en-US" sz="850" dirty="0"/>
          </a:p>
        </p:txBody>
      </p:sp>
      <p:sp>
        <p:nvSpPr>
          <p:cNvPr id="41" name="Text 39"/>
          <p:cNvSpPr/>
          <p:nvPr/>
        </p:nvSpPr>
        <p:spPr>
          <a:xfrm>
            <a:off x="274320" y="4800600"/>
            <a:ext cx="8595360" cy="320040"/>
          </a:xfrm>
          <a:prstGeom prst="rect">
            <a:avLst/>
          </a:prstGeom>
          <a:noFill/>
          <a:ln/>
        </p:spPr>
        <p:txBody>
          <a:bodyPr wrap="square" rtlCol="0" anchor="ctr"/>
          <a:lstStyle/>
          <a:p>
            <a:pPr marL="0" indent="0">
              <a:buNone/>
            </a:pPr>
            <a:r>
              <a:rPr lang="en-US" sz="900" i="1" dirty="0">
                <a:solidFill>
                  <a:srgbClr val="8294A5"/>
                </a:solidFill>
                <a:latin typeface="Calibri" pitchFamily="34" charset="0"/>
                <a:ea typeface="Calibri" pitchFamily="34" charset="-122"/>
                <a:cs typeface="Calibri" pitchFamily="34" charset="-120"/>
              </a:rPr>
              <a:t>Source: Buchanan and Huczynski (2021); Chartered Management Institute (2022)</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EAF0F9"/>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chemeClr val="tx2">
              <a:lumMod val="50000"/>
            </a:schemeClr>
          </a:solidFill>
          <a:ln w="12700">
            <a:solidFill>
              <a:srgbClr val="1A2B4A"/>
            </a:solidFill>
            <a:prstDash val="solid"/>
          </a:ln>
        </p:spPr>
        <p:txBody>
          <a:bodyPr/>
          <a:lstStyle/>
          <a:p>
            <a:endParaRPr lang="en-US"/>
          </a:p>
        </p:txBody>
      </p:sp>
      <p:sp>
        <p:nvSpPr>
          <p:cNvPr id="3" name="Text 1"/>
          <p:cNvSpPr/>
          <p:nvPr/>
        </p:nvSpPr>
        <p:spPr>
          <a:xfrm>
            <a:off x="411480" y="0"/>
            <a:ext cx="8321040" cy="82296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Comparative Analysis of the Three Structural Designs</a:t>
            </a:r>
            <a:endParaRPr lang="en-US" sz="2800" dirty="0"/>
          </a:p>
        </p:txBody>
      </p:sp>
      <p:sp>
        <p:nvSpPr>
          <p:cNvPr id="4" name="Shape 2"/>
          <p:cNvSpPr/>
          <p:nvPr/>
        </p:nvSpPr>
        <p:spPr>
          <a:xfrm>
            <a:off x="274320" y="987552"/>
            <a:ext cx="1828800" cy="402336"/>
          </a:xfrm>
          <a:prstGeom prst="rect">
            <a:avLst/>
          </a:prstGeom>
          <a:solidFill>
            <a:schemeClr val="tx2">
              <a:lumMod val="75000"/>
            </a:schemeClr>
          </a:solidFill>
          <a:ln w="12700">
            <a:solidFill>
              <a:srgbClr val="1E4D8C"/>
            </a:solidFill>
            <a:prstDash val="solid"/>
          </a:ln>
        </p:spPr>
        <p:txBody>
          <a:bodyPr/>
          <a:lstStyle/>
          <a:p>
            <a:endParaRPr lang="en-US"/>
          </a:p>
        </p:txBody>
      </p:sp>
      <p:sp>
        <p:nvSpPr>
          <p:cNvPr id="5" name="Text 3"/>
          <p:cNvSpPr/>
          <p:nvPr/>
        </p:nvSpPr>
        <p:spPr>
          <a:xfrm>
            <a:off x="274320" y="987552"/>
            <a:ext cx="1828800" cy="402336"/>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Dimension</a:t>
            </a:r>
            <a:endParaRPr lang="en-US" sz="1200" dirty="0"/>
          </a:p>
        </p:txBody>
      </p:sp>
      <p:sp>
        <p:nvSpPr>
          <p:cNvPr id="6" name="Shape 4"/>
          <p:cNvSpPr/>
          <p:nvPr/>
        </p:nvSpPr>
        <p:spPr>
          <a:xfrm>
            <a:off x="2148840" y="987552"/>
            <a:ext cx="2240280" cy="402336"/>
          </a:xfrm>
          <a:prstGeom prst="rect">
            <a:avLst/>
          </a:prstGeom>
          <a:solidFill>
            <a:schemeClr val="tx2">
              <a:lumMod val="75000"/>
            </a:schemeClr>
          </a:solidFill>
          <a:ln w="12700">
            <a:solidFill>
              <a:srgbClr val="1E4D8C"/>
            </a:solidFill>
            <a:prstDash val="solid"/>
          </a:ln>
        </p:spPr>
        <p:txBody>
          <a:bodyPr/>
          <a:lstStyle/>
          <a:p>
            <a:endParaRPr lang="en-US"/>
          </a:p>
        </p:txBody>
      </p:sp>
      <p:sp>
        <p:nvSpPr>
          <p:cNvPr id="7" name="Text 5"/>
          <p:cNvSpPr/>
          <p:nvPr/>
        </p:nvSpPr>
        <p:spPr>
          <a:xfrm>
            <a:off x="2148840" y="987552"/>
            <a:ext cx="2240280" cy="402336"/>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Functional</a:t>
            </a:r>
            <a:endParaRPr lang="en-US" sz="1200" dirty="0"/>
          </a:p>
        </p:txBody>
      </p:sp>
      <p:sp>
        <p:nvSpPr>
          <p:cNvPr id="8" name="Shape 6"/>
          <p:cNvSpPr/>
          <p:nvPr/>
        </p:nvSpPr>
        <p:spPr>
          <a:xfrm>
            <a:off x="4434840" y="987552"/>
            <a:ext cx="2240280" cy="402336"/>
          </a:xfrm>
          <a:prstGeom prst="rect">
            <a:avLst/>
          </a:prstGeom>
          <a:solidFill>
            <a:schemeClr val="tx2">
              <a:lumMod val="75000"/>
            </a:schemeClr>
          </a:solidFill>
          <a:ln w="12700">
            <a:solidFill>
              <a:srgbClr val="1E4D8C"/>
            </a:solidFill>
            <a:prstDash val="solid"/>
          </a:ln>
        </p:spPr>
        <p:txBody>
          <a:bodyPr/>
          <a:lstStyle/>
          <a:p>
            <a:endParaRPr lang="en-US"/>
          </a:p>
        </p:txBody>
      </p:sp>
      <p:sp>
        <p:nvSpPr>
          <p:cNvPr id="9" name="Text 7"/>
          <p:cNvSpPr/>
          <p:nvPr/>
        </p:nvSpPr>
        <p:spPr>
          <a:xfrm>
            <a:off x="4434840" y="987552"/>
            <a:ext cx="2240280" cy="402336"/>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Divisional</a:t>
            </a:r>
            <a:endParaRPr lang="en-US" sz="1200" dirty="0"/>
          </a:p>
        </p:txBody>
      </p:sp>
      <p:sp>
        <p:nvSpPr>
          <p:cNvPr id="10" name="Shape 8"/>
          <p:cNvSpPr/>
          <p:nvPr/>
        </p:nvSpPr>
        <p:spPr>
          <a:xfrm>
            <a:off x="6720840" y="987552"/>
            <a:ext cx="2240280" cy="402336"/>
          </a:xfrm>
          <a:prstGeom prst="rect">
            <a:avLst/>
          </a:prstGeom>
          <a:solidFill>
            <a:schemeClr val="tx2">
              <a:lumMod val="75000"/>
            </a:schemeClr>
          </a:solidFill>
          <a:ln w="12700">
            <a:solidFill>
              <a:srgbClr val="1E4D8C"/>
            </a:solidFill>
            <a:prstDash val="solid"/>
          </a:ln>
        </p:spPr>
        <p:txBody>
          <a:bodyPr/>
          <a:lstStyle/>
          <a:p>
            <a:endParaRPr lang="en-US"/>
          </a:p>
        </p:txBody>
      </p:sp>
      <p:sp>
        <p:nvSpPr>
          <p:cNvPr id="11" name="Text 9"/>
          <p:cNvSpPr/>
          <p:nvPr/>
        </p:nvSpPr>
        <p:spPr>
          <a:xfrm>
            <a:off x="6720840" y="987552"/>
            <a:ext cx="2240280" cy="402336"/>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Flat / Horizontal</a:t>
            </a:r>
            <a:endParaRPr lang="en-US" sz="1200" dirty="0"/>
          </a:p>
        </p:txBody>
      </p:sp>
      <p:sp>
        <p:nvSpPr>
          <p:cNvPr id="12" name="Shape 10"/>
          <p:cNvSpPr/>
          <p:nvPr/>
        </p:nvSpPr>
        <p:spPr>
          <a:xfrm>
            <a:off x="274320" y="1389888"/>
            <a:ext cx="1828800" cy="475488"/>
          </a:xfrm>
          <a:prstGeom prst="rect">
            <a:avLst/>
          </a:prstGeom>
          <a:solidFill>
            <a:srgbClr val="C8932A"/>
          </a:solidFill>
          <a:ln w="12700">
            <a:solidFill>
              <a:srgbClr val="C8D8F0"/>
            </a:solidFill>
            <a:prstDash val="solid"/>
          </a:ln>
        </p:spPr>
        <p:txBody>
          <a:bodyPr/>
          <a:lstStyle/>
          <a:p>
            <a:endParaRPr lang="en-US"/>
          </a:p>
        </p:txBody>
      </p:sp>
      <p:sp>
        <p:nvSpPr>
          <p:cNvPr id="13" name="Text 11"/>
          <p:cNvSpPr/>
          <p:nvPr/>
        </p:nvSpPr>
        <p:spPr>
          <a:xfrm>
            <a:off x="320040" y="1389888"/>
            <a:ext cx="1755648" cy="475488"/>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Decision Speed</a:t>
            </a:r>
            <a:endParaRPr lang="en-US" sz="1200" dirty="0"/>
          </a:p>
        </p:txBody>
      </p:sp>
      <p:sp>
        <p:nvSpPr>
          <p:cNvPr id="14" name="Shape 12"/>
          <p:cNvSpPr/>
          <p:nvPr/>
        </p:nvSpPr>
        <p:spPr>
          <a:xfrm>
            <a:off x="2148840" y="1389888"/>
            <a:ext cx="2240280" cy="475488"/>
          </a:xfrm>
          <a:prstGeom prst="rect">
            <a:avLst/>
          </a:prstGeom>
          <a:solidFill>
            <a:srgbClr val="FFFFFF"/>
          </a:solidFill>
          <a:ln w="12700">
            <a:solidFill>
              <a:srgbClr val="C8D8F0"/>
            </a:solidFill>
            <a:prstDash val="solid"/>
          </a:ln>
        </p:spPr>
        <p:txBody>
          <a:bodyPr/>
          <a:lstStyle/>
          <a:p>
            <a:endParaRPr lang="en-US"/>
          </a:p>
        </p:txBody>
      </p:sp>
      <p:sp>
        <p:nvSpPr>
          <p:cNvPr id="15" name="Text 13"/>
          <p:cNvSpPr/>
          <p:nvPr/>
        </p:nvSpPr>
        <p:spPr>
          <a:xfrm>
            <a:off x="2194560" y="1389888"/>
            <a:ext cx="2167128" cy="475488"/>
          </a:xfrm>
          <a:prstGeom prst="rect">
            <a:avLst/>
          </a:prstGeom>
          <a:noFill/>
          <a:ln/>
        </p:spPr>
        <p:txBody>
          <a:bodyPr wrap="square" rtlCol="0" anchor="ctr"/>
          <a:lstStyle/>
          <a:p>
            <a:pPr marL="0" indent="0" algn="l">
              <a:buNone/>
            </a:pPr>
            <a:r>
              <a:rPr lang="en-US" sz="1150" dirty="0">
                <a:solidFill>
                  <a:srgbClr val="1A2B4A"/>
                </a:solidFill>
                <a:latin typeface="Calibri" pitchFamily="34" charset="0"/>
                <a:ea typeface="Calibri" pitchFamily="34" charset="-122"/>
                <a:cs typeface="Calibri" pitchFamily="34" charset="-120"/>
              </a:rPr>
              <a:t>Slower, centralised</a:t>
            </a:r>
            <a:endParaRPr lang="en-US" sz="1150" dirty="0"/>
          </a:p>
        </p:txBody>
      </p:sp>
      <p:sp>
        <p:nvSpPr>
          <p:cNvPr id="16" name="Shape 14"/>
          <p:cNvSpPr/>
          <p:nvPr/>
        </p:nvSpPr>
        <p:spPr>
          <a:xfrm>
            <a:off x="4434840" y="1389888"/>
            <a:ext cx="2240280" cy="475488"/>
          </a:xfrm>
          <a:prstGeom prst="rect">
            <a:avLst/>
          </a:prstGeom>
          <a:solidFill>
            <a:srgbClr val="FFFFFF"/>
          </a:solidFill>
          <a:ln w="12700">
            <a:solidFill>
              <a:srgbClr val="C8D8F0"/>
            </a:solidFill>
            <a:prstDash val="solid"/>
          </a:ln>
        </p:spPr>
        <p:txBody>
          <a:bodyPr/>
          <a:lstStyle/>
          <a:p>
            <a:endParaRPr lang="en-US"/>
          </a:p>
        </p:txBody>
      </p:sp>
      <p:sp>
        <p:nvSpPr>
          <p:cNvPr id="17" name="Text 15"/>
          <p:cNvSpPr/>
          <p:nvPr/>
        </p:nvSpPr>
        <p:spPr>
          <a:xfrm>
            <a:off x="4480560" y="1389888"/>
            <a:ext cx="2167128" cy="475488"/>
          </a:xfrm>
          <a:prstGeom prst="rect">
            <a:avLst/>
          </a:prstGeom>
          <a:noFill/>
          <a:ln/>
        </p:spPr>
        <p:txBody>
          <a:bodyPr wrap="square" rtlCol="0" anchor="ctr"/>
          <a:lstStyle/>
          <a:p>
            <a:pPr marL="0" indent="0" algn="l">
              <a:buNone/>
            </a:pPr>
            <a:r>
              <a:rPr lang="en-US" sz="1150" dirty="0">
                <a:solidFill>
                  <a:srgbClr val="1A2B4A"/>
                </a:solidFill>
                <a:latin typeface="Calibri" pitchFamily="34" charset="0"/>
                <a:ea typeface="Calibri" pitchFamily="34" charset="-122"/>
                <a:cs typeface="Calibri" pitchFamily="34" charset="-120"/>
              </a:rPr>
              <a:t>Moderate, semi-autonomous</a:t>
            </a:r>
            <a:endParaRPr lang="en-US" sz="1150" dirty="0"/>
          </a:p>
        </p:txBody>
      </p:sp>
      <p:sp>
        <p:nvSpPr>
          <p:cNvPr id="18" name="Shape 16"/>
          <p:cNvSpPr/>
          <p:nvPr/>
        </p:nvSpPr>
        <p:spPr>
          <a:xfrm>
            <a:off x="6720840" y="1389888"/>
            <a:ext cx="2240280" cy="475488"/>
          </a:xfrm>
          <a:prstGeom prst="rect">
            <a:avLst/>
          </a:prstGeom>
          <a:solidFill>
            <a:srgbClr val="FFFFFF"/>
          </a:solidFill>
          <a:ln w="12700">
            <a:solidFill>
              <a:srgbClr val="C8D8F0"/>
            </a:solidFill>
            <a:prstDash val="solid"/>
          </a:ln>
        </p:spPr>
        <p:txBody>
          <a:bodyPr/>
          <a:lstStyle/>
          <a:p>
            <a:endParaRPr lang="en-US"/>
          </a:p>
        </p:txBody>
      </p:sp>
      <p:sp>
        <p:nvSpPr>
          <p:cNvPr id="19" name="Text 17"/>
          <p:cNvSpPr/>
          <p:nvPr/>
        </p:nvSpPr>
        <p:spPr>
          <a:xfrm>
            <a:off x="6766560" y="1389888"/>
            <a:ext cx="2167128" cy="475488"/>
          </a:xfrm>
          <a:prstGeom prst="rect">
            <a:avLst/>
          </a:prstGeom>
          <a:noFill/>
          <a:ln/>
        </p:spPr>
        <p:txBody>
          <a:bodyPr wrap="square" rtlCol="0" anchor="ctr"/>
          <a:lstStyle/>
          <a:p>
            <a:pPr marL="0" indent="0" algn="l">
              <a:buNone/>
            </a:pPr>
            <a:r>
              <a:rPr lang="en-US" sz="1150" dirty="0">
                <a:solidFill>
                  <a:srgbClr val="1A2B4A"/>
                </a:solidFill>
                <a:latin typeface="Calibri" pitchFamily="34" charset="0"/>
                <a:ea typeface="Calibri" pitchFamily="34" charset="-122"/>
                <a:cs typeface="Calibri" pitchFamily="34" charset="-120"/>
              </a:rPr>
              <a:t>Fastest, devolved</a:t>
            </a:r>
            <a:endParaRPr lang="en-US" sz="1150" dirty="0"/>
          </a:p>
        </p:txBody>
      </p:sp>
      <p:sp>
        <p:nvSpPr>
          <p:cNvPr id="20" name="Shape 18"/>
          <p:cNvSpPr/>
          <p:nvPr/>
        </p:nvSpPr>
        <p:spPr>
          <a:xfrm>
            <a:off x="274320" y="1865376"/>
            <a:ext cx="1828800" cy="475488"/>
          </a:xfrm>
          <a:prstGeom prst="rect">
            <a:avLst/>
          </a:prstGeom>
          <a:solidFill>
            <a:srgbClr val="C8932A"/>
          </a:solidFill>
          <a:ln w="12700">
            <a:solidFill>
              <a:srgbClr val="C8D8F0"/>
            </a:solidFill>
            <a:prstDash val="solid"/>
          </a:ln>
        </p:spPr>
        <p:txBody>
          <a:bodyPr/>
          <a:lstStyle/>
          <a:p>
            <a:endParaRPr lang="en-US"/>
          </a:p>
        </p:txBody>
      </p:sp>
      <p:sp>
        <p:nvSpPr>
          <p:cNvPr id="21" name="Text 19"/>
          <p:cNvSpPr/>
          <p:nvPr/>
        </p:nvSpPr>
        <p:spPr>
          <a:xfrm>
            <a:off x="320040" y="1865376"/>
            <a:ext cx="1755648" cy="475488"/>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Specialisation</a:t>
            </a:r>
            <a:endParaRPr lang="en-US" sz="1200" dirty="0"/>
          </a:p>
        </p:txBody>
      </p:sp>
      <p:sp>
        <p:nvSpPr>
          <p:cNvPr id="22" name="Shape 20"/>
          <p:cNvSpPr/>
          <p:nvPr/>
        </p:nvSpPr>
        <p:spPr>
          <a:xfrm>
            <a:off x="2148840" y="1865376"/>
            <a:ext cx="2240280" cy="475488"/>
          </a:xfrm>
          <a:prstGeom prst="rect">
            <a:avLst/>
          </a:prstGeom>
          <a:solidFill>
            <a:srgbClr val="EEF4FF"/>
          </a:solidFill>
          <a:ln w="12700">
            <a:solidFill>
              <a:srgbClr val="C8D8F0"/>
            </a:solidFill>
            <a:prstDash val="solid"/>
          </a:ln>
        </p:spPr>
        <p:txBody>
          <a:bodyPr/>
          <a:lstStyle/>
          <a:p>
            <a:endParaRPr lang="en-US"/>
          </a:p>
        </p:txBody>
      </p:sp>
      <p:sp>
        <p:nvSpPr>
          <p:cNvPr id="23" name="Text 21"/>
          <p:cNvSpPr/>
          <p:nvPr/>
        </p:nvSpPr>
        <p:spPr>
          <a:xfrm>
            <a:off x="2194560" y="1865376"/>
            <a:ext cx="2167128" cy="475488"/>
          </a:xfrm>
          <a:prstGeom prst="rect">
            <a:avLst/>
          </a:prstGeom>
          <a:noFill/>
          <a:ln/>
        </p:spPr>
        <p:txBody>
          <a:bodyPr wrap="square" rtlCol="0" anchor="ctr"/>
          <a:lstStyle/>
          <a:p>
            <a:pPr marL="0" indent="0" algn="l">
              <a:buNone/>
            </a:pPr>
            <a:r>
              <a:rPr lang="en-US" sz="1150" dirty="0">
                <a:solidFill>
                  <a:srgbClr val="1A2B4A"/>
                </a:solidFill>
                <a:latin typeface="Calibri" pitchFamily="34" charset="0"/>
                <a:ea typeface="Calibri" pitchFamily="34" charset="-122"/>
                <a:cs typeface="Calibri" pitchFamily="34" charset="-120"/>
              </a:rPr>
              <a:t>High, expert functions</a:t>
            </a:r>
            <a:endParaRPr lang="en-US" sz="1150" dirty="0"/>
          </a:p>
        </p:txBody>
      </p:sp>
      <p:sp>
        <p:nvSpPr>
          <p:cNvPr id="24" name="Shape 22"/>
          <p:cNvSpPr/>
          <p:nvPr/>
        </p:nvSpPr>
        <p:spPr>
          <a:xfrm>
            <a:off x="4434840" y="1865376"/>
            <a:ext cx="2240280" cy="475488"/>
          </a:xfrm>
          <a:prstGeom prst="rect">
            <a:avLst/>
          </a:prstGeom>
          <a:solidFill>
            <a:srgbClr val="EEF4FF"/>
          </a:solidFill>
          <a:ln w="12700">
            <a:solidFill>
              <a:srgbClr val="C8D8F0"/>
            </a:solidFill>
            <a:prstDash val="solid"/>
          </a:ln>
        </p:spPr>
        <p:txBody>
          <a:bodyPr/>
          <a:lstStyle/>
          <a:p>
            <a:endParaRPr lang="en-US"/>
          </a:p>
        </p:txBody>
      </p:sp>
      <p:sp>
        <p:nvSpPr>
          <p:cNvPr id="25" name="Text 23"/>
          <p:cNvSpPr/>
          <p:nvPr/>
        </p:nvSpPr>
        <p:spPr>
          <a:xfrm>
            <a:off x="4480560" y="1865376"/>
            <a:ext cx="2167128" cy="475488"/>
          </a:xfrm>
          <a:prstGeom prst="rect">
            <a:avLst/>
          </a:prstGeom>
          <a:noFill/>
          <a:ln/>
        </p:spPr>
        <p:txBody>
          <a:bodyPr wrap="square" rtlCol="0" anchor="ctr"/>
          <a:lstStyle/>
          <a:p>
            <a:pPr marL="0" indent="0" algn="l">
              <a:buNone/>
            </a:pPr>
            <a:r>
              <a:rPr lang="en-US" sz="1150" dirty="0">
                <a:solidFill>
                  <a:srgbClr val="1A2B4A"/>
                </a:solidFill>
                <a:latin typeface="Calibri" pitchFamily="34" charset="0"/>
                <a:ea typeface="Calibri" pitchFamily="34" charset="-122"/>
                <a:cs typeface="Calibri" pitchFamily="34" charset="-120"/>
              </a:rPr>
              <a:t>Moderate, within divisions</a:t>
            </a:r>
            <a:endParaRPr lang="en-US" sz="1150" dirty="0"/>
          </a:p>
        </p:txBody>
      </p:sp>
      <p:sp>
        <p:nvSpPr>
          <p:cNvPr id="26" name="Shape 24"/>
          <p:cNvSpPr/>
          <p:nvPr/>
        </p:nvSpPr>
        <p:spPr>
          <a:xfrm>
            <a:off x="6720840" y="1865376"/>
            <a:ext cx="2240280" cy="475488"/>
          </a:xfrm>
          <a:prstGeom prst="rect">
            <a:avLst/>
          </a:prstGeom>
          <a:solidFill>
            <a:srgbClr val="EEF4FF"/>
          </a:solidFill>
          <a:ln w="12700">
            <a:solidFill>
              <a:srgbClr val="C8D8F0"/>
            </a:solidFill>
            <a:prstDash val="solid"/>
          </a:ln>
        </p:spPr>
        <p:txBody>
          <a:bodyPr/>
          <a:lstStyle/>
          <a:p>
            <a:endParaRPr lang="en-US"/>
          </a:p>
        </p:txBody>
      </p:sp>
      <p:sp>
        <p:nvSpPr>
          <p:cNvPr id="27" name="Text 25"/>
          <p:cNvSpPr/>
          <p:nvPr/>
        </p:nvSpPr>
        <p:spPr>
          <a:xfrm>
            <a:off x="6766560" y="1865376"/>
            <a:ext cx="2167128" cy="475488"/>
          </a:xfrm>
          <a:prstGeom prst="rect">
            <a:avLst/>
          </a:prstGeom>
          <a:noFill/>
          <a:ln/>
        </p:spPr>
        <p:txBody>
          <a:bodyPr wrap="square" rtlCol="0" anchor="ctr"/>
          <a:lstStyle/>
          <a:p>
            <a:pPr marL="0" indent="0" algn="l">
              <a:buNone/>
            </a:pPr>
            <a:r>
              <a:rPr lang="en-US" sz="1150" dirty="0">
                <a:solidFill>
                  <a:srgbClr val="1A2B4A"/>
                </a:solidFill>
                <a:latin typeface="Calibri" pitchFamily="34" charset="0"/>
                <a:ea typeface="Calibri" pitchFamily="34" charset="-122"/>
                <a:cs typeface="Calibri" pitchFamily="34" charset="-120"/>
              </a:rPr>
              <a:t>Low, generalist roles</a:t>
            </a:r>
            <a:endParaRPr lang="en-US" sz="1150" dirty="0"/>
          </a:p>
        </p:txBody>
      </p:sp>
      <p:sp>
        <p:nvSpPr>
          <p:cNvPr id="28" name="Shape 26"/>
          <p:cNvSpPr/>
          <p:nvPr/>
        </p:nvSpPr>
        <p:spPr>
          <a:xfrm>
            <a:off x="274320" y="2340864"/>
            <a:ext cx="1828800" cy="475488"/>
          </a:xfrm>
          <a:prstGeom prst="rect">
            <a:avLst/>
          </a:prstGeom>
          <a:solidFill>
            <a:srgbClr val="C8932A"/>
          </a:solidFill>
          <a:ln w="12700">
            <a:solidFill>
              <a:srgbClr val="C8D8F0"/>
            </a:solidFill>
            <a:prstDash val="solid"/>
          </a:ln>
        </p:spPr>
        <p:txBody>
          <a:bodyPr/>
          <a:lstStyle/>
          <a:p>
            <a:endParaRPr lang="en-US"/>
          </a:p>
        </p:txBody>
      </p:sp>
      <p:sp>
        <p:nvSpPr>
          <p:cNvPr id="29" name="Text 27"/>
          <p:cNvSpPr/>
          <p:nvPr/>
        </p:nvSpPr>
        <p:spPr>
          <a:xfrm>
            <a:off x="320040" y="2340864"/>
            <a:ext cx="1755648" cy="475488"/>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Communication</a:t>
            </a:r>
            <a:endParaRPr lang="en-US" sz="1200" dirty="0"/>
          </a:p>
        </p:txBody>
      </p:sp>
      <p:sp>
        <p:nvSpPr>
          <p:cNvPr id="30" name="Shape 28"/>
          <p:cNvSpPr/>
          <p:nvPr/>
        </p:nvSpPr>
        <p:spPr>
          <a:xfrm>
            <a:off x="2148840" y="2340864"/>
            <a:ext cx="2240280" cy="475488"/>
          </a:xfrm>
          <a:prstGeom prst="rect">
            <a:avLst/>
          </a:prstGeom>
          <a:solidFill>
            <a:srgbClr val="FFFFFF"/>
          </a:solidFill>
          <a:ln w="12700">
            <a:solidFill>
              <a:srgbClr val="C8D8F0"/>
            </a:solidFill>
            <a:prstDash val="solid"/>
          </a:ln>
        </p:spPr>
        <p:txBody>
          <a:bodyPr/>
          <a:lstStyle/>
          <a:p>
            <a:endParaRPr lang="en-US"/>
          </a:p>
        </p:txBody>
      </p:sp>
      <p:sp>
        <p:nvSpPr>
          <p:cNvPr id="31" name="Text 29"/>
          <p:cNvSpPr/>
          <p:nvPr/>
        </p:nvSpPr>
        <p:spPr>
          <a:xfrm>
            <a:off x="2194560" y="2340864"/>
            <a:ext cx="2167128" cy="475488"/>
          </a:xfrm>
          <a:prstGeom prst="rect">
            <a:avLst/>
          </a:prstGeom>
          <a:noFill/>
          <a:ln/>
        </p:spPr>
        <p:txBody>
          <a:bodyPr wrap="square" rtlCol="0" anchor="ctr"/>
          <a:lstStyle/>
          <a:p>
            <a:pPr marL="0" indent="0" algn="l">
              <a:buNone/>
            </a:pPr>
            <a:r>
              <a:rPr lang="en-US" sz="1150" dirty="0">
                <a:solidFill>
                  <a:srgbClr val="1A2B4A"/>
                </a:solidFill>
                <a:latin typeface="Calibri" pitchFamily="34" charset="0"/>
                <a:ea typeface="Calibri" pitchFamily="34" charset="-122"/>
                <a:cs typeface="Calibri" pitchFamily="34" charset="-120"/>
              </a:rPr>
              <a:t>Vertical, top-down</a:t>
            </a:r>
            <a:endParaRPr lang="en-US" sz="1150" dirty="0"/>
          </a:p>
        </p:txBody>
      </p:sp>
      <p:sp>
        <p:nvSpPr>
          <p:cNvPr id="32" name="Shape 30"/>
          <p:cNvSpPr/>
          <p:nvPr/>
        </p:nvSpPr>
        <p:spPr>
          <a:xfrm>
            <a:off x="4434840" y="2340864"/>
            <a:ext cx="2240280" cy="475488"/>
          </a:xfrm>
          <a:prstGeom prst="rect">
            <a:avLst/>
          </a:prstGeom>
          <a:solidFill>
            <a:srgbClr val="FFFFFF"/>
          </a:solidFill>
          <a:ln w="12700">
            <a:solidFill>
              <a:srgbClr val="C8D8F0"/>
            </a:solidFill>
            <a:prstDash val="solid"/>
          </a:ln>
        </p:spPr>
        <p:txBody>
          <a:bodyPr/>
          <a:lstStyle/>
          <a:p>
            <a:endParaRPr lang="en-US"/>
          </a:p>
        </p:txBody>
      </p:sp>
      <p:sp>
        <p:nvSpPr>
          <p:cNvPr id="33" name="Text 31"/>
          <p:cNvSpPr/>
          <p:nvPr/>
        </p:nvSpPr>
        <p:spPr>
          <a:xfrm>
            <a:off x="4480560" y="2340864"/>
            <a:ext cx="2167128" cy="475488"/>
          </a:xfrm>
          <a:prstGeom prst="rect">
            <a:avLst/>
          </a:prstGeom>
          <a:noFill/>
          <a:ln/>
        </p:spPr>
        <p:txBody>
          <a:bodyPr wrap="square" rtlCol="0" anchor="ctr"/>
          <a:lstStyle/>
          <a:p>
            <a:pPr marL="0" indent="0" algn="l">
              <a:buNone/>
            </a:pPr>
            <a:r>
              <a:rPr lang="en-US" sz="1150" dirty="0">
                <a:solidFill>
                  <a:srgbClr val="1A2B4A"/>
                </a:solidFill>
                <a:latin typeface="Calibri" pitchFamily="34" charset="0"/>
                <a:ea typeface="Calibri" pitchFamily="34" charset="-122"/>
                <a:cs typeface="Calibri" pitchFamily="34" charset="-120"/>
              </a:rPr>
              <a:t>Within divisions</a:t>
            </a:r>
            <a:endParaRPr lang="en-US" sz="1150" dirty="0"/>
          </a:p>
        </p:txBody>
      </p:sp>
      <p:sp>
        <p:nvSpPr>
          <p:cNvPr id="34" name="Shape 32"/>
          <p:cNvSpPr/>
          <p:nvPr/>
        </p:nvSpPr>
        <p:spPr>
          <a:xfrm>
            <a:off x="6720840" y="2340864"/>
            <a:ext cx="2240280" cy="475488"/>
          </a:xfrm>
          <a:prstGeom prst="rect">
            <a:avLst/>
          </a:prstGeom>
          <a:solidFill>
            <a:srgbClr val="FFFFFF"/>
          </a:solidFill>
          <a:ln w="12700">
            <a:solidFill>
              <a:srgbClr val="C8D8F0"/>
            </a:solidFill>
            <a:prstDash val="solid"/>
          </a:ln>
        </p:spPr>
        <p:txBody>
          <a:bodyPr/>
          <a:lstStyle/>
          <a:p>
            <a:endParaRPr lang="en-US"/>
          </a:p>
        </p:txBody>
      </p:sp>
      <p:sp>
        <p:nvSpPr>
          <p:cNvPr id="35" name="Text 33"/>
          <p:cNvSpPr/>
          <p:nvPr/>
        </p:nvSpPr>
        <p:spPr>
          <a:xfrm>
            <a:off x="6766560" y="2340864"/>
            <a:ext cx="2167128" cy="475488"/>
          </a:xfrm>
          <a:prstGeom prst="rect">
            <a:avLst/>
          </a:prstGeom>
          <a:noFill/>
          <a:ln/>
        </p:spPr>
        <p:txBody>
          <a:bodyPr wrap="square" rtlCol="0" anchor="ctr"/>
          <a:lstStyle/>
          <a:p>
            <a:pPr marL="0" indent="0" algn="l">
              <a:buNone/>
            </a:pPr>
            <a:r>
              <a:rPr lang="en-US" sz="1150" dirty="0">
                <a:solidFill>
                  <a:srgbClr val="1A2B4A"/>
                </a:solidFill>
                <a:latin typeface="Calibri" pitchFamily="34" charset="0"/>
                <a:ea typeface="Calibri" pitchFamily="34" charset="-122"/>
                <a:cs typeface="Calibri" pitchFamily="34" charset="-120"/>
              </a:rPr>
              <a:t>Direct, lateral</a:t>
            </a:r>
            <a:endParaRPr lang="en-US" sz="1150" dirty="0"/>
          </a:p>
        </p:txBody>
      </p:sp>
      <p:sp>
        <p:nvSpPr>
          <p:cNvPr id="36" name="Shape 34"/>
          <p:cNvSpPr/>
          <p:nvPr/>
        </p:nvSpPr>
        <p:spPr>
          <a:xfrm>
            <a:off x="274320" y="2816352"/>
            <a:ext cx="1828800" cy="475488"/>
          </a:xfrm>
          <a:prstGeom prst="rect">
            <a:avLst/>
          </a:prstGeom>
          <a:solidFill>
            <a:srgbClr val="C8932A"/>
          </a:solidFill>
          <a:ln w="12700">
            <a:solidFill>
              <a:srgbClr val="C8D8F0"/>
            </a:solidFill>
            <a:prstDash val="solid"/>
          </a:ln>
        </p:spPr>
        <p:txBody>
          <a:bodyPr/>
          <a:lstStyle/>
          <a:p>
            <a:endParaRPr lang="en-US"/>
          </a:p>
        </p:txBody>
      </p:sp>
      <p:sp>
        <p:nvSpPr>
          <p:cNvPr id="37" name="Text 35"/>
          <p:cNvSpPr/>
          <p:nvPr/>
        </p:nvSpPr>
        <p:spPr>
          <a:xfrm>
            <a:off x="320040" y="2816352"/>
            <a:ext cx="1755648" cy="475488"/>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Scalability</a:t>
            </a:r>
            <a:endParaRPr lang="en-US" sz="1200" dirty="0"/>
          </a:p>
        </p:txBody>
      </p:sp>
      <p:sp>
        <p:nvSpPr>
          <p:cNvPr id="38" name="Shape 36"/>
          <p:cNvSpPr/>
          <p:nvPr/>
        </p:nvSpPr>
        <p:spPr>
          <a:xfrm>
            <a:off x="2148840" y="2816352"/>
            <a:ext cx="2240280" cy="475488"/>
          </a:xfrm>
          <a:prstGeom prst="rect">
            <a:avLst/>
          </a:prstGeom>
          <a:solidFill>
            <a:srgbClr val="EEF4FF"/>
          </a:solidFill>
          <a:ln w="12700">
            <a:solidFill>
              <a:srgbClr val="C8D8F0"/>
            </a:solidFill>
            <a:prstDash val="solid"/>
          </a:ln>
        </p:spPr>
        <p:txBody>
          <a:bodyPr/>
          <a:lstStyle/>
          <a:p>
            <a:endParaRPr lang="en-US"/>
          </a:p>
        </p:txBody>
      </p:sp>
      <p:sp>
        <p:nvSpPr>
          <p:cNvPr id="39" name="Text 37"/>
          <p:cNvSpPr/>
          <p:nvPr/>
        </p:nvSpPr>
        <p:spPr>
          <a:xfrm>
            <a:off x="2194560" y="2816352"/>
            <a:ext cx="2167128" cy="475488"/>
          </a:xfrm>
          <a:prstGeom prst="rect">
            <a:avLst/>
          </a:prstGeom>
          <a:noFill/>
          <a:ln/>
        </p:spPr>
        <p:txBody>
          <a:bodyPr wrap="square" rtlCol="0" anchor="ctr"/>
          <a:lstStyle/>
          <a:p>
            <a:pPr marL="0" indent="0" algn="l">
              <a:buNone/>
            </a:pPr>
            <a:r>
              <a:rPr lang="en-US" sz="1150" dirty="0">
                <a:solidFill>
                  <a:srgbClr val="1A2B4A"/>
                </a:solidFill>
                <a:latin typeface="Calibri" pitchFamily="34" charset="0"/>
                <a:ea typeface="Calibri" pitchFamily="34" charset="-122"/>
                <a:cs typeface="Calibri" pitchFamily="34" charset="-120"/>
              </a:rPr>
              <a:t>Good for large firms</a:t>
            </a:r>
            <a:endParaRPr lang="en-US" sz="1150" dirty="0"/>
          </a:p>
        </p:txBody>
      </p:sp>
      <p:sp>
        <p:nvSpPr>
          <p:cNvPr id="40" name="Shape 38"/>
          <p:cNvSpPr/>
          <p:nvPr/>
        </p:nvSpPr>
        <p:spPr>
          <a:xfrm>
            <a:off x="4434840" y="2816352"/>
            <a:ext cx="2240280" cy="475488"/>
          </a:xfrm>
          <a:prstGeom prst="rect">
            <a:avLst/>
          </a:prstGeom>
          <a:solidFill>
            <a:srgbClr val="EEF4FF"/>
          </a:solidFill>
          <a:ln w="12700">
            <a:solidFill>
              <a:srgbClr val="C8D8F0"/>
            </a:solidFill>
            <a:prstDash val="solid"/>
          </a:ln>
        </p:spPr>
        <p:txBody>
          <a:bodyPr/>
          <a:lstStyle/>
          <a:p>
            <a:endParaRPr lang="en-US"/>
          </a:p>
        </p:txBody>
      </p:sp>
      <p:sp>
        <p:nvSpPr>
          <p:cNvPr id="41" name="Text 39"/>
          <p:cNvSpPr/>
          <p:nvPr/>
        </p:nvSpPr>
        <p:spPr>
          <a:xfrm>
            <a:off x="4480560" y="2816352"/>
            <a:ext cx="2167128" cy="475488"/>
          </a:xfrm>
          <a:prstGeom prst="rect">
            <a:avLst/>
          </a:prstGeom>
          <a:noFill/>
          <a:ln/>
        </p:spPr>
        <p:txBody>
          <a:bodyPr wrap="square" rtlCol="0" anchor="ctr"/>
          <a:lstStyle/>
          <a:p>
            <a:pPr marL="0" indent="0" algn="l">
              <a:buNone/>
            </a:pPr>
            <a:r>
              <a:rPr lang="en-US" sz="1150" dirty="0">
                <a:solidFill>
                  <a:srgbClr val="1A2B4A"/>
                </a:solidFill>
                <a:latin typeface="Calibri" pitchFamily="34" charset="0"/>
                <a:ea typeface="Calibri" pitchFamily="34" charset="-122"/>
                <a:cs typeface="Calibri" pitchFamily="34" charset="-120"/>
              </a:rPr>
              <a:t>Excellent for diversified</a:t>
            </a:r>
            <a:endParaRPr lang="en-US" sz="1150" dirty="0"/>
          </a:p>
        </p:txBody>
      </p:sp>
      <p:sp>
        <p:nvSpPr>
          <p:cNvPr id="42" name="Shape 40"/>
          <p:cNvSpPr/>
          <p:nvPr/>
        </p:nvSpPr>
        <p:spPr>
          <a:xfrm>
            <a:off x="6720840" y="2816352"/>
            <a:ext cx="2240280" cy="475488"/>
          </a:xfrm>
          <a:prstGeom prst="rect">
            <a:avLst/>
          </a:prstGeom>
          <a:solidFill>
            <a:srgbClr val="EEF4FF"/>
          </a:solidFill>
          <a:ln w="12700">
            <a:solidFill>
              <a:srgbClr val="C8D8F0"/>
            </a:solidFill>
            <a:prstDash val="solid"/>
          </a:ln>
        </p:spPr>
        <p:txBody>
          <a:bodyPr/>
          <a:lstStyle/>
          <a:p>
            <a:endParaRPr lang="en-US"/>
          </a:p>
        </p:txBody>
      </p:sp>
      <p:sp>
        <p:nvSpPr>
          <p:cNvPr id="43" name="Text 41"/>
          <p:cNvSpPr/>
          <p:nvPr/>
        </p:nvSpPr>
        <p:spPr>
          <a:xfrm>
            <a:off x="6766560" y="2816352"/>
            <a:ext cx="2167128" cy="475488"/>
          </a:xfrm>
          <a:prstGeom prst="rect">
            <a:avLst/>
          </a:prstGeom>
          <a:noFill/>
          <a:ln/>
        </p:spPr>
        <p:txBody>
          <a:bodyPr wrap="square" rtlCol="0" anchor="ctr"/>
          <a:lstStyle/>
          <a:p>
            <a:pPr marL="0" indent="0" algn="l">
              <a:buNone/>
            </a:pPr>
            <a:r>
              <a:rPr lang="en-US" sz="1150" dirty="0">
                <a:solidFill>
                  <a:srgbClr val="1A2B4A"/>
                </a:solidFill>
                <a:latin typeface="Calibri" pitchFamily="34" charset="0"/>
                <a:ea typeface="Calibri" pitchFamily="34" charset="-122"/>
                <a:cs typeface="Calibri" pitchFamily="34" charset="-120"/>
              </a:rPr>
              <a:t>Limited at scale</a:t>
            </a:r>
            <a:endParaRPr lang="en-US" sz="1150" dirty="0"/>
          </a:p>
        </p:txBody>
      </p:sp>
      <p:sp>
        <p:nvSpPr>
          <p:cNvPr id="44" name="Shape 42"/>
          <p:cNvSpPr/>
          <p:nvPr/>
        </p:nvSpPr>
        <p:spPr>
          <a:xfrm>
            <a:off x="274320" y="3291840"/>
            <a:ext cx="1828800" cy="475488"/>
          </a:xfrm>
          <a:prstGeom prst="rect">
            <a:avLst/>
          </a:prstGeom>
          <a:solidFill>
            <a:srgbClr val="C8932A"/>
          </a:solidFill>
          <a:ln w="12700">
            <a:solidFill>
              <a:srgbClr val="C8D8F0"/>
            </a:solidFill>
            <a:prstDash val="solid"/>
          </a:ln>
        </p:spPr>
        <p:txBody>
          <a:bodyPr/>
          <a:lstStyle/>
          <a:p>
            <a:endParaRPr lang="en-US"/>
          </a:p>
        </p:txBody>
      </p:sp>
      <p:sp>
        <p:nvSpPr>
          <p:cNvPr id="45" name="Text 43"/>
          <p:cNvSpPr/>
          <p:nvPr/>
        </p:nvSpPr>
        <p:spPr>
          <a:xfrm>
            <a:off x="320040" y="3291840"/>
            <a:ext cx="1755648" cy="475488"/>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Employee Autonomy</a:t>
            </a:r>
            <a:endParaRPr lang="en-US" sz="1200" dirty="0"/>
          </a:p>
        </p:txBody>
      </p:sp>
      <p:sp>
        <p:nvSpPr>
          <p:cNvPr id="46" name="Shape 44"/>
          <p:cNvSpPr/>
          <p:nvPr/>
        </p:nvSpPr>
        <p:spPr>
          <a:xfrm>
            <a:off x="2148840" y="3291840"/>
            <a:ext cx="2240280" cy="475488"/>
          </a:xfrm>
          <a:prstGeom prst="rect">
            <a:avLst/>
          </a:prstGeom>
          <a:solidFill>
            <a:srgbClr val="FFFFFF"/>
          </a:solidFill>
          <a:ln w="12700">
            <a:solidFill>
              <a:srgbClr val="C8D8F0"/>
            </a:solidFill>
            <a:prstDash val="solid"/>
          </a:ln>
        </p:spPr>
        <p:txBody>
          <a:bodyPr/>
          <a:lstStyle/>
          <a:p>
            <a:endParaRPr lang="en-US"/>
          </a:p>
        </p:txBody>
      </p:sp>
      <p:sp>
        <p:nvSpPr>
          <p:cNvPr id="47" name="Text 45"/>
          <p:cNvSpPr/>
          <p:nvPr/>
        </p:nvSpPr>
        <p:spPr>
          <a:xfrm>
            <a:off x="2194560" y="3291840"/>
            <a:ext cx="2167128" cy="475488"/>
          </a:xfrm>
          <a:prstGeom prst="rect">
            <a:avLst/>
          </a:prstGeom>
          <a:noFill/>
          <a:ln/>
        </p:spPr>
        <p:txBody>
          <a:bodyPr wrap="square" rtlCol="0" anchor="ctr"/>
          <a:lstStyle/>
          <a:p>
            <a:pPr marL="0" indent="0" algn="l">
              <a:buNone/>
            </a:pPr>
            <a:r>
              <a:rPr lang="en-US" sz="1150" dirty="0">
                <a:solidFill>
                  <a:srgbClr val="1A2B4A"/>
                </a:solidFill>
                <a:latin typeface="Calibri" pitchFamily="34" charset="0"/>
                <a:ea typeface="Calibri" pitchFamily="34" charset="-122"/>
                <a:cs typeface="Calibri" pitchFamily="34" charset="-120"/>
              </a:rPr>
              <a:t>Low</a:t>
            </a:r>
            <a:endParaRPr lang="en-US" sz="1150" dirty="0"/>
          </a:p>
        </p:txBody>
      </p:sp>
      <p:sp>
        <p:nvSpPr>
          <p:cNvPr id="48" name="Shape 46"/>
          <p:cNvSpPr/>
          <p:nvPr/>
        </p:nvSpPr>
        <p:spPr>
          <a:xfrm>
            <a:off x="4434840" y="3291840"/>
            <a:ext cx="2240280" cy="475488"/>
          </a:xfrm>
          <a:prstGeom prst="rect">
            <a:avLst/>
          </a:prstGeom>
          <a:solidFill>
            <a:srgbClr val="FFFFFF"/>
          </a:solidFill>
          <a:ln w="12700">
            <a:solidFill>
              <a:srgbClr val="C8D8F0"/>
            </a:solidFill>
            <a:prstDash val="solid"/>
          </a:ln>
        </p:spPr>
        <p:txBody>
          <a:bodyPr/>
          <a:lstStyle/>
          <a:p>
            <a:endParaRPr lang="en-US"/>
          </a:p>
        </p:txBody>
      </p:sp>
      <p:sp>
        <p:nvSpPr>
          <p:cNvPr id="49" name="Text 47"/>
          <p:cNvSpPr/>
          <p:nvPr/>
        </p:nvSpPr>
        <p:spPr>
          <a:xfrm>
            <a:off x="4480560" y="3291840"/>
            <a:ext cx="2167128" cy="475488"/>
          </a:xfrm>
          <a:prstGeom prst="rect">
            <a:avLst/>
          </a:prstGeom>
          <a:noFill/>
          <a:ln/>
        </p:spPr>
        <p:txBody>
          <a:bodyPr wrap="square" rtlCol="0" anchor="ctr"/>
          <a:lstStyle/>
          <a:p>
            <a:pPr marL="0" indent="0" algn="l">
              <a:buNone/>
            </a:pPr>
            <a:r>
              <a:rPr lang="en-US" sz="1150" dirty="0">
                <a:solidFill>
                  <a:srgbClr val="1A2B4A"/>
                </a:solidFill>
                <a:latin typeface="Calibri" pitchFamily="34" charset="0"/>
                <a:ea typeface="Calibri" pitchFamily="34" charset="-122"/>
                <a:cs typeface="Calibri" pitchFamily="34" charset="-120"/>
              </a:rPr>
              <a:t>Moderate</a:t>
            </a:r>
            <a:endParaRPr lang="en-US" sz="1150" dirty="0"/>
          </a:p>
        </p:txBody>
      </p:sp>
      <p:sp>
        <p:nvSpPr>
          <p:cNvPr id="50" name="Shape 48"/>
          <p:cNvSpPr/>
          <p:nvPr/>
        </p:nvSpPr>
        <p:spPr>
          <a:xfrm>
            <a:off x="6720840" y="3291840"/>
            <a:ext cx="2240280" cy="475488"/>
          </a:xfrm>
          <a:prstGeom prst="rect">
            <a:avLst/>
          </a:prstGeom>
          <a:solidFill>
            <a:srgbClr val="FFFFFF"/>
          </a:solidFill>
          <a:ln w="12700">
            <a:solidFill>
              <a:srgbClr val="C8D8F0"/>
            </a:solidFill>
            <a:prstDash val="solid"/>
          </a:ln>
        </p:spPr>
        <p:txBody>
          <a:bodyPr/>
          <a:lstStyle/>
          <a:p>
            <a:endParaRPr lang="en-US"/>
          </a:p>
        </p:txBody>
      </p:sp>
      <p:sp>
        <p:nvSpPr>
          <p:cNvPr id="51" name="Text 49"/>
          <p:cNvSpPr/>
          <p:nvPr/>
        </p:nvSpPr>
        <p:spPr>
          <a:xfrm>
            <a:off x="6766560" y="3291840"/>
            <a:ext cx="2167128" cy="475488"/>
          </a:xfrm>
          <a:prstGeom prst="rect">
            <a:avLst/>
          </a:prstGeom>
          <a:noFill/>
          <a:ln/>
        </p:spPr>
        <p:txBody>
          <a:bodyPr wrap="square" rtlCol="0" anchor="ctr"/>
          <a:lstStyle/>
          <a:p>
            <a:pPr marL="0" indent="0" algn="l">
              <a:buNone/>
            </a:pPr>
            <a:r>
              <a:rPr lang="en-US" sz="1150" dirty="0">
                <a:solidFill>
                  <a:srgbClr val="1A2B4A"/>
                </a:solidFill>
                <a:latin typeface="Calibri" pitchFamily="34" charset="0"/>
                <a:ea typeface="Calibri" pitchFamily="34" charset="-122"/>
                <a:cs typeface="Calibri" pitchFamily="34" charset="-120"/>
              </a:rPr>
              <a:t>High</a:t>
            </a:r>
            <a:endParaRPr lang="en-US" sz="1150" dirty="0"/>
          </a:p>
        </p:txBody>
      </p:sp>
      <p:sp>
        <p:nvSpPr>
          <p:cNvPr id="52" name="Shape 50"/>
          <p:cNvSpPr/>
          <p:nvPr/>
        </p:nvSpPr>
        <p:spPr>
          <a:xfrm>
            <a:off x="274320" y="3767328"/>
            <a:ext cx="1828800" cy="475488"/>
          </a:xfrm>
          <a:prstGeom prst="rect">
            <a:avLst/>
          </a:prstGeom>
          <a:solidFill>
            <a:srgbClr val="C8932A"/>
          </a:solidFill>
          <a:ln w="12700">
            <a:solidFill>
              <a:srgbClr val="C8D8F0"/>
            </a:solidFill>
            <a:prstDash val="solid"/>
          </a:ln>
        </p:spPr>
        <p:txBody>
          <a:bodyPr/>
          <a:lstStyle/>
          <a:p>
            <a:endParaRPr lang="en-US"/>
          </a:p>
        </p:txBody>
      </p:sp>
      <p:sp>
        <p:nvSpPr>
          <p:cNvPr id="53" name="Text 51"/>
          <p:cNvSpPr/>
          <p:nvPr/>
        </p:nvSpPr>
        <p:spPr>
          <a:xfrm>
            <a:off x="320040" y="3767328"/>
            <a:ext cx="1755648" cy="475488"/>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Best Suited For</a:t>
            </a:r>
            <a:endParaRPr lang="en-US" sz="1200" dirty="0"/>
          </a:p>
        </p:txBody>
      </p:sp>
      <p:sp>
        <p:nvSpPr>
          <p:cNvPr id="54" name="Shape 52"/>
          <p:cNvSpPr/>
          <p:nvPr/>
        </p:nvSpPr>
        <p:spPr>
          <a:xfrm>
            <a:off x="2148840" y="3767328"/>
            <a:ext cx="2240280" cy="475488"/>
          </a:xfrm>
          <a:prstGeom prst="rect">
            <a:avLst/>
          </a:prstGeom>
          <a:solidFill>
            <a:srgbClr val="EEF4FF"/>
          </a:solidFill>
          <a:ln w="12700">
            <a:solidFill>
              <a:srgbClr val="C8D8F0"/>
            </a:solidFill>
            <a:prstDash val="solid"/>
          </a:ln>
        </p:spPr>
        <p:txBody>
          <a:bodyPr/>
          <a:lstStyle/>
          <a:p>
            <a:endParaRPr lang="en-US"/>
          </a:p>
        </p:txBody>
      </p:sp>
      <p:sp>
        <p:nvSpPr>
          <p:cNvPr id="55" name="Text 53"/>
          <p:cNvSpPr/>
          <p:nvPr/>
        </p:nvSpPr>
        <p:spPr>
          <a:xfrm>
            <a:off x="2194560" y="3767328"/>
            <a:ext cx="2167128" cy="475488"/>
          </a:xfrm>
          <a:prstGeom prst="rect">
            <a:avLst/>
          </a:prstGeom>
          <a:noFill/>
          <a:ln/>
        </p:spPr>
        <p:txBody>
          <a:bodyPr wrap="square" rtlCol="0" anchor="ctr"/>
          <a:lstStyle/>
          <a:p>
            <a:pPr marL="0" indent="0" algn="l">
              <a:buNone/>
            </a:pPr>
            <a:r>
              <a:rPr lang="en-US" sz="1150" dirty="0">
                <a:solidFill>
                  <a:srgbClr val="1A2B4A"/>
                </a:solidFill>
                <a:latin typeface="Calibri" pitchFamily="34" charset="0"/>
                <a:ea typeface="Calibri" pitchFamily="34" charset="-122"/>
                <a:cs typeface="Calibri" pitchFamily="34" charset="-120"/>
              </a:rPr>
              <a:t>M&amp;S Group HQ level</a:t>
            </a:r>
            <a:endParaRPr lang="en-US" sz="1150" dirty="0"/>
          </a:p>
        </p:txBody>
      </p:sp>
      <p:sp>
        <p:nvSpPr>
          <p:cNvPr id="56" name="Shape 54"/>
          <p:cNvSpPr/>
          <p:nvPr/>
        </p:nvSpPr>
        <p:spPr>
          <a:xfrm>
            <a:off x="4434840" y="3767328"/>
            <a:ext cx="2240280" cy="475488"/>
          </a:xfrm>
          <a:prstGeom prst="rect">
            <a:avLst/>
          </a:prstGeom>
          <a:solidFill>
            <a:srgbClr val="EEF4FF"/>
          </a:solidFill>
          <a:ln w="12700">
            <a:solidFill>
              <a:srgbClr val="C8D8F0"/>
            </a:solidFill>
            <a:prstDash val="solid"/>
          </a:ln>
        </p:spPr>
        <p:txBody>
          <a:bodyPr/>
          <a:lstStyle/>
          <a:p>
            <a:endParaRPr lang="en-US"/>
          </a:p>
        </p:txBody>
      </p:sp>
      <p:sp>
        <p:nvSpPr>
          <p:cNvPr id="57" name="Text 55"/>
          <p:cNvSpPr/>
          <p:nvPr/>
        </p:nvSpPr>
        <p:spPr>
          <a:xfrm>
            <a:off x="4480560" y="3767328"/>
            <a:ext cx="2167128" cy="475488"/>
          </a:xfrm>
          <a:prstGeom prst="rect">
            <a:avLst/>
          </a:prstGeom>
          <a:noFill/>
          <a:ln/>
        </p:spPr>
        <p:txBody>
          <a:bodyPr wrap="square" rtlCol="0" anchor="ctr"/>
          <a:lstStyle/>
          <a:p>
            <a:pPr marL="0" indent="0" algn="l">
              <a:buNone/>
            </a:pPr>
            <a:r>
              <a:rPr lang="en-US" sz="1150" dirty="0">
                <a:solidFill>
                  <a:srgbClr val="1A2B4A"/>
                </a:solidFill>
                <a:latin typeface="Calibri" pitchFamily="34" charset="0"/>
                <a:ea typeface="Calibri" pitchFamily="34" charset="-122"/>
                <a:cs typeface="Calibri" pitchFamily="34" charset="-120"/>
              </a:rPr>
              <a:t>M&amp;S multi-product portfolio</a:t>
            </a:r>
            <a:endParaRPr lang="en-US" sz="1150" dirty="0"/>
          </a:p>
        </p:txBody>
      </p:sp>
      <p:sp>
        <p:nvSpPr>
          <p:cNvPr id="58" name="Shape 56"/>
          <p:cNvSpPr/>
          <p:nvPr/>
        </p:nvSpPr>
        <p:spPr>
          <a:xfrm>
            <a:off x="6720840" y="3767328"/>
            <a:ext cx="2240280" cy="475488"/>
          </a:xfrm>
          <a:prstGeom prst="rect">
            <a:avLst/>
          </a:prstGeom>
          <a:solidFill>
            <a:srgbClr val="EEF4FF"/>
          </a:solidFill>
          <a:ln w="12700">
            <a:solidFill>
              <a:srgbClr val="C8D8F0"/>
            </a:solidFill>
            <a:prstDash val="solid"/>
          </a:ln>
        </p:spPr>
        <p:txBody>
          <a:bodyPr/>
          <a:lstStyle/>
          <a:p>
            <a:endParaRPr lang="en-US"/>
          </a:p>
        </p:txBody>
      </p:sp>
      <p:sp>
        <p:nvSpPr>
          <p:cNvPr id="59" name="Text 57"/>
          <p:cNvSpPr/>
          <p:nvPr/>
        </p:nvSpPr>
        <p:spPr>
          <a:xfrm>
            <a:off x="6766560" y="3767328"/>
            <a:ext cx="2167128" cy="475488"/>
          </a:xfrm>
          <a:prstGeom prst="rect">
            <a:avLst/>
          </a:prstGeom>
          <a:noFill/>
          <a:ln/>
        </p:spPr>
        <p:txBody>
          <a:bodyPr wrap="square" rtlCol="0" anchor="ctr"/>
          <a:lstStyle/>
          <a:p>
            <a:pPr marL="0" indent="0" algn="l">
              <a:buNone/>
            </a:pPr>
            <a:r>
              <a:rPr lang="en-US" sz="1150" dirty="0">
                <a:solidFill>
                  <a:srgbClr val="1A2B4A"/>
                </a:solidFill>
                <a:latin typeface="Calibri" pitchFamily="34" charset="0"/>
                <a:ea typeface="Calibri" pitchFamily="34" charset="-122"/>
                <a:cs typeface="Calibri" pitchFamily="34" charset="-120"/>
              </a:rPr>
              <a:t>M&amp;S individual stores</a:t>
            </a:r>
            <a:endParaRPr lang="en-US" sz="1150" dirty="0"/>
          </a:p>
        </p:txBody>
      </p:sp>
      <p:sp>
        <p:nvSpPr>
          <p:cNvPr id="60" name="Text 58"/>
          <p:cNvSpPr/>
          <p:nvPr/>
        </p:nvSpPr>
        <p:spPr>
          <a:xfrm>
            <a:off x="274320" y="4800600"/>
            <a:ext cx="8595360" cy="320040"/>
          </a:xfrm>
          <a:prstGeom prst="rect">
            <a:avLst/>
          </a:prstGeom>
          <a:noFill/>
          <a:ln/>
        </p:spPr>
        <p:txBody>
          <a:bodyPr wrap="square" rtlCol="0" anchor="ctr"/>
          <a:lstStyle/>
          <a:p>
            <a:pPr marL="0" indent="0">
              <a:buNone/>
            </a:pPr>
            <a:r>
              <a:rPr lang="en-US" sz="900" i="1" dirty="0">
                <a:solidFill>
                  <a:srgbClr val="8294A5"/>
                </a:solidFill>
                <a:latin typeface="Calibri" pitchFamily="34" charset="0"/>
                <a:ea typeface="Calibri" pitchFamily="34" charset="-122"/>
                <a:cs typeface="Calibri" pitchFamily="34" charset="-120"/>
              </a:rPr>
              <a:t>Source: Daft (2021); Mullins (2019); Buchanan and Huczynski (2021)</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chemeClr val="tx2">
            <a:lumMod val="50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C8932A"/>
          </a:solidFill>
          <a:ln w="12700">
            <a:solidFill>
              <a:srgbClr val="C8932A"/>
            </a:solidFill>
            <a:prstDash val="solid"/>
          </a:ln>
        </p:spPr>
        <p:txBody>
          <a:bodyPr/>
          <a:lstStyle/>
          <a:p>
            <a:endParaRPr lang="en-US"/>
          </a:p>
        </p:txBody>
      </p:sp>
      <p:sp>
        <p:nvSpPr>
          <p:cNvPr id="3" name="Text 1"/>
          <p:cNvSpPr/>
          <p:nvPr/>
        </p:nvSpPr>
        <p:spPr>
          <a:xfrm>
            <a:off x="411480" y="274320"/>
            <a:ext cx="8229600" cy="594360"/>
          </a:xfrm>
          <a:prstGeom prst="rect">
            <a:avLst/>
          </a:prstGeom>
          <a:noFill/>
          <a:ln/>
        </p:spPr>
        <p:txBody>
          <a:bodyPr wrap="square" rtlCol="0" anchor="ctr"/>
          <a:lstStyle/>
          <a:p>
            <a:pPr marL="0" indent="0">
              <a:buNone/>
            </a:pPr>
            <a:r>
              <a:rPr lang="en-US" sz="3600" b="1" dirty="0">
                <a:solidFill>
                  <a:srgbClr val="FFFFFF"/>
                </a:solidFill>
                <a:latin typeface="Calibri" pitchFamily="34" charset="0"/>
                <a:ea typeface="Calibri" pitchFamily="34" charset="-122"/>
                <a:cs typeface="Calibri" pitchFamily="34" charset="-120"/>
              </a:rPr>
              <a:t>Conclusion</a:t>
            </a:r>
            <a:endParaRPr lang="en-US" sz="3600" dirty="0"/>
          </a:p>
        </p:txBody>
      </p:sp>
      <p:sp>
        <p:nvSpPr>
          <p:cNvPr id="4" name="Shape 2"/>
          <p:cNvSpPr/>
          <p:nvPr/>
        </p:nvSpPr>
        <p:spPr>
          <a:xfrm>
            <a:off x="411480" y="914400"/>
            <a:ext cx="8321040" cy="0"/>
          </a:xfrm>
          <a:prstGeom prst="line">
            <a:avLst/>
          </a:prstGeom>
          <a:noFill/>
          <a:ln w="19050">
            <a:solidFill>
              <a:srgbClr val="C8932A"/>
            </a:solidFill>
            <a:prstDash val="solid"/>
          </a:ln>
        </p:spPr>
        <p:txBody>
          <a:bodyPr/>
          <a:lstStyle/>
          <a:p>
            <a:endParaRPr lang="en-US"/>
          </a:p>
        </p:txBody>
      </p:sp>
      <p:sp>
        <p:nvSpPr>
          <p:cNvPr id="5" name="Shape 3"/>
          <p:cNvSpPr/>
          <p:nvPr/>
        </p:nvSpPr>
        <p:spPr>
          <a:xfrm>
            <a:off x="365760" y="1051560"/>
            <a:ext cx="73152" cy="640080"/>
          </a:xfrm>
          <a:prstGeom prst="rect">
            <a:avLst/>
          </a:prstGeom>
          <a:solidFill>
            <a:srgbClr val="C8932A"/>
          </a:solidFill>
          <a:ln w="12700">
            <a:solidFill>
              <a:srgbClr val="C8932A"/>
            </a:solidFill>
            <a:prstDash val="solid"/>
          </a:ln>
        </p:spPr>
        <p:txBody>
          <a:bodyPr/>
          <a:lstStyle/>
          <a:p>
            <a:endParaRPr lang="en-US"/>
          </a:p>
        </p:txBody>
      </p:sp>
      <p:sp>
        <p:nvSpPr>
          <p:cNvPr id="6" name="Text 4"/>
          <p:cNvSpPr/>
          <p:nvPr/>
        </p:nvSpPr>
        <p:spPr>
          <a:xfrm>
            <a:off x="548640" y="1051560"/>
            <a:ext cx="8229600" cy="274320"/>
          </a:xfrm>
          <a:prstGeom prst="rect">
            <a:avLst/>
          </a:prstGeom>
          <a:noFill/>
          <a:ln/>
        </p:spPr>
        <p:txBody>
          <a:bodyPr wrap="square" rtlCol="0" anchor="ctr"/>
          <a:lstStyle/>
          <a:p>
            <a:pPr marL="0" indent="0">
              <a:buNone/>
            </a:pPr>
            <a:r>
              <a:rPr lang="en-US" sz="1400" b="1" dirty="0">
                <a:solidFill>
                  <a:srgbClr val="C8932A"/>
                </a:solidFill>
                <a:latin typeface="Calibri" pitchFamily="34" charset="0"/>
                <a:ea typeface="Calibri" pitchFamily="34" charset="-122"/>
                <a:cs typeface="Calibri" pitchFamily="34" charset="-120"/>
              </a:rPr>
              <a:t>Functional Structure</a:t>
            </a:r>
            <a:endParaRPr lang="en-US" sz="1400" dirty="0"/>
          </a:p>
        </p:txBody>
      </p:sp>
      <p:sp>
        <p:nvSpPr>
          <p:cNvPr id="7" name="Text 5"/>
          <p:cNvSpPr/>
          <p:nvPr/>
        </p:nvSpPr>
        <p:spPr>
          <a:xfrm>
            <a:off x="548640" y="1316736"/>
            <a:ext cx="8229600" cy="566928"/>
          </a:xfrm>
          <a:prstGeom prst="rect">
            <a:avLst/>
          </a:prstGeom>
          <a:noFill/>
          <a:ln/>
        </p:spPr>
        <p:txBody>
          <a:bodyPr wrap="square" rtlCol="0" anchor="ctr"/>
          <a:lstStyle/>
          <a:p>
            <a:pPr marL="0" indent="0">
              <a:buNone/>
            </a:pPr>
            <a:r>
              <a:rPr lang="en-US" sz="1250" dirty="0">
                <a:solidFill>
                  <a:srgbClr val="EAF0F9"/>
                </a:solidFill>
                <a:latin typeface="Calibri" pitchFamily="34" charset="0"/>
                <a:ea typeface="Calibri" pitchFamily="34" charset="-122"/>
                <a:cs typeface="Calibri" pitchFamily="34" charset="-120"/>
              </a:rPr>
              <a:t>Groups staff by expertise; ideal for large, stable organisations such as M&amp;S at the corporate level. It promotes specialisation but can create departmental silos (Daft, 2021).</a:t>
            </a:r>
            <a:endParaRPr lang="en-US" sz="1250" dirty="0"/>
          </a:p>
        </p:txBody>
      </p:sp>
      <p:sp>
        <p:nvSpPr>
          <p:cNvPr id="8" name="Shape 6"/>
          <p:cNvSpPr/>
          <p:nvPr/>
        </p:nvSpPr>
        <p:spPr>
          <a:xfrm>
            <a:off x="365760" y="1965960"/>
            <a:ext cx="73152" cy="640080"/>
          </a:xfrm>
          <a:prstGeom prst="rect">
            <a:avLst/>
          </a:prstGeom>
          <a:solidFill>
            <a:srgbClr val="C8932A"/>
          </a:solidFill>
          <a:ln w="12700">
            <a:solidFill>
              <a:srgbClr val="C8932A"/>
            </a:solidFill>
            <a:prstDash val="solid"/>
          </a:ln>
        </p:spPr>
        <p:txBody>
          <a:bodyPr/>
          <a:lstStyle/>
          <a:p>
            <a:endParaRPr lang="en-US"/>
          </a:p>
        </p:txBody>
      </p:sp>
      <p:sp>
        <p:nvSpPr>
          <p:cNvPr id="9" name="Text 7"/>
          <p:cNvSpPr/>
          <p:nvPr/>
        </p:nvSpPr>
        <p:spPr>
          <a:xfrm>
            <a:off x="548640" y="1965960"/>
            <a:ext cx="8229600" cy="274320"/>
          </a:xfrm>
          <a:prstGeom prst="rect">
            <a:avLst/>
          </a:prstGeom>
          <a:noFill/>
          <a:ln/>
        </p:spPr>
        <p:txBody>
          <a:bodyPr wrap="square" rtlCol="0" anchor="ctr"/>
          <a:lstStyle/>
          <a:p>
            <a:pPr marL="0" indent="0">
              <a:buNone/>
            </a:pPr>
            <a:r>
              <a:rPr lang="en-US" sz="1400" b="1" dirty="0">
                <a:solidFill>
                  <a:srgbClr val="C8932A"/>
                </a:solidFill>
                <a:latin typeface="Calibri" pitchFamily="34" charset="0"/>
                <a:ea typeface="Calibri" pitchFamily="34" charset="-122"/>
                <a:cs typeface="Calibri" pitchFamily="34" charset="-120"/>
              </a:rPr>
              <a:t>Divisional Structure</a:t>
            </a:r>
            <a:endParaRPr lang="en-US" sz="1400" dirty="0"/>
          </a:p>
        </p:txBody>
      </p:sp>
      <p:sp>
        <p:nvSpPr>
          <p:cNvPr id="10" name="Text 8"/>
          <p:cNvSpPr/>
          <p:nvPr/>
        </p:nvSpPr>
        <p:spPr>
          <a:xfrm>
            <a:off x="548640" y="2231136"/>
            <a:ext cx="8229600" cy="566928"/>
          </a:xfrm>
          <a:prstGeom prst="rect">
            <a:avLst/>
          </a:prstGeom>
          <a:noFill/>
          <a:ln/>
        </p:spPr>
        <p:txBody>
          <a:bodyPr wrap="square" rtlCol="0" anchor="ctr"/>
          <a:lstStyle/>
          <a:p>
            <a:pPr marL="0" indent="0">
              <a:buNone/>
            </a:pPr>
            <a:r>
              <a:rPr lang="en-US" sz="1250" dirty="0">
                <a:solidFill>
                  <a:srgbClr val="EAF0F9"/>
                </a:solidFill>
                <a:latin typeface="Calibri" pitchFamily="34" charset="0"/>
                <a:ea typeface="Calibri" pitchFamily="34" charset="-122"/>
                <a:cs typeface="Calibri" pitchFamily="34" charset="-120"/>
              </a:rPr>
              <a:t>Organises around products or markets; M&amp;S uses this to manage Food and Clothing &amp; Home as distinct business units with dedicated resources (Mintzberg, 2020).</a:t>
            </a:r>
            <a:endParaRPr lang="en-US" sz="1250" dirty="0"/>
          </a:p>
        </p:txBody>
      </p:sp>
      <p:sp>
        <p:nvSpPr>
          <p:cNvPr id="11" name="Shape 9"/>
          <p:cNvSpPr/>
          <p:nvPr/>
        </p:nvSpPr>
        <p:spPr>
          <a:xfrm>
            <a:off x="365760" y="2880360"/>
            <a:ext cx="73152" cy="640080"/>
          </a:xfrm>
          <a:prstGeom prst="rect">
            <a:avLst/>
          </a:prstGeom>
          <a:solidFill>
            <a:srgbClr val="C8932A"/>
          </a:solidFill>
          <a:ln w="12700">
            <a:solidFill>
              <a:srgbClr val="C8932A"/>
            </a:solidFill>
            <a:prstDash val="solid"/>
          </a:ln>
        </p:spPr>
        <p:txBody>
          <a:bodyPr/>
          <a:lstStyle/>
          <a:p>
            <a:endParaRPr lang="en-US"/>
          </a:p>
        </p:txBody>
      </p:sp>
      <p:sp>
        <p:nvSpPr>
          <p:cNvPr id="12" name="Text 10"/>
          <p:cNvSpPr/>
          <p:nvPr/>
        </p:nvSpPr>
        <p:spPr>
          <a:xfrm>
            <a:off x="548640" y="2880360"/>
            <a:ext cx="8229600" cy="274320"/>
          </a:xfrm>
          <a:prstGeom prst="rect">
            <a:avLst/>
          </a:prstGeom>
          <a:noFill/>
          <a:ln/>
        </p:spPr>
        <p:txBody>
          <a:bodyPr wrap="square" rtlCol="0" anchor="ctr"/>
          <a:lstStyle/>
          <a:p>
            <a:pPr marL="0" indent="0">
              <a:buNone/>
            </a:pPr>
            <a:r>
              <a:rPr lang="en-US" sz="1400" b="1" dirty="0">
                <a:solidFill>
                  <a:srgbClr val="C8932A"/>
                </a:solidFill>
                <a:latin typeface="Calibri" pitchFamily="34" charset="0"/>
                <a:ea typeface="Calibri" pitchFamily="34" charset="-122"/>
                <a:cs typeface="Calibri" pitchFamily="34" charset="-120"/>
              </a:rPr>
              <a:t>Flat Structure</a:t>
            </a:r>
            <a:endParaRPr lang="en-US" sz="1400" dirty="0"/>
          </a:p>
        </p:txBody>
      </p:sp>
      <p:sp>
        <p:nvSpPr>
          <p:cNvPr id="13" name="Text 11"/>
          <p:cNvSpPr/>
          <p:nvPr/>
        </p:nvSpPr>
        <p:spPr>
          <a:xfrm>
            <a:off x="548640" y="3145536"/>
            <a:ext cx="8229600" cy="566928"/>
          </a:xfrm>
          <a:prstGeom prst="rect">
            <a:avLst/>
          </a:prstGeom>
          <a:noFill/>
          <a:ln/>
        </p:spPr>
        <p:txBody>
          <a:bodyPr wrap="square" rtlCol="0" anchor="ctr"/>
          <a:lstStyle/>
          <a:p>
            <a:pPr marL="0" indent="0">
              <a:buNone/>
            </a:pPr>
            <a:r>
              <a:rPr lang="en-US" sz="1250" dirty="0">
                <a:solidFill>
                  <a:srgbClr val="EAF0F9"/>
                </a:solidFill>
                <a:latin typeface="Calibri" pitchFamily="34" charset="0"/>
                <a:ea typeface="Calibri" pitchFamily="34" charset="-122"/>
                <a:cs typeface="Calibri" pitchFamily="34" charset="-120"/>
              </a:rPr>
              <a:t>Reduces management layers; applied at store level in M&amp;S to empower frontline staff, improve customer responsiveness and reduce overhead costs (Buchanan and Huczynski, 2021).</a:t>
            </a:r>
            <a:endParaRPr lang="en-US" sz="1250" dirty="0"/>
          </a:p>
        </p:txBody>
      </p:sp>
      <p:sp>
        <p:nvSpPr>
          <p:cNvPr id="14" name="Shape 12"/>
          <p:cNvSpPr/>
          <p:nvPr/>
        </p:nvSpPr>
        <p:spPr>
          <a:xfrm>
            <a:off x="365760" y="3794760"/>
            <a:ext cx="73152" cy="640080"/>
          </a:xfrm>
          <a:prstGeom prst="rect">
            <a:avLst/>
          </a:prstGeom>
          <a:solidFill>
            <a:srgbClr val="C8932A"/>
          </a:solidFill>
          <a:ln w="12700">
            <a:solidFill>
              <a:srgbClr val="C8932A"/>
            </a:solidFill>
            <a:prstDash val="solid"/>
          </a:ln>
        </p:spPr>
        <p:txBody>
          <a:bodyPr/>
          <a:lstStyle/>
          <a:p>
            <a:endParaRPr lang="en-US"/>
          </a:p>
        </p:txBody>
      </p:sp>
      <p:sp>
        <p:nvSpPr>
          <p:cNvPr id="15" name="Text 13"/>
          <p:cNvSpPr/>
          <p:nvPr/>
        </p:nvSpPr>
        <p:spPr>
          <a:xfrm>
            <a:off x="548640" y="3794760"/>
            <a:ext cx="8229600" cy="274320"/>
          </a:xfrm>
          <a:prstGeom prst="rect">
            <a:avLst/>
          </a:prstGeom>
          <a:noFill/>
          <a:ln/>
        </p:spPr>
        <p:txBody>
          <a:bodyPr wrap="square" rtlCol="0" anchor="ctr"/>
          <a:lstStyle/>
          <a:p>
            <a:pPr marL="0" indent="0">
              <a:buNone/>
            </a:pPr>
            <a:r>
              <a:rPr lang="en-US" sz="1400" b="1" dirty="0">
                <a:solidFill>
                  <a:srgbClr val="C8932A"/>
                </a:solidFill>
                <a:latin typeface="Calibri" pitchFamily="34" charset="0"/>
                <a:ea typeface="Calibri" pitchFamily="34" charset="-122"/>
                <a:cs typeface="Calibri" pitchFamily="34" charset="-120"/>
              </a:rPr>
              <a:t>Overall Insight</a:t>
            </a:r>
            <a:endParaRPr lang="en-US" sz="1400" dirty="0"/>
          </a:p>
        </p:txBody>
      </p:sp>
      <p:sp>
        <p:nvSpPr>
          <p:cNvPr id="16" name="Text 14"/>
          <p:cNvSpPr/>
          <p:nvPr/>
        </p:nvSpPr>
        <p:spPr>
          <a:xfrm>
            <a:off x="548640" y="4059936"/>
            <a:ext cx="8229600" cy="566928"/>
          </a:xfrm>
          <a:prstGeom prst="rect">
            <a:avLst/>
          </a:prstGeom>
          <a:noFill/>
          <a:ln/>
        </p:spPr>
        <p:txBody>
          <a:bodyPr wrap="square" rtlCol="0" anchor="ctr"/>
          <a:lstStyle/>
          <a:p>
            <a:pPr marL="0" indent="0">
              <a:buNone/>
            </a:pPr>
            <a:r>
              <a:rPr lang="en-US" sz="1250" dirty="0">
                <a:solidFill>
                  <a:srgbClr val="EAF0F9"/>
                </a:solidFill>
                <a:latin typeface="Calibri" pitchFamily="34" charset="0"/>
                <a:ea typeface="Calibri" pitchFamily="34" charset="-122"/>
                <a:cs typeface="Calibri" pitchFamily="34" charset="-120"/>
              </a:rPr>
              <a:t>No single structure is universally optimal. Effective organisations such as M&amp;S often combine structural models across different levels to balance control with agility (Robbins and Judge, 2022).</a:t>
            </a:r>
            <a:endParaRPr lang="en-US" sz="12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EAF0F9"/>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0"/>
          </a:xfrm>
          <a:prstGeom prst="rect">
            <a:avLst/>
          </a:prstGeom>
          <a:solidFill>
            <a:schemeClr val="tx2">
              <a:lumMod val="50000"/>
            </a:schemeClr>
          </a:solidFill>
          <a:ln w="12700">
            <a:solidFill>
              <a:srgbClr val="1A2B4A"/>
            </a:solidFill>
            <a:prstDash val="solid"/>
          </a:ln>
        </p:spPr>
        <p:txBody>
          <a:bodyPr/>
          <a:lstStyle/>
          <a:p>
            <a:endParaRPr lang="en-US" dirty="0"/>
          </a:p>
        </p:txBody>
      </p:sp>
      <p:sp>
        <p:nvSpPr>
          <p:cNvPr id="3" name="Text 1"/>
          <p:cNvSpPr/>
          <p:nvPr/>
        </p:nvSpPr>
        <p:spPr>
          <a:xfrm>
            <a:off x="411480" y="0"/>
            <a:ext cx="8321040" cy="822960"/>
          </a:xfrm>
          <a:prstGeom prst="rect">
            <a:avLst/>
          </a:prstGeom>
          <a:noFill/>
          <a:ln/>
        </p:spPr>
        <p:txBody>
          <a:bodyPr wrap="square" lIns="0" tIns="0" rIns="0" bIns="0"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Reference List</a:t>
            </a:r>
            <a:endParaRPr lang="en-US" sz="2800" dirty="0"/>
          </a:p>
        </p:txBody>
      </p:sp>
      <p:sp>
        <p:nvSpPr>
          <p:cNvPr id="4" name="Text 2"/>
          <p:cNvSpPr/>
          <p:nvPr/>
        </p:nvSpPr>
        <p:spPr>
          <a:xfrm>
            <a:off x="365760" y="914400"/>
            <a:ext cx="8412480" cy="530352"/>
          </a:xfrm>
          <a:prstGeom prst="rect">
            <a:avLst/>
          </a:prstGeom>
          <a:noFill/>
          <a:ln/>
        </p:spPr>
        <p:txBody>
          <a:bodyPr wrap="square" rtlCol="0" anchor="ctr"/>
          <a:lstStyle/>
          <a:p>
            <a:pPr marL="0" indent="0">
              <a:buNone/>
            </a:pPr>
            <a:r>
              <a:rPr lang="en-US" sz="1200" dirty="0">
                <a:solidFill>
                  <a:srgbClr val="1A2B4A"/>
                </a:solidFill>
                <a:latin typeface="Calibri" pitchFamily="34" charset="0"/>
                <a:ea typeface="Calibri" pitchFamily="34" charset="-122"/>
                <a:cs typeface="Calibri" pitchFamily="34" charset="-120"/>
              </a:rPr>
              <a:t>Buchanan, D.A. and Huczynski, A.A. (2021) Organisational Behaviour. 10th edn. Harlow: Pearson Education.</a:t>
            </a:r>
            <a:endParaRPr lang="en-US" sz="1200" dirty="0"/>
          </a:p>
        </p:txBody>
      </p:sp>
      <p:sp>
        <p:nvSpPr>
          <p:cNvPr id="5" name="Shape 3"/>
          <p:cNvSpPr/>
          <p:nvPr/>
        </p:nvSpPr>
        <p:spPr>
          <a:xfrm>
            <a:off x="365760" y="1417320"/>
            <a:ext cx="8412480" cy="0"/>
          </a:xfrm>
          <a:prstGeom prst="line">
            <a:avLst/>
          </a:prstGeom>
          <a:noFill/>
          <a:ln w="6350">
            <a:solidFill>
              <a:srgbClr val="1E4D8C">
                <a:alpha val="30000"/>
              </a:srgbClr>
            </a:solidFill>
            <a:prstDash val="solid"/>
          </a:ln>
        </p:spPr>
        <p:txBody>
          <a:bodyPr/>
          <a:lstStyle/>
          <a:p>
            <a:endParaRPr lang="en-US"/>
          </a:p>
        </p:txBody>
      </p:sp>
      <p:sp>
        <p:nvSpPr>
          <p:cNvPr id="6" name="Text 4"/>
          <p:cNvSpPr/>
          <p:nvPr/>
        </p:nvSpPr>
        <p:spPr>
          <a:xfrm>
            <a:off x="365760" y="1490472"/>
            <a:ext cx="8412480" cy="530352"/>
          </a:xfrm>
          <a:prstGeom prst="rect">
            <a:avLst/>
          </a:prstGeom>
          <a:noFill/>
          <a:ln/>
        </p:spPr>
        <p:txBody>
          <a:bodyPr wrap="square" rtlCol="0" anchor="ctr"/>
          <a:lstStyle/>
          <a:p>
            <a:pPr marL="0" indent="0">
              <a:buNone/>
            </a:pPr>
            <a:r>
              <a:rPr lang="en-US" sz="1200" dirty="0">
                <a:solidFill>
                  <a:srgbClr val="1A2B4A"/>
                </a:solidFill>
                <a:latin typeface="Calibri" pitchFamily="34" charset="0"/>
                <a:ea typeface="Calibri" pitchFamily="34" charset="-122"/>
                <a:cs typeface="Calibri" pitchFamily="34" charset="-120"/>
              </a:rPr>
              <a:t>Chartered Management Institute (CMI) (2022) Flat Organisational Structures: Benefits and Challenges. Available at: https://www.managers.org.uk/knowledge-and-insights/resource/flat-organisational-structures/ (Accessed: 10 March 2026).</a:t>
            </a:r>
            <a:endParaRPr lang="en-US" sz="1200" dirty="0"/>
          </a:p>
        </p:txBody>
      </p:sp>
      <p:sp>
        <p:nvSpPr>
          <p:cNvPr id="7" name="Shape 5"/>
          <p:cNvSpPr/>
          <p:nvPr/>
        </p:nvSpPr>
        <p:spPr>
          <a:xfrm>
            <a:off x="365760" y="1993392"/>
            <a:ext cx="8412480" cy="0"/>
          </a:xfrm>
          <a:prstGeom prst="line">
            <a:avLst/>
          </a:prstGeom>
          <a:noFill/>
          <a:ln w="6350">
            <a:solidFill>
              <a:srgbClr val="1E4D8C">
                <a:alpha val="30000"/>
              </a:srgbClr>
            </a:solidFill>
            <a:prstDash val="solid"/>
          </a:ln>
        </p:spPr>
        <p:txBody>
          <a:bodyPr/>
          <a:lstStyle/>
          <a:p>
            <a:endParaRPr lang="en-US"/>
          </a:p>
        </p:txBody>
      </p:sp>
      <p:sp>
        <p:nvSpPr>
          <p:cNvPr id="8" name="Text 6"/>
          <p:cNvSpPr/>
          <p:nvPr/>
        </p:nvSpPr>
        <p:spPr>
          <a:xfrm>
            <a:off x="365760" y="2066544"/>
            <a:ext cx="8412480" cy="530352"/>
          </a:xfrm>
          <a:prstGeom prst="rect">
            <a:avLst/>
          </a:prstGeom>
          <a:noFill/>
          <a:ln/>
        </p:spPr>
        <p:txBody>
          <a:bodyPr wrap="square" rtlCol="0" anchor="ctr"/>
          <a:lstStyle/>
          <a:p>
            <a:pPr marL="0" indent="0">
              <a:buNone/>
            </a:pPr>
            <a:r>
              <a:rPr lang="en-US" sz="1200" dirty="0">
                <a:solidFill>
                  <a:srgbClr val="1A2B4A"/>
                </a:solidFill>
                <a:latin typeface="Calibri" pitchFamily="34" charset="0"/>
                <a:ea typeface="Calibri" pitchFamily="34" charset="-122"/>
                <a:cs typeface="Calibri" pitchFamily="34" charset="-120"/>
              </a:rPr>
              <a:t>Daft, R.L. (2021) Organisation Theory and Design. 13th edn. Mason, OH: South-Western Cengage Learning.</a:t>
            </a:r>
            <a:endParaRPr lang="en-US" sz="1200" dirty="0"/>
          </a:p>
        </p:txBody>
      </p:sp>
      <p:sp>
        <p:nvSpPr>
          <p:cNvPr id="9" name="Shape 7"/>
          <p:cNvSpPr/>
          <p:nvPr/>
        </p:nvSpPr>
        <p:spPr>
          <a:xfrm>
            <a:off x="365760" y="2569464"/>
            <a:ext cx="8412480" cy="0"/>
          </a:xfrm>
          <a:prstGeom prst="line">
            <a:avLst/>
          </a:prstGeom>
          <a:noFill/>
          <a:ln w="6350">
            <a:solidFill>
              <a:srgbClr val="1E4D8C">
                <a:alpha val="30000"/>
              </a:srgbClr>
            </a:solidFill>
            <a:prstDash val="solid"/>
          </a:ln>
        </p:spPr>
        <p:txBody>
          <a:bodyPr/>
          <a:lstStyle/>
          <a:p>
            <a:endParaRPr lang="en-US"/>
          </a:p>
        </p:txBody>
      </p:sp>
      <p:sp>
        <p:nvSpPr>
          <p:cNvPr id="10" name="Text 8"/>
          <p:cNvSpPr/>
          <p:nvPr/>
        </p:nvSpPr>
        <p:spPr>
          <a:xfrm>
            <a:off x="365760" y="2642616"/>
            <a:ext cx="8412480" cy="530352"/>
          </a:xfrm>
          <a:prstGeom prst="rect">
            <a:avLst/>
          </a:prstGeom>
          <a:noFill/>
          <a:ln/>
        </p:spPr>
        <p:txBody>
          <a:bodyPr wrap="square" rtlCol="0" anchor="ctr"/>
          <a:lstStyle/>
          <a:p>
            <a:pPr marL="0" indent="0">
              <a:buNone/>
            </a:pPr>
            <a:r>
              <a:rPr lang="en-US" sz="1200" dirty="0">
                <a:solidFill>
                  <a:srgbClr val="1A2B4A"/>
                </a:solidFill>
                <a:latin typeface="Calibri" pitchFamily="34" charset="0"/>
                <a:ea typeface="Calibri" pitchFamily="34" charset="-122"/>
                <a:cs typeface="Calibri" pitchFamily="34" charset="-120"/>
              </a:rPr>
              <a:t>Marks and Spencer Group plc (2023) Annual Report and Financial Statements 2023. Available at: www.marksandspencer.com/investorrelations (Accessed: 12 March 2026).</a:t>
            </a:r>
            <a:endParaRPr lang="en-US" sz="1200" dirty="0"/>
          </a:p>
        </p:txBody>
      </p:sp>
      <p:sp>
        <p:nvSpPr>
          <p:cNvPr id="11" name="Shape 9"/>
          <p:cNvSpPr/>
          <p:nvPr/>
        </p:nvSpPr>
        <p:spPr>
          <a:xfrm>
            <a:off x="365760" y="3145536"/>
            <a:ext cx="8412480" cy="0"/>
          </a:xfrm>
          <a:prstGeom prst="line">
            <a:avLst/>
          </a:prstGeom>
          <a:noFill/>
          <a:ln w="6350">
            <a:solidFill>
              <a:srgbClr val="1E4D8C">
                <a:alpha val="30000"/>
              </a:srgbClr>
            </a:solidFill>
            <a:prstDash val="solid"/>
          </a:ln>
        </p:spPr>
        <p:txBody>
          <a:bodyPr/>
          <a:lstStyle/>
          <a:p>
            <a:endParaRPr lang="en-US"/>
          </a:p>
        </p:txBody>
      </p:sp>
      <p:sp>
        <p:nvSpPr>
          <p:cNvPr id="12" name="Text 10"/>
          <p:cNvSpPr/>
          <p:nvPr/>
        </p:nvSpPr>
        <p:spPr>
          <a:xfrm>
            <a:off x="365760" y="3218688"/>
            <a:ext cx="8412480" cy="530352"/>
          </a:xfrm>
          <a:prstGeom prst="rect">
            <a:avLst/>
          </a:prstGeom>
          <a:noFill/>
          <a:ln/>
        </p:spPr>
        <p:txBody>
          <a:bodyPr wrap="square" rtlCol="0" anchor="ctr"/>
          <a:lstStyle/>
          <a:p>
            <a:pPr marL="0" indent="0">
              <a:buNone/>
            </a:pPr>
            <a:r>
              <a:rPr lang="en-US" sz="1200" dirty="0">
                <a:solidFill>
                  <a:srgbClr val="1A2B4A"/>
                </a:solidFill>
                <a:latin typeface="Calibri" pitchFamily="34" charset="0"/>
                <a:ea typeface="Calibri" pitchFamily="34" charset="-122"/>
                <a:cs typeface="Calibri" pitchFamily="34" charset="-120"/>
              </a:rPr>
              <a:t>Clegg, S., Kornberger, M. and Pitsis, T. (2022) Managing and Organisations: An Introduction to Theory and Practice. 5th edn. London: Sage Publications.</a:t>
            </a:r>
            <a:endParaRPr lang="en-US" sz="1200" dirty="0"/>
          </a:p>
        </p:txBody>
      </p:sp>
      <p:sp>
        <p:nvSpPr>
          <p:cNvPr id="13" name="Shape 11"/>
          <p:cNvSpPr/>
          <p:nvPr/>
        </p:nvSpPr>
        <p:spPr>
          <a:xfrm>
            <a:off x="365760" y="3721608"/>
            <a:ext cx="8412480" cy="0"/>
          </a:xfrm>
          <a:prstGeom prst="line">
            <a:avLst/>
          </a:prstGeom>
          <a:noFill/>
          <a:ln w="6350">
            <a:solidFill>
              <a:srgbClr val="1E4D8C">
                <a:alpha val="30000"/>
              </a:srgbClr>
            </a:solidFill>
            <a:prstDash val="solid"/>
          </a:ln>
        </p:spPr>
        <p:txBody>
          <a:bodyPr/>
          <a:lstStyle/>
          <a:p>
            <a:endParaRPr lang="en-US"/>
          </a:p>
        </p:txBody>
      </p:sp>
      <p:sp>
        <p:nvSpPr>
          <p:cNvPr id="14" name="Text 12"/>
          <p:cNvSpPr/>
          <p:nvPr/>
        </p:nvSpPr>
        <p:spPr>
          <a:xfrm>
            <a:off x="365760" y="3794760"/>
            <a:ext cx="8412480" cy="530352"/>
          </a:xfrm>
          <a:prstGeom prst="rect">
            <a:avLst/>
          </a:prstGeom>
          <a:noFill/>
          <a:ln/>
        </p:spPr>
        <p:txBody>
          <a:bodyPr wrap="square" rtlCol="0" anchor="ctr"/>
          <a:lstStyle/>
          <a:p>
            <a:pPr marL="0" indent="0">
              <a:buNone/>
            </a:pPr>
            <a:r>
              <a:rPr lang="en-US" sz="1200" dirty="0">
                <a:solidFill>
                  <a:srgbClr val="1A2B4A"/>
                </a:solidFill>
                <a:latin typeface="Calibri" pitchFamily="34" charset="0"/>
                <a:ea typeface="Calibri" pitchFamily="34" charset="-122"/>
                <a:cs typeface="Calibri" pitchFamily="34" charset="-120"/>
              </a:rPr>
              <a:t>Mullins, L.J. (2019) Organisational Behaviour in the Workplace. 12th edn. Harlow: Pearson Education.</a:t>
            </a:r>
            <a:endParaRPr lang="en-US" sz="1200" dirty="0"/>
          </a:p>
        </p:txBody>
      </p:sp>
      <p:sp>
        <p:nvSpPr>
          <p:cNvPr id="15" name="Shape 13"/>
          <p:cNvSpPr/>
          <p:nvPr/>
        </p:nvSpPr>
        <p:spPr>
          <a:xfrm>
            <a:off x="365760" y="4297680"/>
            <a:ext cx="8412480" cy="0"/>
          </a:xfrm>
          <a:prstGeom prst="line">
            <a:avLst/>
          </a:prstGeom>
          <a:noFill/>
          <a:ln w="6350">
            <a:solidFill>
              <a:srgbClr val="1E4D8C">
                <a:alpha val="30000"/>
              </a:srgbClr>
            </a:solidFill>
            <a:prstDash val="solid"/>
          </a:ln>
        </p:spPr>
        <p:txBody>
          <a:bodyPr/>
          <a:lstStyle/>
          <a:p>
            <a:endParaRPr lang="en-US"/>
          </a:p>
        </p:txBody>
      </p:sp>
      <p:sp>
        <p:nvSpPr>
          <p:cNvPr id="16" name="Text 14"/>
          <p:cNvSpPr/>
          <p:nvPr/>
        </p:nvSpPr>
        <p:spPr>
          <a:xfrm>
            <a:off x="365760" y="4370832"/>
            <a:ext cx="8412480" cy="530352"/>
          </a:xfrm>
          <a:prstGeom prst="rect">
            <a:avLst/>
          </a:prstGeom>
          <a:noFill/>
          <a:ln/>
        </p:spPr>
        <p:txBody>
          <a:bodyPr wrap="square" rtlCol="0" anchor="ctr"/>
          <a:lstStyle/>
          <a:p>
            <a:pPr marL="0" indent="0">
              <a:buNone/>
            </a:pPr>
            <a:r>
              <a:rPr lang="en-US" sz="1200" dirty="0">
                <a:solidFill>
                  <a:srgbClr val="1A2B4A"/>
                </a:solidFill>
                <a:latin typeface="Calibri" pitchFamily="34" charset="0"/>
                <a:ea typeface="Calibri" pitchFamily="34" charset="-122"/>
                <a:cs typeface="Calibri" pitchFamily="34" charset="-120"/>
              </a:rPr>
              <a:t>Robbins, S.P. and Judge, T.A. (2022) Essentials of Organisational Behaviour. 15th edn. Harlow: Pearson Education.</a:t>
            </a:r>
            <a:endParaRPr lang="en-US" sz="1200" dirty="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404</TotalTime>
  <Words>2685</Words>
  <Application>Microsoft Macintosh PowerPoint</Application>
  <PresentationFormat>On-screen Show (16:9)</PresentationFormat>
  <Paragraphs>228</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Structure: Marks and Spencer</dc:title>
  <dc:subject/>
  <dc:creator>Monika Kitova</dc:creator>
  <cp:keywords/>
  <dc:description/>
  <cp:lastModifiedBy>. .</cp:lastModifiedBy>
  <cp:revision>73</cp:revision>
  <dcterms:created xsi:type="dcterms:W3CDTF">2026-03-07T09:14:00Z</dcterms:created>
  <dcterms:modified xsi:type="dcterms:W3CDTF">2026-03-24T04:10:50Z</dcterms:modified>
  <cp:category/>
</cp:coreProperties>
</file>