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2" r:id="rId1"/>
  </p:sldMasterIdLst>
  <p:sldIdLst>
    <p:sldId id="271" r:id="rId2"/>
    <p:sldId id="257" r:id="rId3"/>
    <p:sldId id="258" r:id="rId4"/>
    <p:sldId id="273" r:id="rId5"/>
    <p:sldId id="259" r:id="rId6"/>
    <p:sldId id="260" r:id="rId7"/>
    <p:sldId id="261" r:id="rId8"/>
    <p:sldId id="265" r:id="rId9"/>
    <p:sldId id="266" r:id="rId10"/>
    <p:sldId id="267" r:id="rId11"/>
    <p:sldId id="268" r:id="rId12"/>
    <p:sldId id="262" r:id="rId13"/>
    <p:sldId id="274" r:id="rId14"/>
    <p:sldId id="275" r:id="rId15"/>
    <p:sldId id="276" r:id="rId16"/>
    <p:sldId id="279" r:id="rId17"/>
    <p:sldId id="277" r:id="rId18"/>
    <p:sldId id="278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0" d="100"/>
        <a:sy n="180" d="100"/>
      </p:scale>
      <p:origin x="0" y="32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83608-186F-4F44-968E-774C50080F52}" type="datetimeFigureOut">
              <a:rPr lang="en-US" smtClean="0"/>
              <a:t>28/12/18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6D11C-14C4-9444-8C55-60DC0B878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WfGMYdalClU" TargetMode="Externa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Waste, Rubbish, dirt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41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Steve </a:t>
            </a:r>
            <a:r>
              <a:rPr lang="en-US" dirty="0" err="1" smtClean="0"/>
              <a:t>Cutt’s</a:t>
            </a:r>
            <a:r>
              <a:rPr lang="en-US" dirty="0" smtClean="0"/>
              <a:t> ‘</a:t>
            </a:r>
            <a:r>
              <a:rPr lang="en-US" i="1" dirty="0" smtClean="0"/>
              <a:t>Man</a:t>
            </a:r>
            <a:r>
              <a:rPr lang="en-US" dirty="0" smtClean="0"/>
              <a:t>’ – things being used</a:t>
            </a:r>
            <a:endParaRPr lang="en-US" dirty="0"/>
          </a:p>
        </p:txBody>
      </p:sp>
      <p:pic>
        <p:nvPicPr>
          <p:cNvPr id="6" name="Content Placeholder 5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" b="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85971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Overview: waste </a:t>
            </a:r>
            <a:r>
              <a:rPr lang="en-US" dirty="0" smtClean="0"/>
              <a:t>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Being alive produces ‘waste’</a:t>
            </a:r>
          </a:p>
          <a:p>
            <a:r>
              <a:rPr lang="en-US" sz="2800" dirty="0" smtClean="0"/>
              <a:t>Waste can be described as unwanted items </a:t>
            </a:r>
          </a:p>
          <a:p>
            <a:r>
              <a:rPr lang="en-US" sz="2800" dirty="0" smtClean="0"/>
              <a:t>Unwanted items are expected to be discarded in socially acceptable zones</a:t>
            </a:r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342" y="2242655"/>
            <a:ext cx="3820715" cy="3393452"/>
          </a:xfrm>
        </p:spPr>
      </p:pic>
    </p:spTree>
    <p:extLst>
      <p:ext uri="{BB962C8B-B14F-4D97-AF65-F5344CB8AC3E}">
        <p14:creationId xmlns:p14="http://schemas.microsoft.com/office/powerpoint/2010/main" val="3434038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Modern humans and other animals organise their waste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Middens</a:t>
            </a:r>
            <a:r>
              <a:rPr lang="en-US" dirty="0" smtClean="0"/>
              <a:t> are designated areas (pits) for waste.</a:t>
            </a:r>
          </a:p>
          <a:p>
            <a:pPr lvl="1"/>
            <a:r>
              <a:rPr lang="en-US" dirty="0" smtClean="0"/>
              <a:t>Waste </a:t>
            </a:r>
            <a:r>
              <a:rPr lang="en-GB" dirty="0" smtClean="0"/>
              <a:t>includes:</a:t>
            </a:r>
            <a:r>
              <a:rPr lang="en-US" dirty="0" smtClean="0"/>
              <a:t> bones, shells, phyto-matter, excrement</a:t>
            </a:r>
          </a:p>
          <a:p>
            <a:r>
              <a:rPr lang="en-US" i="1" dirty="0" err="1" smtClean="0"/>
              <a:t>Midden</a:t>
            </a:r>
            <a:r>
              <a:rPr lang="en-US" dirty="0" smtClean="0"/>
              <a:t> is middle English meaning ‘mess’. It is still used today in Scotland and by archaeologists</a:t>
            </a:r>
          </a:p>
          <a:p>
            <a:r>
              <a:rPr lang="en-US" dirty="0" smtClean="0"/>
              <a:t>Other animals create </a:t>
            </a:r>
            <a:r>
              <a:rPr lang="en-US" dirty="0" err="1" smtClean="0"/>
              <a:t>middens</a:t>
            </a:r>
            <a:r>
              <a:rPr lang="en-US" dirty="0" smtClean="0"/>
              <a:t> (squirrels)</a:t>
            </a:r>
            <a:endParaRPr lang="en-US" dirty="0"/>
          </a:p>
        </p:txBody>
      </p:sp>
      <p:pic>
        <p:nvPicPr>
          <p:cNvPr id="5" name="Content Placeholder 4" descr="octomidden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/>
      </p:pic>
      <p:sp>
        <p:nvSpPr>
          <p:cNvPr id="6" name="TextBox 5"/>
          <p:cNvSpPr txBox="1"/>
          <p:nvPr/>
        </p:nvSpPr>
        <p:spPr>
          <a:xfrm>
            <a:off x="4342122" y="6277001"/>
            <a:ext cx="480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Octopus </a:t>
            </a:r>
            <a:r>
              <a:rPr lang="en-US" dirty="0" err="1" smtClean="0"/>
              <a:t>midden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indicative of size of the animal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05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Prehistoric </a:t>
            </a:r>
            <a:r>
              <a:rPr lang="en-US" dirty="0" smtClean="0"/>
              <a:t>shell </a:t>
            </a:r>
            <a:r>
              <a:rPr lang="en-US" dirty="0" err="1" smtClean="0"/>
              <a:t>middens</a:t>
            </a:r>
            <a:r>
              <a:rPr lang="en-US" dirty="0" smtClean="0"/>
              <a:t> indicating size of the mounds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Albatros</a:t>
            </a:r>
            <a:r>
              <a:rPr lang="en-US" dirty="0" smtClean="0"/>
              <a:t> Bay, Australia</a:t>
            </a:r>
            <a:endParaRPr lang="en-US" dirty="0"/>
          </a:p>
        </p:txBody>
      </p:sp>
      <p:pic>
        <p:nvPicPr>
          <p:cNvPr id="5" name="Content Placeholder 4" descr="Mounds-of-shell.jpg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St. Petersburg, Florida </a:t>
            </a:r>
            <a:endParaRPr lang="en-US" dirty="0"/>
          </a:p>
        </p:txBody>
      </p:sp>
      <p:pic>
        <p:nvPicPr>
          <p:cNvPr id="9" name="Content Placeholder 8" descr="pc4008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" r="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42469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Garbology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‘The </a:t>
            </a:r>
            <a:r>
              <a:rPr lang="en-US" dirty="0"/>
              <a:t>study of human refuse and trash is a field of research known as garbology, which involves collecting, sorting and </a:t>
            </a:r>
            <a:r>
              <a:rPr lang="en-US" dirty="0" err="1"/>
              <a:t>categorising</a:t>
            </a:r>
            <a:r>
              <a:rPr lang="en-US" dirty="0"/>
              <a:t> </a:t>
            </a:r>
            <a:r>
              <a:rPr lang="en-US" dirty="0" err="1"/>
              <a:t>tonnes</a:t>
            </a:r>
            <a:r>
              <a:rPr lang="en-US" dirty="0"/>
              <a:t> upon </a:t>
            </a:r>
            <a:r>
              <a:rPr lang="en-US" dirty="0" err="1"/>
              <a:t>tonnes</a:t>
            </a:r>
            <a:r>
              <a:rPr lang="en-US" dirty="0"/>
              <a:t> of waste. The fundamental dogma of garbology is that what people have owned and thrown away speaks more eloquently, informatively and credibly about the lives they lived than perhaps they themselves could </a:t>
            </a:r>
            <a:r>
              <a:rPr lang="en-US" dirty="0" smtClean="0"/>
              <a:t>do’ </a:t>
            </a:r>
            <a:r>
              <a:rPr lang="en-US" dirty="0"/>
              <a:t>(Rathje &amp; Murphy 1992:54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323" y="2453481"/>
            <a:ext cx="371475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76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Rathje</a:t>
            </a:r>
            <a:r>
              <a:rPr lang="en-GB" dirty="0"/>
              <a:t> and Murphy explain </a:t>
            </a:r>
            <a:r>
              <a:rPr lang="en-GB" dirty="0" smtClean="0"/>
              <a:t>what can </a:t>
            </a:r>
            <a:r>
              <a:rPr lang="en-GB" dirty="0"/>
              <a:t>be read from consumer </a:t>
            </a:r>
            <a:r>
              <a:rPr lang="en-GB" dirty="0" smtClean="0"/>
              <a:t>waste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‘You </a:t>
            </a:r>
            <a:r>
              <a:rPr lang="en-GB" dirty="0"/>
              <a:t>can tell what kind of wine they drink. All their letters come in and out, and who they buy through - Saks or Sears and Roebuck - and how they maintain their household. It’s </a:t>
            </a:r>
            <a:r>
              <a:rPr lang="en-GB" dirty="0" err="1"/>
              <a:t>better’n</a:t>
            </a:r>
            <a:r>
              <a:rPr lang="en-GB" dirty="0"/>
              <a:t> being a psychiatrist. I can tell you anything you want to know’ (1992:55).	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761" y="2510631"/>
            <a:ext cx="357187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076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Rubbish </a:t>
            </a:r>
            <a:r>
              <a:rPr lang="en-GB" dirty="0" smtClean="0"/>
              <a:t>theory (1979)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Thompson’s Rubbish Theory shows how an object’s value rises and falls depending on context. </a:t>
            </a:r>
            <a:r>
              <a:rPr lang="en-GB" dirty="0" smtClean="0"/>
              <a:t>Things </a:t>
            </a:r>
            <a:r>
              <a:rPr lang="en-GB" dirty="0"/>
              <a:t>become ‘rubbish’ when they lose value…</a:t>
            </a:r>
          </a:p>
          <a:p>
            <a:r>
              <a:rPr lang="en-GB" dirty="0" smtClean="0"/>
              <a:t>Thompson </a:t>
            </a:r>
            <a:r>
              <a:rPr lang="en-GB" dirty="0" smtClean="0"/>
              <a:t>claims that things are either DURABLE or TRANSIENT – which determines their value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‘Objects in the transient category decrease in value over time and have finite life-spans. Objects in the durable category increase in value over time and have </a:t>
            </a:r>
            <a:r>
              <a:rPr lang="en-GB" dirty="0" smtClean="0"/>
              <a:t>infinite </a:t>
            </a:r>
            <a:r>
              <a:rPr lang="en-GB" dirty="0" smtClean="0"/>
              <a:t>life-spans’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(</a:t>
            </a:r>
            <a:r>
              <a:rPr lang="en-GB" dirty="0" smtClean="0"/>
              <a:t>Thompson 1979: 7)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Transient: fruit</a:t>
            </a:r>
          </a:p>
          <a:p>
            <a:pPr marL="0" indent="0">
              <a:buNone/>
            </a:pPr>
            <a:r>
              <a:rPr lang="en-GB" dirty="0" smtClean="0"/>
              <a:t>Durable: gold ring</a:t>
            </a:r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57199" y="6126163"/>
            <a:ext cx="8358717" cy="369332"/>
          </a:xfrm>
          <a:prstGeom prst="rect">
            <a:avLst/>
          </a:prstGeom>
          <a:solidFill>
            <a:srgbClr val="C0504D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Points to consider: Do his ideas work today? Is longevity always important or valuable?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923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According to Thompson (1979), looking </a:t>
            </a:r>
            <a:r>
              <a:rPr lang="en-GB" dirty="0"/>
              <a:t>at the things in people’s lives reveals </a:t>
            </a:r>
            <a:r>
              <a:rPr lang="en-GB" dirty="0" smtClean="0"/>
              <a:t>the item’s value.</a:t>
            </a:r>
          </a:p>
          <a:p>
            <a:r>
              <a:rPr lang="en-GB" dirty="0" smtClean="0"/>
              <a:t>The decline of an object is determined through the cultural value system.</a:t>
            </a:r>
          </a:p>
          <a:p>
            <a:r>
              <a:rPr lang="en-GB" dirty="0" smtClean="0"/>
              <a:t>Discarded objects reveal items with ‘zero-value’ (Thompson 1979: 9).</a:t>
            </a:r>
          </a:p>
          <a:p>
            <a:r>
              <a:rPr lang="en-GB" dirty="0" smtClean="0"/>
              <a:t>Activity: can you name an item that is differently valued because of culture or context?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342" y="2240797"/>
            <a:ext cx="3820715" cy="339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85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Mary Douglas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is the problem with waste? Why do humans separate themselves from it?</a:t>
            </a:r>
          </a:p>
          <a:p>
            <a:r>
              <a:rPr lang="en-US" sz="2800" dirty="0" smtClean="0"/>
              <a:t>Waste is considered DIRTY.</a:t>
            </a:r>
          </a:p>
          <a:p>
            <a:r>
              <a:rPr lang="en-US" sz="2800" dirty="0" smtClean="0"/>
              <a:t>What does ‘</a:t>
            </a:r>
            <a:r>
              <a:rPr lang="en-US" sz="2800" i="1" dirty="0" smtClean="0"/>
              <a:t>dirt</a:t>
            </a:r>
            <a:r>
              <a:rPr lang="en-US" sz="2800" dirty="0" smtClean="0"/>
              <a:t>’ mean?</a:t>
            </a:r>
            <a:endParaRPr lang="en-US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342" y="2657319"/>
            <a:ext cx="3820715" cy="2564124"/>
          </a:xfrm>
        </p:spPr>
      </p:pic>
    </p:spTree>
    <p:extLst>
      <p:ext uri="{BB962C8B-B14F-4D97-AF65-F5344CB8AC3E}">
        <p14:creationId xmlns:p14="http://schemas.microsoft.com/office/powerpoint/2010/main" val="3521317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Dirt is ‘matter out of place’ (Douglas, 1966)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02386" y="2194560"/>
            <a:ext cx="3566160" cy="4492643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Dirt is a socially constructed idea.</a:t>
            </a:r>
          </a:p>
          <a:p>
            <a:pPr lvl="1"/>
            <a:r>
              <a:rPr lang="en-US" sz="2800" dirty="0" smtClean="0"/>
              <a:t>Dirt does not intrinsically exist</a:t>
            </a:r>
          </a:p>
          <a:p>
            <a:r>
              <a:rPr lang="en-US" sz="2800" dirty="0" smtClean="0"/>
              <a:t>What is dirty in one place is not in another</a:t>
            </a:r>
          </a:p>
          <a:p>
            <a:r>
              <a:rPr lang="en-US" sz="2800" dirty="0" smtClean="0"/>
              <a:t>Something is considered to be dirty when its place challenges or contests social notions of order</a:t>
            </a:r>
          </a:p>
          <a:p>
            <a:r>
              <a:rPr lang="en-US" sz="2800" dirty="0" smtClean="0"/>
              <a:t>We tidy to bring back order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342" y="2167457"/>
            <a:ext cx="3820715" cy="3543851"/>
          </a:xfrm>
        </p:spPr>
      </p:pic>
    </p:spTree>
    <p:extLst>
      <p:ext uri="{BB962C8B-B14F-4D97-AF65-F5344CB8AC3E}">
        <p14:creationId xmlns:p14="http://schemas.microsoft.com/office/powerpoint/2010/main" val="3176261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Rubbish </a:t>
            </a:r>
            <a:r>
              <a:rPr lang="en-US" dirty="0" smtClean="0"/>
              <a:t>is now</a:t>
            </a:r>
            <a:r>
              <a:rPr lang="en-US" dirty="0" smtClean="0"/>
              <a:t> </a:t>
            </a:r>
            <a:r>
              <a:rPr lang="en-US" dirty="0" smtClean="0"/>
              <a:t>a modern, </a:t>
            </a:r>
            <a:r>
              <a:rPr lang="en-US" dirty="0" smtClean="0"/>
              <a:t>global </a:t>
            </a:r>
            <a:r>
              <a:rPr lang="en-US" dirty="0" smtClean="0"/>
              <a:t>problem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9" r="16529"/>
          <a:stretch>
            <a:fillRect/>
          </a:stretch>
        </p:blipFill>
        <p:spPr/>
      </p:pic>
      <p:pic>
        <p:nvPicPr>
          <p:cNvPr id="12" name="Content Placeholder 11" descr="179675494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342" y="2241287"/>
            <a:ext cx="3820715" cy="3396191"/>
          </a:xfrm>
        </p:spPr>
      </p:pic>
      <p:sp>
        <p:nvSpPr>
          <p:cNvPr id="3" name="TextBox 2"/>
          <p:cNvSpPr txBox="1"/>
          <p:nvPr/>
        </p:nvSpPr>
        <p:spPr>
          <a:xfrm>
            <a:off x="4741333" y="5916083"/>
            <a:ext cx="2946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Plastic is the star of this show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685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Plastic troubles rubbish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Plastic endures and resists, but is plentiful.</a:t>
            </a:r>
          </a:p>
          <a:p>
            <a:r>
              <a:rPr lang="en-US" dirty="0" smtClean="0"/>
              <a:t>Does plastic disrupt the ordinary transience of rubbish and challenge what rubbish once was? Or is it mounding up as shell </a:t>
            </a:r>
            <a:r>
              <a:rPr lang="en-US" dirty="0" err="1" smtClean="0"/>
              <a:t>middens</a:t>
            </a:r>
            <a:r>
              <a:rPr lang="en-US" dirty="0" smtClean="0"/>
              <a:t> do?</a:t>
            </a:r>
            <a:endParaRPr lang="en-US" dirty="0"/>
          </a:p>
        </p:txBody>
      </p:sp>
      <p:pic>
        <p:nvPicPr>
          <p:cNvPr id="5" name="Content Placeholder 4" descr="background_0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22720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Hawkins 2017 </a:t>
            </a:r>
            <a:r>
              <a:rPr lang="en-US" i="1" dirty="0" smtClean="0"/>
              <a:t>Plastic, disposability and the art of not caring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Plastic is a marker of modernity and anthropogenic impact</a:t>
            </a:r>
          </a:p>
          <a:p>
            <a:r>
              <a:rPr lang="en-US" dirty="0" smtClean="0"/>
              <a:t>‘We are thoroughly mixed up with plastic literally and metaphorically’ (p 15)</a:t>
            </a:r>
          </a:p>
          <a:p>
            <a:r>
              <a:rPr lang="en-US" dirty="0" smtClean="0"/>
              <a:t>Asks ‘why has this durable material become synonymous with disposability and single use?’</a:t>
            </a:r>
            <a:endParaRPr lang="en-US" dirty="0"/>
          </a:p>
        </p:txBody>
      </p:sp>
      <p:pic>
        <p:nvPicPr>
          <p:cNvPr id="5" name="Content Placeholder 4" descr="Ddi9WI6VMAAc2lb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5" r="203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1039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Plastic is rubbish from its inception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Plastic is made to be rubbish </a:t>
            </a:r>
            <a:r>
              <a:rPr lang="mr-IN" dirty="0" smtClean="0"/>
              <a:t>–</a:t>
            </a:r>
            <a:r>
              <a:rPr lang="en-US" dirty="0" smtClean="0"/>
              <a:t> think packaging</a:t>
            </a:r>
          </a:p>
          <a:p>
            <a:r>
              <a:rPr lang="en-US" dirty="0" smtClean="0"/>
              <a:t>Single use plastic</a:t>
            </a:r>
          </a:p>
          <a:p>
            <a:pPr lvl="1"/>
            <a:r>
              <a:rPr lang="en-US" dirty="0" smtClean="0"/>
              <a:t>Retail plastic: </a:t>
            </a:r>
            <a:r>
              <a:rPr lang="en-US" dirty="0" err="1" smtClean="0"/>
              <a:t>punnets</a:t>
            </a:r>
            <a:r>
              <a:rPr lang="en-US" dirty="0" smtClean="0"/>
              <a:t> </a:t>
            </a:r>
            <a:r>
              <a:rPr lang="en-US" dirty="0" err="1" smtClean="0"/>
              <a:t>etc</a:t>
            </a:r>
            <a:endParaRPr lang="en-US" dirty="0" smtClean="0"/>
          </a:p>
          <a:p>
            <a:pPr lvl="1"/>
            <a:r>
              <a:rPr lang="en-US" dirty="0" smtClean="0"/>
              <a:t>Immediate consumption: cups, straws</a:t>
            </a:r>
          </a:p>
          <a:p>
            <a:r>
              <a:rPr lang="en-US" dirty="0" smtClean="0"/>
              <a:t>But its odd durability makes it an odd candidate for this disposability jobs.</a:t>
            </a:r>
            <a:endParaRPr lang="en-US" dirty="0"/>
          </a:p>
          <a:p>
            <a:endParaRPr lang="en-US" dirty="0"/>
          </a:p>
        </p:txBody>
      </p:sp>
      <p:pic>
        <p:nvPicPr>
          <p:cNvPr id="5" name="Content Placeholder 4" descr="full_3561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6" r="247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89856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Plastic’s materiality has done 2 things: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It helped enhance the idea and practice of </a:t>
            </a:r>
            <a:r>
              <a:rPr lang="en-US" dirty="0" smtClean="0">
                <a:solidFill>
                  <a:srgbClr val="FFFF00"/>
                </a:solidFill>
              </a:rPr>
              <a:t>SELF SERVICE</a:t>
            </a:r>
          </a:p>
          <a:p>
            <a:r>
              <a:rPr lang="en-US" dirty="0" smtClean="0"/>
              <a:t>Which encouraged single use items into the market</a:t>
            </a:r>
            <a:endParaRPr lang="en-US" dirty="0"/>
          </a:p>
        </p:txBody>
      </p:sp>
      <p:pic>
        <p:nvPicPr>
          <p:cNvPr id="5" name="Content Placeholder 4" descr="sam_5069.0.jpe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4" r="2490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13271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Plastic is political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Hawking (2017) thinks plastic is governing our lives. It is utterly linked to us and people are struggling to rid their lives of it. </a:t>
            </a:r>
          </a:p>
          <a:p>
            <a:r>
              <a:rPr lang="en-US" dirty="0" smtClean="0"/>
              <a:t>Plastic is an </a:t>
            </a:r>
            <a:r>
              <a:rPr lang="en-US" dirty="0" err="1" smtClean="0"/>
              <a:t>actant</a:t>
            </a:r>
            <a:r>
              <a:rPr lang="en-US" dirty="0" smtClean="0"/>
              <a:t> (</a:t>
            </a:r>
            <a:r>
              <a:rPr lang="en-US" dirty="0" err="1" smtClean="0"/>
              <a:t>Latour</a:t>
            </a:r>
            <a:r>
              <a:rPr lang="en-US" dirty="0" smtClean="0"/>
              <a:t> 1993) that has made consumers ethically thoughtless.</a:t>
            </a:r>
          </a:p>
        </p:txBody>
      </p:sp>
      <p:pic>
        <p:nvPicPr>
          <p:cNvPr id="5" name="Content Placeholder 4" descr="background_04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09213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future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Hawkins (2017) calls for a novel approach that is not human </a:t>
            </a:r>
            <a:r>
              <a:rPr lang="en-US" dirty="0" err="1"/>
              <a:t>centred</a:t>
            </a:r>
            <a:r>
              <a:rPr lang="en-US" dirty="0"/>
              <a:t> because, she claims,  plastic is not ‘passive’.</a:t>
            </a:r>
          </a:p>
          <a:p>
            <a:r>
              <a:rPr lang="en-US" dirty="0" smtClean="0"/>
              <a:t>She proposes a </a:t>
            </a:r>
            <a:r>
              <a:rPr lang="en-US" dirty="0" err="1" smtClean="0"/>
              <a:t>morethanhuman</a:t>
            </a:r>
            <a:r>
              <a:rPr lang="en-US" dirty="0" smtClean="0"/>
              <a:t> ethics that </a:t>
            </a:r>
            <a:r>
              <a:rPr lang="en-US" dirty="0" err="1" smtClean="0"/>
              <a:t>recognises</a:t>
            </a:r>
            <a:r>
              <a:rPr lang="en-US" dirty="0" smtClean="0"/>
              <a:t> materiality over consumption uses.</a:t>
            </a:r>
            <a:endParaRPr lang="en-US" dirty="0"/>
          </a:p>
        </p:txBody>
      </p:sp>
      <p:pic>
        <p:nvPicPr>
          <p:cNvPr id="5" name="Content Placeholder 4" descr="bioplastic-bags-made-from-cassava-and-shrimp-waste-on-plastic-bag-free-day-03-640x359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73" r="249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366449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Douglas, M 1966 (2002) </a:t>
            </a:r>
            <a:r>
              <a:rPr lang="en-GB" i="1" dirty="0"/>
              <a:t>Purity and Danger: an analysis of concepts of pollution and taboo </a:t>
            </a:r>
            <a:r>
              <a:rPr lang="en-GB" dirty="0" err="1"/>
              <a:t>Routledge</a:t>
            </a:r>
            <a:r>
              <a:rPr lang="en-GB" dirty="0"/>
              <a:t>: </a:t>
            </a:r>
            <a:r>
              <a:rPr lang="en-GB" dirty="0" smtClean="0"/>
              <a:t>London</a:t>
            </a:r>
          </a:p>
          <a:p>
            <a:r>
              <a:rPr lang="en-US" dirty="0" smtClean="0"/>
              <a:t>Hawkins</a:t>
            </a:r>
            <a:r>
              <a:rPr lang="en-US" dirty="0"/>
              <a:t>, G 2017, ‘Ethical blindness: plastics, disposability and the art of not caring’, in V </a:t>
            </a:r>
            <a:r>
              <a:rPr lang="en-US" dirty="0" err="1"/>
              <a:t>Kinnunen</a:t>
            </a:r>
            <a:r>
              <a:rPr lang="en-US" dirty="0"/>
              <a:t> &amp; A </a:t>
            </a:r>
            <a:r>
              <a:rPr lang="en-US" dirty="0" err="1"/>
              <a:t>Valtonen</a:t>
            </a:r>
            <a:r>
              <a:rPr lang="en-US" dirty="0"/>
              <a:t> (</a:t>
            </a:r>
            <a:r>
              <a:rPr lang="en-US" dirty="0" err="1"/>
              <a:t>eds</a:t>
            </a:r>
            <a:r>
              <a:rPr lang="en-US" dirty="0"/>
              <a:t>), </a:t>
            </a:r>
            <a:r>
              <a:rPr lang="en-US" i="1" dirty="0"/>
              <a:t>Living ethics in a more-than-human world</a:t>
            </a:r>
            <a:r>
              <a:rPr lang="en-US" dirty="0"/>
              <a:t>, University of Lapland, Finland, pp. 15–28.</a:t>
            </a:r>
            <a:endParaRPr lang="en-GB" dirty="0"/>
          </a:p>
          <a:p>
            <a:r>
              <a:rPr lang="en-GB" dirty="0" err="1"/>
              <a:t>Rathje</a:t>
            </a:r>
            <a:r>
              <a:rPr lang="en-GB" dirty="0"/>
              <a:t>, W. J., and Murphy, C 1992 </a:t>
            </a:r>
            <a:r>
              <a:rPr lang="en-GB" i="1" dirty="0"/>
              <a:t>Rubbish: the archaeology of garbage </a:t>
            </a:r>
            <a:r>
              <a:rPr lang="en-GB" dirty="0"/>
              <a:t>University of Arizona Press: Arizona</a:t>
            </a:r>
          </a:p>
          <a:p>
            <a:r>
              <a:rPr lang="en-GB" dirty="0"/>
              <a:t>Thompson, M 1979 </a:t>
            </a:r>
            <a:r>
              <a:rPr lang="en-GB" i="1" dirty="0"/>
              <a:t>Rubbish Theory: the creation and destruction of value </a:t>
            </a:r>
            <a:r>
              <a:rPr lang="en-GB" dirty="0"/>
              <a:t>Oxford University Press: Oxford</a:t>
            </a:r>
          </a:p>
          <a:p>
            <a:endParaRPr lang="en-US" dirty="0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842" y="2576854"/>
            <a:ext cx="4012263" cy="186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62256"/>
      </p:ext>
    </p:extLst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1910</TotalTime>
  <Words>896</Words>
  <Application>Microsoft Macintosh PowerPoint</Application>
  <PresentationFormat>On-screen Show (4:3)</PresentationFormat>
  <Paragraphs>71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Black</vt:lpstr>
      <vt:lpstr>Waste, Rubbish, dirt</vt:lpstr>
      <vt:lpstr>Steve Cutt’s ‘Man’ – things being used</vt:lpstr>
      <vt:lpstr>Overview: waste production</vt:lpstr>
      <vt:lpstr>Modern humans and other animals organise their waste</vt:lpstr>
      <vt:lpstr>Prehistoric shell middens indicating size of the mounds</vt:lpstr>
      <vt:lpstr>Garbology</vt:lpstr>
      <vt:lpstr>Rathje and Murphy explain what can be read from consumer waste </vt:lpstr>
      <vt:lpstr>Rubbish theory (1979)</vt:lpstr>
      <vt:lpstr>value</vt:lpstr>
      <vt:lpstr>Mary Douglas</vt:lpstr>
      <vt:lpstr>Dirt is ‘matter out of place’ (Douglas, 1966)</vt:lpstr>
      <vt:lpstr>Rubbish is now a modern, global problem</vt:lpstr>
      <vt:lpstr>Plastic troubles rubbish theory</vt:lpstr>
      <vt:lpstr>Hawkins 2017 Plastic, disposability and the art of not caring</vt:lpstr>
      <vt:lpstr>Plastic is rubbish from its inception</vt:lpstr>
      <vt:lpstr>Plastic’s materiality has done 2 things:</vt:lpstr>
      <vt:lpstr>Plastic is political</vt:lpstr>
      <vt:lpstr>The future…?</vt:lpstr>
      <vt:lpstr>References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Waste, Rubbish, dirt</dc:title>
  <dc:creator>Luci Attala</dc:creator>
  <cp:lastModifiedBy>Luci Attala</cp:lastModifiedBy>
  <cp:revision>10</cp:revision>
  <dcterms:created xsi:type="dcterms:W3CDTF">2018-12-28T13:21:09Z</dcterms:created>
  <dcterms:modified xsi:type="dcterms:W3CDTF">2018-12-29T21:12:08Z</dcterms:modified>
</cp:coreProperties>
</file>