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738" r:id="rId1"/>
  </p:sldMasterIdLst>
  <p:notesMasterIdLst>
    <p:notesMasterId r:id="rId29"/>
  </p:notesMasterIdLst>
  <p:handoutMasterIdLst>
    <p:handoutMasterId r:id="rId30"/>
  </p:handoutMasterIdLst>
  <p:sldIdLst>
    <p:sldId id="307" r:id="rId2"/>
    <p:sldId id="256" r:id="rId3"/>
    <p:sldId id="295" r:id="rId4"/>
    <p:sldId id="260" r:id="rId5"/>
    <p:sldId id="261" r:id="rId6"/>
    <p:sldId id="288" r:id="rId7"/>
    <p:sldId id="264" r:id="rId8"/>
    <p:sldId id="266" r:id="rId9"/>
    <p:sldId id="296" r:id="rId10"/>
    <p:sldId id="263" r:id="rId11"/>
    <p:sldId id="297" r:id="rId12"/>
    <p:sldId id="298" r:id="rId13"/>
    <p:sldId id="267" r:id="rId14"/>
    <p:sldId id="299" r:id="rId15"/>
    <p:sldId id="300" r:id="rId16"/>
    <p:sldId id="271" r:id="rId17"/>
    <p:sldId id="273" r:id="rId18"/>
    <p:sldId id="274" r:id="rId19"/>
    <p:sldId id="275" r:id="rId20"/>
    <p:sldId id="302" r:id="rId21"/>
    <p:sldId id="303" r:id="rId22"/>
    <p:sldId id="276" r:id="rId23"/>
    <p:sldId id="278" r:id="rId24"/>
    <p:sldId id="270" r:id="rId25"/>
    <p:sldId id="277" r:id="rId26"/>
    <p:sldId id="304" r:id="rId27"/>
    <p:sldId id="306" r:id="rId2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S PGothic" pitchFamily="34" charset="-128"/>
        <a:cs typeface="+mn-cs"/>
      </a:defRPr>
    </a:lvl1pPr>
    <a:lvl2pPr marL="457200" algn="l" rtl="0" fontAlgn="base">
      <a:spcBef>
        <a:spcPct val="0"/>
      </a:spcBef>
      <a:spcAft>
        <a:spcPct val="0"/>
      </a:spcAft>
      <a:defRPr kern="1200">
        <a:solidFill>
          <a:schemeClr val="tx1"/>
        </a:solidFill>
        <a:latin typeface="Arial" charset="0"/>
        <a:ea typeface="MS PGothic" pitchFamily="34" charset="-128"/>
        <a:cs typeface="+mn-cs"/>
      </a:defRPr>
    </a:lvl2pPr>
    <a:lvl3pPr marL="914400" algn="l" rtl="0" fontAlgn="base">
      <a:spcBef>
        <a:spcPct val="0"/>
      </a:spcBef>
      <a:spcAft>
        <a:spcPct val="0"/>
      </a:spcAft>
      <a:defRPr kern="1200">
        <a:solidFill>
          <a:schemeClr val="tx1"/>
        </a:solidFill>
        <a:latin typeface="Arial" charset="0"/>
        <a:ea typeface="MS PGothic" pitchFamily="34" charset="-128"/>
        <a:cs typeface="+mn-cs"/>
      </a:defRPr>
    </a:lvl3pPr>
    <a:lvl4pPr marL="1371600" algn="l" rtl="0" fontAlgn="base">
      <a:spcBef>
        <a:spcPct val="0"/>
      </a:spcBef>
      <a:spcAft>
        <a:spcPct val="0"/>
      </a:spcAft>
      <a:defRPr kern="1200">
        <a:solidFill>
          <a:schemeClr val="tx1"/>
        </a:solidFill>
        <a:latin typeface="Arial" charset="0"/>
        <a:ea typeface="MS PGothic" pitchFamily="34" charset="-128"/>
        <a:cs typeface="+mn-cs"/>
      </a:defRPr>
    </a:lvl4pPr>
    <a:lvl5pPr marL="1828800" algn="l" rtl="0" fontAlgn="base">
      <a:spcBef>
        <a:spcPct val="0"/>
      </a:spcBef>
      <a:spcAft>
        <a:spcPct val="0"/>
      </a:spcAft>
      <a:defRPr kern="1200">
        <a:solidFill>
          <a:schemeClr val="tx1"/>
        </a:solidFill>
        <a:latin typeface="Arial" charset="0"/>
        <a:ea typeface="MS PGothic" pitchFamily="34" charset="-128"/>
        <a:cs typeface="+mn-cs"/>
      </a:defRPr>
    </a:lvl5pPr>
    <a:lvl6pPr marL="2286000" algn="l" defTabSz="914400" rtl="0" eaLnBrk="1" latinLnBrk="0" hangingPunct="1">
      <a:defRPr kern="1200">
        <a:solidFill>
          <a:schemeClr val="tx1"/>
        </a:solidFill>
        <a:latin typeface="Arial" charset="0"/>
        <a:ea typeface="MS PGothic" pitchFamily="34" charset="-128"/>
        <a:cs typeface="+mn-cs"/>
      </a:defRPr>
    </a:lvl6pPr>
    <a:lvl7pPr marL="2743200" algn="l" defTabSz="914400" rtl="0" eaLnBrk="1" latinLnBrk="0" hangingPunct="1">
      <a:defRPr kern="1200">
        <a:solidFill>
          <a:schemeClr val="tx1"/>
        </a:solidFill>
        <a:latin typeface="Arial" charset="0"/>
        <a:ea typeface="MS PGothic" pitchFamily="34" charset="-128"/>
        <a:cs typeface="+mn-cs"/>
      </a:defRPr>
    </a:lvl7pPr>
    <a:lvl8pPr marL="3200400" algn="l" defTabSz="914400" rtl="0" eaLnBrk="1" latinLnBrk="0" hangingPunct="1">
      <a:defRPr kern="1200">
        <a:solidFill>
          <a:schemeClr val="tx1"/>
        </a:solidFill>
        <a:latin typeface="Arial" charset="0"/>
        <a:ea typeface="MS PGothic" pitchFamily="34" charset="-128"/>
        <a:cs typeface="+mn-cs"/>
      </a:defRPr>
    </a:lvl8pPr>
    <a:lvl9pPr marL="3657600" algn="l" defTabSz="914400" rtl="0" eaLnBrk="1" latinLnBrk="0" hangingPunct="1">
      <a:defRPr kern="1200">
        <a:solidFill>
          <a:schemeClr val="tx1"/>
        </a:solidFill>
        <a:latin typeface="Arial" charset="0"/>
        <a:ea typeface="MS PGothic"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865" autoAdjust="0"/>
  </p:normalViewPr>
  <p:slideViewPr>
    <p:cSldViewPr>
      <p:cViewPr varScale="1">
        <p:scale>
          <a:sx n="80" d="100"/>
          <a:sy n="80" d="100"/>
        </p:scale>
        <p:origin x="2514"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21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pitchFamily="-111" charset="0"/>
                <a:ea typeface="+mn-ea"/>
              </a:defRPr>
            </a:lvl1pPr>
          </a:lstStyle>
          <a:p>
            <a:pPr>
              <a:defRPr/>
            </a:pPr>
            <a:endParaRPr lang="en-US" dirty="0"/>
          </a:p>
        </p:txBody>
      </p:sp>
      <p:sp>
        <p:nvSpPr>
          <p:cNvPr id="94211" name="Rectangle 3"/>
          <p:cNvSpPr>
            <a:spLocks noGrp="1" noChangeArrowheads="1"/>
          </p:cNvSpPr>
          <p:nvPr>
            <p:ph type="dt" sz="quarter"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pitchFamily="-111" charset="0"/>
                <a:ea typeface="+mn-ea"/>
              </a:defRPr>
            </a:lvl1pPr>
          </a:lstStyle>
          <a:p>
            <a:pPr>
              <a:defRPr/>
            </a:pPr>
            <a:endParaRPr lang="en-US" dirty="0"/>
          </a:p>
        </p:txBody>
      </p:sp>
      <p:sp>
        <p:nvSpPr>
          <p:cNvPr id="94212" name="Rectangle 4"/>
          <p:cNvSpPr>
            <a:spLocks noGrp="1" noChangeArrowheads="1"/>
          </p:cNvSpPr>
          <p:nvPr>
            <p:ph type="ftr" sz="quarter" idx="2"/>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pitchFamily="-111" charset="0"/>
                <a:ea typeface="+mn-ea"/>
              </a:defRPr>
            </a:lvl1pPr>
          </a:lstStyle>
          <a:p>
            <a:pPr>
              <a:defRPr/>
            </a:pPr>
            <a:endParaRPr lang="en-US" dirty="0"/>
          </a:p>
        </p:txBody>
      </p:sp>
      <p:sp>
        <p:nvSpPr>
          <p:cNvPr id="94213" name="Rectangle 5"/>
          <p:cNvSpPr>
            <a:spLocks noGrp="1" noChangeArrowheads="1"/>
          </p:cNvSpPr>
          <p:nvPr>
            <p:ph type="sldNum" sz="quarter" idx="3"/>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pPr>
              <a:defRPr/>
            </a:pPr>
            <a:fld id="{D5162ADE-D31D-4E58-82F8-424A72E78EDF}" type="slidenum">
              <a:rPr lang="en-US"/>
              <a:pPr>
                <a:defRPr/>
              </a:pPr>
              <a:t>‹#›</a:t>
            </a:fld>
            <a:endParaRPr lang="en-US" dirty="0"/>
          </a:p>
        </p:txBody>
      </p:sp>
    </p:spTree>
    <p:extLst>
      <p:ext uri="{BB962C8B-B14F-4D97-AF65-F5344CB8AC3E}">
        <p14:creationId xmlns:p14="http://schemas.microsoft.com/office/powerpoint/2010/main" val="3894341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pitchFamily="-111" charset="0"/>
                <a:ea typeface="+mn-ea"/>
              </a:defRPr>
            </a:lvl1pPr>
          </a:lstStyle>
          <a:p>
            <a:pPr>
              <a:defRPr/>
            </a:pPr>
            <a:endParaRPr lang="en-US" dirty="0"/>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pitchFamily="-111" charset="0"/>
                <a:ea typeface="+mn-ea"/>
              </a:defRPr>
            </a:lvl1pPr>
          </a:lstStyle>
          <a:p>
            <a:pPr>
              <a:defRPr/>
            </a:pPr>
            <a:endParaRPr lang="en-US" dirty="0"/>
          </a:p>
        </p:txBody>
      </p:sp>
      <p:sp>
        <p:nvSpPr>
          <p:cNvPr id="337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pitchFamily="-111" charset="0"/>
                <a:ea typeface="+mn-ea"/>
              </a:defRPr>
            </a:lvl1pPr>
          </a:lstStyle>
          <a:p>
            <a:pPr>
              <a:defRPr/>
            </a:pPr>
            <a:endParaRPr lang="en-US" dirty="0"/>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pitchFamily="34" charset="0"/>
              </a:defRPr>
            </a:lvl1pPr>
          </a:lstStyle>
          <a:p>
            <a:pPr>
              <a:defRPr/>
            </a:pPr>
            <a:fld id="{FB22D612-E458-4E57-BFB9-1644120F6F4A}" type="slidenum">
              <a:rPr lang="en-US"/>
              <a:pPr>
                <a:defRPr/>
              </a:pPr>
              <a:t>‹#›</a:t>
            </a:fld>
            <a:endParaRPr lang="en-US" dirty="0"/>
          </a:p>
        </p:txBody>
      </p:sp>
    </p:spTree>
    <p:extLst>
      <p:ext uri="{BB962C8B-B14F-4D97-AF65-F5344CB8AC3E}">
        <p14:creationId xmlns:p14="http://schemas.microsoft.com/office/powerpoint/2010/main" val="11117605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111" charset="0"/>
        <a:ea typeface="MS PGothic" pitchFamily="34" charset="-128"/>
        <a:cs typeface="+mn-cs"/>
      </a:defRPr>
    </a:lvl1pPr>
    <a:lvl2pPr marL="457200" algn="l" rtl="0" eaLnBrk="0" fontAlgn="base" hangingPunct="0">
      <a:spcBef>
        <a:spcPct val="30000"/>
      </a:spcBef>
      <a:spcAft>
        <a:spcPct val="0"/>
      </a:spcAft>
      <a:defRPr sz="1200" kern="1200">
        <a:solidFill>
          <a:schemeClr val="tx1"/>
        </a:solidFill>
        <a:latin typeface="Arial" pitchFamily="-111"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pitchFamily="-111"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pitchFamily="-111"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pitchFamily="-111" charset="0"/>
        <a:ea typeface="MS PGothic"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a:t>
            </a:r>
            <a:r>
              <a:rPr lang="en-US" baseline="0" dirty="0"/>
              <a:t> this lecture we are going to consider why humans have evolved into the social creatures that we are – what are the biological elements, what are the adaptations that have taken place, and what does this tell us about our abilities as creatures who, without a doubt, have become the most successful that the world has ever seen in producing a diverse array of abilities which makes up our society.</a:t>
            </a:r>
            <a:endParaRPr lang="en-US" dirty="0"/>
          </a:p>
        </p:txBody>
      </p:sp>
      <p:sp>
        <p:nvSpPr>
          <p:cNvPr id="4" name="Slide Number Placeholder 3"/>
          <p:cNvSpPr>
            <a:spLocks noGrp="1"/>
          </p:cNvSpPr>
          <p:nvPr>
            <p:ph type="sldNum" sz="quarter" idx="10"/>
          </p:nvPr>
        </p:nvSpPr>
        <p:spPr/>
        <p:txBody>
          <a:bodyPr/>
          <a:lstStyle/>
          <a:p>
            <a:fld id="{6253399F-9018-4772-8420-8D22928486C0}" type="slidenum">
              <a:rPr lang="en-US" smtClean="0"/>
              <a:pPr/>
              <a:t>1</a:t>
            </a:fld>
            <a:endParaRPr lang="en-US" dirty="0"/>
          </a:p>
        </p:txBody>
      </p:sp>
    </p:spTree>
    <p:extLst>
      <p:ext uri="{BB962C8B-B14F-4D97-AF65-F5344CB8AC3E}">
        <p14:creationId xmlns:p14="http://schemas.microsoft.com/office/powerpoint/2010/main" val="4190391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BFC91FFE-635B-4B3A-97CA-7ABF43515F26}" type="slidenum">
              <a:rPr lang="en-US" smtClean="0"/>
              <a:pPr eaLnBrk="1" hangingPunct="1"/>
              <a:t>2</a:t>
            </a:fld>
            <a:endParaRPr lang="en-US" dirty="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dirty="0">
                <a:latin typeface="Arial" charset="0"/>
              </a:rPr>
              <a:t>So in this lecture we will mainly be exploring social psychology at a fairly</a:t>
            </a:r>
            <a:r>
              <a:rPr lang="en-US" baseline="0" dirty="0">
                <a:latin typeface="Arial" charset="0"/>
              </a:rPr>
              <a:t> broad level as opposed to looking at the specific research areas that we will do with later lectures</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We are going to delve into the realms of evolutionary psychology, an area fraught with controversy, and some of what we need to address will be at a fairly surface level – there is little option to this at this level of study, as we need to cover a lot of topic areas in a fairly short space of time </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More in-depth discussion about some of these controversies can be found in your level six modules though– and, of course, you can read up on many of these subjects in preparation for level six over the summer.</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So, we will start off this session by considering why the human brain evolved the way that it did – what does evolution involve and what does it mean for how humans are likely to behave in our current form.</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Next we will consider how culture then works alongside this evolution of nature to affect the ways that we behave. </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Finally we will consider how seemingly inner processes that are not available to other people nevertheless influence the interactions that we have with them.</a:t>
            </a:r>
            <a:endParaRPr lang="en-US" dirty="0">
              <a:latin typeface="Arial" charset="0"/>
            </a:endParaRPr>
          </a:p>
        </p:txBody>
      </p:sp>
    </p:spTree>
    <p:extLst>
      <p:ext uri="{BB962C8B-B14F-4D97-AF65-F5344CB8AC3E}">
        <p14:creationId xmlns:p14="http://schemas.microsoft.com/office/powerpoint/2010/main" val="10877894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EA679128-E6A1-4EF3-80CB-22E5BC5629E0}" type="slidenum">
              <a:rPr lang="en-US" smtClean="0"/>
              <a:pPr eaLnBrk="1" hangingPunct="1"/>
              <a:t>3</a:t>
            </a:fld>
            <a:endParaRPr lang="en-US" dirty="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dirty="0">
                <a:latin typeface="Arial" charset="0"/>
              </a:rPr>
              <a:t>If we want to find a controversial subject in contemporary times then the</a:t>
            </a:r>
            <a:r>
              <a:rPr lang="en-US" b="0" baseline="0" dirty="0">
                <a:latin typeface="Arial" charset="0"/>
              </a:rPr>
              <a:t> concept of gender identity certainly fits that bill - so as well as discussing this in Developmental Psychology, it’s a very strong topic within Social Psychology.</a:t>
            </a: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 controversy about whether people should be allowed to identify as different genders, what this means for society, particularly in terms of access to social spaces, is one of the most heated debates that can be seen, particularly on social media.</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There is also people’s general lack of understanding about the differences between ‘sex’ – a biological explanation that is largely linked to chromosomes and genitalia, and tends to be split into three broad categories – male, female, and intersex or difference of sexual development – DSD.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‘Gender’, however, is a spectrum and therefore a social construct – but still tends to be attributed to the first two sexes, male and female, with nonbinary being juxtaposed  to this binary and used as an umbrella term for those who do not conform to male or female genders - but this does not map directly onto the DSD category found in the ‘Sex’ classification.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And here we start to see one of the big problems with this controversy – You are aware that there is no one template for ‘male’ or ‘female’ – whilst some of you may possess similar characteristics as others in your gender group, there are also going to be many differences – we give these sub-categories lots of different names – alpha males, macho men, metrosexuals, girly-men, girly-girls, tomboys…</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I’m sure you know the tropes, good and bad – you know what type of people these apply to – you may know which of these apply to you, or which you may aspire to, or </a:t>
            </a:r>
            <a:r>
              <a:rPr lang="en-US" b="0" i="1" baseline="0" dirty="0">
                <a:latin typeface="Arial" charset="0"/>
              </a:rPr>
              <a:t>definitely don’t </a:t>
            </a:r>
            <a:r>
              <a:rPr lang="en-US" b="0" baseline="0" dirty="0">
                <a:latin typeface="Arial" charset="0"/>
              </a:rPr>
              <a:t>aspire to, even before you’ve decide who and ‘what’ you are regarding gender.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What this shows, though, is that gender brings with it an expectation of how we should behave depending upon our sex group and perceived gender – what we call prescriptive behaviour.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If we take the case of Brenda from the core text (we’ve already visited this) this highlights the expectations that can come with having a gender assigned, as happened here. Brenda didn’t want to take part in the </a:t>
            </a:r>
            <a:r>
              <a:rPr lang="en-US" b="0" baseline="0" dirty="0" err="1">
                <a:latin typeface="Arial" charset="0"/>
              </a:rPr>
              <a:t>behaviours</a:t>
            </a:r>
            <a:r>
              <a:rPr lang="en-US" b="0" baseline="0" dirty="0">
                <a:latin typeface="Arial" charset="0"/>
              </a:rPr>
              <a:t> that society prescribed as being the types of things that he should do as a female. And this is where sex needs to be brought into play as well – Brenda’s gender assignment was enforced due to circumstances outside of his control, but shows that biological sex has an important role to play in who we are – pure socialization could not shape Brenda’s behavior. Simply removing the genitalia doesn’t change someone’s sex, simply giving them different hormones does not change someone’s sex. It is likely that, particularly for those who are intersex or transgender, a complex interplay of biology and socialization lies at the heart of who they are.</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As societies become more understanding of sex and gender and related concepts and issues it is hopeful that we will be able to understand it more, as it means we are now dealing with an issue that does not have to remain so hidden.</a:t>
            </a:r>
            <a:endParaRPr lang="en-US" b="0" dirty="0">
              <a:latin typeface="Arial" charset="0"/>
            </a:endParaRPr>
          </a:p>
        </p:txBody>
      </p:sp>
    </p:spTree>
    <p:extLst>
      <p:ext uri="{BB962C8B-B14F-4D97-AF65-F5344CB8AC3E}">
        <p14:creationId xmlns:p14="http://schemas.microsoft.com/office/powerpoint/2010/main" val="1845971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AA16076D-0923-4AEE-B894-F334AC7973C4}" type="slidenum">
              <a:rPr lang="en-US" smtClean="0"/>
              <a:pPr eaLnBrk="1" hangingPunct="1"/>
              <a:t>4</a:t>
            </a:fld>
            <a:endParaRPr lang="en-US" dirty="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rPr>
              <a:t>When it comes</a:t>
            </a:r>
            <a:r>
              <a:rPr lang="en-US" b="0" baseline="0" dirty="0">
                <a:latin typeface="Arial" charset="0"/>
              </a:rPr>
              <a:t> to understanding human behavior it is important for us to consider what we are actually looking at – what we can see are people’s behaviours – we cannot see inside people’s minds, we cannot know what they are thinking, no matter how much we might like to think that we can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If we see someone thinking about something we cannot see the thought that they are having – we may see the look on their face and associate that look with how they have looked when they have been thinking about something else in the past, and then when it turns out they are thinking about it again we may think we could know what they were thinking – but again we were reading their behavior, the way that they set the muscles in their face and the way they move their body – it might be particularly unique to when they are thinking about a certain thing – but it is, nonetheless, a behaviour.</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This is where mistakes can be made – we might think someone is feeling angry or confrontational by the look on their face, but they might be feeling fearful and are trying not to show it.  For example, this is how minority groups can come to be misunderstood.</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So this is problematic for us – because that thing that we want to look at, the human psyche, the mind that encompasses our emotions, our desires, our understanding, all the psychological processes that interest us, are largely locked away from view – even from ourselves, as we discussed in our lecture on the self. That is why philosophers and scientists have explored these questions for thousands of years, seemingly with little empirical success – we move things along incrementally, we have competing theories, and certainly no unified theory of the psyche.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However, things are not as bad as they may seem – we have come a long way, albeit slowly, and one of the ways that we have done this is by examining how </a:t>
            </a:r>
            <a:r>
              <a:rPr lang="en-US" b="0" i="1" baseline="0" dirty="0">
                <a:latin typeface="Arial" charset="0"/>
              </a:rPr>
              <a:t>nature</a:t>
            </a:r>
            <a:r>
              <a:rPr lang="en-US" b="0" baseline="0" dirty="0">
                <a:latin typeface="Arial" charset="0"/>
              </a:rPr>
              <a:t> and </a:t>
            </a:r>
            <a:r>
              <a:rPr lang="en-US" b="0" i="1" baseline="0" dirty="0">
                <a:latin typeface="Arial" charset="0"/>
              </a:rPr>
              <a:t>culture</a:t>
            </a:r>
            <a:r>
              <a:rPr lang="en-US" b="0" baseline="0" dirty="0">
                <a:latin typeface="Arial" charset="0"/>
              </a:rPr>
              <a:t> have interacted with each other. But what is this interaction and how does it occur?</a:t>
            </a:r>
            <a:endParaRPr lang="en-US" b="0" dirty="0">
              <a:latin typeface="Arial" charset="0"/>
            </a:endParaRPr>
          </a:p>
        </p:txBody>
      </p:sp>
    </p:spTree>
    <p:extLst>
      <p:ext uri="{BB962C8B-B14F-4D97-AF65-F5344CB8AC3E}">
        <p14:creationId xmlns:p14="http://schemas.microsoft.com/office/powerpoint/2010/main" val="2854515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D1D00A2C-28D5-46F5-890A-0505EDDEE68C}" type="slidenum">
              <a:rPr lang="en-US" smtClean="0"/>
              <a:pPr eaLnBrk="1" hangingPunct="1"/>
              <a:t>5</a:t>
            </a:fld>
            <a:endParaRPr lang="en-US" dirty="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rPr>
              <a:t>We know that nature is the physical world – including us.  But if humans did not exist the natural world would continue to exist – as would the laws of nature.  We are </a:t>
            </a:r>
            <a:r>
              <a:rPr lang="en-US" b="0" i="1" dirty="0">
                <a:latin typeface="Arial" charset="0"/>
              </a:rPr>
              <a:t>governed</a:t>
            </a:r>
            <a:r>
              <a:rPr lang="en-US" b="0" dirty="0">
                <a:latin typeface="Arial" charset="0"/>
              </a:rPr>
              <a:t> by these laws, by gravity, by the requirements of cells to consume energy such as oxygen, by viruses attacking organisms.</a:t>
            </a:r>
            <a:r>
              <a:rPr lang="en-US" b="0" baseline="0" dirty="0">
                <a:latin typeface="Arial" charset="0"/>
              </a:rPr>
              <a:t>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And, of course, that nature makes up the physical presence of who we are – our bodies, most importantly for this module our brains. But where do ‘drives’ fit into all of this?  Our innate sense of survival?  For example, if you’re hungry and continue to be hungry you will likely die – either from the hunger or from being too weak to defend yourself from predators – is there a biological drive for you to find food to ensure that this does not happen?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 answer to that appears to be yes at a rudimentary level, with feedback about our state of hunger and energy passed to the reptilian and mammalian parts of the brain as well as to our higher cortex where we can consider what we need to do about it – whether that be go to the shops or ring Deliveroo in modern times, or, for our ancestors go and kill an animal.</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In the first lecture of this module I said that we could consider Charles Darwin as one of the first psychologists, particularly because of his work on emotion expression. However, we can also see his influence on psychology through his most famous work – the theory of evolution.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Change occurs across the natural world, and humans are no different.  What is important to recognize though, is that when we talk about survival of the fittest, we are not talking about the strongest or best being the most likely to survive and thrive – </a:t>
            </a:r>
            <a:r>
              <a:rPr lang="en-US" b="0" dirty="0">
                <a:latin typeface="Arial" charset="0"/>
              </a:rPr>
              <a:t>fittest in many cases refers to the most successful version of the organism that fits into its environment</a:t>
            </a:r>
            <a:r>
              <a:rPr lang="en-US" b="0" baseline="0" dirty="0">
                <a:latin typeface="Arial" charset="0"/>
              </a:rPr>
              <a:t> – the physically or mentally strong versions that don’t not sufficiently reproduce will die out as survival of genes lies at the heart of evolution..</a:t>
            </a:r>
            <a:endParaRPr lang="en-US" b="0" dirty="0">
              <a:latin typeface="Arial" charset="0"/>
            </a:endParaRPr>
          </a:p>
        </p:txBody>
      </p:sp>
    </p:spTree>
    <p:extLst>
      <p:ext uri="{BB962C8B-B14F-4D97-AF65-F5344CB8AC3E}">
        <p14:creationId xmlns:p14="http://schemas.microsoft.com/office/powerpoint/2010/main" val="1803347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61239BAB-D321-426F-8840-FA2748034495}" type="slidenum">
              <a:rPr lang="en-US" smtClean="0"/>
              <a:pPr eaLnBrk="1" hangingPunct="1"/>
              <a:t>6</a:t>
            </a:fld>
            <a:endParaRPr lang="en-US" dirty="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baseline="0" dirty="0">
                <a:latin typeface="Arial" charset="0"/>
              </a:rPr>
              <a:t>The adaptation of genes through mutation that are best adapted for the environment that an organism finds itself in will then become dominant – and so traits that are beneficial in that environment will thrive whilst others will disappear.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As the environment changes, so those traits that continue to adapt to those changes will survive whilst further traits disappear.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This is the process that, across hundreds of thousands of years, has led us to this point in time. We can see some of this across recorded time – changes in height and speed for example can be seen across decades, even if it is only measured in tenths of a second or </a:t>
            </a:r>
            <a:r>
              <a:rPr lang="en-US" b="0" baseline="0" dirty="0" err="1">
                <a:latin typeface="Arial" charset="0"/>
              </a:rPr>
              <a:t>millimetres</a:t>
            </a:r>
            <a:r>
              <a:rPr lang="en-US" b="0" baseline="0" dirty="0">
                <a:latin typeface="Arial" charset="0"/>
              </a:rPr>
              <a:t>. But large change takes many thousands of years.</a:t>
            </a:r>
            <a:endParaRPr lang="en-US" b="0" dirty="0">
              <a:latin typeface="Arial" charset="0"/>
            </a:endParaRPr>
          </a:p>
        </p:txBody>
      </p:sp>
    </p:spTree>
    <p:extLst>
      <p:ext uri="{BB962C8B-B14F-4D97-AF65-F5344CB8AC3E}">
        <p14:creationId xmlns:p14="http://schemas.microsoft.com/office/powerpoint/2010/main" val="37660103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FAFF763B-12E1-456C-AED9-388DF9874187}" type="slidenum">
              <a:rPr lang="en-US" smtClean="0"/>
              <a:pPr eaLnBrk="1" hangingPunct="1"/>
              <a:t>7</a:t>
            </a:fld>
            <a:endParaRPr lang="en-US" dirty="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dirty="0">
                <a:latin typeface="Arial" charset="0"/>
              </a:rPr>
              <a:t>Psychologists have been studying people systematically for just under</a:t>
            </a:r>
            <a:r>
              <a:rPr lang="en-US" b="0" baseline="0" dirty="0">
                <a:latin typeface="Arial" charset="0"/>
              </a:rPr>
              <a:t> 150 years – far too short a period for us to be able to draw any conclusions about human evolution.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However, we are able to draw upon other areas of scientific exploration to help us in our theorizing, and this is where evolutionary psychology has an important role to play, considering what we know about evolution in general and then applying it to human behavior.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As such, it is often theory rather than evidence-driven, hence the many controversies that exist within this branch of psychology, but nonetheless it can give us some useful insights into why we may behave in the ways that we do.</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We know that many animals exhibit social behavior. Quite often it is easier for them to hunt in packs – yes, they have to share the food which could be a negative, but if being in the pack produces more food than could be caught by being alone then this is a good trade-off.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It’s easier to find a mate if males and females are in the same proximity, and so reproduction is more likely, and so the genes of these more social animals are more likely to survive.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There is added protection from predators by having more members available. But there is a negative trade-off – one individual cannot decide that they can just head off in a certain direction and do what they want – the needs and desires of the group will control this behavior – quite often a leader will fight its way to the top and make these decisions, and any animal wishing to change the direction of the group will need to fight for that leadership in order to be able to assert their control.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Some of this might sound familiar – and a key question for us then is ‘how different are humans from the rest of the animal kingdom in terms of our group behavior’?</a:t>
            </a:r>
            <a:endParaRPr lang="en-US" b="0" dirty="0">
              <a:latin typeface="Arial" charset="0"/>
            </a:endParaRPr>
          </a:p>
          <a:p>
            <a:pPr eaLnBrk="1" hangingPunct="1"/>
            <a:endParaRPr lang="en-US" b="1" dirty="0">
              <a:latin typeface="Arial" charset="0"/>
            </a:endParaRPr>
          </a:p>
        </p:txBody>
      </p:sp>
    </p:spTree>
    <p:extLst>
      <p:ext uri="{BB962C8B-B14F-4D97-AF65-F5344CB8AC3E}">
        <p14:creationId xmlns:p14="http://schemas.microsoft.com/office/powerpoint/2010/main" val="34738476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4ED26676-C1A7-480B-B1AD-32FD35796BD5}" type="slidenum">
              <a:rPr lang="en-US" smtClean="0"/>
              <a:pPr eaLnBrk="1" hangingPunct="1"/>
              <a:t>8</a:t>
            </a:fld>
            <a:endParaRPr lang="en-US" dirty="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With regard to the size of brains relative to the body, it’s been determined that humans don’t differ massively from some other creatures in terms of </a:t>
            </a:r>
            <a:r>
              <a:rPr lang="en-US" i="1" dirty="0"/>
              <a:t>relative</a:t>
            </a:r>
            <a:r>
              <a:rPr lang="en-US" dirty="0"/>
              <a:t> brain size.</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dirty="0"/>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And one of the common themes that comes from </a:t>
            </a:r>
            <a:r>
              <a:rPr lang="en-US" baseline="0" dirty="0"/>
              <a:t>research by Dunbar appears to be that many of the creatures who show a similar ratio have complex social groups as opposed to those with smaller brain sizes who appear to live more solitary lives or have limited interactions with other creatures. </a:t>
            </a:r>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aseline="0" dirty="0"/>
          </a:p>
          <a:p>
            <a:pPr marL="171450" marR="0" lvl="1"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When we combine this with the finding that the human brain has much more white matter for cognitive processing then we can start to understand the argument that the human brain evolved in order for us to make the most of our social interactions with others – this is the </a:t>
            </a:r>
            <a:r>
              <a:rPr lang="en-US" i="1" baseline="0" dirty="0"/>
              <a:t>social brain theory.</a:t>
            </a:r>
            <a:endParaRPr lang="en-US" i="1" dirty="0"/>
          </a:p>
          <a:p>
            <a:pPr eaLnBrk="1" hangingPunct="1"/>
            <a:endParaRPr lang="en-US" b="1" dirty="0">
              <a:latin typeface="Arial" charset="0"/>
            </a:endParaRPr>
          </a:p>
        </p:txBody>
      </p:sp>
    </p:spTree>
    <p:extLst>
      <p:ext uri="{BB962C8B-B14F-4D97-AF65-F5344CB8AC3E}">
        <p14:creationId xmlns:p14="http://schemas.microsoft.com/office/powerpoint/2010/main" val="31633937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82CABC71-5C99-4E93-AB90-41F379C9991E}" type="slidenum">
              <a:rPr lang="en-US" smtClean="0"/>
              <a:pPr eaLnBrk="1" hangingPunct="1"/>
              <a:t>9</a:t>
            </a:fld>
            <a:endParaRPr lang="en-US" dirty="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rPr>
              <a:t>This cartoon from the core text is interesting because it is largely incorrect – the brains of Neanderthals</a:t>
            </a:r>
            <a:r>
              <a:rPr lang="en-US" b="0" baseline="0" dirty="0">
                <a:latin typeface="Arial" charset="0"/>
              </a:rPr>
              <a:t> do not appear to have been that much smaller compared to modern hum brains.</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There are even some arguments that they were actually larger – but what does appear to have changed is the </a:t>
            </a:r>
            <a:r>
              <a:rPr lang="en-US" b="0" i="1" baseline="0" dirty="0">
                <a:latin typeface="Arial" charset="0"/>
              </a:rPr>
              <a:t>structure</a:t>
            </a:r>
            <a:r>
              <a:rPr lang="en-US" b="0" baseline="0" dirty="0">
                <a:latin typeface="Arial" charset="0"/>
              </a:rPr>
              <a:t> of that brain – the neanderthal brain appears to have had a much more developed </a:t>
            </a:r>
            <a:r>
              <a:rPr lang="en-US" b="0" i="1" baseline="0" dirty="0">
                <a:latin typeface="Arial" charset="0"/>
              </a:rPr>
              <a:t>visual cortex </a:t>
            </a:r>
            <a:r>
              <a:rPr lang="en-US" b="0" baseline="0" dirty="0">
                <a:latin typeface="Arial" charset="0"/>
              </a:rPr>
              <a:t>and </a:t>
            </a:r>
            <a:r>
              <a:rPr lang="en-US" b="0" i="1" baseline="0" dirty="0">
                <a:latin typeface="Arial" charset="0"/>
              </a:rPr>
              <a:t>spatial area </a:t>
            </a:r>
            <a:r>
              <a:rPr lang="en-US" b="0" baseline="0" dirty="0">
                <a:latin typeface="Arial" charset="0"/>
              </a:rPr>
              <a:t>to allow them to hunt and explore.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Of course, no brains themselves have survived in order for us to study this, but the shape of the cranium and the changes across time suggest that the modern human cranium is designed to house a brain with more space at the front for the area that we do know is involved with higher order cognitive processing. Neanderthal skulls have more flattened and sloping forehead.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As I said, evolutionary psychology is largely theoretically driven but this appears at least somewhat plausible.</a:t>
            </a:r>
            <a:endParaRPr lang="en-US" b="0" dirty="0">
              <a:latin typeface="Arial" charset="0"/>
            </a:endParaRPr>
          </a:p>
        </p:txBody>
      </p:sp>
    </p:spTree>
    <p:extLst>
      <p:ext uri="{BB962C8B-B14F-4D97-AF65-F5344CB8AC3E}">
        <p14:creationId xmlns:p14="http://schemas.microsoft.com/office/powerpoint/2010/main" val="38936079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AB97F718-9492-44BA-BEC0-ED449862BBE7}" type="slidenum">
              <a:rPr lang="en-US" smtClean="0"/>
              <a:pPr eaLnBrk="1" hangingPunct="1"/>
              <a:t>10</a:t>
            </a:fld>
            <a:endParaRPr lang="en-US" dirty="0"/>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dirty="0">
                <a:latin typeface="Arial" charset="0"/>
              </a:rPr>
              <a:t>So the</a:t>
            </a:r>
            <a:r>
              <a:rPr lang="en-US" b="0" baseline="0" dirty="0">
                <a:latin typeface="Arial" charset="0"/>
              </a:rPr>
              <a:t> argument that humans have a social brain and are social animals appears to be fairly well set out and supported – but we could make the </a:t>
            </a:r>
            <a:r>
              <a:rPr lang="en-US" b="0" i="1" baseline="0" dirty="0">
                <a:latin typeface="Arial" charset="0"/>
              </a:rPr>
              <a:t>social brains</a:t>
            </a:r>
            <a:r>
              <a:rPr lang="en-US" b="0" baseline="0" dirty="0">
                <a:latin typeface="Arial" charset="0"/>
              </a:rPr>
              <a:t> argument for a number of species, and the </a:t>
            </a:r>
            <a:r>
              <a:rPr lang="en-US" b="0" i="1" baseline="0" dirty="0">
                <a:latin typeface="Arial" charset="0"/>
              </a:rPr>
              <a:t>social animals </a:t>
            </a:r>
            <a:r>
              <a:rPr lang="en-US" b="0" baseline="0" dirty="0">
                <a:latin typeface="Arial" charset="0"/>
              </a:rPr>
              <a:t>argument for many more – so does that mean that humans are simply another form of social animal, quantitatively different but not qualitatively different to other animals?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It feels as if we possess something a bit more unique, a bit more special – and this is where the </a:t>
            </a:r>
            <a:r>
              <a:rPr lang="en-US" b="0" i="1" baseline="0" dirty="0">
                <a:latin typeface="Arial" charset="0"/>
              </a:rPr>
              <a:t>cultural animal theory </a:t>
            </a:r>
            <a:r>
              <a:rPr lang="en-US" b="0" baseline="0" dirty="0">
                <a:latin typeface="Arial" charset="0"/>
              </a:rPr>
              <a:t>comes in to play.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Because </a:t>
            </a:r>
            <a:r>
              <a:rPr lang="en-US" b="0" i="1" baseline="0" dirty="0">
                <a:latin typeface="Arial" charset="0"/>
              </a:rPr>
              <a:t>we</a:t>
            </a:r>
            <a:r>
              <a:rPr lang="en-US" b="0" baseline="0" dirty="0">
                <a:latin typeface="Arial" charset="0"/>
              </a:rPr>
              <a:t> have the ability to do what no other creature on our planet appears to be able to do – to have a history beyond our genes, a rich heritage that can be passed from generation to generation through many forms.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If we consider a pyramid of evolution in terms of simple creatures that possess cells to exist, to solitary animals with a functioning brain and nervous system to think, to social animals that work and play and interact together, at the pinnacle of that pyramid would be the cultural animal – the creature that possesses history, the ability to pass on knowledge through symbols and meaning.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The only creature on this planet that inhabits that group at the pinnacle is humans – and that is what makes us special and unique.</a:t>
            </a:r>
            <a:endParaRPr lang="en-US" b="0" dirty="0">
              <a:latin typeface="Arial" charset="0"/>
            </a:endParaRPr>
          </a:p>
          <a:p>
            <a:pPr marL="0" marR="0" indent="0" algn="l" defTabSz="914400" rtl="0" eaLnBrk="1" fontAlgn="base" latinLnBrk="0" hangingPunct="1">
              <a:lnSpc>
                <a:spcPct val="100000"/>
              </a:lnSpc>
              <a:spcBef>
                <a:spcPct val="30000"/>
              </a:spcBef>
              <a:spcAft>
                <a:spcPct val="0"/>
              </a:spcAft>
              <a:buClrTx/>
              <a:buSzTx/>
              <a:buFontTx/>
              <a:buNone/>
              <a:tabLst/>
              <a:defRPr/>
            </a:pPr>
            <a:endParaRPr lang="en-US" dirty="0">
              <a:latin typeface="Arial" charset="0"/>
            </a:endParaRPr>
          </a:p>
          <a:p>
            <a:pPr eaLnBrk="1" hangingPunct="1"/>
            <a:endParaRPr lang="en-US" b="1" dirty="0">
              <a:latin typeface="Arial" charset="0"/>
            </a:endParaRPr>
          </a:p>
        </p:txBody>
      </p:sp>
    </p:spTree>
    <p:extLst>
      <p:ext uri="{BB962C8B-B14F-4D97-AF65-F5344CB8AC3E}">
        <p14:creationId xmlns:p14="http://schemas.microsoft.com/office/powerpoint/2010/main" val="19913444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B67189AF-FDA9-485D-BF76-CC7762A7941B}" type="slidenum">
              <a:rPr lang="en-US" smtClean="0"/>
              <a:pPr eaLnBrk="1" hangingPunct="1"/>
              <a:t>11</a:t>
            </a:fld>
            <a:endParaRPr lang="en-US" dirty="0"/>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0" dirty="0">
                <a:latin typeface="Arial" charset="0"/>
              </a:rPr>
              <a:t>So what do we mean by culture?  There are many definitions, but a broad</a:t>
            </a:r>
            <a:r>
              <a:rPr lang="en-US" b="0" baseline="0" dirty="0">
                <a:latin typeface="Arial" charset="0"/>
              </a:rPr>
              <a:t> consensus is that culture is a network with information at the heart of it.  This can be explicit information, implicit information, and subtle cues as to how to behave. </a:t>
            </a:r>
          </a:p>
          <a:p>
            <a:pPr eaLnBrk="1" hangingPunct="1"/>
            <a:endParaRPr lang="en-US" b="0" baseline="0" dirty="0">
              <a:latin typeface="Arial" charset="0"/>
            </a:endParaRPr>
          </a:p>
          <a:p>
            <a:pPr eaLnBrk="1" hangingPunct="1"/>
            <a:r>
              <a:rPr lang="en-US" b="0" baseline="0" dirty="0">
                <a:latin typeface="Arial" charset="0"/>
              </a:rPr>
              <a:t>The sharing of information is the key to culture, which is what allows history to exist. That may seem like an odd thing to say – doesn’t history just exist?  Well, no – events occur, but history is what is remembered and passed on – this, again, is a contentious issue because history may not tell us the true nature of events but only what is recorded and passed on, even if it is inaccurate. </a:t>
            </a:r>
          </a:p>
          <a:p>
            <a:pPr eaLnBrk="1" hangingPunct="1"/>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Imagine if nothing were recorded – if you were born into a world where there were no books, no information outside of your direct environment – you would learn from those around you – not even from those who came before you because their knowledge would die with them, apart from that which they had been able to pass on to those around them.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Occasionally a visitor from outside of your direct contact may come into your area and provide you with additional information but, unless you could pass this on to others, this information would die with you as well.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This is why keepers of tribal history have been so important in oral literacy societies – they repeatedly tell their culture’s social history and younger members memorize and take over as time goes by.  Each new member will have more to remember and tell and subtle stories changes might inadvertently take place (e.g. Pacific Islanders).</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This was human existence for thousands of years. The first written word is of incredible importance for us as humans – the ability to record something that could be passed on to others after our death – even people outside of our direct sphere of contact – as long as they could read or decipher what was written.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With the printing press came the ability to produce information that could reach the masses – again, as long as they could read it or have someone read it to them, and it could be stored and passed on to later generations.</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Before this people would have to travel to visit other social groups to share information, and with them the ideas that they had.  We take for granted now the ability to have information from across the world at our very fingertips, but for 99% of human existence this ability to share did not exist – we can probably say that the concept of culture itself is quite a new concept.</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So culture is sharing information, but it is so much more – it is also agreement.  A classic example of this is money.  In ancient times we may have bartered – I have a piece of meat and I am prepared to swap it with you for three bowls of rice.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But what if I don’t want rice right now but you want the piece of meat?  You could give me a note/symbol </a:t>
            </a:r>
            <a:r>
              <a:rPr lang="en-US" b="0" baseline="0" dirty="0" err="1">
                <a:latin typeface="Arial" charset="0"/>
              </a:rPr>
              <a:t>recognising</a:t>
            </a:r>
            <a:r>
              <a:rPr lang="en-US" b="0" baseline="0" dirty="0">
                <a:latin typeface="Arial" charset="0"/>
              </a:rPr>
              <a:t> that I gave you the meat and promising to pay me three bowls of rice in the future. But now I want some oranges from someone else – I haven’t got meat to trade any more, all I have are these notes from you – how do I convince that person to give me some oranges in exchange for one of your notes?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Are </a:t>
            </a:r>
            <a:r>
              <a:rPr lang="en-US" b="0" i="1" baseline="0" dirty="0">
                <a:latin typeface="Arial" charset="0"/>
              </a:rPr>
              <a:t>you</a:t>
            </a:r>
            <a:r>
              <a:rPr lang="en-US" b="0" baseline="0" dirty="0">
                <a:latin typeface="Arial" charset="0"/>
              </a:rPr>
              <a:t> trustworthy enough for them to accept that note from </a:t>
            </a:r>
            <a:r>
              <a:rPr lang="en-US" b="0" i="1" baseline="0" dirty="0">
                <a:latin typeface="Arial" charset="0"/>
              </a:rPr>
              <a:t>me</a:t>
            </a:r>
            <a:r>
              <a:rPr lang="en-US" b="0" baseline="0" dirty="0">
                <a:latin typeface="Arial" charset="0"/>
              </a:rPr>
              <a:t>? It’s all very complicated – so at some point agreement has to be reached to make something that works – it needs a system, it needs a structure.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 next time you actually have a bank note on you, more of a rarity in the current situation, take a look at it – because the piece of paper or plastic it is printed on is largely worthless – it is the words that are written on it in the </a:t>
            </a:r>
            <a:r>
              <a:rPr lang="en-US" b="0" baseline="0" dirty="0" err="1">
                <a:latin typeface="Arial" charset="0"/>
              </a:rPr>
              <a:t>centre</a:t>
            </a:r>
            <a:r>
              <a:rPr lang="en-US" b="0" baseline="0" dirty="0">
                <a:latin typeface="Arial" charset="0"/>
              </a:rPr>
              <a:t> of a UK banknote that give it its worth -  ‘I promise to pay the bearer on demand the sum of x’ from the Bank of England – the thing that gives this note its worth is the promise on it – and that relies on trust, a very psychological thing.  And currencies to lose their value, so there needs to be trust in the wider concept and design of a money system.  Currencies such as Bitcoin have shifted this understanding and changed issues of trust.</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So, culture is a way of doing things.  And this is where we start to see differences, where we see the universal concept of culture broken down into more specific cultures; British culture, French culture, Japanese culture – quite often based upon geographical boundaries but not inherently geographical – </a:t>
            </a:r>
            <a:r>
              <a:rPr lang="en-US" b="0" i="1" baseline="0" dirty="0">
                <a:latin typeface="Arial" charset="0"/>
              </a:rPr>
              <a:t>a mindset, a way of doing things</a:t>
            </a:r>
            <a:r>
              <a:rPr lang="en-US" b="0" baseline="0" dirty="0">
                <a:latin typeface="Arial" charset="0"/>
              </a:rPr>
              <a:t>.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This is why we can also talk about culture as belonging to groups that do not have geographical boundaries – music cultures, lifestyle cultures – these still have the ability to meet the criteria set out in terms of shared ideas and information.</a:t>
            </a:r>
            <a:endParaRPr lang="en-US" b="0" dirty="0">
              <a:latin typeface="Arial" charset="0"/>
            </a:endParaRPr>
          </a:p>
        </p:txBody>
      </p:sp>
    </p:spTree>
    <p:extLst>
      <p:ext uri="{BB962C8B-B14F-4D97-AF65-F5344CB8AC3E}">
        <p14:creationId xmlns:p14="http://schemas.microsoft.com/office/powerpoint/2010/main" val="38848641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5435A58D-B2EE-41DD-A25D-AAD0C41C584F}" type="slidenum">
              <a:rPr lang="en-US" smtClean="0"/>
              <a:pPr eaLnBrk="1" hangingPunct="1"/>
              <a:t>12</a:t>
            </a:fld>
            <a:endParaRPr lang="en-US" dirty="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dirty="0">
                <a:latin typeface="Arial" charset="0"/>
              </a:rPr>
              <a:t>The food that we eat and the decisions that we make regarding this is a case in point of how culture and nature interact. </a:t>
            </a:r>
          </a:p>
          <a:p>
            <a:pPr marL="171450" indent="-171450" eaLnBrk="1" hangingPunct="1">
              <a:buFont typeface="Arial" panose="020B0604020202020204" pitchFamily="34" charset="0"/>
              <a:buChar char="•"/>
            </a:pPr>
            <a:endParaRPr lang="en-US" dirty="0">
              <a:latin typeface="Arial" charset="0"/>
            </a:endParaRPr>
          </a:p>
          <a:p>
            <a:pPr marL="171450" indent="-171450" eaLnBrk="1" hangingPunct="1">
              <a:buFont typeface="Arial" panose="020B0604020202020204" pitchFamily="34" charset="0"/>
              <a:buChar char="•"/>
            </a:pPr>
            <a:r>
              <a:rPr lang="en-US" dirty="0">
                <a:latin typeface="Arial" charset="0"/>
              </a:rPr>
              <a:t>Physiologically humans eat meat – it provides certain nutrients</a:t>
            </a:r>
            <a:r>
              <a:rPr lang="en-US" baseline="0" dirty="0">
                <a:latin typeface="Arial" charset="0"/>
              </a:rPr>
              <a:t> that we require and our bodies have evolved to process the food.  </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However, in some religious texts it is set out what is acceptable or unacceptable for people to eat – but this bears no relationship to the nature process – a Muslim or Hindu body is not physiologically designed to eat some animals and not others.  </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Over time, certain meats and cooking methods have been argued to increase changes of unhealthy bodily changes (e.g. increased cholesterol and certain cancers).  Culturally, though most peoples have a view of what a human ‘should’ eat – and this highlights the ‘meaning’ boundaries within geographical cultures. </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However, there are some physiological processes that involve nature – for example, in societies where dairy animals were not part of their agriculture, such as Japan, a lower tolerance to lactose has been found. But in general, apart from those who have physiological intolerances, most of the choices that we make regarding food are cultural – whether this is through the conscious decisions that we make, or the affordability of foods which is still a cultural process.</a:t>
            </a:r>
            <a:endParaRPr lang="en-US" dirty="0">
              <a:latin typeface="Arial" charset="0"/>
            </a:endParaRPr>
          </a:p>
        </p:txBody>
      </p:sp>
    </p:spTree>
    <p:extLst>
      <p:ext uri="{BB962C8B-B14F-4D97-AF65-F5344CB8AC3E}">
        <p14:creationId xmlns:p14="http://schemas.microsoft.com/office/powerpoint/2010/main" val="2765756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3710CBD8-551C-444F-BB16-74A803A67341}" type="slidenum">
              <a:rPr lang="en-US" smtClean="0"/>
              <a:pPr eaLnBrk="1" hangingPunct="1"/>
              <a:t>13</a:t>
            </a:fld>
            <a:endParaRPr lang="en-US" dirty="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rPr>
              <a:t>There are undoubted interactions between nature and culture though, and one of the most obvious of these can be seen in sporting environments. </a:t>
            </a:r>
          </a:p>
          <a:p>
            <a:pPr marL="171450" indent="-171450" eaLnBrk="1" hangingPunct="1">
              <a:buFont typeface="Arial" panose="020B0604020202020204" pitchFamily="34" charset="0"/>
              <a:buChar char="•"/>
            </a:pPr>
            <a:endParaRPr lang="en-US" b="0" dirty="0">
              <a:latin typeface="Arial" charset="0"/>
            </a:endParaRPr>
          </a:p>
          <a:p>
            <a:pPr marL="171450" indent="-171450" eaLnBrk="1" hangingPunct="1">
              <a:buFont typeface="Arial" panose="020B0604020202020204" pitchFamily="34" charset="0"/>
              <a:buChar char="•"/>
            </a:pPr>
            <a:r>
              <a:rPr lang="en-US" b="0" dirty="0">
                <a:latin typeface="Arial" charset="0"/>
              </a:rPr>
              <a:t>Data shows that the most successful</a:t>
            </a:r>
            <a:r>
              <a:rPr lang="en-US" b="0" baseline="0" dirty="0">
                <a:latin typeface="Arial" charset="0"/>
              </a:rPr>
              <a:t> athletes in many sports are born at certain times of the year – as the time when you are born decides when you will enter the school system and competition with age cut-offs, those who are in a position to be stronger and faster than their competitors, at a time of development when even a few months can make a huge difference, gives these children a physiological advantage.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They are then more likely to be selected, given additional training and focus, by teachers and coaches, whilst those who are less developed are more likely to drop out – these are the cultural elements that also play a role. And so we see how nature and culture interact to produce these results.</a:t>
            </a:r>
            <a:endParaRPr lang="en-US" b="0" dirty="0">
              <a:latin typeface="Arial" charset="0"/>
            </a:endParaRPr>
          </a:p>
        </p:txBody>
      </p:sp>
    </p:spTree>
    <p:extLst>
      <p:ext uri="{BB962C8B-B14F-4D97-AF65-F5344CB8AC3E}">
        <p14:creationId xmlns:p14="http://schemas.microsoft.com/office/powerpoint/2010/main" val="13255258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7100A4CC-CF56-44EF-8BB9-0FB027A3B885}" type="slidenum">
              <a:rPr lang="en-US" smtClean="0"/>
              <a:pPr eaLnBrk="1" hangingPunct="1"/>
              <a:t>14</a:t>
            </a:fld>
            <a:endParaRPr lang="en-US" dirty="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rPr>
              <a:t>One of the common questions when it comes</a:t>
            </a:r>
            <a:r>
              <a:rPr lang="en-US" b="0" baseline="0" dirty="0">
                <a:latin typeface="Arial" charset="0"/>
              </a:rPr>
              <a:t> to culture and nature is which shapes which – but it is likely that this is a false argument.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By necessity, we know that nature came first – without nature there is nothing – but that does not mean that nature automatically shapes culture?  That evolutionary, survival view?</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You’re living through an example of this interaction right now – nature suggests that we should care about our own survival but also need to meet mates and reproduce, that we need to do things to survive and make ourselves as strong as possible by gaining access to money and resources and sating our desires – doing the things that meet our animal needs. </a:t>
            </a:r>
          </a:p>
          <a:p>
            <a:pPr marL="171450" indent="-171450" eaLnBrk="1" hangingPunct="1">
              <a:buFont typeface="Arial" panose="020B0604020202020204" pitchFamily="34" charset="0"/>
              <a:buChar char="•"/>
            </a:pPr>
            <a:endParaRPr lang="en-US" b="0" baseline="0" dirty="0">
              <a:latin typeface="Arial" charset="0"/>
            </a:endParaRPr>
          </a:p>
          <a:p>
            <a:pPr marL="171450" marR="0" lvl="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But the culture side of us tells us that there are </a:t>
            </a:r>
            <a:r>
              <a:rPr lang="en-US" b="0" baseline="0" dirty="0" err="1">
                <a:latin typeface="Arial" charset="0"/>
              </a:rPr>
              <a:t>behavioural</a:t>
            </a:r>
            <a:r>
              <a:rPr lang="en-US" b="0" baseline="0" dirty="0">
                <a:latin typeface="Arial" charset="0"/>
              </a:rPr>
              <a:t> expectations within our society, ways that we should act to protect others, and some of these may go against our natural urges.  For a time, Covid had us living in small groups – exercising within a 2 or 5 mile radius.  Apocalyptic fiction often portrays humanity living in small groups.</a:t>
            </a:r>
            <a:endParaRPr lang="en-US" b="0" dirty="0">
              <a:latin typeface="Arial" charset="0"/>
            </a:endParaRP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There is also real evidence to suggest that the individual-collectivistic idea of cultural differences that do exist across the world are linked in some ways to pathogens that exist within a society, with those cultures where pathogens are more numerous showing more collectivistic behaviours to protect the collective as a whole, whilst those societies with fewer pathogens are more tolerant of individualized behavior because it poses less of a threat to the group.  </a:t>
            </a:r>
          </a:p>
          <a:p>
            <a:pPr eaLnBrk="1" hangingPunct="1"/>
            <a:endParaRPr lang="en-US" b="0" baseline="0" dirty="0">
              <a:latin typeface="Arial" charset="0"/>
            </a:endParaRPr>
          </a:p>
        </p:txBody>
      </p:sp>
    </p:spTree>
    <p:extLst>
      <p:ext uri="{BB962C8B-B14F-4D97-AF65-F5344CB8AC3E}">
        <p14:creationId xmlns:p14="http://schemas.microsoft.com/office/powerpoint/2010/main" val="1176795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823FFC5C-F63D-424E-B155-7157BC8B847C}" type="slidenum">
              <a:rPr lang="en-US" smtClean="0"/>
              <a:pPr eaLnBrk="1" hangingPunct="1"/>
              <a:t>15</a:t>
            </a:fld>
            <a:endParaRPr lang="en-US" dirty="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rPr>
              <a:t>We know that cultures differ across the world – if you are just going on holiday</a:t>
            </a:r>
            <a:r>
              <a:rPr lang="en-US" b="0" baseline="0" dirty="0">
                <a:latin typeface="Arial" charset="0"/>
              </a:rPr>
              <a:t> to another country you may not necessarily notice as you are likely to maintain your own cultural practices overall in a location adapted for tourists.</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But if you spend a longer period of time and travel within in a different culture you will notice differences – for example, in UK and US culture it is fairly normal for people to sleep for 8 hours through the night and then work through the day – in other cultures, such as Spain or Mexico, it is more usual to sleep fewer hours at night and work later hours in the day with a siesta at some point in the day.   Eating the evening meal in larger, often family groups is common in some European cultures, as children stay up later, whereas in the UK children often eat earlier and parents separately.</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In many societies it is usual for children to sleep in the same room as their parents, not just for space reasons but because it is seen as something that a family unit should do, whilst in some other cultures (our own included) a culture of even small children sleeping alone and having their own space is the norm.  We looked last year at attachment differences.</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There are, however, some things that appear to be almost universal across cultures and quite often these seem to exist on a different, more cerebral level. The broad concepts of right and wrong, for example, are largely universal (again, we’ve looked at moral development and universality and differences).  The concept of parental responsibility both in terms of looking after children but also showing them affection, appears to be universal, although on this last one we could also argue for it being a social animal response.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 cultural argument has been promoted by the anthropologist Turnbull, who </a:t>
            </a:r>
            <a:r>
              <a:rPr lang="en-GB" b="0" i="0" dirty="0">
                <a:solidFill>
                  <a:srgbClr val="000000"/>
                </a:solidFill>
                <a:effectLst/>
                <a:latin typeface="Academica Book Pro"/>
              </a:rPr>
              <a:t>argued that the selfish behaviour of the African </a:t>
            </a:r>
            <a:r>
              <a:rPr lang="en-GB" b="0" i="0" dirty="0" err="1">
                <a:solidFill>
                  <a:srgbClr val="000000"/>
                </a:solidFill>
                <a:effectLst/>
                <a:latin typeface="Academica Book Pro"/>
              </a:rPr>
              <a:t>Ik</a:t>
            </a:r>
            <a:r>
              <a:rPr lang="en-GB" b="0" i="0" dirty="0">
                <a:solidFill>
                  <a:srgbClr val="000000"/>
                </a:solidFill>
                <a:effectLst/>
                <a:latin typeface="Academica Book Pro"/>
              </a:rPr>
              <a:t> people, that he so vividly described, including desertion of children and mistreatment of the elderly and the weak, was due to their cultural adaptation to conditions of scarcity.  Time, as well as place is important here - were very early Britons very different when resources were scarce?  A question to ponder perhaps when we judge other cultures for their behaviours.</a:t>
            </a:r>
            <a:endParaRPr lang="en-US" b="0" dirty="0">
              <a:latin typeface="Arial" charset="0"/>
            </a:endParaRPr>
          </a:p>
        </p:txBody>
      </p:sp>
    </p:spTree>
    <p:extLst>
      <p:ext uri="{BB962C8B-B14F-4D97-AF65-F5344CB8AC3E}">
        <p14:creationId xmlns:p14="http://schemas.microsoft.com/office/powerpoint/2010/main" val="28384921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8F77A503-C822-4768-B0AB-8FDC7330E8D7}" type="slidenum">
              <a:rPr lang="en-US" smtClean="0"/>
              <a:pPr eaLnBrk="1" hangingPunct="1"/>
              <a:t>16</a:t>
            </a:fld>
            <a:endParaRPr lang="en-US" dirty="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rPr>
              <a:t>Over the last slides of this</a:t>
            </a:r>
            <a:r>
              <a:rPr lang="en-US" b="0" baseline="0" dirty="0">
                <a:latin typeface="Arial" charset="0"/>
              </a:rPr>
              <a:t> lecture I will just turn attention to something that is important for us to consider across the rest of this module, and probably across the rest of your degree – the concept of the duplex mind.  We have mentioned it previously but it is important for you to understand it well.</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There is now much evidence from both cognitive and social psychology literature that we possess two systems to our thinking – the </a:t>
            </a:r>
            <a:r>
              <a:rPr lang="en-US" b="0" i="1" baseline="0" dirty="0">
                <a:latin typeface="Arial" charset="0"/>
              </a:rPr>
              <a:t>automatic</a:t>
            </a:r>
            <a:r>
              <a:rPr lang="en-US" b="0" baseline="0" dirty="0">
                <a:latin typeface="Arial" charset="0"/>
              </a:rPr>
              <a:t> system that is always running, even when we are asleep, which carries out simple operations and is largely outside of our conscious awareness – it is fast, it works on processes such as stereotypes and heuristics, occasionally makes mistakes but by and large allows us to efficiently make our way around the world.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Our </a:t>
            </a:r>
            <a:r>
              <a:rPr lang="en-US" b="0" i="1" baseline="0" dirty="0">
                <a:latin typeface="Arial" charset="0"/>
              </a:rPr>
              <a:t>deliberate</a:t>
            </a:r>
            <a:r>
              <a:rPr lang="en-US" b="0" baseline="0" dirty="0">
                <a:latin typeface="Arial" charset="0"/>
              </a:rPr>
              <a:t> system mostly operates within our conscious awareness – so naturally it turns off when we are asleep – it is slower, deliberative, relies upon higher cognitive processing, and can lead us to more accurate answers as long as the information that we are using to deliberate with are also accurate.</a:t>
            </a:r>
          </a:p>
        </p:txBody>
      </p:sp>
    </p:spTree>
    <p:extLst>
      <p:ext uri="{BB962C8B-B14F-4D97-AF65-F5344CB8AC3E}">
        <p14:creationId xmlns:p14="http://schemas.microsoft.com/office/powerpoint/2010/main" val="42243858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C1FB7D04-88F5-444B-BDCF-C6A365A52C1A}" type="slidenum">
              <a:rPr lang="en-US" smtClean="0"/>
              <a:pPr eaLnBrk="1" hangingPunct="1"/>
              <a:t>17</a:t>
            </a:fld>
            <a:endParaRPr lang="en-US" dirty="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rPr>
              <a:t>Whilst in-depth focus on automatic versus deliberative is beyond the scope of this module, you might have covered this topic from a cognitive perspective in another module.</a:t>
            </a:r>
          </a:p>
          <a:p>
            <a:pPr marL="171450" indent="-171450" eaLnBrk="1" hangingPunct="1">
              <a:buFont typeface="Arial" panose="020B0604020202020204" pitchFamily="34" charset="0"/>
              <a:buChar char="•"/>
            </a:pPr>
            <a:endParaRPr lang="en-US" b="0" dirty="0">
              <a:latin typeface="Arial" charset="0"/>
            </a:endParaRPr>
          </a:p>
          <a:p>
            <a:pPr marL="171450" indent="-171450" eaLnBrk="1" hangingPunct="1">
              <a:buFont typeface="Arial" panose="020B0604020202020204" pitchFamily="34" charset="0"/>
              <a:buChar char="•"/>
            </a:pPr>
            <a:r>
              <a:rPr lang="en-US" b="0" dirty="0">
                <a:latin typeface="Arial" charset="0"/>
              </a:rPr>
              <a:t>I also encourage</a:t>
            </a:r>
            <a:r>
              <a:rPr lang="en-US" b="0" baseline="0" dirty="0">
                <a:latin typeface="Arial" charset="0"/>
              </a:rPr>
              <a:t> you to read Daniel Kahneman’s book ‘thinking fast and slow’ which is a very well written account of what he calls system 1 and system 2.</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On the next slide are some key differences between the two systems and it will be worth you pausing the lecture for a few minutes to take a look at this table to make sure that you understand these key differences.</a:t>
            </a:r>
            <a:r>
              <a:rPr lang="en-US" b="0" dirty="0">
                <a:latin typeface="Arial" charset="0"/>
              </a:rPr>
              <a:t> </a:t>
            </a:r>
          </a:p>
        </p:txBody>
      </p:sp>
    </p:spTree>
    <p:extLst>
      <p:ext uri="{BB962C8B-B14F-4D97-AF65-F5344CB8AC3E}">
        <p14:creationId xmlns:p14="http://schemas.microsoft.com/office/powerpoint/2010/main" val="27661226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914EC46A-3A60-4071-90F4-91BA7073B45C}" type="slidenum">
              <a:rPr lang="en-US" smtClean="0"/>
              <a:pPr eaLnBrk="1" hangingPunct="1"/>
              <a:t>18</a:t>
            </a:fld>
            <a:endParaRPr lang="en-US" dirty="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b="1" dirty="0">
              <a:latin typeface="Arial" charset="0"/>
            </a:endParaRPr>
          </a:p>
        </p:txBody>
      </p:sp>
    </p:spTree>
    <p:extLst>
      <p:ext uri="{BB962C8B-B14F-4D97-AF65-F5344CB8AC3E}">
        <p14:creationId xmlns:p14="http://schemas.microsoft.com/office/powerpoint/2010/main" val="41335775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6995C8EC-0162-47F7-A30E-771F8688F243}" type="slidenum">
              <a:rPr lang="en-US" smtClean="0"/>
              <a:pPr eaLnBrk="1" hangingPunct="1"/>
              <a:t>19</a:t>
            </a:fld>
            <a:endParaRPr lang="en-US" dirty="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dirty="0">
                <a:latin typeface="Arial" charset="0"/>
              </a:rPr>
              <a:t>People often think</a:t>
            </a:r>
            <a:r>
              <a:rPr lang="en-US" b="0" baseline="0" dirty="0">
                <a:latin typeface="Arial" charset="0"/>
              </a:rPr>
              <a:t> that it is their conscious, deliberative system that is in control of the things that they do – but that’s wrong.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The majority of the time it is our automatic system that is running things, and doing it fairly effectively – but because we have no ability to inspect it we tend to not even think about it.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However, we have already said that humans are social and cultural animals, and that a big part of this is our ability to use the higher cognitive processes that are involved with deliberative thought.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And so to that extent the automatic system needs to serve the deliberative system – and it largely does this to good effect.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We can coast along most of the time with our automatic system doing much of the heavy lifting but at key moments – particularly when it comes to social interactions – we need our deliberative system to come into play and, if needed, to be able to override that automatic system.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Whilst the temptation to say whatever you feel like may be impulsively tempting, recognition that we need to get along with those in our society, conform to the requirements of the group, and all of the other things that are needed, means that we need to have some form of control over our more impulsive urges – and so the deliberate system is vital to cultural life.  It maintains the status quo and also our place within it to ‘play the culture game’.</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Research has shown us that many people prefer to avoid people with mental health illnesses that make their behaviour unpredictable, sometimes such people are ostracized.  This is not because individual people are unkind, although of course some people are, but because we need a level of predictability in our lives, not least to feel safe.  Some cultures though revere difference and treat such people very well.</a:t>
            </a:r>
            <a:endParaRPr lang="en-US" b="0" dirty="0">
              <a:latin typeface="Arial" charset="0"/>
            </a:endParaRPr>
          </a:p>
          <a:p>
            <a:pPr eaLnBrk="1" hangingPunct="1"/>
            <a:endParaRPr lang="en-US" dirty="0">
              <a:latin typeface="Arial" charset="0"/>
            </a:endParaRPr>
          </a:p>
          <a:p>
            <a:pPr eaLnBrk="1" hangingPunct="1"/>
            <a:endParaRPr lang="en-US" dirty="0">
              <a:latin typeface="Arial" charset="0"/>
            </a:endParaRPr>
          </a:p>
        </p:txBody>
      </p:sp>
    </p:spTree>
    <p:extLst>
      <p:ext uri="{BB962C8B-B14F-4D97-AF65-F5344CB8AC3E}">
        <p14:creationId xmlns:p14="http://schemas.microsoft.com/office/powerpoint/2010/main" val="16862945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9065A07A-D700-4398-A06E-7E6FACBA5891}" type="slidenum">
              <a:rPr lang="en-US" smtClean="0"/>
              <a:pPr eaLnBrk="1" hangingPunct="1"/>
              <a:t>20</a:t>
            </a:fld>
            <a:endParaRPr lang="en-US" dirty="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dirty="0">
                <a:latin typeface="Arial" charset="0"/>
              </a:rPr>
              <a:t>Culture provides us with many things, but it also comes at a cost – and the main cost is undoubtedly having to adapt ourselves to the restrictions that a culture places upon our urges</a:t>
            </a:r>
            <a:r>
              <a:rPr lang="en-US" baseline="0" dirty="0">
                <a:latin typeface="Arial" charset="0"/>
              </a:rPr>
              <a:t> – whilst we may wish to do something it may be deemed unacceptable within our culture.</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Conversely, we may have to do things that we would rather not do but that our culture dictates that we do. </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I am sure that there are many things that the human physiological animal would rather be doing than going out to work for the majority of their days, but this work serves a purpose – yes it gets jobs done in a society which requires them to be done, but it also brings money with which we can pay for better homes and food and material things which we can use to bring enjoyment to ourselves and impress others with</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It also provides us with the ability to interact with others – and in some settings this may be like-minded individuals, such as in a university where you will meet people who share your general thirst for knowledge or specific interest in a subject.</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Sometimes we are aware of these things and at other times we aren’t but much of what we do is linked to social acceptance – we want to fit in, be liked and respected, be able to foster social relationships with others. </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But things change over time, some things become more acceptable than others and at different times, and so we cannot simply rely upon the historical record of a culture to tell us what is acceptable – there is no blueprint that exists which can tell us how to be successful in a culture, only guides for the best way to operate. </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This is praxis – a dynamic practical application of knowledge rather than a rigid adherence to theory. Sometimes we need to pick up on what is around us in order for us to understand a culture, which is why your two-week holiday in a hotel catering to tourists is not going to give you the experience that enables you to understand another culture.</a:t>
            </a:r>
            <a:endParaRPr lang="en-US" dirty="0">
              <a:latin typeface="Arial" charset="0"/>
            </a:endParaRPr>
          </a:p>
        </p:txBody>
      </p:sp>
    </p:spTree>
    <p:extLst>
      <p:ext uri="{BB962C8B-B14F-4D97-AF65-F5344CB8AC3E}">
        <p14:creationId xmlns:p14="http://schemas.microsoft.com/office/powerpoint/2010/main" val="859086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E1D92CAD-BC3C-4817-B77A-842CDDB09B8D}" type="slidenum">
              <a:rPr lang="en-US" smtClean="0"/>
              <a:pPr eaLnBrk="1" hangingPunct="1"/>
              <a:t>21</a:t>
            </a:fld>
            <a:endParaRPr lang="en-US" dirty="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dirty="0">
                <a:latin typeface="Arial" charset="0"/>
              </a:rPr>
              <a:t>Being a part of a culture, whether you consider yourself heavily invested and at the heart of what that culture tries to achieve or you consider yourself to be a peripheral participant or an ‘outsider’.</a:t>
            </a:r>
          </a:p>
          <a:p>
            <a:pPr marL="171450" indent="-171450" eaLnBrk="1" hangingPunct="1">
              <a:buFont typeface="Arial" panose="020B0604020202020204" pitchFamily="34" charset="0"/>
              <a:buChar char="•"/>
            </a:pPr>
            <a:endParaRPr lang="en-US" dirty="0">
              <a:latin typeface="Arial" charset="0"/>
            </a:endParaRPr>
          </a:p>
          <a:p>
            <a:pPr marL="171450" indent="-171450" eaLnBrk="1" hangingPunct="1">
              <a:buFont typeface="Arial" panose="020B0604020202020204" pitchFamily="34" charset="0"/>
              <a:buChar char="•"/>
            </a:pPr>
            <a:r>
              <a:rPr lang="en-US" dirty="0">
                <a:latin typeface="Arial" charset="0"/>
              </a:rPr>
              <a:t>Only involving yourself in the most basic of interactions with the society that the culture exists in, is hard work – even those who don’t care much about the culture still need to implicitly understand it and be guided by its rules – in that sense it</a:t>
            </a:r>
            <a:r>
              <a:rPr lang="en-US" baseline="0" dirty="0">
                <a:latin typeface="Arial" charset="0"/>
              </a:rPr>
              <a:t> is very rare that non-conformists to society exist – everyone conforms to their culture to a certain extent or they would either be banished from it or the cultural structure would break down. </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But this means that much which relates to culture is also automatic, or at least beyond conscious awareness – in this sense our inner processes serve our interpersonal functions to allow them to take place, even at the most rudimentary level. </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We pick up on social cues, we at least acknowledge the existence of others and have a reasonable understanding of how they will behave in the majority of situations – and quite often this occurs without us even thinking about it. This is a truly remarkable feat of the human mind, particularly if we consider that culture is not an innate instinct but is something that has to be largely learned - Vygotsky, Luria, </a:t>
            </a:r>
            <a:r>
              <a:rPr lang="en-US" baseline="0" dirty="0" err="1">
                <a:latin typeface="Arial" charset="0"/>
              </a:rPr>
              <a:t>Turiel</a:t>
            </a:r>
            <a:r>
              <a:rPr lang="en-US" baseline="0" dirty="0">
                <a:latin typeface="Arial" charset="0"/>
              </a:rPr>
              <a:t>, for example, highlighted this in their theories and research.</a:t>
            </a:r>
          </a:p>
          <a:p>
            <a:pPr marL="171450" indent="-171450" eaLnBrk="1" hangingPunct="1">
              <a:buFont typeface="Arial" panose="020B0604020202020204" pitchFamily="34" charset="0"/>
              <a:buChar char="•"/>
            </a:pPr>
            <a:endParaRPr lang="en-US" baseline="0" dirty="0">
              <a:latin typeface="Arial" charset="0"/>
            </a:endParaRPr>
          </a:p>
          <a:p>
            <a:pPr eaLnBrk="1" hangingPunct="1"/>
            <a:endParaRPr lang="en-US" baseline="0" dirty="0">
              <a:latin typeface="Arial" charset="0"/>
            </a:endParaRPr>
          </a:p>
        </p:txBody>
      </p:sp>
    </p:spTree>
    <p:extLst>
      <p:ext uri="{BB962C8B-B14F-4D97-AF65-F5344CB8AC3E}">
        <p14:creationId xmlns:p14="http://schemas.microsoft.com/office/powerpoint/2010/main" val="699406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BB5AA4BF-6F41-4498-8CB0-6EE5CAE1438D}" type="slidenum">
              <a:rPr lang="en-US" smtClean="0"/>
              <a:pPr eaLnBrk="1" hangingPunct="1"/>
              <a:t>22</a:t>
            </a:fld>
            <a:endParaRPr lang="en-US"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dirty="0">
                <a:latin typeface="Arial" charset="0"/>
              </a:rPr>
              <a:t>“Whatsoever therefore is consequent</a:t>
            </a:r>
            <a:r>
              <a:rPr lang="en-US" baseline="0" dirty="0">
                <a:latin typeface="Arial" charset="0"/>
              </a:rPr>
              <a:t> to a time of war, where every man is enemy to every man; the same is consequent to the time, wherein men live without other security, than what their own strength and their own invention shall furnish them with – and the life of man, solitary, poor, nasty, brutish and short”.</a:t>
            </a:r>
          </a:p>
          <a:p>
            <a:pPr marL="171450" indent="-171450" eaLnBrk="1" hangingPunct="1">
              <a:buFont typeface="Arial" panose="020B0604020202020204" pitchFamily="34" charset="0"/>
              <a:buChar char="•"/>
            </a:pPr>
            <a:endParaRPr lang="en-US" baseline="0" dirty="0">
              <a:latin typeface="Arial" charset="0"/>
            </a:endParaRPr>
          </a:p>
          <a:p>
            <a:pPr marL="171450" indent="-171450" eaLnBrk="1" hangingPunct="1">
              <a:buFont typeface="Arial" panose="020B0604020202020204" pitchFamily="34" charset="0"/>
              <a:buChar char="•"/>
            </a:pPr>
            <a:r>
              <a:rPr lang="en-US" baseline="0" dirty="0">
                <a:latin typeface="Arial" charset="0"/>
              </a:rPr>
              <a:t>These are the words of Thomas Hobbes in Leviathan from 1651. Hobbes envisaged that, without government there would be no culture, no society, and that humans would constantly battle in a true survival of the fittest. Our natural urges combined with our ability to be inventive and cruel would undoubtedly make for a creature we probably would not recognize as human on our terms – acting upon our wishes and desires, responding with our automatic responses. The humans we know may still possess these things but are able to control them to a large extent, and much of this comes through culture – it teaches us this self-control, it expects restraint and consideration.</a:t>
            </a:r>
            <a:endParaRPr lang="en-US" dirty="0">
              <a:latin typeface="Arial" charset="0"/>
            </a:endParaRPr>
          </a:p>
        </p:txBody>
      </p:sp>
    </p:spTree>
    <p:extLst>
      <p:ext uri="{BB962C8B-B14F-4D97-AF65-F5344CB8AC3E}">
        <p14:creationId xmlns:p14="http://schemas.microsoft.com/office/powerpoint/2010/main" val="25641312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F13FB9AA-945F-4F1E-A013-A451CA5D64A5}" type="slidenum">
              <a:rPr lang="en-US" smtClean="0"/>
              <a:pPr eaLnBrk="1" hangingPunct="1"/>
              <a:t>23</a:t>
            </a:fld>
            <a:endParaRPr lang="en-US"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dirty="0"/>
              <a:t>Nature suggests that preservation and promotion of the self is the most important thing that there is – at best one should</a:t>
            </a:r>
            <a:r>
              <a:rPr lang="en-US" baseline="0" dirty="0"/>
              <a:t> only offer up our own selves as sacrifice if it were to lead to the survival of our genes in the long run.</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aseline="0" dirty="0"/>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From this point of view, if I had three children it would make biological sense to sacrifice myself to save all three of my children from imminent danger but would not do so if it were only one of the three that were in danger. I certainly would not risk myself to save someone else’s child.</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aseline="0" dirty="0"/>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Yet we hear stories of people running into burning buildings to save complete strangers. Sometimes they are called firefighters and they are doing their job; at other times they may be a passing person who has no apparent reason for doing so – neither of these is a good explanation for risking your life according to the nature perspective; even the firefighter could get another job that involved less risk to the self. And then we have people who do things that make no biological sense whatsoever – diving into a river to save a dog for instance. That makes no sense at all – at least from the nature perspective.</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aseline="0" dirty="0"/>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When we add culture into the mix we start to consider things differently. The firefighter is doing a civic duty – yes they could have gone into a different job but instead they decided to do something that benefitted the society that they live in.</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aseline="0" dirty="0"/>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The passing person may bask in the glory of being feted as a hero for their noble act within that society. And we live in a culture that encourages us to see certain animals as being pets, or capable of love and affection.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aseline="0" dirty="0"/>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aseline="0" dirty="0"/>
              <a:t>We have moral and ethical codes that exist, and laws to back them up when these codes are not considered strident enough. All of this comes about through our cultural capabilities, not our natural ones.</a:t>
            </a:r>
            <a:endParaRPr lang="en-US" dirty="0"/>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1" dirty="0">
              <a:latin typeface="Arial" charset="0"/>
            </a:endParaRPr>
          </a:p>
          <a:p>
            <a:pPr marL="171450" indent="-171450" eaLnBrk="1" hangingPunct="1">
              <a:buFont typeface="Arial" panose="020B0604020202020204" pitchFamily="34" charset="0"/>
              <a:buChar char="•"/>
            </a:pPr>
            <a:r>
              <a:rPr lang="en-US" baseline="0" dirty="0"/>
              <a:t>Culture also influences participation in seemingly pointless extreme, dangerous sports and other activities.  Extreme sports have been suggested to have stemmed from cultures include NZ, a land of outdoor </a:t>
            </a:r>
            <a:r>
              <a:rPr lang="en-US" baseline="0" dirty="0" err="1"/>
              <a:t>activites</a:t>
            </a:r>
            <a:r>
              <a:rPr lang="en-US" baseline="0" dirty="0"/>
              <a:t> and ‘taking on’ challenges offered by nature.</a:t>
            </a:r>
          </a:p>
          <a:p>
            <a:pPr eaLnBrk="1" hangingPunct="1"/>
            <a:endParaRPr lang="en-US" baseline="0" dirty="0"/>
          </a:p>
          <a:p>
            <a:pPr eaLnBrk="1" hangingPunct="1"/>
            <a:r>
              <a:rPr lang="en-US" baseline="0" dirty="0"/>
              <a:t> </a:t>
            </a:r>
            <a:endParaRPr lang="en-US" dirty="0">
              <a:latin typeface="Arial" charset="0"/>
            </a:endParaRPr>
          </a:p>
        </p:txBody>
      </p:sp>
    </p:spTree>
    <p:extLst>
      <p:ext uri="{BB962C8B-B14F-4D97-AF65-F5344CB8AC3E}">
        <p14:creationId xmlns:p14="http://schemas.microsoft.com/office/powerpoint/2010/main" val="5304478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B4333BFB-325F-49BE-A550-D98BEB881CDD}" type="slidenum">
              <a:rPr lang="en-US" smtClean="0"/>
              <a:pPr eaLnBrk="1" hangingPunct="1"/>
              <a:t>24</a:t>
            </a:fld>
            <a:endParaRPr lang="en-US"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rPr>
              <a:t>Culture also brings with it a number of trade-offs that must be confronted, almost on a daily basis </a:t>
            </a:r>
          </a:p>
          <a:p>
            <a:pPr eaLnBrk="1" hangingPunct="1"/>
            <a:endParaRPr lang="en-US" b="0" dirty="0">
              <a:latin typeface="Arial" charset="0"/>
            </a:endParaRPr>
          </a:p>
          <a:p>
            <a:pPr eaLnBrk="1" hangingPunct="1"/>
            <a:r>
              <a:rPr lang="en-US" b="0" dirty="0">
                <a:latin typeface="Arial" charset="0"/>
              </a:rPr>
              <a:t>– I really like</a:t>
            </a:r>
            <a:r>
              <a:rPr lang="en-US" b="0" baseline="0" dirty="0">
                <a:latin typeface="Arial" charset="0"/>
              </a:rPr>
              <a:t> that sports car but I know that I should care about the environment and it isn’t environmentally friendly </a:t>
            </a:r>
          </a:p>
          <a:p>
            <a:pPr eaLnBrk="1" hangingPunct="1"/>
            <a:endParaRPr lang="en-US" b="0" baseline="0" dirty="0">
              <a:latin typeface="Arial" charset="0"/>
            </a:endParaRPr>
          </a:p>
          <a:p>
            <a:pPr eaLnBrk="1" hangingPunct="1"/>
            <a:r>
              <a:rPr lang="en-US" b="0" baseline="0" dirty="0">
                <a:latin typeface="Arial" charset="0"/>
              </a:rPr>
              <a:t>– but can I have it if I make changes to my life in other ways to be more environmentally friendly. </a:t>
            </a:r>
          </a:p>
          <a:p>
            <a:pPr eaLnBrk="1" hangingPunct="1"/>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I know that cheating is wrong but I really want to do well on this test so that I can become the successful person that I really want to be for my future and this in turn will make my family happy and richer and they can buy more things which will make the people they buy them from richer and happier.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And, of course, think about a pension – putting aside something that you could have to make your life better right now in order for you to have something in the future – but with no guarantee that you will actually be around to use it. The trade-offs that we make show just how far we have developed as humans into these cultural creatures that far outstrip even the best of the other social creatures. </a:t>
            </a:r>
            <a:endParaRPr lang="en-US" b="0" dirty="0">
              <a:latin typeface="Arial" charset="0"/>
            </a:endParaRPr>
          </a:p>
        </p:txBody>
      </p:sp>
    </p:spTree>
    <p:extLst>
      <p:ext uri="{BB962C8B-B14F-4D97-AF65-F5344CB8AC3E}">
        <p14:creationId xmlns:p14="http://schemas.microsoft.com/office/powerpoint/2010/main" val="33521449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FFBFE0B1-B931-415C-8BB0-901571E4FE23}" type="slidenum">
              <a:rPr lang="en-US" smtClean="0"/>
              <a:pPr eaLnBrk="1" hangingPunct="1"/>
              <a:t>25</a:t>
            </a:fld>
            <a:endParaRPr lang="en-US"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eaLnBrk="1" hangingPunct="1">
              <a:buFont typeface="Arial" panose="020B0604020202020204" pitchFamily="34" charset="0"/>
              <a:buChar char="•"/>
            </a:pPr>
            <a:r>
              <a:rPr lang="en-US" b="0" dirty="0">
                <a:latin typeface="Arial" charset="0"/>
              </a:rPr>
              <a:t>Note that at the beginning of this lecture I did not say that humans are the best organisms</a:t>
            </a:r>
            <a:r>
              <a:rPr lang="en-US" b="0" baseline="0" dirty="0">
                <a:latin typeface="Arial" charset="0"/>
              </a:rPr>
              <a:t> on the planet </a:t>
            </a:r>
            <a:r>
              <a:rPr lang="en-US" b="0" dirty="0">
                <a:latin typeface="Arial" charset="0"/>
              </a:rPr>
              <a:t>– I said humans are the most </a:t>
            </a:r>
            <a:r>
              <a:rPr lang="en-US" baseline="0" dirty="0"/>
              <a:t>successful that the world has ever seen in producing a diverse array of abilities which makes up our society.</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There are many organisms that are supreme at individual things, or even a range which are far better than humans.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From animals that have better senses to organisms such as viruses that have an incredible ability to do what they do extremely efficiently – but the human ability to trade excellence in one or two categories for the most diverse overall abilities makes us a powerful creature, even before we include issues such as language development. </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It is this rounded ability that is the key to human success on this planet.</a:t>
            </a:r>
          </a:p>
          <a:p>
            <a:pPr marL="171450" indent="-171450" eaLnBrk="1" hangingPunct="1">
              <a:buFont typeface="Arial" panose="020B0604020202020204" pitchFamily="34" charset="0"/>
              <a:buChar char="•"/>
            </a:pPr>
            <a:endParaRPr lang="en-US" b="0" baseline="0" dirty="0">
              <a:latin typeface="Arial" charset="0"/>
            </a:endParaRPr>
          </a:p>
          <a:p>
            <a:pPr marL="171450" indent="-171450" eaLnBrk="1" hangingPunct="1">
              <a:buFont typeface="Arial" panose="020B0604020202020204" pitchFamily="34" charset="0"/>
              <a:buChar char="•"/>
            </a:pPr>
            <a:r>
              <a:rPr lang="en-US" b="0" baseline="0" dirty="0">
                <a:latin typeface="Arial" charset="0"/>
              </a:rPr>
              <a:t>And of course, our actions have caused extinctions and have prevented other organisms from developing in what is left of the natural world.</a:t>
            </a:r>
            <a:endParaRPr lang="en-US" b="0" dirty="0">
              <a:latin typeface="Arial" charset="0"/>
            </a:endParaRPr>
          </a:p>
        </p:txBody>
      </p:sp>
    </p:spTree>
    <p:extLst>
      <p:ext uri="{BB962C8B-B14F-4D97-AF65-F5344CB8AC3E}">
        <p14:creationId xmlns:p14="http://schemas.microsoft.com/office/powerpoint/2010/main" val="1797669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003D05DA-C019-47F1-8213-349D8D86E4C3}" type="slidenum">
              <a:rPr lang="en-US" smtClean="0"/>
              <a:pPr eaLnBrk="1" hangingPunct="1"/>
              <a:t>26</a:t>
            </a:fld>
            <a:endParaRPr lang="en-US" dirty="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Drawing from last year’s lecture topic, Conformity, the Asch line-studies give us great insight into what we have discussed in this lecture.</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The anguish that was caused for participants, those who did and did not conform, shows us something fundamental about people – our desire to be liked by others is just as powerful, if not more so, as our desire to be right. </a:t>
            </a: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endParaRPr lang="en-US" b="0" baseline="0" dirty="0">
              <a:latin typeface="Arial" charset="0"/>
            </a:endParaRPr>
          </a:p>
          <a:p>
            <a:pPr marL="171450" marR="0" indent="-171450" algn="l" defTabSz="914400" rtl="0" eaLnBrk="1" fontAlgn="base" latinLnBrk="0" hangingPunct="1">
              <a:lnSpc>
                <a:spcPct val="100000"/>
              </a:lnSpc>
              <a:spcBef>
                <a:spcPct val="30000"/>
              </a:spcBef>
              <a:spcAft>
                <a:spcPct val="0"/>
              </a:spcAft>
              <a:buClrTx/>
              <a:buSzTx/>
              <a:buFont typeface="Arial" panose="020B0604020202020204" pitchFamily="34" charset="0"/>
              <a:buChar char="•"/>
              <a:tabLst/>
              <a:defRPr/>
            </a:pPr>
            <a:r>
              <a:rPr lang="en-US" b="0" baseline="0" dirty="0">
                <a:latin typeface="Arial" charset="0"/>
              </a:rPr>
              <a:t>Acceptance by others in our culture is important to us – even those who say that they are not affected by it… are.  We are social creatures, we are cultural creatures, and it lies at the heart of the evolved creature that we are now.</a:t>
            </a:r>
            <a:endParaRPr lang="en-US" b="0" dirty="0">
              <a:latin typeface="Arial" charset="0"/>
            </a:endParaRPr>
          </a:p>
          <a:p>
            <a:pPr eaLnBrk="1" hangingPunct="1"/>
            <a:endParaRPr lang="en-US" b="0" dirty="0">
              <a:latin typeface="Arial" charset="0"/>
            </a:endParaRPr>
          </a:p>
        </p:txBody>
      </p:sp>
    </p:spTree>
    <p:extLst>
      <p:ext uri="{BB962C8B-B14F-4D97-AF65-F5344CB8AC3E}">
        <p14:creationId xmlns:p14="http://schemas.microsoft.com/office/powerpoint/2010/main" val="240852010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MS PGothic" pitchFamily="34" charset="-128"/>
              </a:defRPr>
            </a:lvl1pPr>
            <a:lvl2pPr marL="742950" indent="-285750" eaLnBrk="0" hangingPunct="0">
              <a:defRPr>
                <a:solidFill>
                  <a:schemeClr val="tx1"/>
                </a:solidFill>
                <a:latin typeface="Arial" charset="0"/>
                <a:ea typeface="MS PGothic" pitchFamily="34" charset="-128"/>
              </a:defRPr>
            </a:lvl2pPr>
            <a:lvl3pPr marL="1143000" indent="-228600" eaLnBrk="0" hangingPunct="0">
              <a:defRPr>
                <a:solidFill>
                  <a:schemeClr val="tx1"/>
                </a:solidFill>
                <a:latin typeface="Arial" charset="0"/>
                <a:ea typeface="MS PGothic" pitchFamily="34" charset="-128"/>
              </a:defRPr>
            </a:lvl3pPr>
            <a:lvl4pPr marL="1600200" indent="-228600" eaLnBrk="0" hangingPunct="0">
              <a:defRPr>
                <a:solidFill>
                  <a:schemeClr val="tx1"/>
                </a:solidFill>
                <a:latin typeface="Arial" charset="0"/>
                <a:ea typeface="MS PGothic" pitchFamily="34" charset="-128"/>
              </a:defRPr>
            </a:lvl4pPr>
            <a:lvl5pPr marL="2057400" indent="-228600" eaLnBrk="0" hangingPunct="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pPr eaLnBrk="1" hangingPunct="1"/>
            <a:fld id="{2D1C6DE2-EA97-4757-AFF3-3D613C088187}" type="slidenum">
              <a:rPr lang="en-US" smtClean="0"/>
              <a:pPr eaLnBrk="1" hangingPunct="1"/>
              <a:t>27</a:t>
            </a:fld>
            <a:endParaRPr lang="en-US" dirty="0"/>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b="0" dirty="0">
                <a:latin typeface="Arial" charset="0"/>
              </a:rPr>
              <a:t>So to </a:t>
            </a:r>
            <a:r>
              <a:rPr lang="en-US" b="0" dirty="0" err="1">
                <a:latin typeface="Arial" charset="0"/>
              </a:rPr>
              <a:t>summarise</a:t>
            </a:r>
            <a:r>
              <a:rPr lang="en-US" b="0" dirty="0">
                <a:latin typeface="Arial" charset="0"/>
              </a:rPr>
              <a:t>:</a:t>
            </a:r>
          </a:p>
          <a:p>
            <a:pPr eaLnBrk="1" hangingPunct="1"/>
            <a:endParaRPr lang="en-US" b="0" dirty="0">
              <a:latin typeface="Arial" charset="0"/>
            </a:endParaRPr>
          </a:p>
          <a:p>
            <a:pPr marL="171450" indent="-171450" eaLnBrk="1" hangingPunct="1">
              <a:buFont typeface="Arial" panose="020B0604020202020204" pitchFamily="34" charset="0"/>
              <a:buChar char="•"/>
            </a:pPr>
            <a:r>
              <a:rPr lang="en-US" b="0" dirty="0">
                <a:latin typeface="Arial" charset="0"/>
              </a:rPr>
              <a:t>Nature and culture are not separate entities in contradiction to each other – often they interact in ways that enable us to achieve much of what we have done as a species. </a:t>
            </a:r>
          </a:p>
          <a:p>
            <a:pPr marL="171450" indent="-171450" eaLnBrk="1" hangingPunct="1">
              <a:buFont typeface="Arial" panose="020B0604020202020204" pitchFamily="34" charset="0"/>
              <a:buChar char="•"/>
            </a:pPr>
            <a:endParaRPr lang="en-US" b="0" dirty="0">
              <a:latin typeface="Arial" charset="0"/>
            </a:endParaRPr>
          </a:p>
          <a:p>
            <a:pPr marL="171450" indent="-171450" eaLnBrk="1" hangingPunct="1">
              <a:buFont typeface="Arial" panose="020B0604020202020204" pitchFamily="34" charset="0"/>
              <a:buChar char="•"/>
            </a:pPr>
            <a:r>
              <a:rPr lang="en-US" b="0" dirty="0">
                <a:latin typeface="Arial" charset="0"/>
              </a:rPr>
              <a:t>The cultural differences that exist across the globe are fascinating, but so too are the similarities that show us what it means to be human in so many of them – because this view of culture is the human element of our existence that takes us above the rest of the animal world.</a:t>
            </a:r>
          </a:p>
        </p:txBody>
      </p:sp>
    </p:spTree>
    <p:extLst>
      <p:ext uri="{BB962C8B-B14F-4D97-AF65-F5344CB8AC3E}">
        <p14:creationId xmlns:p14="http://schemas.microsoft.com/office/powerpoint/2010/main" val="38746589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2Title Slide">
    <p:bg>
      <p:bgPr>
        <a:gradFill flip="none" rotWithShape="1">
          <a:gsLst>
            <a:gs pos="0">
              <a:srgbClr val="257191"/>
            </a:gs>
            <a:gs pos="89000">
              <a:srgbClr val="E7F0EB"/>
            </a:gs>
            <a:gs pos="43000">
              <a:srgbClr val="A0C5CD"/>
            </a:gs>
            <a:gs pos="100000">
              <a:srgbClr val="F8F2E2"/>
            </a:gs>
          </a:gsLst>
          <a:lin ang="5400000" scaled="1"/>
          <a:tileRect/>
        </a:gradFill>
        <a:effectLst/>
      </p:bgPr>
    </p:bg>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6096000" y="1371599"/>
            <a:ext cx="1600200" cy="1472184"/>
          </a:xfrm>
        </p:spPr>
        <p:txBody>
          <a:bodyPr anchor="ctr" anchorCtr="0">
            <a:noAutofit/>
          </a:bodyPr>
          <a:lstStyle>
            <a:lvl1pPr marL="0" indent="0" algn="ctr">
              <a:buNone/>
              <a:defRPr sz="8000" baseline="0">
                <a:solidFill>
                  <a:srgbClr val="FFC000"/>
                </a:solidFill>
                <a:effectLst>
                  <a:outerShdw blurRad="50800" dist="25400" dir="2700000" algn="tl" rotWithShape="0">
                    <a:schemeClr val="tx1">
                      <a:alpha val="80000"/>
                    </a:schemeClr>
                  </a:outerShdw>
                </a:effectLst>
                <a:latin typeface="Times New Roman" panose="02020603050405020304" pitchFamily="18" charset="0"/>
                <a:cs typeface="Times New Roman" panose="02020603050405020304" pitchFamily="18"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a:t>
            </a:r>
          </a:p>
        </p:txBody>
      </p:sp>
      <p:sp>
        <p:nvSpPr>
          <p:cNvPr id="2" name="Title 1"/>
          <p:cNvSpPr>
            <a:spLocks noGrp="1"/>
          </p:cNvSpPr>
          <p:nvPr>
            <p:ph type="ctrTitle"/>
          </p:nvPr>
        </p:nvSpPr>
        <p:spPr>
          <a:xfrm>
            <a:off x="4953000" y="2971800"/>
            <a:ext cx="3886200" cy="2710827"/>
          </a:xfrm>
          <a:prstGeom prst="rect">
            <a:avLst/>
          </a:prstGeom>
          <a:noFill/>
        </p:spPr>
        <p:txBody>
          <a:bodyPr anchor="t">
            <a:noAutofit/>
          </a:bodyPr>
          <a:lstStyle>
            <a:lvl1pPr algn="ctr">
              <a:defRPr sz="3600" b="0">
                <a:solidFill>
                  <a:schemeClr val="tx1"/>
                </a:solidFill>
                <a:effectLst/>
                <a:latin typeface="Arial" panose="020B0604020202020204" pitchFamily="34" charset="0"/>
                <a:cs typeface="Arial" panose="020B0604020202020204" pitchFamily="34" charset="0"/>
              </a:defRPr>
            </a:lvl1pPr>
          </a:lstStyle>
          <a:p>
            <a:r>
              <a:rPr lang="en-US" dirty="0"/>
              <a:t>Click to edit Master title style</a:t>
            </a:r>
          </a:p>
        </p:txBody>
      </p:sp>
      <p:sp>
        <p:nvSpPr>
          <p:cNvPr id="5" name="Slide Number Placeholder 4"/>
          <p:cNvSpPr>
            <a:spLocks noGrp="1"/>
          </p:cNvSpPr>
          <p:nvPr>
            <p:ph type="sldNum" sz="quarter" idx="10"/>
          </p:nvPr>
        </p:nvSpPr>
        <p:spPr/>
        <p:txBody>
          <a:bodyPr/>
          <a:lstStyle/>
          <a:p>
            <a:fld id="{4825263F-CFBD-4D4E-A762-BCD1710B4A93}" type="slidenum">
              <a:rPr lang="en-US" smtClean="0"/>
              <a:pPr/>
              <a:t>‹#›</a:t>
            </a:fld>
            <a:endParaRPr lang="en-US" dirty="0"/>
          </a:p>
        </p:txBody>
      </p:sp>
      <p:sp>
        <p:nvSpPr>
          <p:cNvPr id="7" name="Footer Placeholder 6"/>
          <p:cNvSpPr>
            <a:spLocks noGrp="1"/>
          </p:cNvSpPr>
          <p:nvPr>
            <p:ph type="ftr" sz="quarter" idx="11"/>
          </p:nvPr>
        </p:nvSpPr>
        <p:spPr>
          <a:xfrm>
            <a:off x="152400" y="6416675"/>
            <a:ext cx="4419600" cy="365125"/>
          </a:xfrm>
        </p:spPr>
        <p:txBody>
          <a:bodyPr/>
          <a:lstStyle/>
          <a:p>
            <a:r>
              <a:rPr lang="en-US" dirty="0"/>
              <a:t>Copyright © 2017 Cengage Learning. All Rights Reserved.</a:t>
            </a:r>
          </a:p>
        </p:txBody>
      </p:sp>
      <p:pic>
        <p:nvPicPr>
          <p:cNvPr id="8" name="Picture 7"/>
          <p:cNvPicPr>
            <a:picLocks noChangeAspect="1"/>
          </p:cNvPicPr>
          <p:nvPr userDrawn="1"/>
        </p:nvPicPr>
        <p:blipFill>
          <a:blip r:embed="rId2"/>
          <a:stretch>
            <a:fillRect/>
          </a:stretch>
        </p:blipFill>
        <p:spPr>
          <a:xfrm>
            <a:off x="533400" y="990600"/>
            <a:ext cx="3865918" cy="475488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799741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Title 1"/>
          <p:cNvSpPr>
            <a:spLocks noGrp="1"/>
          </p:cNvSpPr>
          <p:nvPr>
            <p:ph type="title"/>
          </p:nvPr>
        </p:nvSpPr>
        <p:spPr>
          <a:solidFill>
            <a:srgbClr val="2A81A6">
              <a:alpha val="32000"/>
            </a:srgbClr>
          </a:solidFill>
        </p:spPr>
        <p:txBody>
          <a:bodyPr/>
          <a:lstStyle/>
          <a:p>
            <a:r>
              <a:rPr lang="en-US" dirty="0"/>
              <a:t>Click to edit Master title style</a:t>
            </a:r>
          </a:p>
        </p:txBody>
      </p:sp>
      <p:sp>
        <p:nvSpPr>
          <p:cNvPr id="4" name="Footer Placeholder 3"/>
          <p:cNvSpPr>
            <a:spLocks noGrp="1"/>
          </p:cNvSpPr>
          <p:nvPr>
            <p:ph type="ftr" sz="quarter" idx="10"/>
          </p:nvPr>
        </p:nvSpPr>
        <p:spPr/>
        <p:txBody>
          <a:bodyPr/>
          <a:lstStyle/>
          <a:p>
            <a:r>
              <a:rPr lang="en-US" dirty="0"/>
              <a:t>Copyright © 2017 Cengage Learning. All Rights Reserved.</a:t>
            </a:r>
          </a:p>
        </p:txBody>
      </p:sp>
      <p:sp>
        <p:nvSpPr>
          <p:cNvPr id="7" name="Slide Number Placeholder 6"/>
          <p:cNvSpPr>
            <a:spLocks noGrp="1"/>
          </p:cNvSpPr>
          <p:nvPr>
            <p:ph type="sldNum" sz="quarter" idx="11"/>
          </p:nvPr>
        </p:nvSpPr>
        <p:spPr/>
        <p:txBody>
          <a:bodyPr/>
          <a:lstStyle/>
          <a:p>
            <a:fld id="{4825263F-CFBD-4D4E-A762-BCD1710B4A93}" type="slidenum">
              <a:rPr lang="en-US" smtClean="0"/>
              <a:pPr/>
              <a:t>‹#›</a:t>
            </a:fld>
            <a:endParaRPr lang="en-US" dirty="0"/>
          </a:p>
        </p:txBody>
      </p:sp>
      <p:cxnSp>
        <p:nvCxnSpPr>
          <p:cNvPr id="6" name="Straight Connector 5"/>
          <p:cNvCxnSpPr/>
          <p:nvPr userDrawn="1"/>
        </p:nvCxnSpPr>
        <p:spPr>
          <a:xfrm>
            <a:off x="3629" y="6858000"/>
            <a:ext cx="9140371" cy="0"/>
          </a:xfrm>
          <a:prstGeom prst="line">
            <a:avLst/>
          </a:prstGeom>
          <a:ln w="38100" cmpd="sng">
            <a:solidFill>
              <a:srgbClr val="EBC50A"/>
            </a:solidFill>
          </a:ln>
          <a:effectLst>
            <a:outerShdw dist="12700" dir="2700000" sx="1000" sy="1000" algn="tl" rotWithShape="0">
              <a:schemeClr val="tx1"/>
            </a:outerShdw>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userDrawn="1"/>
        </p:nvCxnSpPr>
        <p:spPr>
          <a:xfrm>
            <a:off x="0" y="1143000"/>
            <a:ext cx="9140371" cy="0"/>
          </a:xfrm>
          <a:prstGeom prst="line">
            <a:avLst/>
          </a:prstGeom>
          <a:ln w="38100" cmpd="sng">
            <a:solidFill>
              <a:srgbClr val="EBC50A"/>
            </a:solidFill>
          </a:ln>
          <a:effectLst>
            <a:outerShdw dist="12700" dir="2700000" sx="1000" sy="1000" algn="tl" rotWithShape="0">
              <a:schemeClr val="tx1"/>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13486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Title and Content">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rgbClr val="2A81A6">
              <a:alpha val="32000"/>
            </a:srgbClr>
          </a:solidFill>
        </p:spPr>
        <p:txBody>
          <a:bodyPr/>
          <a:lstStyle/>
          <a:p>
            <a:r>
              <a:rPr lang="en-US" dirty="0"/>
              <a:t>Click to edit Master title style</a:t>
            </a:r>
          </a:p>
        </p:txBody>
      </p:sp>
      <p:sp>
        <p:nvSpPr>
          <p:cNvPr id="4" name="Footer Placeholder 3"/>
          <p:cNvSpPr>
            <a:spLocks noGrp="1"/>
          </p:cNvSpPr>
          <p:nvPr>
            <p:ph type="ftr" sz="quarter" idx="10"/>
          </p:nvPr>
        </p:nvSpPr>
        <p:spPr/>
        <p:txBody>
          <a:bodyPr/>
          <a:lstStyle/>
          <a:p>
            <a:r>
              <a:rPr lang="en-US" dirty="0"/>
              <a:t>Copyright © 2017 Cengage Learning. All Rights Reserved.</a:t>
            </a:r>
          </a:p>
        </p:txBody>
      </p:sp>
      <p:sp>
        <p:nvSpPr>
          <p:cNvPr id="7" name="Slide Number Placeholder 6"/>
          <p:cNvSpPr>
            <a:spLocks noGrp="1"/>
          </p:cNvSpPr>
          <p:nvPr>
            <p:ph type="sldNum" sz="quarter" idx="11"/>
          </p:nvPr>
        </p:nvSpPr>
        <p:spPr/>
        <p:txBody>
          <a:bodyPr/>
          <a:lstStyle/>
          <a:p>
            <a:fld id="{4825263F-CFBD-4D4E-A762-BCD1710B4A93}" type="slidenum">
              <a:rPr lang="en-US" smtClean="0"/>
              <a:pPr/>
              <a:t>‹#›</a:t>
            </a:fld>
            <a:endParaRPr lang="en-US" dirty="0"/>
          </a:p>
        </p:txBody>
      </p:sp>
      <p:cxnSp>
        <p:nvCxnSpPr>
          <p:cNvPr id="6" name="Straight Connector 5"/>
          <p:cNvCxnSpPr/>
          <p:nvPr userDrawn="1"/>
        </p:nvCxnSpPr>
        <p:spPr>
          <a:xfrm>
            <a:off x="3629" y="6858000"/>
            <a:ext cx="9140371" cy="0"/>
          </a:xfrm>
          <a:prstGeom prst="line">
            <a:avLst/>
          </a:prstGeom>
          <a:ln w="38100" cmpd="sng">
            <a:solidFill>
              <a:srgbClr val="EBC50A"/>
            </a:solidFill>
          </a:ln>
          <a:effectLst>
            <a:outerShdw dist="12700" dir="2700000" sx="1000" sy="1000" algn="tl" rotWithShape="0">
              <a:schemeClr val="tx1"/>
            </a:outerShdw>
          </a:effectLst>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userDrawn="1"/>
        </p:nvCxnSpPr>
        <p:spPr>
          <a:xfrm>
            <a:off x="0" y="1143000"/>
            <a:ext cx="9140371" cy="0"/>
          </a:xfrm>
          <a:prstGeom prst="line">
            <a:avLst/>
          </a:prstGeom>
          <a:ln w="38100" cmpd="sng">
            <a:solidFill>
              <a:srgbClr val="EBC50A"/>
            </a:solidFill>
          </a:ln>
          <a:effectLst>
            <a:outerShdw dist="12700" dir="2700000" sx="1000" sy="1000" algn="tl" rotWithShape="0">
              <a:schemeClr val="tx1"/>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261469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bg>
      <p:bgRef idx="1001">
        <a:schemeClr val="bg1"/>
      </p:bgRef>
    </p:bg>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4825263F-CFBD-4D4E-A762-BCD1710B4A93}" type="slidenum">
              <a:rPr lang="en-US" smtClean="0"/>
              <a:t>‹#›</a:t>
            </a:fld>
            <a:endParaRPr lang="en-US" dirty="0"/>
          </a:p>
        </p:txBody>
      </p:sp>
      <p:sp>
        <p:nvSpPr>
          <p:cNvPr id="2" name="Footer Placeholder 1"/>
          <p:cNvSpPr>
            <a:spLocks noGrp="1"/>
          </p:cNvSpPr>
          <p:nvPr>
            <p:ph type="ftr" sz="quarter" idx="13"/>
          </p:nvPr>
        </p:nvSpPr>
        <p:spPr/>
        <p:txBody>
          <a:bodyPr/>
          <a:lstStyle/>
          <a:p>
            <a:r>
              <a:rPr lang="en-US" dirty="0"/>
              <a:t>Copyright © 2017 Cengage Learning. All Rights Reserved.</a:t>
            </a:r>
          </a:p>
        </p:txBody>
      </p:sp>
    </p:spTree>
    <p:extLst>
      <p:ext uri="{BB962C8B-B14F-4D97-AF65-F5344CB8AC3E}">
        <p14:creationId xmlns:p14="http://schemas.microsoft.com/office/powerpoint/2010/main" val="54348657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flip="none" rotWithShape="1">
          <a:gsLst>
            <a:gs pos="0">
              <a:srgbClr val="0071BB"/>
            </a:gs>
            <a:gs pos="0">
              <a:schemeClr val="accent1">
                <a:lumMod val="45000"/>
                <a:lumOff val="55000"/>
              </a:schemeClr>
            </a:gs>
            <a:gs pos="0">
              <a:schemeClr val="accent1">
                <a:alpha val="0"/>
                <a:lumMod val="0"/>
                <a:lumOff val="100000"/>
              </a:schemeClr>
            </a:gs>
            <a:gs pos="100000">
              <a:srgbClr val="DDDDDF"/>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1265237"/>
            <a:ext cx="8229600" cy="49831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5"/>
          <p:cNvSpPr>
            <a:spLocks noGrp="1"/>
          </p:cNvSpPr>
          <p:nvPr>
            <p:ph type="sldNum" sz="quarter" idx="4"/>
          </p:nvPr>
        </p:nvSpPr>
        <p:spPr>
          <a:xfrm>
            <a:off x="6553200" y="6356350"/>
            <a:ext cx="2133600" cy="365125"/>
          </a:xfrm>
          <a:prstGeom prst="rect">
            <a:avLst/>
          </a:prstGeom>
        </p:spPr>
        <p:txBody>
          <a:bodyPr/>
          <a:lstStyle>
            <a:lvl1pPr algn="r">
              <a:defRPr sz="1600">
                <a:solidFill>
                  <a:srgbClr val="0071BB"/>
                </a:solidFill>
              </a:defRPr>
            </a:lvl1pPr>
          </a:lstStyle>
          <a:p>
            <a:fld id="{4825263F-CFBD-4D4E-A762-BCD1710B4A93}" type="slidenum">
              <a:rPr lang="en-US" smtClean="0"/>
              <a:pPr/>
              <a:t>‹#›</a:t>
            </a:fld>
            <a:endParaRPr lang="en-US" dirty="0"/>
          </a:p>
        </p:txBody>
      </p:sp>
      <p:sp>
        <p:nvSpPr>
          <p:cNvPr id="2" name="Title Placeholder 1"/>
          <p:cNvSpPr>
            <a:spLocks noGrp="1"/>
          </p:cNvSpPr>
          <p:nvPr>
            <p:ph type="title"/>
          </p:nvPr>
        </p:nvSpPr>
        <p:spPr>
          <a:xfrm>
            <a:off x="0" y="0"/>
            <a:ext cx="9144000" cy="1143000"/>
          </a:xfrm>
          <a:prstGeom prst="rect">
            <a:avLst/>
          </a:prstGeom>
          <a:gradFill>
            <a:gsLst>
              <a:gs pos="0">
                <a:srgbClr val="257191">
                  <a:lumMod val="92000"/>
                  <a:lumOff val="8000"/>
                </a:srgbClr>
              </a:gs>
              <a:gs pos="93000">
                <a:srgbClr val="E7F0EB"/>
              </a:gs>
            </a:gsLst>
            <a:lin ang="5400000" scaled="1"/>
          </a:gradFill>
        </p:spPr>
        <p:txBody>
          <a:bodyPr vert="horz" lIns="91440" tIns="45720" rIns="91440" bIns="45720" rtlCol="0" anchor="ctr">
            <a:normAutofit/>
          </a:bodyPr>
          <a:lstStyle/>
          <a:p>
            <a:r>
              <a:rPr lang="en-US" dirty="0"/>
              <a:t>Click to edit Master title style</a:t>
            </a:r>
          </a:p>
        </p:txBody>
      </p:sp>
      <p:cxnSp>
        <p:nvCxnSpPr>
          <p:cNvPr id="7" name="Straight Connector 6"/>
          <p:cNvCxnSpPr/>
          <p:nvPr/>
        </p:nvCxnSpPr>
        <p:spPr>
          <a:xfrm>
            <a:off x="3629" y="6858000"/>
            <a:ext cx="9140371" cy="0"/>
          </a:xfrm>
          <a:prstGeom prst="line">
            <a:avLst/>
          </a:prstGeom>
          <a:ln w="38100" cmpd="sng">
            <a:solidFill>
              <a:srgbClr val="EBC50A"/>
            </a:solidFill>
          </a:ln>
          <a:effectLst>
            <a:outerShdw dist="12700" dir="2700000" sx="1000" sy="1000" algn="tl" rotWithShape="0">
              <a:schemeClr val="tx1"/>
            </a:outerShdw>
          </a:effectLst>
        </p:spPr>
        <p:style>
          <a:lnRef idx="1">
            <a:schemeClr val="accent1"/>
          </a:lnRef>
          <a:fillRef idx="0">
            <a:schemeClr val="accent1"/>
          </a:fillRef>
          <a:effectRef idx="0">
            <a:schemeClr val="accent1"/>
          </a:effectRef>
          <a:fontRef idx="minor">
            <a:schemeClr val="tx1"/>
          </a:fontRef>
        </p:style>
      </p:cxnSp>
      <p:sp>
        <p:nvSpPr>
          <p:cNvPr id="4" name="Footer Placeholder 3"/>
          <p:cNvSpPr>
            <a:spLocks noGrp="1"/>
          </p:cNvSpPr>
          <p:nvPr>
            <p:ph type="ftr" sz="quarter" idx="3"/>
          </p:nvPr>
        </p:nvSpPr>
        <p:spPr>
          <a:xfrm>
            <a:off x="152400" y="6416675"/>
            <a:ext cx="4419600" cy="365125"/>
          </a:xfrm>
          <a:prstGeom prst="rect">
            <a:avLst/>
          </a:prstGeom>
        </p:spPr>
        <p:txBody>
          <a:bodyPr vert="horz" lIns="91440" tIns="45720" rIns="91440" bIns="45720" rtlCol="0" anchor="ctr"/>
          <a:lstStyle>
            <a:lvl1pPr algn="l">
              <a:defRPr sz="1200">
                <a:solidFill>
                  <a:schemeClr val="tx1"/>
                </a:solidFill>
              </a:defRPr>
            </a:lvl1pPr>
          </a:lstStyle>
          <a:p>
            <a:r>
              <a:rPr lang="en-US" dirty="0"/>
              <a:t>Copyright © 2017 Cengage Learning. All Rights Reserved.</a:t>
            </a:r>
          </a:p>
        </p:txBody>
      </p:sp>
    </p:spTree>
    <p:extLst>
      <p:ext uri="{BB962C8B-B14F-4D97-AF65-F5344CB8AC3E}">
        <p14:creationId xmlns:p14="http://schemas.microsoft.com/office/powerpoint/2010/main" val="384285720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Lst>
  <p:hf sldNum="0" hd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ts val="900"/>
        </a:spcBef>
        <a:buFont typeface="Arial" pitchFamily="34" charset="0"/>
        <a:buChar char="•"/>
        <a:defRPr sz="3200" kern="1200">
          <a:solidFill>
            <a:schemeClr val="tx1"/>
          </a:solidFill>
          <a:latin typeface="Arial" pitchFamily="34" charset="0"/>
          <a:ea typeface="+mn-ea"/>
          <a:cs typeface="Arial" pitchFamily="34" charset="0"/>
        </a:defRPr>
      </a:lvl1pPr>
      <a:lvl2pPr marL="742950" indent="-285750" algn="l" defTabSz="914400" rtl="0" eaLnBrk="1" latinLnBrk="0" hangingPunct="1">
        <a:spcBef>
          <a:spcPts val="900"/>
        </a:spcBef>
        <a:buFont typeface="Arial" pitchFamily="34" charset="0"/>
        <a:buChar char="–"/>
        <a:defRPr sz="2800" kern="1200">
          <a:solidFill>
            <a:schemeClr val="tx1"/>
          </a:solidFill>
          <a:latin typeface="Arial" pitchFamily="34" charset="0"/>
          <a:ea typeface="+mn-ea"/>
          <a:cs typeface="Arial" pitchFamily="34" charset="0"/>
        </a:defRPr>
      </a:lvl2pPr>
      <a:lvl3pPr marL="1143000" indent="-228600" algn="l" defTabSz="914400" rtl="0" eaLnBrk="1" latinLnBrk="0" hangingPunct="1">
        <a:spcBef>
          <a:spcPts val="900"/>
        </a:spcBef>
        <a:buFont typeface="Arial" pitchFamily="34" charset="0"/>
        <a:buChar char="•"/>
        <a:defRPr sz="2400" kern="1200">
          <a:solidFill>
            <a:schemeClr val="tx1"/>
          </a:solidFill>
          <a:latin typeface="Arial" pitchFamily="34" charset="0"/>
          <a:ea typeface="+mn-ea"/>
          <a:cs typeface="Arial" pitchFamily="34" charset="0"/>
        </a:defRPr>
      </a:lvl3pPr>
      <a:lvl4pPr marL="1600200" indent="-228600" algn="l" defTabSz="914400" rtl="0" eaLnBrk="1" latinLnBrk="0" hangingPunct="1">
        <a:spcBef>
          <a:spcPts val="900"/>
        </a:spcBef>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defTabSz="914400" rtl="0" eaLnBrk="1" latinLnBrk="0" hangingPunct="1">
        <a:spcBef>
          <a:spcPts val="900"/>
        </a:spcBef>
        <a:buFont typeface="Arial" pitchFamily="34"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evolution.berkeley.edu/"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32995" y="6065520"/>
            <a:ext cx="8382000" cy="762000"/>
          </a:xfrm>
        </p:spPr>
        <p:txBody>
          <a:bodyPr/>
          <a:lstStyle/>
          <a:p>
            <a:pPr algn="l"/>
            <a:r>
              <a:rPr lang="en-US" sz="2400" dirty="0"/>
              <a:t>Social Psychology: Global Perspectives</a:t>
            </a:r>
            <a:br>
              <a:rPr lang="en-US" dirty="0"/>
            </a:br>
            <a:br>
              <a:rPr lang="en-US" dirty="0"/>
            </a:br>
            <a:endParaRPr lang="en-US" dirty="0"/>
          </a:p>
        </p:txBody>
      </p:sp>
      <p:sp>
        <p:nvSpPr>
          <p:cNvPr id="4" name="TextBox 3"/>
          <p:cNvSpPr txBox="1"/>
          <p:nvPr/>
        </p:nvSpPr>
        <p:spPr>
          <a:xfrm>
            <a:off x="5067300" y="1600200"/>
            <a:ext cx="3429000" cy="523220"/>
          </a:xfrm>
          <a:prstGeom prst="rect">
            <a:avLst/>
          </a:prstGeom>
          <a:noFill/>
        </p:spPr>
        <p:txBody>
          <a:bodyPr wrap="square" rtlCol="0">
            <a:spAutoFit/>
          </a:bodyPr>
          <a:lstStyle/>
          <a:p>
            <a:pPr algn="ctr"/>
            <a:r>
              <a:rPr lang="en-US" sz="2800" dirty="0"/>
              <a:t>Culture and Nature</a:t>
            </a:r>
            <a:endParaRPr lang="en-GB" sz="2800" dirty="0"/>
          </a:p>
        </p:txBody>
      </p:sp>
      <p:pic>
        <p:nvPicPr>
          <p:cNvPr id="7" name="Picture 6">
            <a:extLst>
              <a:ext uri="{FF2B5EF4-FFF2-40B4-BE49-F238E27FC236}">
                <a16:creationId xmlns:a16="http://schemas.microsoft.com/office/drawing/2014/main" id="{64887271-545A-6FF2-FE2B-05BDA4A4DBE1}"/>
              </a:ext>
            </a:extLst>
          </p:cNvPr>
          <p:cNvPicPr>
            <a:picLocks noChangeAspect="1"/>
          </p:cNvPicPr>
          <p:nvPr/>
        </p:nvPicPr>
        <p:blipFill>
          <a:blip r:embed="rId3"/>
          <a:stretch>
            <a:fillRect/>
          </a:stretch>
        </p:blipFill>
        <p:spPr>
          <a:xfrm>
            <a:off x="4572000" y="2325800"/>
            <a:ext cx="4419600" cy="2206400"/>
          </a:xfrm>
          <a:prstGeom prst="rect">
            <a:avLst/>
          </a:prstGeom>
        </p:spPr>
      </p:pic>
    </p:spTree>
    <p:extLst>
      <p:ext uri="{BB962C8B-B14F-4D97-AF65-F5344CB8AC3E}">
        <p14:creationId xmlns:p14="http://schemas.microsoft.com/office/powerpoint/2010/main" val="38494132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7"/>
          <p:cNvSpPr>
            <a:spLocks noGrp="1" noChangeArrowheads="1"/>
          </p:cNvSpPr>
          <p:nvPr>
            <p:ph idx="1"/>
          </p:nvPr>
        </p:nvSpPr>
        <p:spPr/>
        <p:txBody>
          <a:bodyPr>
            <a:normAutofit/>
          </a:bodyPr>
          <a:lstStyle/>
          <a:p>
            <a:endParaRPr lang="en-US" sz="2000" dirty="0"/>
          </a:p>
          <a:p>
            <a:r>
              <a:rPr lang="en-US" sz="2000" dirty="0"/>
              <a:t>Explain how and why the human brain evolved the way it did</a:t>
            </a:r>
          </a:p>
          <a:p>
            <a:endParaRPr lang="en-US" sz="2000" dirty="0"/>
          </a:p>
          <a:p>
            <a:r>
              <a:rPr lang="en-US" sz="2000" dirty="0"/>
              <a:t>Understand how culture and nature work together to affect choices and behaviour and make culture a better way of being social</a:t>
            </a:r>
          </a:p>
          <a:p>
            <a:endParaRPr lang="en-US" sz="2000" dirty="0"/>
          </a:p>
          <a:p>
            <a:r>
              <a:rPr lang="en-US" sz="2000" dirty="0"/>
              <a:t>Summarize how the two system of the duplex mind differ and work together</a:t>
            </a:r>
          </a:p>
          <a:p>
            <a:endParaRPr lang="en-US" sz="2000" dirty="0"/>
          </a:p>
          <a:p>
            <a:r>
              <a:rPr lang="en-US" sz="2000" dirty="0"/>
              <a:t>Describe how inner processes serve interpersonal functions</a:t>
            </a:r>
          </a:p>
        </p:txBody>
      </p:sp>
      <p:sp>
        <p:nvSpPr>
          <p:cNvPr id="4098" name="Rectangle 6"/>
          <p:cNvSpPr>
            <a:spLocks noGrp="1" noChangeArrowheads="1"/>
          </p:cNvSpPr>
          <p:nvPr>
            <p:ph type="title"/>
          </p:nvPr>
        </p:nvSpPr>
        <p:spPr/>
        <p:txBody>
          <a:bodyPr/>
          <a:lstStyle/>
          <a:p>
            <a:r>
              <a:rPr lang="en-US" dirty="0"/>
              <a:t>Learning Objectives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7"/>
          <p:cNvSpPr>
            <a:spLocks noGrp="1" noChangeArrowheads="1"/>
          </p:cNvSpPr>
          <p:nvPr>
            <p:ph idx="1"/>
          </p:nvPr>
        </p:nvSpPr>
        <p:spPr/>
        <p:txBody>
          <a:bodyPr>
            <a:normAutofit lnSpcReduction="10000"/>
          </a:bodyPr>
          <a:lstStyle/>
          <a:p>
            <a:endParaRPr lang="en-US" sz="2000" dirty="0"/>
          </a:p>
          <a:p>
            <a:r>
              <a:rPr lang="en-US" sz="2000" dirty="0"/>
              <a:t>Gender identity </a:t>
            </a:r>
          </a:p>
          <a:p>
            <a:endParaRPr lang="en-US" sz="2000" dirty="0"/>
          </a:p>
          <a:p>
            <a:pPr lvl="1">
              <a:buFont typeface="Arial" panose="020B0604020202020204" pitchFamily="34" charset="0"/>
              <a:buChar char="•"/>
            </a:pPr>
            <a:r>
              <a:rPr lang="en-US" sz="2000" dirty="0"/>
              <a:t>Consider the case of Brenda: born a boy, but raised as a girl after a botched circumcision </a:t>
            </a:r>
          </a:p>
          <a:p>
            <a:pPr lvl="1">
              <a:buFont typeface="Arial" panose="020B0604020202020204" pitchFamily="34" charset="0"/>
              <a:buChar char="•"/>
            </a:pPr>
            <a:endParaRPr lang="en-US" sz="2000" dirty="0"/>
          </a:p>
          <a:p>
            <a:pPr lvl="2"/>
            <a:r>
              <a:rPr lang="en-US" sz="2000" dirty="0"/>
              <a:t>Never fit in; wanted to play rough games like the boys; became rebellious </a:t>
            </a:r>
          </a:p>
          <a:p>
            <a:pPr lvl="2"/>
            <a:endParaRPr lang="en-US" sz="2000" dirty="0"/>
          </a:p>
          <a:p>
            <a:pPr lvl="1">
              <a:buFont typeface="Arial" panose="020B0604020202020204" pitchFamily="34" charset="0"/>
              <a:buChar char="•"/>
            </a:pPr>
            <a:r>
              <a:rPr lang="en-US" sz="2000" dirty="0"/>
              <a:t>Additional cases revealed that others born as boys, but raised as girls, did not turn out to be typical adult women</a:t>
            </a:r>
          </a:p>
          <a:p>
            <a:pPr lvl="1">
              <a:buFont typeface="Arial" panose="020B0604020202020204" pitchFamily="34" charset="0"/>
              <a:buChar char="•"/>
            </a:pPr>
            <a:endParaRPr lang="en-US" sz="2000" dirty="0"/>
          </a:p>
          <a:p>
            <a:pPr lvl="2"/>
            <a:r>
              <a:rPr lang="en-US" sz="2000" dirty="0"/>
              <a:t>Some parts of who you are come from biology</a:t>
            </a:r>
          </a:p>
          <a:p>
            <a:pPr lvl="2"/>
            <a:endParaRPr lang="en-US" dirty="0"/>
          </a:p>
        </p:txBody>
      </p:sp>
      <p:sp>
        <p:nvSpPr>
          <p:cNvPr id="5122" name="Rectangle 6"/>
          <p:cNvSpPr>
            <a:spLocks noGrp="1" noChangeArrowheads="1"/>
          </p:cNvSpPr>
          <p:nvPr>
            <p:ph type="title"/>
          </p:nvPr>
        </p:nvSpPr>
        <p:spPr/>
        <p:txBody>
          <a:bodyPr/>
          <a:lstStyle/>
          <a:p>
            <a:r>
              <a:rPr lang="en-US" dirty="0"/>
              <a:t>Introduction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9"/>
          <p:cNvSpPr>
            <a:spLocks noGrp="1" noChangeArrowheads="1"/>
          </p:cNvSpPr>
          <p:nvPr>
            <p:ph idx="1"/>
          </p:nvPr>
        </p:nvSpPr>
        <p:spPr/>
        <p:txBody>
          <a:bodyPr/>
          <a:lstStyle/>
          <a:p>
            <a:endParaRPr lang="en-US" sz="2000" dirty="0"/>
          </a:p>
          <a:p>
            <a:r>
              <a:rPr lang="en-US" sz="2000" dirty="0"/>
              <a:t>Explaining the psyche</a:t>
            </a:r>
          </a:p>
          <a:p>
            <a:endParaRPr lang="en-US" sz="2000" dirty="0"/>
          </a:p>
          <a:p>
            <a:pPr lvl="1"/>
            <a:r>
              <a:rPr lang="en-US" sz="2000" dirty="0"/>
              <a:t>A broad term for mind, encompassing emotions, desires, perceptions, and all other psychological processes</a:t>
            </a:r>
          </a:p>
          <a:p>
            <a:pPr lvl="1"/>
            <a:endParaRPr lang="en-US" sz="2000" dirty="0"/>
          </a:p>
          <a:p>
            <a:r>
              <a:rPr lang="en-US" sz="2000" dirty="0"/>
              <a:t>Nature and culture have shaped each other</a:t>
            </a:r>
          </a:p>
          <a:p>
            <a:endParaRPr lang="en-US" sz="2000" dirty="0"/>
          </a:p>
          <a:p>
            <a:pPr lvl="1"/>
            <a:r>
              <a:rPr lang="en-US" sz="2000" dirty="0"/>
              <a:t>Nature has prepared human beings specifically for culture</a:t>
            </a:r>
          </a:p>
          <a:p>
            <a:pPr lvl="1"/>
            <a:endParaRPr lang="en-US" dirty="0"/>
          </a:p>
        </p:txBody>
      </p:sp>
      <p:sp>
        <p:nvSpPr>
          <p:cNvPr id="6146" name="Rectangle 8"/>
          <p:cNvSpPr>
            <a:spLocks noGrp="1" noChangeArrowheads="1"/>
          </p:cNvSpPr>
          <p:nvPr>
            <p:ph type="title"/>
          </p:nvPr>
        </p:nvSpPr>
        <p:spPr/>
        <p:txBody>
          <a:bodyPr/>
          <a:lstStyle/>
          <a:p>
            <a:r>
              <a:rPr lang="en-US" dirty="0"/>
              <a:t>Nature and Social </a:t>
            </a:r>
            <a:r>
              <a:rPr lang="en-US" dirty="0" err="1"/>
              <a:t>Behaviour</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7"/>
          <p:cNvSpPr>
            <a:spLocks noGrp="1" noChangeArrowheads="1"/>
          </p:cNvSpPr>
          <p:nvPr>
            <p:ph idx="1"/>
          </p:nvPr>
        </p:nvSpPr>
        <p:spPr/>
        <p:txBody>
          <a:bodyPr/>
          <a:lstStyle/>
          <a:p>
            <a:endParaRPr lang="en-US" sz="2000" dirty="0"/>
          </a:p>
          <a:p>
            <a:r>
              <a:rPr lang="en-US" sz="2000" dirty="0"/>
              <a:t>Nature defined: physical world around us, including its laws and processes</a:t>
            </a:r>
          </a:p>
          <a:p>
            <a:pPr lvl="1">
              <a:buFont typeface="Arial" panose="020B0604020202020204" pitchFamily="34" charset="0"/>
              <a:buChar char="•"/>
            </a:pPr>
            <a:r>
              <a:rPr lang="en-US" sz="2000" dirty="0"/>
              <a:t>Can help explain human behaviour</a:t>
            </a:r>
          </a:p>
          <a:p>
            <a:pPr lvl="1">
              <a:buFont typeface="Arial" panose="020B0604020202020204" pitchFamily="34" charset="0"/>
              <a:buChar char="•"/>
            </a:pPr>
            <a:endParaRPr lang="en-US" sz="2000" dirty="0"/>
          </a:p>
          <a:p>
            <a:pPr lvl="2"/>
            <a:r>
              <a:rPr lang="en-US" sz="2000" dirty="0"/>
              <a:t>Genes, hormones, brain structure, and other innate processes dictate one’s choices and actions</a:t>
            </a:r>
          </a:p>
          <a:p>
            <a:pPr lvl="2"/>
            <a:endParaRPr lang="en-US" sz="2000" dirty="0"/>
          </a:p>
          <a:p>
            <a:r>
              <a:rPr lang="en-US" sz="2000" dirty="0"/>
              <a:t>Evolution, and doing what’s natural</a:t>
            </a:r>
          </a:p>
          <a:p>
            <a:endParaRPr lang="en-US" sz="2000" dirty="0"/>
          </a:p>
          <a:p>
            <a:pPr lvl="1">
              <a:buFont typeface="Arial" panose="020B0604020202020204" pitchFamily="34" charset="0"/>
              <a:buChar char="•"/>
            </a:pPr>
            <a:r>
              <a:rPr lang="en-US" sz="2000" dirty="0"/>
              <a:t>Over the last two decades, many people have focused on how evolution influences social </a:t>
            </a:r>
            <a:r>
              <a:rPr lang="en-US" sz="2000" dirty="0" err="1"/>
              <a:t>behaviour</a:t>
            </a:r>
            <a:endParaRPr lang="en-US" sz="2000" dirty="0"/>
          </a:p>
          <a:p>
            <a:endParaRPr lang="en-US" dirty="0"/>
          </a:p>
        </p:txBody>
      </p:sp>
      <p:sp>
        <p:nvSpPr>
          <p:cNvPr id="7170" name="Rectangle 6"/>
          <p:cNvSpPr>
            <a:spLocks noGrp="1" noChangeArrowheads="1"/>
          </p:cNvSpPr>
          <p:nvPr>
            <p:ph type="title"/>
          </p:nvPr>
        </p:nvSpPr>
        <p:spPr/>
        <p:txBody>
          <a:bodyPr/>
          <a:lstStyle/>
          <a:p>
            <a:r>
              <a:rPr lang="en-US" dirty="0"/>
              <a:t>Nature and Social </a:t>
            </a:r>
            <a:r>
              <a:rPr lang="en-US" dirty="0" err="1"/>
              <a:t>Behaviour</a:t>
            </a:r>
            <a:r>
              <a:rPr lang="en-US" dirty="0"/>
              <a:t> (cont’d.)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a:xfrm>
            <a:off x="457200" y="1272611"/>
            <a:ext cx="8229600" cy="4983163"/>
          </a:xfrm>
        </p:spPr>
        <p:txBody>
          <a:bodyPr>
            <a:normAutofit fontScale="92500" lnSpcReduction="20000"/>
          </a:bodyPr>
          <a:lstStyle/>
          <a:p>
            <a:endParaRPr lang="en-US" sz="2000" dirty="0"/>
          </a:p>
          <a:p>
            <a:r>
              <a:rPr lang="en-US" sz="2200" dirty="0"/>
              <a:t>Charles Darwin: theory of evolution </a:t>
            </a:r>
          </a:p>
          <a:p>
            <a:endParaRPr lang="en-US" sz="2200" dirty="0"/>
          </a:p>
          <a:p>
            <a:pPr lvl="1">
              <a:buFont typeface="Arial" panose="020B0604020202020204" pitchFamily="34" charset="0"/>
              <a:buChar char="•"/>
            </a:pPr>
            <a:r>
              <a:rPr lang="en-US" sz="2200" dirty="0"/>
              <a:t>Focuses on how change occurs in nature</a:t>
            </a:r>
          </a:p>
          <a:p>
            <a:pPr lvl="1">
              <a:buFont typeface="Arial" panose="020B0604020202020204" pitchFamily="34" charset="0"/>
              <a:buChar char="•"/>
            </a:pPr>
            <a:endParaRPr lang="en-US" sz="2200" dirty="0"/>
          </a:p>
          <a:p>
            <a:r>
              <a:rPr lang="en-US" sz="2200" dirty="0"/>
              <a:t>Natural selection decides which traits will endure, and which will disappear</a:t>
            </a:r>
          </a:p>
          <a:p>
            <a:endParaRPr lang="en-US" sz="2200" dirty="0"/>
          </a:p>
          <a:p>
            <a:pPr lvl="1">
              <a:buFont typeface="Arial" panose="020B0604020202020204" pitchFamily="34" charset="0"/>
              <a:buChar char="•"/>
            </a:pPr>
            <a:r>
              <a:rPr lang="en-US" sz="2200" dirty="0"/>
              <a:t>Survival: living long enough to reproduce</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Mutation: new gene or combination of genes</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Reproduction: producing babies that also reproduce</a:t>
            </a:r>
          </a:p>
          <a:p>
            <a:pPr lvl="2"/>
            <a:r>
              <a:rPr lang="en-US" sz="2200" dirty="0">
                <a:latin typeface="Arial" charset="0"/>
                <a:hlinkClick r:id="rId3"/>
              </a:rPr>
              <a:t>http://evolution.berkeley.edu/</a:t>
            </a:r>
            <a:endParaRPr lang="en-US" sz="2200" dirty="0"/>
          </a:p>
        </p:txBody>
      </p:sp>
      <p:sp>
        <p:nvSpPr>
          <p:cNvPr id="8194" name="Rectangle 2"/>
          <p:cNvSpPr>
            <a:spLocks noGrp="1" noChangeArrowheads="1"/>
          </p:cNvSpPr>
          <p:nvPr>
            <p:ph type="title"/>
          </p:nvPr>
        </p:nvSpPr>
        <p:spPr/>
        <p:txBody>
          <a:bodyPr/>
          <a:lstStyle/>
          <a:p>
            <a:r>
              <a:rPr lang="en-US" dirty="0"/>
              <a:t>Nature and Social </a:t>
            </a:r>
            <a:r>
              <a:rPr lang="en-US" dirty="0" err="1"/>
              <a:t>Behaviour</a:t>
            </a:r>
            <a:r>
              <a:rPr lang="en-US" dirty="0"/>
              <a:t> (cont’d.)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7"/>
          <p:cNvSpPr>
            <a:spLocks noGrp="1" noChangeArrowheads="1"/>
          </p:cNvSpPr>
          <p:nvPr>
            <p:ph idx="1"/>
          </p:nvPr>
        </p:nvSpPr>
        <p:spPr/>
        <p:txBody>
          <a:bodyPr>
            <a:normAutofit fontScale="92500" lnSpcReduction="20000"/>
          </a:bodyPr>
          <a:lstStyle/>
          <a:p>
            <a:endParaRPr lang="en-US" sz="2000" dirty="0"/>
          </a:p>
          <a:p>
            <a:r>
              <a:rPr lang="en-US" sz="2200" dirty="0"/>
              <a:t>Social animals: humans are social animals</a:t>
            </a:r>
          </a:p>
          <a:p>
            <a:endParaRPr lang="en-US" sz="2200" dirty="0"/>
          </a:p>
          <a:p>
            <a:pPr lvl="1">
              <a:buFont typeface="Arial" panose="020B0604020202020204" pitchFamily="34" charset="0"/>
              <a:buChar char="•"/>
            </a:pPr>
            <a:r>
              <a:rPr lang="en-US" sz="2200" dirty="0"/>
              <a:t>Seek connections to others</a:t>
            </a:r>
          </a:p>
          <a:p>
            <a:pPr lvl="1">
              <a:buFont typeface="Arial" panose="020B0604020202020204" pitchFamily="34" charset="0"/>
              <a:buChar char="•"/>
            </a:pPr>
            <a:endParaRPr lang="en-US" sz="2200" dirty="0"/>
          </a:p>
          <a:p>
            <a:r>
              <a:rPr lang="en-US" sz="2200" dirty="0"/>
              <a:t>Being social offers evolutionary benefits</a:t>
            </a:r>
          </a:p>
          <a:p>
            <a:endParaRPr lang="en-US" sz="2200" dirty="0"/>
          </a:p>
          <a:p>
            <a:pPr lvl="1">
              <a:buFont typeface="Arial" panose="020B0604020202020204" pitchFamily="34" charset="0"/>
              <a:buChar char="•"/>
            </a:pPr>
            <a:r>
              <a:rPr lang="en-US" sz="2200" dirty="0"/>
              <a:t>Find more food</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Mate and reproduce easier</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Alert each other to danger</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Take </a:t>
            </a:r>
            <a:r>
              <a:rPr lang="en-US" sz="2000" dirty="0"/>
              <a:t>care of sick and injured</a:t>
            </a:r>
          </a:p>
        </p:txBody>
      </p:sp>
      <p:sp>
        <p:nvSpPr>
          <p:cNvPr id="10242" name="Rectangle 6"/>
          <p:cNvSpPr>
            <a:spLocks noGrp="1" noChangeArrowheads="1"/>
          </p:cNvSpPr>
          <p:nvPr>
            <p:ph type="title"/>
          </p:nvPr>
        </p:nvSpPr>
        <p:spPr/>
        <p:txBody>
          <a:bodyPr/>
          <a:lstStyle/>
          <a:p>
            <a:r>
              <a:rPr lang="en-US" dirty="0"/>
              <a:t>Nature and Social </a:t>
            </a:r>
            <a:r>
              <a:rPr lang="en-US" dirty="0" err="1"/>
              <a:t>Behaviour</a:t>
            </a:r>
            <a:r>
              <a:rPr lang="en-US" dirty="0"/>
              <a:t> (cont’d.)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5"/>
          <p:cNvSpPr>
            <a:spLocks noGrp="1" noChangeArrowheads="1"/>
          </p:cNvSpPr>
          <p:nvPr>
            <p:ph idx="1"/>
          </p:nvPr>
        </p:nvSpPr>
        <p:spPr/>
        <p:txBody>
          <a:bodyPr>
            <a:normAutofit/>
          </a:bodyPr>
          <a:lstStyle/>
          <a:p>
            <a:endParaRPr lang="en-US" sz="2000" dirty="0"/>
          </a:p>
          <a:p>
            <a:r>
              <a:rPr lang="en-US" sz="2000" dirty="0"/>
              <a:t>The social brain</a:t>
            </a:r>
          </a:p>
          <a:p>
            <a:endParaRPr lang="en-US" sz="2000" dirty="0"/>
          </a:p>
          <a:p>
            <a:pPr lvl="1">
              <a:buFont typeface="Arial" panose="020B0604020202020204" pitchFamily="34" charset="0"/>
              <a:buChar char="•"/>
            </a:pPr>
            <a:r>
              <a:rPr lang="en-US" sz="2000" dirty="0"/>
              <a:t>Social brain theory: animals with bigger brains live in larger, more complex social groups </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Human brain evolved to enable human beings to have rich, complex social lives</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Social animals (including humans) accomplish things by means of social interaction</a:t>
            </a:r>
          </a:p>
        </p:txBody>
      </p:sp>
      <p:sp>
        <p:nvSpPr>
          <p:cNvPr id="11266" name="Rectangle 4"/>
          <p:cNvSpPr>
            <a:spLocks noGrp="1" noChangeArrowheads="1"/>
          </p:cNvSpPr>
          <p:nvPr>
            <p:ph type="title"/>
          </p:nvPr>
        </p:nvSpPr>
        <p:spPr/>
        <p:txBody>
          <a:bodyPr/>
          <a:lstStyle/>
          <a:p>
            <a:r>
              <a:rPr lang="en-US" dirty="0"/>
              <a:t>Nature and Social </a:t>
            </a:r>
            <a:r>
              <a:rPr lang="en-US" dirty="0" err="1"/>
              <a:t>Behaviour</a:t>
            </a:r>
            <a:r>
              <a:rPr lang="en-US" dirty="0"/>
              <a:t> (cont’d.)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66682" y="1295400"/>
            <a:ext cx="4048126" cy="495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dirty="0"/>
              <a:t>Natural Selection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7"/>
          <p:cNvSpPr>
            <a:spLocks noGrp="1" noChangeArrowheads="1"/>
          </p:cNvSpPr>
          <p:nvPr>
            <p:ph idx="1"/>
          </p:nvPr>
        </p:nvSpPr>
        <p:spPr/>
        <p:txBody>
          <a:bodyPr>
            <a:normAutofit/>
          </a:bodyPr>
          <a:lstStyle/>
          <a:p>
            <a:endParaRPr lang="en-US" sz="2000" dirty="0"/>
          </a:p>
          <a:p>
            <a:r>
              <a:rPr lang="en-US" sz="2000" dirty="0"/>
              <a:t>Social animals</a:t>
            </a:r>
          </a:p>
          <a:p>
            <a:endParaRPr lang="en-US" sz="2000" dirty="0"/>
          </a:p>
          <a:p>
            <a:pPr lvl="1">
              <a:buFont typeface="Arial" panose="020B0604020202020204" pitchFamily="34" charset="0"/>
              <a:buChar char="•"/>
            </a:pPr>
            <a:r>
              <a:rPr lang="en-US" sz="2000" dirty="0"/>
              <a:t>Animals that seek connections to others and prefer to live, work, and play with other members of their species</a:t>
            </a:r>
          </a:p>
          <a:p>
            <a:pPr lvl="1">
              <a:buFont typeface="Arial" panose="020B0604020202020204" pitchFamily="34" charset="0"/>
              <a:buChar char="•"/>
            </a:pPr>
            <a:endParaRPr lang="en-US" sz="2000" dirty="0"/>
          </a:p>
          <a:p>
            <a:r>
              <a:rPr lang="en-US" sz="2000" dirty="0"/>
              <a:t>Cultural animal theory </a:t>
            </a:r>
          </a:p>
          <a:p>
            <a:endParaRPr lang="en-US" sz="2000" dirty="0"/>
          </a:p>
          <a:p>
            <a:pPr lvl="1">
              <a:buFont typeface="Arial" panose="020B0604020202020204" pitchFamily="34" charset="0"/>
              <a:buChar char="•"/>
            </a:pPr>
            <a:r>
              <a:rPr lang="en-US" sz="2000" dirty="0"/>
              <a:t>Evolution shaped the human psyche to enable humans to create and take part in culture</a:t>
            </a:r>
          </a:p>
          <a:p>
            <a:pPr lvl="1">
              <a:buFont typeface="Arial" panose="020B0604020202020204" pitchFamily="34" charset="0"/>
              <a:buChar char="•"/>
            </a:pPr>
            <a:endParaRPr lang="en-US" sz="2000" dirty="0"/>
          </a:p>
          <a:p>
            <a:r>
              <a:rPr lang="en-US" sz="2000" dirty="0"/>
              <a:t>Culture is the essence of what makes us human</a:t>
            </a:r>
          </a:p>
        </p:txBody>
      </p:sp>
      <p:sp>
        <p:nvSpPr>
          <p:cNvPr id="12290" name="Rectangle 6"/>
          <p:cNvSpPr>
            <a:spLocks noGrp="1" noChangeArrowheads="1"/>
          </p:cNvSpPr>
          <p:nvPr>
            <p:ph type="title"/>
          </p:nvPr>
        </p:nvSpPr>
        <p:spPr/>
        <p:txBody>
          <a:bodyPr/>
          <a:lstStyle/>
          <a:p>
            <a:r>
              <a:rPr lang="en-US" dirty="0"/>
              <a:t>Social Animal or Cultural Animal?</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7"/>
          <p:cNvSpPr>
            <a:spLocks noGrp="1" noChangeArrowheads="1"/>
          </p:cNvSpPr>
          <p:nvPr>
            <p:ph idx="1"/>
          </p:nvPr>
        </p:nvSpPr>
        <p:spPr/>
        <p:txBody>
          <a:bodyPr/>
          <a:lstStyle/>
          <a:p>
            <a:endParaRPr lang="en-US" sz="2000" dirty="0"/>
          </a:p>
          <a:p>
            <a:r>
              <a:rPr lang="en-US" sz="2000" dirty="0"/>
              <a:t>Important features of culture</a:t>
            </a:r>
          </a:p>
          <a:p>
            <a:endParaRPr lang="en-US" sz="2000" dirty="0"/>
          </a:p>
          <a:p>
            <a:pPr lvl="1">
              <a:buFont typeface="Arial" panose="020B0604020202020204" pitchFamily="34" charset="0"/>
              <a:buChar char="•"/>
            </a:pPr>
            <a:r>
              <a:rPr lang="en-US" sz="2000" dirty="0"/>
              <a:t>Shared ideas: brain puts special priority on information directly experienced as shared</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Culture as a social system: network linking many different people</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Culture as praxis: depends on shared ideas</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Culture, information, and meaning: encoding and sharing meaningful information </a:t>
            </a:r>
          </a:p>
        </p:txBody>
      </p:sp>
      <p:sp>
        <p:nvSpPr>
          <p:cNvPr id="13314" name="Rectangle 6"/>
          <p:cNvSpPr>
            <a:spLocks noGrp="1" noChangeArrowheads="1"/>
          </p:cNvSpPr>
          <p:nvPr>
            <p:ph type="title"/>
          </p:nvPr>
        </p:nvSpPr>
        <p:spPr/>
        <p:txBody>
          <a:bodyPr/>
          <a:lstStyle/>
          <a:p>
            <a:r>
              <a:rPr lang="en-US" dirty="0"/>
              <a:t>Culture Defined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p:txBody>
          <a:bodyPr>
            <a:normAutofit/>
          </a:bodyPr>
          <a:lstStyle/>
          <a:p>
            <a:endParaRPr lang="en-US" sz="2000" dirty="0"/>
          </a:p>
          <a:p>
            <a:r>
              <a:rPr lang="en-US" sz="2000" dirty="0"/>
              <a:t>Culture influences what we eat</a:t>
            </a:r>
          </a:p>
          <a:p>
            <a:endParaRPr lang="en-US" sz="2000" dirty="0"/>
          </a:p>
          <a:p>
            <a:pPr lvl="1">
              <a:buFont typeface="Arial" panose="020B0604020202020204" pitchFamily="34" charset="0"/>
              <a:buChar char="•"/>
            </a:pPr>
            <a:r>
              <a:rPr lang="en-US" sz="2000" dirty="0"/>
              <a:t>Nature: humans are naturally inclined to eat meat</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Culture: many religions dictate what food can be eaten</a:t>
            </a:r>
          </a:p>
          <a:p>
            <a:pPr lvl="1">
              <a:buFont typeface="Arial" panose="020B0604020202020204" pitchFamily="34" charset="0"/>
              <a:buChar char="•"/>
            </a:pPr>
            <a:endParaRPr lang="en-US" sz="2000" dirty="0"/>
          </a:p>
          <a:p>
            <a:pPr lvl="2"/>
            <a:r>
              <a:rPr lang="en-US" sz="2000" dirty="0"/>
              <a:t>Vegetarians may state that it is wrong to eat animals </a:t>
            </a:r>
          </a:p>
        </p:txBody>
      </p:sp>
      <p:sp>
        <p:nvSpPr>
          <p:cNvPr id="14338" name="Rectangle 2"/>
          <p:cNvSpPr>
            <a:spLocks noGrp="1" noChangeArrowheads="1"/>
          </p:cNvSpPr>
          <p:nvPr>
            <p:ph type="title"/>
          </p:nvPr>
        </p:nvSpPr>
        <p:spPr/>
        <p:txBody>
          <a:bodyPr/>
          <a:lstStyle/>
          <a:p>
            <a:r>
              <a:rPr lang="en-US" dirty="0"/>
              <a:t>Food for Thought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5"/>
          <p:cNvSpPr>
            <a:spLocks noGrp="1" noChangeArrowheads="1"/>
          </p:cNvSpPr>
          <p:nvPr>
            <p:ph idx="1"/>
          </p:nvPr>
        </p:nvSpPr>
        <p:spPr/>
        <p:txBody>
          <a:bodyPr>
            <a:normAutofit/>
          </a:bodyPr>
          <a:lstStyle/>
          <a:p>
            <a:endParaRPr lang="en-US" sz="2000" dirty="0"/>
          </a:p>
          <a:p>
            <a:r>
              <a:rPr lang="en-US" sz="2000" dirty="0"/>
              <a:t>Nature and culture interact to influence us</a:t>
            </a:r>
          </a:p>
          <a:p>
            <a:endParaRPr lang="en-US" sz="2000" dirty="0"/>
          </a:p>
          <a:p>
            <a:pPr lvl="1">
              <a:buFont typeface="Arial" panose="020B0604020202020204" pitchFamily="34" charset="0"/>
              <a:buChar char="•"/>
            </a:pPr>
            <a:r>
              <a:rPr lang="en-US" sz="2000" dirty="0"/>
              <a:t>Professional athletes are likely to be born in January because as children, they are in competition with younger, smaller children</a:t>
            </a:r>
          </a:p>
          <a:p>
            <a:pPr lvl="1">
              <a:buFont typeface="Arial" panose="020B0604020202020204" pitchFamily="34" charset="0"/>
              <a:buChar char="•"/>
            </a:pPr>
            <a:endParaRPr lang="en-US" sz="2000" dirty="0"/>
          </a:p>
          <a:p>
            <a:pPr lvl="2"/>
            <a:r>
              <a:rPr lang="en-US" sz="2000" dirty="0"/>
              <a:t>Younger children drop out more often</a:t>
            </a:r>
          </a:p>
          <a:p>
            <a:pPr lvl="2"/>
            <a:endParaRPr lang="en-US" sz="2000" dirty="0"/>
          </a:p>
          <a:p>
            <a:pPr lvl="2"/>
            <a:r>
              <a:rPr lang="en-US" sz="2000" dirty="0"/>
              <a:t>Older, larger, more coordinated children get more attention from coaches</a:t>
            </a:r>
          </a:p>
        </p:txBody>
      </p:sp>
      <p:sp>
        <p:nvSpPr>
          <p:cNvPr id="15362" name="Rectangle 4"/>
          <p:cNvSpPr>
            <a:spLocks noGrp="1" noChangeArrowheads="1"/>
          </p:cNvSpPr>
          <p:nvPr>
            <p:ph type="title"/>
          </p:nvPr>
        </p:nvSpPr>
        <p:spPr/>
        <p:txBody>
          <a:bodyPr/>
          <a:lstStyle/>
          <a:p>
            <a:r>
              <a:rPr lang="en-US" dirty="0"/>
              <a:t>Nature and Culture Interacting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5"/>
          <p:cNvSpPr>
            <a:spLocks noGrp="1" noChangeArrowheads="1"/>
          </p:cNvSpPr>
          <p:nvPr>
            <p:ph idx="1"/>
          </p:nvPr>
        </p:nvSpPr>
        <p:spPr>
          <a:xfrm>
            <a:off x="457200" y="1265237"/>
            <a:ext cx="8229600" cy="5440363"/>
          </a:xfrm>
        </p:spPr>
        <p:txBody>
          <a:bodyPr>
            <a:normAutofit/>
          </a:bodyPr>
          <a:lstStyle/>
          <a:p>
            <a:endParaRPr lang="en-US" sz="2000" dirty="0"/>
          </a:p>
          <a:p>
            <a:r>
              <a:rPr lang="en-US" sz="2000" dirty="0"/>
              <a:t>Nature and culture shaping each other</a:t>
            </a:r>
          </a:p>
          <a:p>
            <a:endParaRPr lang="en-US" sz="2000" dirty="0"/>
          </a:p>
          <a:p>
            <a:pPr lvl="1">
              <a:buFont typeface="Arial" panose="020B0604020202020204" pitchFamily="34" charset="0"/>
              <a:buChar char="•"/>
            </a:pPr>
            <a:r>
              <a:rPr lang="en-US" sz="2000" dirty="0"/>
              <a:t>Nature shapes culture, and culture shapes nature</a:t>
            </a:r>
          </a:p>
          <a:p>
            <a:pPr lvl="1">
              <a:buFont typeface="Arial" panose="020B0604020202020204" pitchFamily="34" charset="0"/>
              <a:buChar char="•"/>
            </a:pPr>
            <a:endParaRPr lang="en-US" sz="2000" dirty="0"/>
          </a:p>
          <a:p>
            <a:r>
              <a:rPr lang="en-US" sz="2000" dirty="0"/>
              <a:t>What makes cultural animals?</a:t>
            </a:r>
          </a:p>
          <a:p>
            <a:endParaRPr lang="en-US" sz="2000" dirty="0"/>
          </a:p>
          <a:p>
            <a:pPr lvl="1">
              <a:buFont typeface="Arial" panose="020B0604020202020204" pitchFamily="34" charset="0"/>
              <a:buChar char="•"/>
            </a:pPr>
            <a:r>
              <a:rPr lang="en-US" sz="2000" dirty="0"/>
              <a:t>Being a cultural animal is different than being a social animal </a:t>
            </a:r>
          </a:p>
          <a:p>
            <a:pPr lvl="2"/>
            <a:r>
              <a:rPr lang="en-US" sz="2000" dirty="0"/>
              <a:t>Division of </a:t>
            </a:r>
            <a:r>
              <a:rPr lang="en-US" sz="2000" dirty="0" err="1"/>
              <a:t>labour</a:t>
            </a:r>
            <a:r>
              <a:rPr lang="en-US" sz="2000" dirty="0"/>
              <a:t> </a:t>
            </a:r>
          </a:p>
          <a:p>
            <a:pPr lvl="2"/>
            <a:endParaRPr lang="en-US" sz="2000" dirty="0"/>
          </a:p>
          <a:p>
            <a:pPr lvl="2"/>
            <a:r>
              <a:rPr lang="en-US" sz="2000" dirty="0"/>
              <a:t>Shared knowledge and communication </a:t>
            </a:r>
          </a:p>
          <a:p>
            <a:pPr lvl="2"/>
            <a:endParaRPr lang="en-US" sz="2000" dirty="0"/>
          </a:p>
          <a:p>
            <a:pPr lvl="2"/>
            <a:r>
              <a:rPr lang="en-US" sz="2000" dirty="0"/>
              <a:t>Ability to solve disagreements </a:t>
            </a:r>
          </a:p>
        </p:txBody>
      </p:sp>
      <p:sp>
        <p:nvSpPr>
          <p:cNvPr id="16386" name="Rectangle 4"/>
          <p:cNvSpPr>
            <a:spLocks noGrp="1" noChangeArrowheads="1"/>
          </p:cNvSpPr>
          <p:nvPr>
            <p:ph type="title"/>
          </p:nvPr>
        </p:nvSpPr>
        <p:spPr/>
        <p:txBody>
          <a:bodyPr/>
          <a:lstStyle/>
          <a:p>
            <a:r>
              <a:rPr lang="en-US" dirty="0"/>
              <a:t>Nature and Culture Interacting (cont’d.)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5"/>
          <p:cNvSpPr>
            <a:spLocks noGrp="1" noChangeArrowheads="1"/>
          </p:cNvSpPr>
          <p:nvPr>
            <p:ph idx="1"/>
          </p:nvPr>
        </p:nvSpPr>
        <p:spPr/>
        <p:txBody>
          <a:bodyPr>
            <a:normAutofit lnSpcReduction="10000"/>
          </a:bodyPr>
          <a:lstStyle/>
          <a:p>
            <a:endParaRPr lang="en-US" sz="2000" dirty="0"/>
          </a:p>
          <a:p>
            <a:r>
              <a:rPr lang="en-US" sz="2000" dirty="0"/>
              <a:t>Cultural norms vary</a:t>
            </a:r>
          </a:p>
          <a:p>
            <a:endParaRPr lang="en-US" sz="2000" dirty="0"/>
          </a:p>
          <a:p>
            <a:pPr lvl="1">
              <a:buFont typeface="Arial" panose="020B0604020202020204" pitchFamily="34" charset="0"/>
              <a:buChar char="•"/>
            </a:pPr>
            <a:r>
              <a:rPr lang="en-US" sz="2000" dirty="0"/>
              <a:t>Sleeping habits: Americans generally do not sleep with their children in the same room</a:t>
            </a:r>
          </a:p>
          <a:p>
            <a:pPr lvl="1">
              <a:buFont typeface="Arial" panose="020B0604020202020204" pitchFamily="34" charset="0"/>
              <a:buChar char="•"/>
            </a:pPr>
            <a:endParaRPr lang="en-US" sz="2000" dirty="0"/>
          </a:p>
          <a:p>
            <a:pPr lvl="2"/>
            <a:r>
              <a:rPr lang="en-US" sz="2000" dirty="0"/>
              <a:t>In Japan, it is customary for children to sleep with their mother</a:t>
            </a:r>
          </a:p>
          <a:p>
            <a:pPr lvl="2"/>
            <a:endParaRPr lang="en-US" sz="2000" dirty="0"/>
          </a:p>
          <a:p>
            <a:pPr lvl="1">
              <a:buFont typeface="Arial" panose="020B0604020202020204" pitchFamily="34" charset="0"/>
              <a:buChar char="•"/>
            </a:pPr>
            <a:r>
              <a:rPr lang="en-US" sz="2000" dirty="0"/>
              <a:t>People do share some of the same experiences</a:t>
            </a:r>
          </a:p>
          <a:p>
            <a:pPr lvl="1">
              <a:buFont typeface="Arial" panose="020B0604020202020204" pitchFamily="34" charset="0"/>
              <a:buChar char="•"/>
            </a:pPr>
            <a:endParaRPr lang="en-US" sz="2000" dirty="0"/>
          </a:p>
          <a:p>
            <a:pPr lvl="2"/>
            <a:r>
              <a:rPr lang="en-US" sz="2000" dirty="0"/>
              <a:t>Most people love their children, try to get enough to eat, and make distinctions between right and wrong</a:t>
            </a:r>
          </a:p>
        </p:txBody>
      </p:sp>
      <p:sp>
        <p:nvSpPr>
          <p:cNvPr id="17410" name="Rectangle 4"/>
          <p:cNvSpPr>
            <a:spLocks noGrp="1" noChangeArrowheads="1"/>
          </p:cNvSpPr>
          <p:nvPr>
            <p:ph type="title"/>
          </p:nvPr>
        </p:nvSpPr>
        <p:spPr/>
        <p:txBody>
          <a:bodyPr/>
          <a:lstStyle/>
          <a:p>
            <a:r>
              <a:rPr lang="en-US" dirty="0"/>
              <a:t>Are People the Same Everywhere?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5"/>
          <p:cNvSpPr>
            <a:spLocks noGrp="1" noChangeArrowheads="1"/>
          </p:cNvSpPr>
          <p:nvPr>
            <p:ph idx="1"/>
          </p:nvPr>
        </p:nvSpPr>
        <p:spPr>
          <a:xfrm>
            <a:off x="457200" y="1265237"/>
            <a:ext cx="8229600" cy="5592763"/>
          </a:xfrm>
        </p:spPr>
        <p:txBody>
          <a:bodyPr>
            <a:normAutofit/>
          </a:bodyPr>
          <a:lstStyle/>
          <a:p>
            <a:endParaRPr lang="en-US" sz="900" dirty="0"/>
          </a:p>
          <a:p>
            <a:r>
              <a:rPr lang="en-US" sz="2000" dirty="0"/>
              <a:t>Two systems </a:t>
            </a:r>
          </a:p>
          <a:p>
            <a:endParaRPr lang="en-US" sz="2000" dirty="0"/>
          </a:p>
          <a:p>
            <a:pPr lvl="1">
              <a:buFont typeface="Arial" panose="020B0604020202020204" pitchFamily="34" charset="0"/>
              <a:buChar char="•"/>
            </a:pPr>
            <a:r>
              <a:rPr lang="en-US" sz="2000" dirty="0"/>
              <a:t>Automatic system</a:t>
            </a:r>
          </a:p>
          <a:p>
            <a:pPr lvl="1">
              <a:buFont typeface="Arial" panose="020B0604020202020204" pitchFamily="34" charset="0"/>
              <a:buChar char="•"/>
            </a:pPr>
            <a:endParaRPr lang="en-US" sz="2000" dirty="0"/>
          </a:p>
          <a:p>
            <a:pPr lvl="2"/>
            <a:r>
              <a:rPr lang="en-US" sz="2000" dirty="0"/>
              <a:t>Outside of consciousness</a:t>
            </a:r>
          </a:p>
          <a:p>
            <a:pPr lvl="2"/>
            <a:r>
              <a:rPr lang="en-US" sz="2000" dirty="0"/>
              <a:t>Simple operations</a:t>
            </a:r>
          </a:p>
          <a:p>
            <a:pPr lvl="2"/>
            <a:r>
              <a:rPr lang="en-US" sz="2000" dirty="0"/>
              <a:t>Always on, even in sleep</a:t>
            </a:r>
          </a:p>
          <a:p>
            <a:pPr lvl="2"/>
            <a:endParaRPr lang="en-US" sz="2000" dirty="0"/>
          </a:p>
          <a:p>
            <a:pPr lvl="1">
              <a:buFont typeface="Arial" panose="020B0604020202020204" pitchFamily="34" charset="0"/>
              <a:buChar char="•"/>
            </a:pPr>
            <a:r>
              <a:rPr lang="en-US" sz="2000" dirty="0"/>
              <a:t>Deliberate system</a:t>
            </a:r>
          </a:p>
          <a:p>
            <a:pPr lvl="1">
              <a:buFont typeface="Arial" panose="020B0604020202020204" pitchFamily="34" charset="0"/>
              <a:buChar char="•"/>
            </a:pPr>
            <a:endParaRPr lang="en-US" sz="2000" dirty="0"/>
          </a:p>
          <a:p>
            <a:pPr lvl="2"/>
            <a:r>
              <a:rPr lang="en-US" sz="2000" dirty="0"/>
              <a:t>Mostly operates in consciousness</a:t>
            </a:r>
          </a:p>
          <a:p>
            <a:pPr lvl="2"/>
            <a:r>
              <a:rPr lang="en-US" sz="2000" dirty="0"/>
              <a:t>Turns off during sleep</a:t>
            </a:r>
          </a:p>
          <a:p>
            <a:endParaRPr lang="en-US" dirty="0"/>
          </a:p>
          <a:p>
            <a:pPr lvl="1"/>
            <a:endParaRPr lang="en-US" dirty="0"/>
          </a:p>
        </p:txBody>
      </p:sp>
      <p:sp>
        <p:nvSpPr>
          <p:cNvPr id="19458" name="Rectangle 4"/>
          <p:cNvSpPr>
            <a:spLocks noGrp="1" noChangeArrowheads="1"/>
          </p:cNvSpPr>
          <p:nvPr>
            <p:ph type="title"/>
          </p:nvPr>
        </p:nvSpPr>
        <p:spPr/>
        <p:txBody>
          <a:bodyPr/>
          <a:lstStyle/>
          <a:p>
            <a:r>
              <a:rPr lang="en-US" dirty="0"/>
              <a:t>The Duplex Mind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5"/>
          <p:cNvSpPr>
            <a:spLocks noGrp="1" noChangeArrowheads="1"/>
          </p:cNvSpPr>
          <p:nvPr>
            <p:ph idx="1"/>
          </p:nvPr>
        </p:nvSpPr>
        <p:spPr/>
        <p:txBody>
          <a:bodyPr>
            <a:normAutofit lnSpcReduction="10000"/>
          </a:bodyPr>
          <a:lstStyle/>
          <a:p>
            <a:r>
              <a:rPr lang="en-US" sz="2000" dirty="0"/>
              <a:t>What is the purpose of consciousness?</a:t>
            </a:r>
          </a:p>
          <a:p>
            <a:endParaRPr lang="en-US" sz="2000" dirty="0"/>
          </a:p>
          <a:p>
            <a:pPr lvl="1">
              <a:buFont typeface="Arial" panose="020B0604020202020204" pitchFamily="34" charset="0"/>
              <a:buChar char="•"/>
            </a:pPr>
            <a:r>
              <a:rPr lang="en-US" sz="2000" dirty="0"/>
              <a:t>Increased focus on automatic system</a:t>
            </a:r>
          </a:p>
          <a:p>
            <a:pPr lvl="1">
              <a:buFont typeface="Arial" panose="020B0604020202020204" pitchFamily="34" charset="0"/>
              <a:buChar char="•"/>
            </a:pPr>
            <a:endParaRPr lang="en-US" sz="2000" dirty="0"/>
          </a:p>
          <a:p>
            <a:pPr lvl="2"/>
            <a:r>
              <a:rPr lang="en-US" sz="2000" dirty="0"/>
              <a:t>Can learn, think, choose, and respond</a:t>
            </a:r>
          </a:p>
          <a:p>
            <a:pPr lvl="2"/>
            <a:r>
              <a:rPr lang="en-US" sz="2000" dirty="0"/>
              <a:t>Has ideas and emotions</a:t>
            </a:r>
          </a:p>
          <a:p>
            <a:pPr lvl="2"/>
            <a:r>
              <a:rPr lang="en-US" sz="2000" dirty="0"/>
              <a:t>Knows “self” and other people</a:t>
            </a:r>
          </a:p>
          <a:p>
            <a:pPr lvl="2"/>
            <a:endParaRPr lang="en-US" sz="2000" dirty="0"/>
          </a:p>
          <a:p>
            <a:pPr lvl="1">
              <a:buFont typeface="Arial" panose="020B0604020202020204" pitchFamily="34" charset="0"/>
              <a:buChar char="•"/>
            </a:pPr>
            <a:r>
              <a:rPr lang="en-US" sz="2000" dirty="0"/>
              <a:t>Consciousness focuses on complex thought and logical reasoning </a:t>
            </a:r>
          </a:p>
          <a:p>
            <a:pPr lvl="1">
              <a:buFont typeface="Arial" panose="020B0604020202020204" pitchFamily="34" charset="0"/>
              <a:buChar char="•"/>
            </a:pPr>
            <a:endParaRPr lang="en-US" sz="2000" dirty="0"/>
          </a:p>
          <a:p>
            <a:r>
              <a:rPr lang="en-US" sz="2000" dirty="0"/>
              <a:t>Differences between the systems</a:t>
            </a:r>
          </a:p>
          <a:p>
            <a:pPr lvl="1">
              <a:buFont typeface="Arial" panose="020B0604020202020204" pitchFamily="34" charset="0"/>
              <a:buChar char="•"/>
            </a:pPr>
            <a:r>
              <a:rPr lang="en-US" sz="2000" dirty="0"/>
              <a:t>See Table 2.1 (next slide)</a:t>
            </a:r>
          </a:p>
        </p:txBody>
      </p:sp>
      <p:sp>
        <p:nvSpPr>
          <p:cNvPr id="20482" name="Rectangle 4"/>
          <p:cNvSpPr>
            <a:spLocks noGrp="1" noChangeArrowheads="1"/>
          </p:cNvSpPr>
          <p:nvPr>
            <p:ph type="title"/>
          </p:nvPr>
        </p:nvSpPr>
        <p:spPr/>
        <p:txBody>
          <a:bodyPr/>
          <a:lstStyle/>
          <a:p>
            <a:r>
              <a:rPr lang="en-US" dirty="0"/>
              <a:t>The Duplex Mind (cont’d.)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Deliberate and Automatic Systems</a:t>
            </a:r>
          </a:p>
        </p:txBody>
      </p:sp>
      <p:pic>
        <p:nvPicPr>
          <p:cNvPr id="5" name="Picture 4"/>
          <p:cNvPicPr>
            <a:picLocks noChangeAspect="1"/>
          </p:cNvPicPr>
          <p:nvPr/>
        </p:nvPicPr>
        <p:blipFill>
          <a:blip r:embed="rId3"/>
          <a:stretch>
            <a:fillRect/>
          </a:stretch>
        </p:blipFill>
        <p:spPr>
          <a:xfrm>
            <a:off x="733425" y="1181100"/>
            <a:ext cx="7677150" cy="52959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5"/>
          <p:cNvSpPr>
            <a:spLocks noGrp="1" noChangeArrowheads="1"/>
          </p:cNvSpPr>
          <p:nvPr>
            <p:ph idx="1"/>
          </p:nvPr>
        </p:nvSpPr>
        <p:spPr/>
        <p:txBody>
          <a:bodyPr>
            <a:normAutofit lnSpcReduction="10000"/>
          </a:bodyPr>
          <a:lstStyle/>
          <a:p>
            <a:endParaRPr lang="en-US" sz="2000" dirty="0"/>
          </a:p>
          <a:p>
            <a:r>
              <a:rPr lang="en-US" sz="2000" dirty="0"/>
              <a:t>How they work together</a:t>
            </a:r>
          </a:p>
          <a:p>
            <a:endParaRPr lang="en-US" sz="2000" dirty="0"/>
          </a:p>
          <a:p>
            <a:pPr lvl="1">
              <a:buFont typeface="Arial" panose="020B0604020202020204" pitchFamily="34" charset="0"/>
              <a:buChar char="•"/>
            </a:pPr>
            <a:r>
              <a:rPr lang="en-US" sz="2000" dirty="0"/>
              <a:t>Automatic system makes conscious thought possible</a:t>
            </a:r>
          </a:p>
          <a:p>
            <a:pPr lvl="1">
              <a:buFont typeface="Arial" panose="020B0604020202020204" pitchFamily="34" charset="0"/>
              <a:buChar char="•"/>
            </a:pPr>
            <a:endParaRPr lang="en-US" sz="2000" dirty="0"/>
          </a:p>
          <a:p>
            <a:pPr lvl="2"/>
            <a:r>
              <a:rPr lang="en-US" sz="2000" dirty="0"/>
              <a:t>Serves the deliberate system</a:t>
            </a:r>
          </a:p>
          <a:p>
            <a:pPr lvl="2"/>
            <a:endParaRPr lang="en-US" sz="2000" dirty="0"/>
          </a:p>
          <a:p>
            <a:r>
              <a:rPr lang="en-US" sz="2000" dirty="0"/>
              <a:t>Conscious override</a:t>
            </a:r>
          </a:p>
          <a:p>
            <a:endParaRPr lang="en-US" sz="2000" dirty="0"/>
          </a:p>
          <a:p>
            <a:pPr lvl="1">
              <a:buFont typeface="Arial" panose="020B0604020202020204" pitchFamily="34" charset="0"/>
              <a:buChar char="•"/>
            </a:pPr>
            <a:r>
              <a:rPr lang="en-US" sz="2000" dirty="0"/>
              <a:t>Deliberate system can suppress automatic urges</a:t>
            </a:r>
          </a:p>
          <a:p>
            <a:pPr lvl="1">
              <a:buFont typeface="Arial" panose="020B0604020202020204" pitchFamily="34" charset="0"/>
              <a:buChar char="•"/>
            </a:pPr>
            <a:endParaRPr lang="en-US" sz="2000" dirty="0"/>
          </a:p>
          <a:p>
            <a:pPr lvl="2"/>
            <a:r>
              <a:rPr lang="en-US" sz="2000" dirty="0"/>
              <a:t>Vital to life in culture</a:t>
            </a:r>
          </a:p>
          <a:p>
            <a:endParaRPr lang="en-US" dirty="0"/>
          </a:p>
          <a:p>
            <a:endParaRPr lang="en-US" dirty="0"/>
          </a:p>
          <a:p>
            <a:pPr lvl="1"/>
            <a:endParaRPr lang="en-US" dirty="0"/>
          </a:p>
        </p:txBody>
      </p:sp>
      <p:sp>
        <p:nvSpPr>
          <p:cNvPr id="22530" name="Rectangle 4"/>
          <p:cNvSpPr>
            <a:spLocks noGrp="1" noChangeArrowheads="1"/>
          </p:cNvSpPr>
          <p:nvPr>
            <p:ph type="title"/>
          </p:nvPr>
        </p:nvSpPr>
        <p:spPr/>
        <p:txBody>
          <a:bodyPr/>
          <a:lstStyle/>
          <a:p>
            <a:r>
              <a:rPr lang="en-US" dirty="0"/>
              <a:t>The Duplex Mind (cont’d.)</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5"/>
          <p:cNvSpPr>
            <a:spLocks noGrp="1" noChangeArrowheads="1"/>
          </p:cNvSpPr>
          <p:nvPr>
            <p:ph idx="1"/>
          </p:nvPr>
        </p:nvSpPr>
        <p:spPr/>
        <p:txBody>
          <a:bodyPr/>
          <a:lstStyle/>
          <a:p>
            <a:pPr>
              <a:defRPr/>
            </a:pPr>
            <a:endParaRPr lang="en-US" sz="2000" dirty="0"/>
          </a:p>
          <a:p>
            <a:pPr>
              <a:defRPr/>
            </a:pPr>
            <a:r>
              <a:rPr lang="en-US" sz="2000" dirty="0"/>
              <a:t>One basic job of the human self: garner social acceptance</a:t>
            </a:r>
          </a:p>
          <a:p>
            <a:pPr>
              <a:defRPr/>
            </a:pPr>
            <a:endParaRPr lang="en-US" sz="2000" dirty="0"/>
          </a:p>
          <a:p>
            <a:pPr lvl="1">
              <a:buFont typeface="Arial" panose="020B0604020202020204" pitchFamily="34" charset="0"/>
              <a:buChar char="•"/>
              <a:defRPr/>
            </a:pPr>
            <a:r>
              <a:rPr lang="en-US" sz="2000" dirty="0"/>
              <a:t>People learn to work within cultural bounds</a:t>
            </a:r>
          </a:p>
          <a:p>
            <a:pPr lvl="1">
              <a:buFont typeface="Arial" panose="020B0604020202020204" pitchFamily="34" charset="0"/>
              <a:buChar char="•"/>
              <a:defRPr/>
            </a:pPr>
            <a:endParaRPr lang="en-US" sz="2000" dirty="0"/>
          </a:p>
          <a:p>
            <a:pPr lvl="2">
              <a:defRPr/>
            </a:pPr>
            <a:r>
              <a:rPr lang="en-US" sz="2000" dirty="0"/>
              <a:t>In Victorian era, cursing and picking your nose was unacceptable</a:t>
            </a:r>
          </a:p>
          <a:p>
            <a:pPr lvl="2">
              <a:defRPr/>
            </a:pPr>
            <a:endParaRPr lang="en-US" sz="2000" dirty="0"/>
          </a:p>
          <a:p>
            <a:pPr lvl="2">
              <a:defRPr/>
            </a:pPr>
            <a:r>
              <a:rPr lang="en-US" sz="2000" dirty="0"/>
              <a:t>Today, cursing is often accepted, but picking your nose is not</a:t>
            </a:r>
          </a:p>
          <a:p>
            <a:pPr marL="0" indent="0">
              <a:buFontTx/>
              <a:buNone/>
              <a:defRPr/>
            </a:pPr>
            <a:endParaRPr lang="en-US" dirty="0"/>
          </a:p>
          <a:p>
            <a:pPr lvl="1">
              <a:defRPr/>
            </a:pPr>
            <a:endParaRPr lang="en-US" dirty="0"/>
          </a:p>
        </p:txBody>
      </p:sp>
      <p:sp>
        <p:nvSpPr>
          <p:cNvPr id="23554" name="Rectangle 4"/>
          <p:cNvSpPr>
            <a:spLocks noGrp="1" noChangeArrowheads="1"/>
          </p:cNvSpPr>
          <p:nvPr>
            <p:ph type="title"/>
          </p:nvPr>
        </p:nvSpPr>
        <p:spPr/>
        <p:txBody>
          <a:bodyPr/>
          <a:lstStyle/>
          <a:p>
            <a:r>
              <a:rPr lang="en-US" dirty="0"/>
              <a:t>The Long Road to Social Acceptance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5"/>
          <p:cNvSpPr>
            <a:spLocks noGrp="1" noChangeArrowheads="1"/>
          </p:cNvSpPr>
          <p:nvPr>
            <p:ph idx="1"/>
          </p:nvPr>
        </p:nvSpPr>
        <p:spPr/>
        <p:txBody>
          <a:bodyPr/>
          <a:lstStyle/>
          <a:p>
            <a:endParaRPr lang="en-US" sz="2000" dirty="0"/>
          </a:p>
          <a:p>
            <a:r>
              <a:rPr lang="en-US" sz="2000" dirty="0"/>
              <a:t>Social acceptance: people have to do a great deal of work to get along with others</a:t>
            </a:r>
          </a:p>
          <a:p>
            <a:endParaRPr lang="en-US" sz="2000" dirty="0"/>
          </a:p>
          <a:p>
            <a:pPr lvl="1">
              <a:buFont typeface="Arial" panose="020B0604020202020204" pitchFamily="34" charset="0"/>
              <a:buChar char="•"/>
            </a:pPr>
            <a:r>
              <a:rPr lang="en-US" sz="2000" dirty="0"/>
              <a:t>Must develop skills and capabilities </a:t>
            </a:r>
          </a:p>
          <a:p>
            <a:pPr lvl="1">
              <a:buFont typeface="Arial" panose="020B0604020202020204" pitchFamily="34" charset="0"/>
              <a:buChar char="•"/>
            </a:pPr>
            <a:endParaRPr lang="en-US" sz="2000" dirty="0"/>
          </a:p>
          <a:p>
            <a:r>
              <a:rPr lang="en-US" sz="2000" dirty="0"/>
              <a:t>Inner processes serve interpersonal functions</a:t>
            </a:r>
          </a:p>
          <a:p>
            <a:endParaRPr lang="en-US" sz="2000" dirty="0"/>
          </a:p>
          <a:p>
            <a:pPr lvl="1">
              <a:buFont typeface="Arial" panose="020B0604020202020204" pitchFamily="34" charset="0"/>
              <a:buChar char="•"/>
            </a:pPr>
            <a:r>
              <a:rPr lang="en-US" sz="2000" dirty="0"/>
              <a:t>Enable humans to connect</a:t>
            </a:r>
          </a:p>
          <a:p>
            <a:pPr lvl="1">
              <a:buFont typeface="Arial" panose="020B0604020202020204" pitchFamily="34" charset="0"/>
              <a:buChar char="•"/>
            </a:pPr>
            <a:endParaRPr lang="en-US" sz="2000" dirty="0"/>
          </a:p>
          <a:p>
            <a:r>
              <a:rPr lang="en-US" sz="2000" dirty="0"/>
              <a:t>Automatic processes prepare us for interactions with other groups</a:t>
            </a:r>
          </a:p>
          <a:p>
            <a:pPr lvl="1"/>
            <a:endParaRPr lang="en-US" dirty="0"/>
          </a:p>
        </p:txBody>
      </p:sp>
      <p:sp>
        <p:nvSpPr>
          <p:cNvPr id="24578" name="Rectangle 4"/>
          <p:cNvSpPr>
            <a:spLocks noGrp="1" noChangeArrowheads="1"/>
          </p:cNvSpPr>
          <p:nvPr>
            <p:ph type="title"/>
          </p:nvPr>
        </p:nvSpPr>
        <p:spPr/>
        <p:txBody>
          <a:bodyPr/>
          <a:lstStyle/>
          <a:p>
            <a:r>
              <a:rPr lang="en-US" dirty="0"/>
              <a:t>Built to Relate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5"/>
          <p:cNvSpPr>
            <a:spLocks noGrp="1" noChangeArrowheads="1"/>
          </p:cNvSpPr>
          <p:nvPr>
            <p:ph idx="1"/>
          </p:nvPr>
        </p:nvSpPr>
        <p:spPr>
          <a:xfrm>
            <a:off x="457200" y="1143001"/>
            <a:ext cx="8229600" cy="5715000"/>
          </a:xfrm>
        </p:spPr>
        <p:txBody>
          <a:bodyPr>
            <a:normAutofit fontScale="92500" lnSpcReduction="20000"/>
          </a:bodyPr>
          <a:lstStyle/>
          <a:p>
            <a:endParaRPr lang="en-US" sz="2000" dirty="0"/>
          </a:p>
          <a:p>
            <a:pPr marL="0" indent="0">
              <a:buNone/>
            </a:pPr>
            <a:r>
              <a:rPr lang="en-US" sz="1900" i="1" dirty="0">
                <a:latin typeface="Arial" charset="0"/>
              </a:rPr>
              <a:t>“Whatsoever therefore is consequent</a:t>
            </a:r>
            <a:r>
              <a:rPr lang="en-US" sz="1900" i="1" baseline="0" dirty="0">
                <a:latin typeface="Arial" charset="0"/>
              </a:rPr>
              <a:t> to a time of war, where every man is enemy to every man; the same is consequent to the time, wherein men live without other security, than what their own strength and their own invention shall furnish them with – and the life of man, solitary, poor, nasty, brutish and short”.</a:t>
            </a:r>
          </a:p>
          <a:p>
            <a:pPr marL="0" indent="0" algn="r">
              <a:buNone/>
            </a:pPr>
            <a:r>
              <a:rPr lang="en-US" sz="1900" i="1" dirty="0"/>
              <a:t>(Hobbes, 1651)</a:t>
            </a:r>
          </a:p>
          <a:p>
            <a:endParaRPr lang="en-US" sz="2000" dirty="0"/>
          </a:p>
          <a:p>
            <a:r>
              <a:rPr lang="en-US" sz="2200" dirty="0"/>
              <a:t>Nature: impulses, wishes, and automatic responses</a:t>
            </a:r>
          </a:p>
          <a:p>
            <a:endParaRPr lang="en-US" sz="2200" dirty="0"/>
          </a:p>
          <a:p>
            <a:pPr lvl="1">
              <a:buFont typeface="Arial" panose="020B0604020202020204" pitchFamily="34" charset="0"/>
              <a:buChar char="•"/>
            </a:pPr>
            <a:r>
              <a:rPr lang="en-US" sz="2200" dirty="0"/>
              <a:t>Culture: teaches self-control and restraint</a:t>
            </a:r>
          </a:p>
          <a:p>
            <a:pPr lvl="1">
              <a:buFont typeface="Arial" panose="020B0604020202020204" pitchFamily="34" charset="0"/>
              <a:buChar char="•"/>
            </a:pPr>
            <a:endParaRPr lang="en-US" sz="2200" dirty="0"/>
          </a:p>
          <a:p>
            <a:r>
              <a:rPr lang="en-US" sz="2200" dirty="0"/>
              <a:t>Exceptions</a:t>
            </a:r>
          </a:p>
          <a:p>
            <a:endParaRPr lang="en-US" sz="2200" dirty="0"/>
          </a:p>
          <a:p>
            <a:pPr lvl="1">
              <a:buFont typeface="Arial" panose="020B0604020202020204" pitchFamily="34" charset="0"/>
              <a:buChar char="•"/>
            </a:pPr>
            <a:r>
              <a:rPr lang="en-US" sz="2200" dirty="0"/>
              <a:t>Nature’s disgust reactions (stop)</a:t>
            </a:r>
          </a:p>
          <a:p>
            <a:pPr lvl="1">
              <a:buFont typeface="Arial" panose="020B0604020202020204" pitchFamily="34" charset="0"/>
              <a:buChar char="•"/>
            </a:pPr>
            <a:endParaRPr lang="en-US" sz="2200" dirty="0"/>
          </a:p>
          <a:p>
            <a:pPr lvl="1">
              <a:buFont typeface="Arial" panose="020B0604020202020204" pitchFamily="34" charset="0"/>
              <a:buChar char="•"/>
            </a:pPr>
            <a:r>
              <a:rPr lang="en-US" sz="2200" dirty="0"/>
              <a:t>Cultural timetable for meals (go)</a:t>
            </a:r>
          </a:p>
        </p:txBody>
      </p:sp>
      <p:sp>
        <p:nvSpPr>
          <p:cNvPr id="25602" name="Rectangle 4"/>
          <p:cNvSpPr>
            <a:spLocks noGrp="1" noChangeArrowheads="1"/>
          </p:cNvSpPr>
          <p:nvPr>
            <p:ph type="title"/>
          </p:nvPr>
        </p:nvSpPr>
        <p:spPr/>
        <p:txBody>
          <a:bodyPr/>
          <a:lstStyle/>
          <a:p>
            <a:r>
              <a:rPr lang="en-US" dirty="0"/>
              <a:t>Nature Says Go; Culture Says Stop</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5"/>
          <p:cNvSpPr>
            <a:spLocks noGrp="1" noChangeArrowheads="1"/>
          </p:cNvSpPr>
          <p:nvPr>
            <p:ph idx="1"/>
          </p:nvPr>
        </p:nvSpPr>
        <p:spPr>
          <a:xfrm>
            <a:off x="457200" y="1265237"/>
            <a:ext cx="8229600" cy="5364163"/>
          </a:xfrm>
        </p:spPr>
        <p:txBody>
          <a:bodyPr>
            <a:normAutofit/>
          </a:bodyPr>
          <a:lstStyle/>
          <a:p>
            <a:endParaRPr lang="en-US" sz="2000" dirty="0"/>
          </a:p>
          <a:p>
            <a:r>
              <a:rPr lang="en-US" sz="2000" dirty="0"/>
              <a:t>Nature has made us selfish</a:t>
            </a:r>
          </a:p>
          <a:p>
            <a:endParaRPr lang="en-US" sz="2000" dirty="0"/>
          </a:p>
          <a:p>
            <a:pPr lvl="1">
              <a:buFont typeface="Arial" panose="020B0604020202020204" pitchFamily="34" charset="0"/>
              <a:buChar char="•"/>
            </a:pPr>
            <a:r>
              <a:rPr lang="en-US" sz="2000" dirty="0"/>
              <a:t>Natural selection: preservation of self</a:t>
            </a:r>
          </a:p>
          <a:p>
            <a:pPr lvl="1">
              <a:buFont typeface="Arial" panose="020B0604020202020204" pitchFamily="34" charset="0"/>
              <a:buChar char="•"/>
            </a:pPr>
            <a:endParaRPr lang="en-US" sz="2000" dirty="0"/>
          </a:p>
          <a:p>
            <a:r>
              <a:rPr lang="en-US" sz="2000" dirty="0"/>
              <a:t>Culture needs us to resist and overcome selfish impulses</a:t>
            </a:r>
          </a:p>
          <a:p>
            <a:endParaRPr lang="en-US" sz="2000" dirty="0"/>
          </a:p>
          <a:p>
            <a:pPr lvl="1">
              <a:buFont typeface="Arial" panose="020B0604020202020204" pitchFamily="34" charset="0"/>
              <a:buChar char="•"/>
            </a:pPr>
            <a:r>
              <a:rPr lang="en-US" sz="2000" dirty="0"/>
              <a:t>Consideration of what is best for society</a:t>
            </a:r>
          </a:p>
          <a:p>
            <a:pPr lvl="1">
              <a:buFont typeface="Arial" panose="020B0604020202020204" pitchFamily="34" charset="0"/>
              <a:buChar char="•"/>
            </a:pPr>
            <a:endParaRPr lang="en-US" sz="2000" dirty="0"/>
          </a:p>
          <a:p>
            <a:pPr lvl="2"/>
            <a:r>
              <a:rPr lang="en-US" sz="2000" dirty="0"/>
              <a:t>Morality works best for small groups</a:t>
            </a:r>
          </a:p>
          <a:p>
            <a:pPr lvl="2"/>
            <a:endParaRPr lang="en-US" sz="2000" dirty="0"/>
          </a:p>
          <a:p>
            <a:pPr lvl="2"/>
            <a:r>
              <a:rPr lang="en-US" sz="2000" dirty="0"/>
              <a:t>Laws take the place of morality for suppressing selfish urges with larger groups</a:t>
            </a:r>
          </a:p>
        </p:txBody>
      </p:sp>
      <p:sp>
        <p:nvSpPr>
          <p:cNvPr id="26626" name="Rectangle 4"/>
          <p:cNvSpPr>
            <a:spLocks noGrp="1" noChangeArrowheads="1"/>
          </p:cNvSpPr>
          <p:nvPr>
            <p:ph type="title"/>
          </p:nvPr>
        </p:nvSpPr>
        <p:spPr/>
        <p:txBody>
          <a:bodyPr/>
          <a:lstStyle/>
          <a:p>
            <a:r>
              <a:rPr lang="en-US" dirty="0"/>
              <a:t>Selfish Impulse Versus Social Conscience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5"/>
          <p:cNvSpPr>
            <a:spLocks noGrp="1" noChangeArrowheads="1"/>
          </p:cNvSpPr>
          <p:nvPr>
            <p:ph idx="1"/>
          </p:nvPr>
        </p:nvSpPr>
        <p:spPr/>
        <p:txBody>
          <a:bodyPr>
            <a:normAutofit/>
          </a:bodyPr>
          <a:lstStyle/>
          <a:p>
            <a:endParaRPr lang="en-US" sz="2000" dirty="0"/>
          </a:p>
          <a:p>
            <a:r>
              <a:rPr lang="en-US" sz="2000" dirty="0"/>
              <a:t>Tradeoffs: no choice that is clearly the best in every respect</a:t>
            </a:r>
          </a:p>
          <a:p>
            <a:endParaRPr lang="en-US" sz="2000" dirty="0"/>
          </a:p>
          <a:p>
            <a:pPr lvl="1">
              <a:buFont typeface="Arial" panose="020B0604020202020204" pitchFamily="34" charset="0"/>
              <a:buChar char="•"/>
            </a:pPr>
            <a:r>
              <a:rPr lang="en-US" sz="2000" dirty="0"/>
              <a:t>Time dimension for athletes </a:t>
            </a:r>
          </a:p>
          <a:p>
            <a:pPr lvl="1">
              <a:buFont typeface="Arial" panose="020B0604020202020204" pitchFamily="34" charset="0"/>
              <a:buChar char="•"/>
            </a:pPr>
            <a:endParaRPr lang="en-US" sz="2000" dirty="0"/>
          </a:p>
          <a:p>
            <a:pPr lvl="2"/>
            <a:r>
              <a:rPr lang="en-US" sz="2000" dirty="0"/>
              <a:t>Performance-enhancing drugs</a:t>
            </a:r>
          </a:p>
          <a:p>
            <a:pPr lvl="2"/>
            <a:endParaRPr lang="en-US" sz="2000" dirty="0"/>
          </a:p>
          <a:p>
            <a:pPr lvl="1">
              <a:buFont typeface="Arial" panose="020B0604020202020204" pitchFamily="34" charset="0"/>
              <a:buChar char="•"/>
            </a:pPr>
            <a:r>
              <a:rPr lang="en-US" sz="2000" dirty="0"/>
              <a:t>Sacrifice present for future pay off </a:t>
            </a:r>
          </a:p>
          <a:p>
            <a:pPr lvl="1">
              <a:buFont typeface="Arial" panose="020B0604020202020204" pitchFamily="34" charset="0"/>
              <a:buChar char="•"/>
            </a:pPr>
            <a:endParaRPr lang="en-US" sz="2000" dirty="0"/>
          </a:p>
          <a:p>
            <a:pPr lvl="2"/>
            <a:r>
              <a:rPr lang="en-US" sz="2000" dirty="0"/>
              <a:t>Animals don’t do this (e.g., chimps fed once a day; they have not learned to store food away)</a:t>
            </a:r>
          </a:p>
        </p:txBody>
      </p:sp>
      <p:sp>
        <p:nvSpPr>
          <p:cNvPr id="27650" name="Rectangle 4"/>
          <p:cNvSpPr>
            <a:spLocks noGrp="1" noChangeArrowheads="1"/>
          </p:cNvSpPr>
          <p:nvPr>
            <p:ph type="title"/>
          </p:nvPr>
        </p:nvSpPr>
        <p:spPr/>
        <p:txBody>
          <a:bodyPr/>
          <a:lstStyle/>
          <a:p>
            <a:r>
              <a:rPr lang="en-US" dirty="0"/>
              <a:t>Tradeoffs: When You Can’t Have It All</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5"/>
          <p:cNvSpPr>
            <a:spLocks noGrp="1" noChangeArrowheads="1"/>
          </p:cNvSpPr>
          <p:nvPr>
            <p:ph idx="1"/>
          </p:nvPr>
        </p:nvSpPr>
        <p:spPr/>
        <p:txBody>
          <a:bodyPr>
            <a:normAutofit/>
          </a:bodyPr>
          <a:lstStyle/>
          <a:p>
            <a:endParaRPr lang="en-US" sz="2000" dirty="0"/>
          </a:p>
          <a:p>
            <a:r>
              <a:rPr lang="en-US" sz="2000" dirty="0"/>
              <a:t>How do human senses vary from those of other animals?</a:t>
            </a:r>
          </a:p>
          <a:p>
            <a:endParaRPr lang="en-US" sz="2000" dirty="0"/>
          </a:p>
          <a:p>
            <a:pPr lvl="1">
              <a:buFont typeface="Arial" panose="020B0604020202020204" pitchFamily="34" charset="0"/>
              <a:buChar char="•"/>
            </a:pPr>
            <a:r>
              <a:rPr lang="en-US" sz="2000" dirty="0"/>
              <a:t>Dogs hear many things humans cannot, but they do not hear as precisely as humans do</a:t>
            </a:r>
          </a:p>
          <a:p>
            <a:pPr lvl="1">
              <a:buFont typeface="Arial" panose="020B0604020202020204" pitchFamily="34" charset="0"/>
              <a:buChar char="•"/>
            </a:pPr>
            <a:endParaRPr lang="en-US" sz="2000" dirty="0"/>
          </a:p>
          <a:p>
            <a:pPr lvl="1">
              <a:buFont typeface="Arial" panose="020B0604020202020204" pitchFamily="34" charset="0"/>
              <a:buChar char="•"/>
            </a:pPr>
            <a:r>
              <a:rPr lang="en-US" sz="2000" dirty="0"/>
              <a:t>Most sense organs (even artificial such as cameras) have a tradeoff between detection (how much they can see) and resolution</a:t>
            </a:r>
          </a:p>
        </p:txBody>
      </p:sp>
      <p:sp>
        <p:nvSpPr>
          <p:cNvPr id="28674" name="Rectangle 4"/>
          <p:cNvSpPr>
            <a:spLocks noGrp="1" noChangeArrowheads="1"/>
          </p:cNvSpPr>
          <p:nvPr>
            <p:ph type="title"/>
          </p:nvPr>
        </p:nvSpPr>
        <p:spPr/>
        <p:txBody>
          <a:bodyPr/>
          <a:lstStyle/>
          <a:p>
            <a:r>
              <a:rPr lang="en-US" dirty="0"/>
              <a:t>Putting People First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5"/>
          <p:cNvSpPr>
            <a:spLocks noGrp="1" noChangeArrowheads="1"/>
          </p:cNvSpPr>
          <p:nvPr>
            <p:ph idx="1"/>
          </p:nvPr>
        </p:nvSpPr>
        <p:spPr/>
        <p:txBody>
          <a:bodyPr/>
          <a:lstStyle/>
          <a:p>
            <a:pPr>
              <a:defRPr/>
            </a:pPr>
            <a:endParaRPr lang="en-US" sz="2000" dirty="0"/>
          </a:p>
          <a:p>
            <a:pPr>
              <a:defRPr/>
            </a:pPr>
            <a:r>
              <a:rPr lang="en-US" sz="2000" dirty="0"/>
              <a:t>People look to each other first</a:t>
            </a:r>
          </a:p>
          <a:p>
            <a:pPr>
              <a:defRPr/>
            </a:pPr>
            <a:endParaRPr lang="en-US" sz="2000" dirty="0"/>
          </a:p>
          <a:p>
            <a:pPr lvl="1">
              <a:buFont typeface="Arial" panose="020B0604020202020204" pitchFamily="34" charset="0"/>
              <a:buChar char="•"/>
              <a:defRPr/>
            </a:pPr>
            <a:r>
              <a:rPr lang="en-US" sz="2000" dirty="0"/>
              <a:t>Solomon Asch: line-judging task</a:t>
            </a:r>
          </a:p>
          <a:p>
            <a:pPr lvl="1">
              <a:buFont typeface="Arial" panose="020B0604020202020204" pitchFamily="34" charset="0"/>
              <a:buChar char="•"/>
              <a:defRPr/>
            </a:pPr>
            <a:endParaRPr lang="en-US" sz="2000" dirty="0"/>
          </a:p>
          <a:p>
            <a:pPr lvl="2">
              <a:defRPr/>
            </a:pPr>
            <a:r>
              <a:rPr lang="en-US" sz="2000" dirty="0"/>
              <a:t>Participants were asked to look at which line fit best</a:t>
            </a:r>
          </a:p>
          <a:p>
            <a:pPr lvl="2">
              <a:defRPr/>
            </a:pPr>
            <a:endParaRPr lang="en-US" sz="2000" dirty="0"/>
          </a:p>
          <a:p>
            <a:pPr lvl="2">
              <a:defRPr/>
            </a:pPr>
            <a:r>
              <a:rPr lang="en-US" sz="2000" dirty="0"/>
              <a:t>Confederates in group gave wrong answer; many participants also gave the wrong answer </a:t>
            </a:r>
          </a:p>
          <a:p>
            <a:pPr lvl="2">
              <a:defRPr/>
            </a:pPr>
            <a:endParaRPr lang="en-US" sz="2000" dirty="0"/>
          </a:p>
          <a:p>
            <a:pPr lvl="2"/>
            <a:r>
              <a:rPr lang="en-US" sz="2000" dirty="0"/>
              <a:t>Participants felt it was more important to be accepted by the group than to be correct</a:t>
            </a:r>
          </a:p>
          <a:p>
            <a:pPr>
              <a:defRPr/>
            </a:pPr>
            <a:endParaRPr lang="en-US" dirty="0"/>
          </a:p>
          <a:p>
            <a:pPr marL="457200" lvl="1" indent="0">
              <a:buFontTx/>
              <a:buNone/>
              <a:defRPr/>
            </a:pPr>
            <a:endParaRPr lang="en-US" dirty="0"/>
          </a:p>
        </p:txBody>
      </p:sp>
      <p:sp>
        <p:nvSpPr>
          <p:cNvPr id="29698" name="Rectangle 4"/>
          <p:cNvSpPr>
            <a:spLocks noGrp="1" noChangeArrowheads="1"/>
          </p:cNvSpPr>
          <p:nvPr>
            <p:ph type="title"/>
          </p:nvPr>
        </p:nvSpPr>
        <p:spPr/>
        <p:txBody>
          <a:bodyPr/>
          <a:lstStyle/>
          <a:p>
            <a:r>
              <a:rPr lang="en-US" dirty="0"/>
              <a:t>Putting People First (cont’d.)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Rectangle 3"/>
          <p:cNvSpPr>
            <a:spLocks noGrp="1" noChangeArrowheads="1"/>
          </p:cNvSpPr>
          <p:nvPr>
            <p:ph idx="1"/>
          </p:nvPr>
        </p:nvSpPr>
        <p:spPr/>
        <p:txBody>
          <a:bodyPr>
            <a:normAutofit/>
          </a:bodyPr>
          <a:lstStyle/>
          <a:p>
            <a:endParaRPr lang="en-US" sz="2000" dirty="0"/>
          </a:p>
          <a:p>
            <a:r>
              <a:rPr lang="en-US" sz="2000" dirty="0"/>
              <a:t>Human behaviour results from a mix of nature and culture</a:t>
            </a:r>
          </a:p>
          <a:p>
            <a:endParaRPr lang="en-US" sz="2000" dirty="0"/>
          </a:p>
          <a:p>
            <a:r>
              <a:rPr lang="en-US" sz="2000" dirty="0"/>
              <a:t>Nature and culture interact with each other to influence human behavior</a:t>
            </a:r>
          </a:p>
          <a:p>
            <a:endParaRPr lang="en-US" sz="2000" dirty="0"/>
          </a:p>
          <a:p>
            <a:r>
              <a:rPr lang="en-US" sz="2000" dirty="0"/>
              <a:t>Culture is a powerful force on people, even overcoming nature at times </a:t>
            </a:r>
          </a:p>
        </p:txBody>
      </p:sp>
      <p:sp>
        <p:nvSpPr>
          <p:cNvPr id="32770" name="Rectangle 2"/>
          <p:cNvSpPr>
            <a:spLocks noGrp="1" noChangeArrowheads="1"/>
          </p:cNvSpPr>
          <p:nvPr>
            <p:ph type="title"/>
          </p:nvPr>
        </p:nvSpPr>
        <p:spPr/>
        <p:txBody>
          <a:bodyPr/>
          <a:lstStyle/>
          <a:p>
            <a:r>
              <a:rPr lang="en-US" dirty="0"/>
              <a:t>Summary</a:t>
            </a:r>
          </a:p>
        </p:txBody>
      </p:sp>
    </p:spTree>
  </p:cSld>
  <p:clrMapOvr>
    <a:masterClrMapping/>
  </p:clrMapOvr>
</p:sld>
</file>

<file path=ppt/theme/theme1.xml><?xml version="1.0" encoding="utf-8"?>
<a:theme xmlns:a="http://schemas.openxmlformats.org/drawingml/2006/main" name="1_Office Theme">
  <a:themeElements>
    <a:clrScheme name="Custom 1">
      <a:dk1>
        <a:sysClr val="windowText" lastClr="000000"/>
      </a:dk1>
      <a:lt1>
        <a:sysClr val="window" lastClr="FFFFFF"/>
      </a:lt1>
      <a:dk2>
        <a:srgbClr val="1F497D"/>
      </a:dk2>
      <a:lt2>
        <a:srgbClr val="EEECE1"/>
      </a:lt2>
      <a:accent1>
        <a:srgbClr val="257191"/>
      </a:accent1>
      <a:accent2>
        <a:srgbClr val="C4BD97"/>
      </a:accent2>
      <a:accent3>
        <a:srgbClr val="F2F7DF"/>
      </a:accent3>
      <a:accent4>
        <a:srgbClr val="8064A2"/>
      </a:accent4>
      <a:accent5>
        <a:srgbClr val="4BACC6"/>
      </a:accent5>
      <a:accent6>
        <a:srgbClr val="F7941E"/>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8452</Words>
  <Application>Microsoft Office PowerPoint</Application>
  <PresentationFormat>On-screen Show (4:3)</PresentationFormat>
  <Paragraphs>531</Paragraphs>
  <Slides>27</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Times New Roman</vt:lpstr>
      <vt:lpstr>Academica Book Pro</vt:lpstr>
      <vt:lpstr>Arial</vt:lpstr>
      <vt:lpstr>1_Office Theme</vt:lpstr>
      <vt:lpstr>Social Psychology: Global Perspectives  </vt:lpstr>
      <vt:lpstr>Learning Objectives </vt:lpstr>
      <vt:lpstr>Introduction </vt:lpstr>
      <vt:lpstr>Nature and Social Behaviour</vt:lpstr>
      <vt:lpstr>Nature and Social Behaviour (cont’d.)</vt:lpstr>
      <vt:lpstr>Nature and Social Behaviour (cont’d.)</vt:lpstr>
      <vt:lpstr>Nature and Social Behaviour (cont’d.)</vt:lpstr>
      <vt:lpstr>Nature and Social Behaviour (cont’d.)</vt:lpstr>
      <vt:lpstr>Natural Selection</vt:lpstr>
      <vt:lpstr>Social Animal or Cultural Animal?</vt:lpstr>
      <vt:lpstr>Culture Defined</vt:lpstr>
      <vt:lpstr>Food for Thought</vt:lpstr>
      <vt:lpstr>Nature and Culture Interacting</vt:lpstr>
      <vt:lpstr>Nature and Culture Interacting (cont’d.)</vt:lpstr>
      <vt:lpstr>Are People the Same Everywhere?</vt:lpstr>
      <vt:lpstr>The Duplex Mind</vt:lpstr>
      <vt:lpstr>The Duplex Mind (cont’d.)</vt:lpstr>
      <vt:lpstr>The Deliberate and Automatic Systems</vt:lpstr>
      <vt:lpstr>The Duplex Mind (cont’d.)</vt:lpstr>
      <vt:lpstr>The Long Road to Social Acceptance</vt:lpstr>
      <vt:lpstr>Built to Relate</vt:lpstr>
      <vt:lpstr>Nature Says Go; Culture Says Stop</vt:lpstr>
      <vt:lpstr>Selfish Impulse Versus Social Conscience</vt:lpstr>
      <vt:lpstr>Tradeoffs: When You Can’t Have It All</vt:lpstr>
      <vt:lpstr>Putting People First</vt:lpstr>
      <vt:lpstr>Putting People First (cont’d.)</vt:lpstr>
      <vt:lpstr>Summary</vt:lpstr>
    </vt:vector>
  </TitlesOfParts>
  <Company>LCCC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dc:title>
  <dc:creator>Paul Hutchings</dc:creator>
  <cp:lastModifiedBy>Judith Marshall</cp:lastModifiedBy>
  <cp:revision>126</cp:revision>
  <dcterms:created xsi:type="dcterms:W3CDTF">2006-10-28T01:57:38Z</dcterms:created>
  <dcterms:modified xsi:type="dcterms:W3CDTF">2023-02-23T14:38:07Z</dcterms:modified>
</cp:coreProperties>
</file>