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955B64-2B1E-40E7-BF9B-18A7F491ABF7}" v="9" dt="2026-10-15T10:19:02.1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58"/>
  </p:normalViewPr>
  <p:slideViewPr>
    <p:cSldViewPr snapToGrid="0" snapToObjects="1">
      <p:cViewPr>
        <p:scale>
          <a:sx n="40" d="100"/>
          <a:sy n="40" d="100"/>
        </p:scale>
        <p:origin x="1660" y="6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aria Ahmed" userId="b99927618f2b5c95" providerId="LiveId" clId="{E7A23FB0-341A-4508-9A31-2019E9CB2E56}"/>
    <pc:docChg chg="custSel modSld">
      <pc:chgData name="Maaria Ahmed" userId="b99927618f2b5c95" providerId="LiveId" clId="{E7A23FB0-341A-4508-9A31-2019E9CB2E56}" dt="2026-10-15T10:19:08.734" v="790" actId="14100"/>
      <pc:docMkLst>
        <pc:docMk/>
      </pc:docMkLst>
      <pc:sldChg chg="modSp mod">
        <pc:chgData name="Maaria Ahmed" userId="b99927618f2b5c95" providerId="LiveId" clId="{E7A23FB0-341A-4508-9A31-2019E9CB2E56}" dt="2026-10-15T10:05:23.466" v="130" actId="20577"/>
        <pc:sldMkLst>
          <pc:docMk/>
          <pc:sldMk cId="0" sldId="257"/>
        </pc:sldMkLst>
        <pc:spChg chg="mod">
          <ac:chgData name="Maaria Ahmed" userId="b99927618f2b5c95" providerId="LiveId" clId="{E7A23FB0-341A-4508-9A31-2019E9CB2E56}" dt="2026-10-15T10:04:44.392" v="67" actId="20577"/>
          <ac:spMkLst>
            <pc:docMk/>
            <pc:sldMk cId="0" sldId="257"/>
            <ac:spMk id="9" creationId="{00000000-0000-0000-0000-000000000000}"/>
          </ac:spMkLst>
        </pc:spChg>
        <pc:spChg chg="mod">
          <ac:chgData name="Maaria Ahmed" userId="b99927618f2b5c95" providerId="LiveId" clId="{E7A23FB0-341A-4508-9A31-2019E9CB2E56}" dt="2026-10-15T10:04:34.239" v="54" actId="20577"/>
          <ac:spMkLst>
            <pc:docMk/>
            <pc:sldMk cId="0" sldId="257"/>
            <ac:spMk id="13" creationId="{00000000-0000-0000-0000-000000000000}"/>
          </ac:spMkLst>
        </pc:spChg>
        <pc:spChg chg="mod">
          <ac:chgData name="Maaria Ahmed" userId="b99927618f2b5c95" providerId="LiveId" clId="{E7A23FB0-341A-4508-9A31-2019E9CB2E56}" dt="2026-10-15T10:04:13.287" v="26" actId="20577"/>
          <ac:spMkLst>
            <pc:docMk/>
            <pc:sldMk cId="0" sldId="257"/>
            <ac:spMk id="17" creationId="{00000000-0000-0000-0000-000000000000}"/>
          </ac:spMkLst>
        </pc:spChg>
        <pc:spChg chg="mod">
          <ac:chgData name="Maaria Ahmed" userId="b99927618f2b5c95" providerId="LiveId" clId="{E7A23FB0-341A-4508-9A31-2019E9CB2E56}" dt="2026-10-15T10:05:23.466" v="130" actId="20577"/>
          <ac:spMkLst>
            <pc:docMk/>
            <pc:sldMk cId="0" sldId="257"/>
            <ac:spMk id="19" creationId="{00000000-0000-0000-0000-000000000000}"/>
          </ac:spMkLst>
        </pc:spChg>
      </pc:sldChg>
      <pc:sldChg chg="modSp mod">
        <pc:chgData name="Maaria Ahmed" userId="b99927618f2b5c95" providerId="LiveId" clId="{E7A23FB0-341A-4508-9A31-2019E9CB2E56}" dt="2026-10-15T10:09:07.964" v="480"/>
        <pc:sldMkLst>
          <pc:docMk/>
          <pc:sldMk cId="0" sldId="258"/>
        </pc:sldMkLst>
        <pc:spChg chg="mod">
          <ac:chgData name="Maaria Ahmed" userId="b99927618f2b5c95" providerId="LiveId" clId="{E7A23FB0-341A-4508-9A31-2019E9CB2E56}" dt="2026-10-15T10:06:00.521" v="163" actId="20577"/>
          <ac:spMkLst>
            <pc:docMk/>
            <pc:sldMk cId="0" sldId="258"/>
            <ac:spMk id="9" creationId="{00000000-0000-0000-0000-000000000000}"/>
          </ac:spMkLst>
        </pc:spChg>
        <pc:spChg chg="mod">
          <ac:chgData name="Maaria Ahmed" userId="b99927618f2b5c95" providerId="LiveId" clId="{E7A23FB0-341A-4508-9A31-2019E9CB2E56}" dt="2026-10-15T10:06:21.908" v="232" actId="20577"/>
          <ac:spMkLst>
            <pc:docMk/>
            <pc:sldMk cId="0" sldId="258"/>
            <ac:spMk id="13" creationId="{00000000-0000-0000-0000-000000000000}"/>
          </ac:spMkLst>
        </pc:spChg>
        <pc:spChg chg="mod">
          <ac:chgData name="Maaria Ahmed" userId="b99927618f2b5c95" providerId="LiveId" clId="{E7A23FB0-341A-4508-9A31-2019E9CB2E56}" dt="2026-10-15T10:06:50.287" v="319" actId="14100"/>
          <ac:spMkLst>
            <pc:docMk/>
            <pc:sldMk cId="0" sldId="258"/>
            <ac:spMk id="17" creationId="{00000000-0000-0000-0000-000000000000}"/>
          </ac:spMkLst>
        </pc:spChg>
        <pc:spChg chg="mod">
          <ac:chgData name="Maaria Ahmed" userId="b99927618f2b5c95" providerId="LiveId" clId="{E7A23FB0-341A-4508-9A31-2019E9CB2E56}" dt="2026-10-15T10:09:07.964" v="480"/>
          <ac:spMkLst>
            <pc:docMk/>
            <pc:sldMk cId="0" sldId="258"/>
            <ac:spMk id="19" creationId="{00000000-0000-0000-0000-000000000000}"/>
          </ac:spMkLst>
        </pc:spChg>
      </pc:sldChg>
      <pc:sldChg chg="modSp mod">
        <pc:chgData name="Maaria Ahmed" userId="b99927618f2b5c95" providerId="LiveId" clId="{E7A23FB0-341A-4508-9A31-2019E9CB2E56}" dt="2026-10-15T10:10:39.109" v="561" actId="20577"/>
        <pc:sldMkLst>
          <pc:docMk/>
          <pc:sldMk cId="0" sldId="259"/>
        </pc:sldMkLst>
        <pc:spChg chg="mod">
          <ac:chgData name="Maaria Ahmed" userId="b99927618f2b5c95" providerId="LiveId" clId="{E7A23FB0-341A-4508-9A31-2019E9CB2E56}" dt="2026-10-15T10:09:47.285" v="493"/>
          <ac:spMkLst>
            <pc:docMk/>
            <pc:sldMk cId="0" sldId="259"/>
            <ac:spMk id="9" creationId="{00000000-0000-0000-0000-000000000000}"/>
          </ac:spMkLst>
        </pc:spChg>
        <pc:spChg chg="mod">
          <ac:chgData name="Maaria Ahmed" userId="b99927618f2b5c95" providerId="LiveId" clId="{E7A23FB0-341A-4508-9A31-2019E9CB2E56}" dt="2026-10-15T10:10:06.371" v="513" actId="20577"/>
          <ac:spMkLst>
            <pc:docMk/>
            <pc:sldMk cId="0" sldId="259"/>
            <ac:spMk id="13" creationId="{00000000-0000-0000-0000-000000000000}"/>
          </ac:spMkLst>
        </pc:spChg>
        <pc:spChg chg="mod">
          <ac:chgData name="Maaria Ahmed" userId="b99927618f2b5c95" providerId="LiveId" clId="{E7A23FB0-341A-4508-9A31-2019E9CB2E56}" dt="2026-10-15T10:10:09.811" v="514" actId="14100"/>
          <ac:spMkLst>
            <pc:docMk/>
            <pc:sldMk cId="0" sldId="259"/>
            <ac:spMk id="17" creationId="{00000000-0000-0000-0000-000000000000}"/>
          </ac:spMkLst>
        </pc:spChg>
        <pc:spChg chg="mod">
          <ac:chgData name="Maaria Ahmed" userId="b99927618f2b5c95" providerId="LiveId" clId="{E7A23FB0-341A-4508-9A31-2019E9CB2E56}" dt="2026-10-15T10:10:39.109" v="561" actId="20577"/>
          <ac:spMkLst>
            <pc:docMk/>
            <pc:sldMk cId="0" sldId="259"/>
            <ac:spMk id="21" creationId="{00000000-0000-0000-0000-000000000000}"/>
          </ac:spMkLst>
        </pc:spChg>
      </pc:sldChg>
      <pc:sldChg chg="modSp mod">
        <pc:chgData name="Maaria Ahmed" userId="b99927618f2b5c95" providerId="LiveId" clId="{E7A23FB0-341A-4508-9A31-2019E9CB2E56}" dt="2026-10-15T10:11:56.100" v="592" actId="20577"/>
        <pc:sldMkLst>
          <pc:docMk/>
          <pc:sldMk cId="0" sldId="260"/>
        </pc:sldMkLst>
        <pc:spChg chg="mod">
          <ac:chgData name="Maaria Ahmed" userId="b99927618f2b5c95" providerId="LiveId" clId="{E7A23FB0-341A-4508-9A31-2019E9CB2E56}" dt="2026-10-15T10:10:45.680" v="562" actId="14100"/>
          <ac:spMkLst>
            <pc:docMk/>
            <pc:sldMk cId="0" sldId="260"/>
            <ac:spMk id="9" creationId="{00000000-0000-0000-0000-000000000000}"/>
          </ac:spMkLst>
        </pc:spChg>
        <pc:spChg chg="mod">
          <ac:chgData name="Maaria Ahmed" userId="b99927618f2b5c95" providerId="LiveId" clId="{E7A23FB0-341A-4508-9A31-2019E9CB2E56}" dt="2026-10-15T10:11:00.879" v="566" actId="14100"/>
          <ac:spMkLst>
            <pc:docMk/>
            <pc:sldMk cId="0" sldId="260"/>
            <ac:spMk id="10" creationId="{00000000-0000-0000-0000-000000000000}"/>
          </ac:spMkLst>
        </pc:spChg>
        <pc:spChg chg="mod">
          <ac:chgData name="Maaria Ahmed" userId="b99927618f2b5c95" providerId="LiveId" clId="{E7A23FB0-341A-4508-9A31-2019E9CB2E56}" dt="2026-10-15T10:11:06.080" v="567" actId="14100"/>
          <ac:spMkLst>
            <pc:docMk/>
            <pc:sldMk cId="0" sldId="260"/>
            <ac:spMk id="13" creationId="{00000000-0000-0000-0000-000000000000}"/>
          </ac:spMkLst>
        </pc:spChg>
        <pc:spChg chg="mod">
          <ac:chgData name="Maaria Ahmed" userId="b99927618f2b5c95" providerId="LiveId" clId="{E7A23FB0-341A-4508-9A31-2019E9CB2E56}" dt="2026-10-15T10:11:56.100" v="592" actId="20577"/>
          <ac:spMkLst>
            <pc:docMk/>
            <pc:sldMk cId="0" sldId="260"/>
            <ac:spMk id="17" creationId="{00000000-0000-0000-0000-000000000000}"/>
          </ac:spMkLst>
        </pc:spChg>
        <pc:spChg chg="mod">
          <ac:chgData name="Maaria Ahmed" userId="b99927618f2b5c95" providerId="LiveId" clId="{E7A23FB0-341A-4508-9A31-2019E9CB2E56}" dt="2026-10-15T10:11:09.497" v="568" actId="14100"/>
          <ac:spMkLst>
            <pc:docMk/>
            <pc:sldMk cId="0" sldId="260"/>
            <ac:spMk id="21" creationId="{00000000-0000-0000-0000-000000000000}"/>
          </ac:spMkLst>
        </pc:spChg>
        <pc:spChg chg="mod">
          <ac:chgData name="Maaria Ahmed" userId="b99927618f2b5c95" providerId="LiveId" clId="{E7A23FB0-341A-4508-9A31-2019E9CB2E56}" dt="2026-10-15T10:11:31.789" v="580" actId="20577"/>
          <ac:spMkLst>
            <pc:docMk/>
            <pc:sldMk cId="0" sldId="260"/>
            <ac:spMk id="25" creationId="{00000000-0000-0000-0000-000000000000}"/>
          </ac:spMkLst>
        </pc:spChg>
        <pc:spChg chg="mod">
          <ac:chgData name="Maaria Ahmed" userId="b99927618f2b5c95" providerId="LiveId" clId="{E7A23FB0-341A-4508-9A31-2019E9CB2E56}" dt="2026-10-15T10:11:47.081" v="590" actId="20577"/>
          <ac:spMkLst>
            <pc:docMk/>
            <pc:sldMk cId="0" sldId="260"/>
            <ac:spMk id="29" creationId="{00000000-0000-0000-0000-000000000000}"/>
          </ac:spMkLst>
        </pc:spChg>
      </pc:sldChg>
      <pc:sldChg chg="modSp mod">
        <pc:chgData name="Maaria Ahmed" userId="b99927618f2b5c95" providerId="LiveId" clId="{E7A23FB0-341A-4508-9A31-2019E9CB2E56}" dt="2026-10-15T10:15:58.575" v="768" actId="14100"/>
        <pc:sldMkLst>
          <pc:docMk/>
          <pc:sldMk cId="0" sldId="261"/>
        </pc:sldMkLst>
        <pc:spChg chg="mod">
          <ac:chgData name="Maaria Ahmed" userId="b99927618f2b5c95" providerId="LiveId" clId="{E7A23FB0-341A-4508-9A31-2019E9CB2E56}" dt="2026-10-15T10:14:00.203" v="595" actId="14100"/>
          <ac:spMkLst>
            <pc:docMk/>
            <pc:sldMk cId="0" sldId="261"/>
            <ac:spMk id="9" creationId="{00000000-0000-0000-0000-000000000000}"/>
          </ac:spMkLst>
        </pc:spChg>
        <pc:spChg chg="mod">
          <ac:chgData name="Maaria Ahmed" userId="b99927618f2b5c95" providerId="LiveId" clId="{E7A23FB0-341A-4508-9A31-2019E9CB2E56}" dt="2026-10-15T10:14:30.263" v="599" actId="14100"/>
          <ac:spMkLst>
            <pc:docMk/>
            <pc:sldMk cId="0" sldId="261"/>
            <ac:spMk id="13" creationId="{00000000-0000-0000-0000-000000000000}"/>
          </ac:spMkLst>
        </pc:spChg>
        <pc:spChg chg="mod">
          <ac:chgData name="Maaria Ahmed" userId="b99927618f2b5c95" providerId="LiveId" clId="{E7A23FB0-341A-4508-9A31-2019E9CB2E56}" dt="2026-10-15T10:15:58.575" v="768" actId="14100"/>
          <ac:spMkLst>
            <pc:docMk/>
            <pc:sldMk cId="0" sldId="261"/>
            <ac:spMk id="15" creationId="{00000000-0000-0000-0000-000000000000}"/>
          </ac:spMkLst>
        </pc:spChg>
      </pc:sldChg>
      <pc:sldChg chg="modSp mod">
        <pc:chgData name="Maaria Ahmed" userId="b99927618f2b5c95" providerId="LiveId" clId="{E7A23FB0-341A-4508-9A31-2019E9CB2E56}" dt="2026-10-15T10:18:14.466" v="782" actId="14100"/>
        <pc:sldMkLst>
          <pc:docMk/>
          <pc:sldMk cId="0" sldId="262"/>
        </pc:sldMkLst>
        <pc:spChg chg="mod">
          <ac:chgData name="Maaria Ahmed" userId="b99927618f2b5c95" providerId="LiveId" clId="{E7A23FB0-341A-4508-9A31-2019E9CB2E56}" dt="2026-10-15T10:16:33.667" v="772" actId="14100"/>
          <ac:spMkLst>
            <pc:docMk/>
            <pc:sldMk cId="0" sldId="262"/>
            <ac:spMk id="9" creationId="{00000000-0000-0000-0000-000000000000}"/>
          </ac:spMkLst>
        </pc:spChg>
        <pc:spChg chg="mod">
          <ac:chgData name="Maaria Ahmed" userId="b99927618f2b5c95" providerId="LiveId" clId="{E7A23FB0-341A-4508-9A31-2019E9CB2E56}" dt="2026-10-15T10:17:04.808" v="776" actId="1076"/>
          <ac:spMkLst>
            <pc:docMk/>
            <pc:sldMk cId="0" sldId="262"/>
            <ac:spMk id="12" creationId="{00000000-0000-0000-0000-000000000000}"/>
          </ac:spMkLst>
        </pc:spChg>
        <pc:spChg chg="mod">
          <ac:chgData name="Maaria Ahmed" userId="b99927618f2b5c95" providerId="LiveId" clId="{E7A23FB0-341A-4508-9A31-2019E9CB2E56}" dt="2026-10-15T10:17:11.277" v="778" actId="14100"/>
          <ac:spMkLst>
            <pc:docMk/>
            <pc:sldMk cId="0" sldId="262"/>
            <ac:spMk id="13" creationId="{00000000-0000-0000-0000-000000000000}"/>
          </ac:spMkLst>
        </pc:spChg>
        <pc:spChg chg="mod">
          <ac:chgData name="Maaria Ahmed" userId="b99927618f2b5c95" providerId="LiveId" clId="{E7A23FB0-341A-4508-9A31-2019E9CB2E56}" dt="2026-10-15T10:18:14.466" v="782" actId="14100"/>
          <ac:spMkLst>
            <pc:docMk/>
            <pc:sldMk cId="0" sldId="262"/>
            <ac:spMk id="14" creationId="{00000000-0000-0000-0000-000000000000}"/>
          </ac:spMkLst>
        </pc:spChg>
      </pc:sldChg>
      <pc:sldChg chg="modSp mod">
        <pc:chgData name="Maaria Ahmed" userId="b99927618f2b5c95" providerId="LiveId" clId="{E7A23FB0-341A-4508-9A31-2019E9CB2E56}" dt="2026-10-15T10:19:08.734" v="790" actId="14100"/>
        <pc:sldMkLst>
          <pc:docMk/>
          <pc:sldMk cId="0" sldId="263"/>
        </pc:sldMkLst>
        <pc:spChg chg="mod">
          <ac:chgData name="Maaria Ahmed" userId="b99927618f2b5c95" providerId="LiveId" clId="{E7A23FB0-341A-4508-9A31-2019E9CB2E56}" dt="2026-10-15T10:18:25.428" v="784" actId="14100"/>
          <ac:spMkLst>
            <pc:docMk/>
            <pc:sldMk cId="0" sldId="263"/>
            <ac:spMk id="9" creationId="{00000000-0000-0000-0000-000000000000}"/>
          </ac:spMkLst>
        </pc:spChg>
        <pc:spChg chg="mod">
          <ac:chgData name="Maaria Ahmed" userId="b99927618f2b5c95" providerId="LiveId" clId="{E7A23FB0-341A-4508-9A31-2019E9CB2E56}" dt="2026-10-15T10:18:28.956" v="785" actId="14100"/>
          <ac:spMkLst>
            <pc:docMk/>
            <pc:sldMk cId="0" sldId="263"/>
            <ac:spMk id="13" creationId="{00000000-0000-0000-0000-000000000000}"/>
          </ac:spMkLst>
        </pc:spChg>
        <pc:spChg chg="mod">
          <ac:chgData name="Maaria Ahmed" userId="b99927618f2b5c95" providerId="LiveId" clId="{E7A23FB0-341A-4508-9A31-2019E9CB2E56}" dt="2026-10-15T10:19:05.007" v="789" actId="14100"/>
          <ac:spMkLst>
            <pc:docMk/>
            <pc:sldMk cId="0" sldId="263"/>
            <ac:spMk id="17" creationId="{00000000-0000-0000-0000-000000000000}"/>
          </ac:spMkLst>
        </pc:spChg>
        <pc:spChg chg="mod">
          <ac:chgData name="Maaria Ahmed" userId="b99927618f2b5c95" providerId="LiveId" clId="{E7A23FB0-341A-4508-9A31-2019E9CB2E56}" dt="2026-10-15T10:19:08.734" v="790" actId="14100"/>
          <ac:spMkLst>
            <pc:docMk/>
            <pc:sldMk cId="0" sldId="263"/>
            <ac:spMk id="19"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9273D"/>
        </a:solidFill>
        <a:effectLst/>
      </p:bgPr>
    </p:bg>
    <p:spTree>
      <p:nvGrpSpPr>
        <p:cNvPr id="1" name=""/>
        <p:cNvGrpSpPr/>
        <p:nvPr/>
      </p:nvGrpSpPr>
      <p:grpSpPr>
        <a:xfrm>
          <a:off x="0" y="0"/>
          <a:ext cx="0" cy="0"/>
          <a:chOff x="0" y="0"/>
          <a:chExt cx="0" cy="0"/>
        </a:xfrm>
      </p:grpSpPr>
      <p:sp>
        <p:nvSpPr>
          <p:cNvPr id="2" name="Oval 1"/>
          <p:cNvSpPr/>
          <p:nvPr/>
        </p:nvSpPr>
        <p:spPr>
          <a:xfrm>
            <a:off x="8595360" y="640080"/>
            <a:ext cx="2377440" cy="2377440"/>
          </a:xfrm>
          <a:prstGeom prst="ellipse">
            <a:avLst/>
          </a:prstGeom>
          <a:solidFill>
            <a:srgbClr val="2485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9692640" y="2194560"/>
            <a:ext cx="1371600" cy="1371600"/>
          </a:xfrm>
          <a:prstGeom prst="ellipse">
            <a:avLst/>
          </a:prstGeom>
          <a:solidFill>
            <a:srgbClr val="ECB5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8138160" y="2926080"/>
            <a:ext cx="914400" cy="914400"/>
          </a:xfrm>
          <a:prstGeom prst="ellipse">
            <a:avLst/>
          </a:prstGeom>
          <a:solidFill>
            <a:srgbClr val="DA766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77240" y="1051560"/>
            <a:ext cx="6675120" cy="320040"/>
          </a:xfrm>
          <a:prstGeom prst="rect">
            <a:avLst/>
          </a:prstGeom>
          <a:noFill/>
        </p:spPr>
        <p:txBody>
          <a:bodyPr wrap="none" lIns="45720" rIns="45720" anchor="t">
            <a:spAutoFit/>
          </a:bodyPr>
          <a:lstStyle/>
          <a:p>
            <a:pPr>
              <a:defRPr sz="1300" b="1">
                <a:solidFill>
                  <a:srgbClr val="E0F3EE"/>
                </a:solidFill>
                <a:latin typeface="Aptos"/>
              </a:defRPr>
            </a:pPr>
            <a:r>
              <a:t>LIFESPAN DEVELOPMENT  |  EARLY YEARS</a:t>
            </a:r>
          </a:p>
        </p:txBody>
      </p:sp>
      <p:sp>
        <p:nvSpPr>
          <p:cNvPr id="6" name="TextBox 5"/>
          <p:cNvSpPr txBox="1"/>
          <p:nvPr/>
        </p:nvSpPr>
        <p:spPr>
          <a:xfrm>
            <a:off x="749808" y="1600200"/>
            <a:ext cx="6949440" cy="1143000"/>
          </a:xfrm>
          <a:prstGeom prst="rect">
            <a:avLst/>
          </a:prstGeom>
          <a:noFill/>
        </p:spPr>
        <p:txBody>
          <a:bodyPr wrap="none" lIns="45720" rIns="45720" anchor="t">
            <a:spAutoFit/>
          </a:bodyPr>
          <a:lstStyle/>
          <a:p>
            <a:pPr>
              <a:defRPr sz="3400" b="1">
                <a:solidFill>
                  <a:srgbClr val="FFFFFF"/>
                </a:solidFill>
                <a:latin typeface="Aptos"/>
              </a:defRPr>
            </a:pPr>
            <a:r>
              <a:t>Understanding and supporting Shona</a:t>
            </a:r>
          </a:p>
        </p:txBody>
      </p:sp>
      <p:sp>
        <p:nvSpPr>
          <p:cNvPr id="7" name="TextBox 6"/>
          <p:cNvSpPr txBox="1"/>
          <p:nvPr/>
        </p:nvSpPr>
        <p:spPr>
          <a:xfrm>
            <a:off x="804672" y="2880360"/>
            <a:ext cx="6126480" cy="685800"/>
          </a:xfrm>
          <a:prstGeom prst="rect">
            <a:avLst/>
          </a:prstGeom>
          <a:noFill/>
        </p:spPr>
        <p:txBody>
          <a:bodyPr wrap="none" lIns="45720" rIns="45720" anchor="t">
            <a:spAutoFit/>
          </a:bodyPr>
          <a:lstStyle/>
          <a:p>
            <a:pPr>
              <a:defRPr sz="2200" b="0">
                <a:solidFill>
                  <a:srgbClr val="CEDCE6"/>
                </a:solidFill>
                <a:latin typeface="Aptos"/>
              </a:defRPr>
            </a:pPr>
            <a:r>
              <a:t>Bowlby’s Attachment Theory in a nursery setting</a:t>
            </a:r>
          </a:p>
        </p:txBody>
      </p:sp>
      <p:sp>
        <p:nvSpPr>
          <p:cNvPr id="8" name="TextBox 7"/>
          <p:cNvSpPr txBox="1"/>
          <p:nvPr/>
        </p:nvSpPr>
        <p:spPr>
          <a:xfrm>
            <a:off x="804672" y="5257800"/>
            <a:ext cx="6217920" cy="502920"/>
          </a:xfrm>
          <a:prstGeom prst="rect">
            <a:avLst/>
          </a:prstGeom>
          <a:noFill/>
        </p:spPr>
        <p:txBody>
          <a:bodyPr wrap="none" lIns="45720" rIns="45720" anchor="t">
            <a:spAutoFit/>
          </a:bodyPr>
          <a:lstStyle/>
          <a:p>
            <a:pPr>
              <a:defRPr sz="1300" b="0">
                <a:solidFill>
                  <a:srgbClr val="E0F3EE"/>
                </a:solidFill>
                <a:latin typeface="Aptos"/>
              </a:defRPr>
            </a:pPr>
            <a:r>
              <a:t>Individual presentation • 10 minutes including questions</a:t>
            </a:r>
          </a:p>
        </p:txBody>
      </p:sp>
      <p:sp>
        <p:nvSpPr>
          <p:cNvPr id="9" name="TextBox 8"/>
          <p:cNvSpPr txBox="1"/>
          <p:nvPr/>
        </p:nvSpPr>
        <p:spPr>
          <a:xfrm>
            <a:off x="804672" y="5897880"/>
            <a:ext cx="6214202" cy="261610"/>
          </a:xfrm>
          <a:prstGeom prst="rect">
            <a:avLst/>
          </a:prstGeom>
          <a:noFill/>
        </p:spPr>
        <p:txBody>
          <a:bodyPr wrap="none" lIns="45720" rIns="45720" anchor="t">
            <a:spAutoFit/>
          </a:bodyPr>
          <a:lstStyle/>
          <a:p>
            <a:pPr>
              <a:defRPr sz="1100" b="0">
                <a:solidFill>
                  <a:srgbClr val="CEDCE6"/>
                </a:solidFill>
                <a:latin typeface="Aptos"/>
              </a:defRPr>
            </a:pPr>
            <a:r>
              <a:rPr dirty="0"/>
              <a:t>Name: </a:t>
            </a:r>
            <a:r>
              <a:rPr lang="en-GB" dirty="0"/>
              <a:t>Maaria Ahmed</a:t>
            </a:r>
            <a:r>
              <a:rPr dirty="0"/>
              <a:t>   Student ID:</a:t>
            </a:r>
            <a:r>
              <a:rPr lang="en-GB" dirty="0"/>
              <a:t> 2519602 Lecture Name: </a:t>
            </a:r>
            <a:r>
              <a:rPr lang="en-GB"/>
              <a:t>Prabjot Sahota Module Code: LCHS4010 </a:t>
            </a:r>
            <a:r>
              <a:rPr dirty="0"/>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9F7F1"/>
        </a:solidFill>
        <a:effectLst/>
      </p:bgPr>
    </p:bg>
    <p:spTree>
      <p:nvGrpSpPr>
        <p:cNvPr id="1" name=""/>
        <p:cNvGrpSpPr/>
        <p:nvPr/>
      </p:nvGrpSpPr>
      <p:grpSpPr>
        <a:xfrm>
          <a:off x="0" y="0"/>
          <a:ext cx="0" cy="0"/>
          <a:chOff x="0" y="0"/>
          <a:chExt cx="0" cy="0"/>
        </a:xfrm>
      </p:grpSpPr>
      <p:sp>
        <p:nvSpPr>
          <p:cNvPr id="2" name="TextBox 1"/>
          <p:cNvSpPr txBox="1"/>
          <p:nvPr/>
        </p:nvSpPr>
        <p:spPr>
          <a:xfrm>
            <a:off x="594360" y="320040"/>
            <a:ext cx="10881360" cy="502920"/>
          </a:xfrm>
          <a:prstGeom prst="rect">
            <a:avLst/>
          </a:prstGeom>
          <a:noFill/>
        </p:spPr>
        <p:txBody>
          <a:bodyPr wrap="none" lIns="45720" rIns="45720" anchor="t">
            <a:spAutoFit/>
          </a:bodyPr>
          <a:lstStyle/>
          <a:p>
            <a:pPr>
              <a:defRPr sz="2700" b="1">
                <a:solidFill>
                  <a:srgbClr val="19273D"/>
                </a:solidFill>
                <a:latin typeface="Aptos"/>
              </a:defRPr>
            </a:pPr>
            <a:r>
              <a:t>1. Shona’s needs: start with observation</a:t>
            </a:r>
          </a:p>
        </p:txBody>
      </p:sp>
      <p:sp>
        <p:nvSpPr>
          <p:cNvPr id="3" name="TextBox 2"/>
          <p:cNvSpPr txBox="1"/>
          <p:nvPr/>
        </p:nvSpPr>
        <p:spPr>
          <a:xfrm>
            <a:off x="621792" y="841248"/>
            <a:ext cx="10698480" cy="320040"/>
          </a:xfrm>
          <a:prstGeom prst="rect">
            <a:avLst/>
          </a:prstGeom>
          <a:noFill/>
        </p:spPr>
        <p:txBody>
          <a:bodyPr wrap="none" lIns="45720" rIns="45720" anchor="t">
            <a:spAutoFit/>
          </a:bodyPr>
          <a:lstStyle/>
          <a:p>
            <a:pPr>
              <a:defRPr sz="1100" b="0">
                <a:solidFill>
                  <a:srgbClr val="626D7A"/>
                </a:solidFill>
                <a:latin typeface="Aptos"/>
              </a:defRPr>
            </a:pPr>
            <a:r>
              <a:t>A child-centred assessment, not a diagnosis</a:t>
            </a:r>
          </a:p>
        </p:txBody>
      </p:sp>
      <p:sp>
        <p:nvSpPr>
          <p:cNvPr id="4" name="Rectangle 3"/>
          <p:cNvSpPr/>
          <p:nvPr/>
        </p:nvSpPr>
        <p:spPr>
          <a:xfrm>
            <a:off x="621792" y="1225296"/>
            <a:ext cx="713232" cy="50292"/>
          </a:xfrm>
          <a:prstGeom prst="rect">
            <a:avLst/>
          </a:prstGeom>
          <a:solidFill>
            <a:srgbClr val="2485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11109960" y="6446520"/>
            <a:ext cx="457200" cy="182880"/>
          </a:xfrm>
          <a:prstGeom prst="rect">
            <a:avLst/>
          </a:prstGeom>
          <a:noFill/>
        </p:spPr>
        <p:txBody>
          <a:bodyPr wrap="none" lIns="45720" rIns="45720" anchor="t">
            <a:spAutoFit/>
          </a:bodyPr>
          <a:lstStyle/>
          <a:p>
            <a:pPr algn="r">
              <a:defRPr sz="1000" b="0">
                <a:solidFill>
                  <a:srgbClr val="626D7A"/>
                </a:solidFill>
                <a:latin typeface="Aptos"/>
              </a:defRPr>
            </a:pPr>
            <a:r>
              <a:t>2</a:t>
            </a:r>
          </a:p>
        </p:txBody>
      </p:sp>
      <p:sp>
        <p:nvSpPr>
          <p:cNvPr id="6" name="Rounded Rectangle 5"/>
          <p:cNvSpPr/>
          <p:nvPr/>
        </p:nvSpPr>
        <p:spPr>
          <a:xfrm>
            <a:off x="640080" y="1600200"/>
            <a:ext cx="3520440" cy="1828800"/>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40080" y="1600200"/>
            <a:ext cx="82296" cy="1828800"/>
          </a:xfrm>
          <a:prstGeom prst="rect">
            <a:avLst/>
          </a:prstGeom>
          <a:solidFill>
            <a:srgbClr val="2485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41247" y="1746504"/>
            <a:ext cx="3154680" cy="347472"/>
          </a:xfrm>
          <a:prstGeom prst="rect">
            <a:avLst/>
          </a:prstGeom>
          <a:noFill/>
        </p:spPr>
        <p:txBody>
          <a:bodyPr wrap="none" lIns="45720" rIns="45720" anchor="t">
            <a:spAutoFit/>
          </a:bodyPr>
          <a:lstStyle/>
          <a:p>
            <a:pPr>
              <a:defRPr sz="1700" b="1">
                <a:solidFill>
                  <a:srgbClr val="19273D"/>
                </a:solidFill>
                <a:latin typeface="Aptos"/>
              </a:defRPr>
            </a:pPr>
            <a:r>
              <a:t>Emotional wellbeing</a:t>
            </a:r>
          </a:p>
        </p:txBody>
      </p:sp>
      <p:sp>
        <p:nvSpPr>
          <p:cNvPr id="9" name="TextBox 8"/>
          <p:cNvSpPr txBox="1"/>
          <p:nvPr/>
        </p:nvSpPr>
        <p:spPr>
          <a:xfrm>
            <a:off x="841247" y="2167128"/>
            <a:ext cx="2654428" cy="892552"/>
          </a:xfrm>
          <a:prstGeom prst="rect">
            <a:avLst/>
          </a:prstGeom>
          <a:noFill/>
        </p:spPr>
        <p:txBody>
          <a:bodyPr wrap="square" lIns="45720" rIns="45720" anchor="t">
            <a:spAutoFit/>
          </a:bodyPr>
          <a:lstStyle/>
          <a:p>
            <a:pPr>
              <a:defRPr sz="1300" b="0">
                <a:solidFill>
                  <a:srgbClr val="2A3441"/>
                </a:solidFill>
                <a:latin typeface="Aptos"/>
              </a:defRPr>
            </a:pPr>
            <a:r>
              <a:rPr dirty="0"/>
              <a:t>Separation anxiety may signal that Shona needs predictable reassurance and help</a:t>
            </a:r>
            <a:r>
              <a:rPr lang="en-GB" dirty="0"/>
              <a:t> and nurture </a:t>
            </a:r>
            <a:r>
              <a:rPr dirty="0"/>
              <a:t> to feel safe.</a:t>
            </a:r>
          </a:p>
        </p:txBody>
      </p:sp>
      <p:sp>
        <p:nvSpPr>
          <p:cNvPr id="10" name="Rounded Rectangle 9"/>
          <p:cNvSpPr/>
          <p:nvPr/>
        </p:nvSpPr>
        <p:spPr>
          <a:xfrm>
            <a:off x="4343400" y="1600200"/>
            <a:ext cx="3520440" cy="1828800"/>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43400" y="1600200"/>
            <a:ext cx="82296" cy="1828800"/>
          </a:xfrm>
          <a:prstGeom prst="rect">
            <a:avLst/>
          </a:prstGeom>
          <a:solidFill>
            <a:srgbClr val="ECB5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44568" y="1746504"/>
            <a:ext cx="3154680" cy="347472"/>
          </a:xfrm>
          <a:prstGeom prst="rect">
            <a:avLst/>
          </a:prstGeom>
          <a:noFill/>
        </p:spPr>
        <p:txBody>
          <a:bodyPr wrap="none" lIns="45720" rIns="45720" anchor="t">
            <a:spAutoFit/>
          </a:bodyPr>
          <a:lstStyle/>
          <a:p>
            <a:pPr>
              <a:defRPr sz="1700" b="1">
                <a:solidFill>
                  <a:srgbClr val="19273D"/>
                </a:solidFill>
                <a:latin typeface="Aptos"/>
              </a:defRPr>
            </a:pPr>
            <a:r>
              <a:t>Communication</a:t>
            </a:r>
          </a:p>
        </p:txBody>
      </p:sp>
      <p:sp>
        <p:nvSpPr>
          <p:cNvPr id="13" name="TextBox 12"/>
          <p:cNvSpPr txBox="1"/>
          <p:nvPr/>
        </p:nvSpPr>
        <p:spPr>
          <a:xfrm>
            <a:off x="4544568" y="2167128"/>
            <a:ext cx="2294382" cy="1292662"/>
          </a:xfrm>
          <a:prstGeom prst="rect">
            <a:avLst/>
          </a:prstGeom>
          <a:noFill/>
        </p:spPr>
        <p:txBody>
          <a:bodyPr wrap="square" lIns="45720" rIns="45720" anchor="t">
            <a:spAutoFit/>
          </a:bodyPr>
          <a:lstStyle/>
          <a:p>
            <a:pPr>
              <a:defRPr sz="1300" b="0">
                <a:solidFill>
                  <a:srgbClr val="2A3441"/>
                </a:solidFill>
                <a:latin typeface="Aptos"/>
              </a:defRPr>
            </a:pPr>
            <a:r>
              <a:rPr dirty="0"/>
              <a:t>Limited speech may reflect many factors.</a:t>
            </a:r>
            <a:r>
              <a:rPr lang="en-GB" dirty="0"/>
              <a:t> The staff must</a:t>
            </a:r>
            <a:r>
              <a:rPr dirty="0"/>
              <a:t> Observe how she communicates through words, gesture, gaze </a:t>
            </a:r>
            <a:r>
              <a:rPr lang="en-GB" dirty="0"/>
              <a:t>, reactions </a:t>
            </a:r>
            <a:r>
              <a:rPr dirty="0"/>
              <a:t>and play.</a:t>
            </a:r>
          </a:p>
        </p:txBody>
      </p:sp>
      <p:sp>
        <p:nvSpPr>
          <p:cNvPr id="14" name="Rounded Rectangle 13"/>
          <p:cNvSpPr/>
          <p:nvPr/>
        </p:nvSpPr>
        <p:spPr>
          <a:xfrm>
            <a:off x="8046720" y="1600200"/>
            <a:ext cx="3520440" cy="1828800"/>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46720" y="1600200"/>
            <a:ext cx="82296" cy="1828800"/>
          </a:xfrm>
          <a:prstGeom prst="rect">
            <a:avLst/>
          </a:prstGeom>
          <a:solidFill>
            <a:srgbClr val="DA766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247888" y="1746504"/>
            <a:ext cx="3154680" cy="347472"/>
          </a:xfrm>
          <a:prstGeom prst="rect">
            <a:avLst/>
          </a:prstGeom>
          <a:noFill/>
        </p:spPr>
        <p:txBody>
          <a:bodyPr wrap="none" lIns="45720" rIns="45720" anchor="t">
            <a:spAutoFit/>
          </a:bodyPr>
          <a:lstStyle/>
          <a:p>
            <a:pPr>
              <a:defRPr sz="1700" b="1">
                <a:solidFill>
                  <a:srgbClr val="19273D"/>
                </a:solidFill>
                <a:latin typeface="Aptos"/>
              </a:defRPr>
            </a:pPr>
            <a:r>
              <a:t>Social participation</a:t>
            </a:r>
          </a:p>
        </p:txBody>
      </p:sp>
      <p:sp>
        <p:nvSpPr>
          <p:cNvPr id="17" name="TextBox 16"/>
          <p:cNvSpPr txBox="1"/>
          <p:nvPr/>
        </p:nvSpPr>
        <p:spPr>
          <a:xfrm>
            <a:off x="8247888" y="2167128"/>
            <a:ext cx="2207895" cy="1092607"/>
          </a:xfrm>
          <a:prstGeom prst="rect">
            <a:avLst/>
          </a:prstGeom>
          <a:noFill/>
        </p:spPr>
        <p:txBody>
          <a:bodyPr wrap="square" lIns="45720" rIns="45720" anchor="t">
            <a:spAutoFit/>
          </a:bodyPr>
          <a:lstStyle/>
          <a:p>
            <a:pPr>
              <a:defRPr sz="1300" b="0">
                <a:solidFill>
                  <a:srgbClr val="2A3441"/>
                </a:solidFill>
                <a:latin typeface="Aptos"/>
              </a:defRPr>
            </a:pPr>
            <a:r>
              <a:rPr dirty="0"/>
              <a:t>Difficulty joining group play may mean she needs smaller, supported interactions before </a:t>
            </a:r>
            <a:r>
              <a:rPr lang="en-GB" dirty="0"/>
              <a:t>she integrates into l</a:t>
            </a:r>
            <a:r>
              <a:rPr dirty="0" err="1"/>
              <a:t>arger</a:t>
            </a:r>
            <a:r>
              <a:rPr dirty="0"/>
              <a:t> groups</a:t>
            </a:r>
          </a:p>
        </p:txBody>
      </p:sp>
      <p:sp>
        <p:nvSpPr>
          <p:cNvPr id="18" name="TextBox 17"/>
          <p:cNvSpPr txBox="1"/>
          <p:nvPr/>
        </p:nvSpPr>
        <p:spPr>
          <a:xfrm>
            <a:off x="777240" y="3886200"/>
            <a:ext cx="10515600" cy="384048"/>
          </a:xfrm>
          <a:prstGeom prst="rect">
            <a:avLst/>
          </a:prstGeom>
          <a:noFill/>
        </p:spPr>
        <p:txBody>
          <a:bodyPr wrap="none" lIns="45720" rIns="45720" anchor="t">
            <a:spAutoFit/>
          </a:bodyPr>
          <a:lstStyle/>
          <a:p>
            <a:pPr>
              <a:defRPr sz="1800" b="1">
                <a:solidFill>
                  <a:srgbClr val="19273D"/>
                </a:solidFill>
                <a:latin typeface="Aptos"/>
              </a:defRPr>
            </a:pPr>
            <a:r>
              <a:t>Practitioner priorities</a:t>
            </a:r>
          </a:p>
        </p:txBody>
      </p:sp>
      <p:sp>
        <p:nvSpPr>
          <p:cNvPr id="19" name="TextBox 18"/>
          <p:cNvSpPr txBox="1"/>
          <p:nvPr/>
        </p:nvSpPr>
        <p:spPr>
          <a:xfrm>
            <a:off x="822960" y="4389120"/>
            <a:ext cx="10607040" cy="999248"/>
          </a:xfrm>
          <a:prstGeom prst="rect">
            <a:avLst/>
          </a:prstGeom>
          <a:noFill/>
        </p:spPr>
        <p:txBody>
          <a:bodyPr wrap="square" lIns="73152" tIns="36576" rIns="73152" bIns="18288">
            <a:spAutoFit/>
          </a:bodyPr>
          <a:lstStyle/>
          <a:p>
            <a:pPr>
              <a:spcAft>
                <a:spcPts val="800"/>
              </a:spcAft>
              <a:defRPr sz="1600">
                <a:solidFill>
                  <a:srgbClr val="2A3441"/>
                </a:solidFill>
                <a:latin typeface="Aptos"/>
              </a:defRPr>
            </a:pPr>
            <a:r>
              <a:rPr sz="1600" dirty="0">
                <a:solidFill>
                  <a:srgbClr val="248587"/>
                </a:solidFill>
              </a:rPr>
              <a:t>• </a:t>
            </a:r>
            <a:r>
              <a:rPr sz="1600" b="1" dirty="0">
                <a:solidFill>
                  <a:srgbClr val="19273D"/>
                </a:solidFill>
              </a:rPr>
              <a:t>Build a relationship: </a:t>
            </a:r>
            <a:r>
              <a:rPr sz="1600" dirty="0">
                <a:solidFill>
                  <a:srgbClr val="2A3441"/>
                </a:solidFill>
              </a:rPr>
              <a:t>learn Shona’s routines, interests, comfort cues and family context</a:t>
            </a:r>
            <a:r>
              <a:rPr lang="en-GB" sz="1600" dirty="0">
                <a:solidFill>
                  <a:srgbClr val="2A3441"/>
                </a:solidFill>
              </a:rPr>
              <a:t> </a:t>
            </a:r>
            <a:r>
              <a:rPr lang="en-GB" sz="1600" dirty="0" err="1">
                <a:solidFill>
                  <a:srgbClr val="2A3441"/>
                </a:solidFill>
              </a:rPr>
              <a:t>ie</a:t>
            </a:r>
            <a:r>
              <a:rPr lang="en-GB" sz="1600" dirty="0">
                <a:solidFill>
                  <a:srgbClr val="2A3441"/>
                </a:solidFill>
              </a:rPr>
              <a:t> home life</a:t>
            </a:r>
            <a:endParaRPr sz="1600" dirty="0">
              <a:solidFill>
                <a:srgbClr val="2A3441"/>
              </a:solidFill>
            </a:endParaRPr>
          </a:p>
          <a:p>
            <a:pPr>
              <a:spcAft>
                <a:spcPts val="800"/>
              </a:spcAft>
              <a:defRPr sz="1600">
                <a:solidFill>
                  <a:srgbClr val="2A3441"/>
                </a:solidFill>
                <a:latin typeface="Aptos"/>
              </a:defRPr>
            </a:pPr>
            <a:r>
              <a:rPr sz="1600" dirty="0">
                <a:solidFill>
                  <a:srgbClr val="248587"/>
                </a:solidFill>
              </a:rPr>
              <a:t>• </a:t>
            </a:r>
            <a:r>
              <a:rPr sz="1600" b="1" dirty="0">
                <a:solidFill>
                  <a:srgbClr val="19273D"/>
                </a:solidFill>
              </a:rPr>
              <a:t>Gather evidence: </a:t>
            </a:r>
            <a:r>
              <a:rPr sz="1600" dirty="0">
                <a:solidFill>
                  <a:srgbClr val="2A3441"/>
                </a:solidFill>
              </a:rPr>
              <a:t>record what happens before, during and after separation </a:t>
            </a:r>
            <a:r>
              <a:rPr lang="en-GB" sz="1600" dirty="0">
                <a:solidFill>
                  <a:srgbClr val="2A3441"/>
                </a:solidFill>
              </a:rPr>
              <a:t>from caregiver and </a:t>
            </a:r>
            <a:r>
              <a:rPr sz="1600" dirty="0">
                <a:solidFill>
                  <a:srgbClr val="2A3441"/>
                </a:solidFill>
              </a:rPr>
              <a:t> play opportunities.</a:t>
            </a:r>
          </a:p>
          <a:p>
            <a:pPr>
              <a:spcAft>
                <a:spcPts val="800"/>
              </a:spcAft>
              <a:defRPr sz="1600">
                <a:solidFill>
                  <a:srgbClr val="2A3441"/>
                </a:solidFill>
                <a:latin typeface="Aptos"/>
              </a:defRPr>
            </a:pPr>
            <a:r>
              <a:rPr sz="1600" dirty="0">
                <a:solidFill>
                  <a:srgbClr val="248587"/>
                </a:solidFill>
              </a:rPr>
              <a:t>• </a:t>
            </a:r>
            <a:r>
              <a:rPr sz="1600" b="1" dirty="0">
                <a:solidFill>
                  <a:srgbClr val="19273D"/>
                </a:solidFill>
              </a:rPr>
              <a:t>Work in partnership: </a:t>
            </a:r>
            <a:r>
              <a:rPr sz="1600" dirty="0">
                <a:solidFill>
                  <a:srgbClr val="2A3441"/>
                </a:solidFill>
              </a:rPr>
              <a:t>ask carers what helps at home</a:t>
            </a:r>
            <a:r>
              <a:rPr lang="en-GB" sz="1600" dirty="0">
                <a:solidFill>
                  <a:srgbClr val="2A3441"/>
                </a:solidFill>
              </a:rPr>
              <a:t> any triggers</a:t>
            </a:r>
            <a:r>
              <a:rPr sz="1600" dirty="0">
                <a:solidFill>
                  <a:srgbClr val="2A3441"/>
                </a:solidFill>
              </a:rPr>
              <a:t> and agree consistent approaches.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9F7F1"/>
        </a:solidFill>
        <a:effectLst/>
      </p:bgPr>
    </p:bg>
    <p:spTree>
      <p:nvGrpSpPr>
        <p:cNvPr id="1" name=""/>
        <p:cNvGrpSpPr/>
        <p:nvPr/>
      </p:nvGrpSpPr>
      <p:grpSpPr>
        <a:xfrm>
          <a:off x="0" y="0"/>
          <a:ext cx="0" cy="0"/>
          <a:chOff x="0" y="0"/>
          <a:chExt cx="0" cy="0"/>
        </a:xfrm>
      </p:grpSpPr>
      <p:sp>
        <p:nvSpPr>
          <p:cNvPr id="2" name="TextBox 1"/>
          <p:cNvSpPr txBox="1"/>
          <p:nvPr/>
        </p:nvSpPr>
        <p:spPr>
          <a:xfrm>
            <a:off x="594360" y="320040"/>
            <a:ext cx="10881360" cy="502920"/>
          </a:xfrm>
          <a:prstGeom prst="rect">
            <a:avLst/>
          </a:prstGeom>
          <a:noFill/>
        </p:spPr>
        <p:txBody>
          <a:bodyPr wrap="none" lIns="45720" rIns="45720" anchor="t">
            <a:spAutoFit/>
          </a:bodyPr>
          <a:lstStyle/>
          <a:p>
            <a:pPr>
              <a:defRPr sz="2700" b="1">
                <a:solidFill>
                  <a:srgbClr val="19273D"/>
                </a:solidFill>
                <a:latin typeface="Aptos"/>
              </a:defRPr>
            </a:pPr>
            <a:r>
              <a:t>2. Bowlby’s attachment theory</a:t>
            </a:r>
          </a:p>
        </p:txBody>
      </p:sp>
      <p:sp>
        <p:nvSpPr>
          <p:cNvPr id="3" name="TextBox 2"/>
          <p:cNvSpPr txBox="1"/>
          <p:nvPr/>
        </p:nvSpPr>
        <p:spPr>
          <a:xfrm>
            <a:off x="621792" y="841248"/>
            <a:ext cx="10698480" cy="320040"/>
          </a:xfrm>
          <a:prstGeom prst="rect">
            <a:avLst/>
          </a:prstGeom>
          <a:noFill/>
        </p:spPr>
        <p:txBody>
          <a:bodyPr wrap="none" lIns="45720" rIns="45720" anchor="t">
            <a:spAutoFit/>
          </a:bodyPr>
          <a:lstStyle/>
          <a:p>
            <a:pPr>
              <a:defRPr sz="1100" b="0">
                <a:solidFill>
                  <a:srgbClr val="626D7A"/>
                </a:solidFill>
                <a:latin typeface="Aptos"/>
              </a:defRPr>
            </a:pPr>
            <a:r>
              <a:t>Children use familiar caregivers as a secure base for exploration</a:t>
            </a:r>
          </a:p>
        </p:txBody>
      </p:sp>
      <p:sp>
        <p:nvSpPr>
          <p:cNvPr id="4" name="Rectangle 3"/>
          <p:cNvSpPr/>
          <p:nvPr/>
        </p:nvSpPr>
        <p:spPr>
          <a:xfrm>
            <a:off x="621792" y="1225296"/>
            <a:ext cx="713232" cy="50292"/>
          </a:xfrm>
          <a:prstGeom prst="rect">
            <a:avLst/>
          </a:prstGeom>
          <a:solidFill>
            <a:srgbClr val="2485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11109960" y="6446520"/>
            <a:ext cx="457200" cy="182880"/>
          </a:xfrm>
          <a:prstGeom prst="rect">
            <a:avLst/>
          </a:prstGeom>
          <a:noFill/>
        </p:spPr>
        <p:txBody>
          <a:bodyPr wrap="none" lIns="45720" rIns="45720" anchor="t">
            <a:spAutoFit/>
          </a:bodyPr>
          <a:lstStyle/>
          <a:p>
            <a:pPr algn="r">
              <a:defRPr sz="1000" b="0">
                <a:solidFill>
                  <a:srgbClr val="626D7A"/>
                </a:solidFill>
                <a:latin typeface="Aptos"/>
              </a:defRPr>
            </a:pPr>
            <a:r>
              <a:t>3</a:t>
            </a:r>
          </a:p>
        </p:txBody>
      </p:sp>
      <p:sp>
        <p:nvSpPr>
          <p:cNvPr id="6" name="Rounded Rectangle 5"/>
          <p:cNvSpPr/>
          <p:nvPr/>
        </p:nvSpPr>
        <p:spPr>
          <a:xfrm>
            <a:off x="658368" y="1572768"/>
            <a:ext cx="3520440" cy="2057400"/>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58368" y="1572768"/>
            <a:ext cx="82296" cy="2057400"/>
          </a:xfrm>
          <a:prstGeom prst="rect">
            <a:avLst/>
          </a:prstGeom>
          <a:solidFill>
            <a:srgbClr val="2485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59536" y="1719072"/>
            <a:ext cx="3154680" cy="347472"/>
          </a:xfrm>
          <a:prstGeom prst="rect">
            <a:avLst/>
          </a:prstGeom>
          <a:noFill/>
        </p:spPr>
        <p:txBody>
          <a:bodyPr wrap="none" lIns="45720" rIns="45720" anchor="t">
            <a:spAutoFit/>
          </a:bodyPr>
          <a:lstStyle/>
          <a:p>
            <a:pPr>
              <a:defRPr sz="1700" b="1">
                <a:solidFill>
                  <a:srgbClr val="19273D"/>
                </a:solidFill>
                <a:latin typeface="Aptos"/>
              </a:defRPr>
            </a:pPr>
            <a:r>
              <a:t>Attachment system</a:t>
            </a:r>
          </a:p>
        </p:txBody>
      </p:sp>
      <p:sp>
        <p:nvSpPr>
          <p:cNvPr id="9" name="TextBox 8"/>
          <p:cNvSpPr txBox="1"/>
          <p:nvPr/>
        </p:nvSpPr>
        <p:spPr>
          <a:xfrm>
            <a:off x="859536" y="2139696"/>
            <a:ext cx="2144268" cy="1292662"/>
          </a:xfrm>
          <a:prstGeom prst="rect">
            <a:avLst/>
          </a:prstGeom>
          <a:noFill/>
        </p:spPr>
        <p:txBody>
          <a:bodyPr wrap="square" lIns="45720" rIns="45720" anchor="t">
            <a:spAutoFit/>
          </a:bodyPr>
          <a:lstStyle/>
          <a:p>
            <a:pPr>
              <a:defRPr sz="1300" b="0">
                <a:solidFill>
                  <a:srgbClr val="2A3441"/>
                </a:solidFill>
                <a:latin typeface="Aptos"/>
              </a:defRPr>
            </a:pPr>
            <a:r>
              <a:rPr dirty="0"/>
              <a:t>When a child feels frightened, tired or overwhelmed, they may</a:t>
            </a:r>
            <a:r>
              <a:rPr lang="en-GB" dirty="0"/>
              <a:t> wish to</a:t>
            </a:r>
            <a:r>
              <a:rPr dirty="0"/>
              <a:t> seek closeness to a familiar caregiver</a:t>
            </a:r>
            <a:r>
              <a:rPr lang="en-GB" dirty="0"/>
              <a:t> for comfort.</a:t>
            </a:r>
            <a:endParaRPr dirty="0"/>
          </a:p>
        </p:txBody>
      </p:sp>
      <p:sp>
        <p:nvSpPr>
          <p:cNvPr id="10" name="Rounded Rectangle 9"/>
          <p:cNvSpPr/>
          <p:nvPr/>
        </p:nvSpPr>
        <p:spPr>
          <a:xfrm>
            <a:off x="4343400" y="1572768"/>
            <a:ext cx="3520440" cy="2057400"/>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43400" y="1572768"/>
            <a:ext cx="82296" cy="2057400"/>
          </a:xfrm>
          <a:prstGeom prst="rect">
            <a:avLst/>
          </a:prstGeom>
          <a:solidFill>
            <a:srgbClr val="ECB5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44568" y="1719072"/>
            <a:ext cx="3154680" cy="347472"/>
          </a:xfrm>
          <a:prstGeom prst="rect">
            <a:avLst/>
          </a:prstGeom>
          <a:noFill/>
        </p:spPr>
        <p:txBody>
          <a:bodyPr wrap="none" lIns="45720" rIns="45720" anchor="t">
            <a:spAutoFit/>
          </a:bodyPr>
          <a:lstStyle/>
          <a:p>
            <a:pPr>
              <a:defRPr sz="1700" b="1">
                <a:solidFill>
                  <a:srgbClr val="19273D"/>
                </a:solidFill>
                <a:latin typeface="Aptos"/>
              </a:defRPr>
            </a:pPr>
            <a:r>
              <a:t>Secure base</a:t>
            </a:r>
          </a:p>
        </p:txBody>
      </p:sp>
      <p:sp>
        <p:nvSpPr>
          <p:cNvPr id="13" name="TextBox 12"/>
          <p:cNvSpPr txBox="1"/>
          <p:nvPr/>
        </p:nvSpPr>
        <p:spPr>
          <a:xfrm>
            <a:off x="4544568" y="2139696"/>
            <a:ext cx="2395728" cy="1092607"/>
          </a:xfrm>
          <a:prstGeom prst="rect">
            <a:avLst/>
          </a:prstGeom>
          <a:noFill/>
        </p:spPr>
        <p:txBody>
          <a:bodyPr wrap="square" lIns="45720" rIns="45720" anchor="t">
            <a:spAutoFit/>
          </a:bodyPr>
          <a:lstStyle/>
          <a:p>
            <a:pPr>
              <a:defRPr sz="1300" b="0">
                <a:solidFill>
                  <a:srgbClr val="2A3441"/>
                </a:solidFill>
                <a:latin typeface="Aptos"/>
              </a:defRPr>
            </a:pPr>
            <a:r>
              <a:rPr dirty="0"/>
              <a:t>A trusted adult offers comfort and protection, helping the child return to play and exploration</a:t>
            </a:r>
            <a:r>
              <a:rPr lang="en-GB" dirty="0"/>
              <a:t> and get more comfortable with their surroundings and actions.</a:t>
            </a:r>
            <a:endParaRPr dirty="0"/>
          </a:p>
        </p:txBody>
      </p:sp>
      <p:sp>
        <p:nvSpPr>
          <p:cNvPr id="14" name="Rounded Rectangle 13"/>
          <p:cNvSpPr/>
          <p:nvPr/>
        </p:nvSpPr>
        <p:spPr>
          <a:xfrm>
            <a:off x="8028431" y="1572768"/>
            <a:ext cx="3520440" cy="2057400"/>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28431" y="1572768"/>
            <a:ext cx="82296" cy="2057400"/>
          </a:xfrm>
          <a:prstGeom prst="rect">
            <a:avLst/>
          </a:prstGeom>
          <a:solidFill>
            <a:srgbClr val="DA766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229600" y="1719072"/>
            <a:ext cx="3154680" cy="347472"/>
          </a:xfrm>
          <a:prstGeom prst="rect">
            <a:avLst/>
          </a:prstGeom>
          <a:noFill/>
        </p:spPr>
        <p:txBody>
          <a:bodyPr wrap="none" lIns="45720" rIns="45720" anchor="t">
            <a:spAutoFit/>
          </a:bodyPr>
          <a:lstStyle/>
          <a:p>
            <a:pPr>
              <a:defRPr sz="1700" b="1">
                <a:solidFill>
                  <a:srgbClr val="19273D"/>
                </a:solidFill>
                <a:latin typeface="Aptos"/>
              </a:defRPr>
            </a:pPr>
            <a:r>
              <a:t>Internal working models</a:t>
            </a:r>
          </a:p>
        </p:txBody>
      </p:sp>
      <p:sp>
        <p:nvSpPr>
          <p:cNvPr id="17" name="TextBox 16"/>
          <p:cNvSpPr txBox="1"/>
          <p:nvPr/>
        </p:nvSpPr>
        <p:spPr>
          <a:xfrm>
            <a:off x="8229600" y="2139696"/>
            <a:ext cx="2880360" cy="1292662"/>
          </a:xfrm>
          <a:prstGeom prst="rect">
            <a:avLst/>
          </a:prstGeom>
          <a:noFill/>
        </p:spPr>
        <p:txBody>
          <a:bodyPr wrap="square" lIns="45720" rIns="45720" anchor="t">
            <a:spAutoFit/>
          </a:bodyPr>
          <a:lstStyle/>
          <a:p>
            <a:pPr>
              <a:defRPr sz="1300" b="0">
                <a:solidFill>
                  <a:srgbClr val="2A3441"/>
                </a:solidFill>
                <a:latin typeface="Aptos"/>
              </a:defRPr>
            </a:pPr>
            <a:r>
              <a:rPr dirty="0"/>
              <a:t>Repeated experiences can shape expectations about whether adults are available and whether support is reliable</a:t>
            </a:r>
            <a:r>
              <a:rPr lang="en-GB" dirty="0"/>
              <a:t> and consistent . Children like a routine and wish to know what to expect</a:t>
            </a:r>
            <a:endParaRPr dirty="0"/>
          </a:p>
        </p:txBody>
      </p:sp>
      <p:sp>
        <p:nvSpPr>
          <p:cNvPr id="18" name="TextBox 17"/>
          <p:cNvSpPr txBox="1"/>
          <p:nvPr/>
        </p:nvSpPr>
        <p:spPr>
          <a:xfrm>
            <a:off x="822960" y="4160520"/>
            <a:ext cx="10607040" cy="457200"/>
          </a:xfrm>
          <a:prstGeom prst="rect">
            <a:avLst/>
          </a:prstGeom>
          <a:noFill/>
        </p:spPr>
        <p:txBody>
          <a:bodyPr wrap="none" lIns="45720" rIns="45720" anchor="t">
            <a:spAutoFit/>
          </a:bodyPr>
          <a:lstStyle/>
          <a:p>
            <a:pPr>
              <a:defRPr sz="1900" b="1">
                <a:solidFill>
                  <a:srgbClr val="19273D"/>
                </a:solidFill>
                <a:latin typeface="Aptos"/>
              </a:defRPr>
            </a:pPr>
            <a:r>
              <a:t>Key idea: responsive, consistent care can support emotional security and exploration.</a:t>
            </a:r>
          </a:p>
        </p:txBody>
      </p:sp>
      <p:sp>
        <p:nvSpPr>
          <p:cNvPr id="19" name="TextBox 18"/>
          <p:cNvSpPr txBox="1"/>
          <p:nvPr/>
        </p:nvSpPr>
        <p:spPr>
          <a:xfrm>
            <a:off x="822960" y="4800600"/>
            <a:ext cx="7982712" cy="1015663"/>
          </a:xfrm>
          <a:prstGeom prst="rect">
            <a:avLst/>
          </a:prstGeom>
          <a:noFill/>
        </p:spPr>
        <p:txBody>
          <a:bodyPr wrap="square" lIns="45720" rIns="45720" anchor="t">
            <a:spAutoFit/>
          </a:bodyPr>
          <a:lstStyle/>
          <a:p>
            <a:pPr>
              <a:defRPr sz="1500" b="0">
                <a:solidFill>
                  <a:srgbClr val="626D7A"/>
                </a:solidFill>
                <a:latin typeface="Aptos"/>
              </a:defRPr>
            </a:pPr>
            <a:r>
              <a:rPr lang="en-GB" sz="1500" dirty="0">
                <a:solidFill>
                  <a:srgbClr val="626D7A"/>
                </a:solidFill>
                <a:latin typeface="Aptos"/>
              </a:rPr>
              <a:t>Bowlby believed that attachment is natural and helps keep us safe. However, later relationships and experiences can also shape how we connect with others, so early experiences do not decide how our relationships will be in the future.</a:t>
            </a:r>
          </a:p>
          <a:p>
            <a:pPr>
              <a:defRPr sz="1500" b="0">
                <a:solidFill>
                  <a:srgbClr val="626D7A"/>
                </a:solidFill>
                <a:latin typeface="Aptos"/>
              </a:defRPr>
            </a:pP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9F7F1"/>
        </a:solidFill>
        <a:effectLst/>
      </p:bgPr>
    </p:bg>
    <p:spTree>
      <p:nvGrpSpPr>
        <p:cNvPr id="1" name=""/>
        <p:cNvGrpSpPr/>
        <p:nvPr/>
      </p:nvGrpSpPr>
      <p:grpSpPr>
        <a:xfrm>
          <a:off x="0" y="0"/>
          <a:ext cx="0" cy="0"/>
          <a:chOff x="0" y="0"/>
          <a:chExt cx="0" cy="0"/>
        </a:xfrm>
      </p:grpSpPr>
      <p:sp>
        <p:nvSpPr>
          <p:cNvPr id="2" name="TextBox 1"/>
          <p:cNvSpPr txBox="1"/>
          <p:nvPr/>
        </p:nvSpPr>
        <p:spPr>
          <a:xfrm>
            <a:off x="594360" y="320040"/>
            <a:ext cx="10881360" cy="502920"/>
          </a:xfrm>
          <a:prstGeom prst="rect">
            <a:avLst/>
          </a:prstGeom>
          <a:noFill/>
        </p:spPr>
        <p:txBody>
          <a:bodyPr wrap="none" lIns="45720" rIns="45720" anchor="t">
            <a:spAutoFit/>
          </a:bodyPr>
          <a:lstStyle/>
          <a:p>
            <a:pPr>
              <a:defRPr sz="2700" b="1">
                <a:solidFill>
                  <a:srgbClr val="19273D"/>
                </a:solidFill>
                <a:latin typeface="Aptos"/>
              </a:defRPr>
            </a:pPr>
            <a:r>
              <a:t>3. Applying the theory to Shona</a:t>
            </a:r>
          </a:p>
        </p:txBody>
      </p:sp>
      <p:sp>
        <p:nvSpPr>
          <p:cNvPr id="3" name="TextBox 2"/>
          <p:cNvSpPr txBox="1"/>
          <p:nvPr/>
        </p:nvSpPr>
        <p:spPr>
          <a:xfrm>
            <a:off x="621792" y="841248"/>
            <a:ext cx="10698480" cy="320040"/>
          </a:xfrm>
          <a:prstGeom prst="rect">
            <a:avLst/>
          </a:prstGeom>
          <a:noFill/>
        </p:spPr>
        <p:txBody>
          <a:bodyPr wrap="none" lIns="45720" rIns="45720" anchor="t">
            <a:spAutoFit/>
          </a:bodyPr>
          <a:lstStyle/>
          <a:p>
            <a:pPr>
              <a:defRPr sz="1100" b="0">
                <a:solidFill>
                  <a:srgbClr val="626D7A"/>
                </a:solidFill>
                <a:latin typeface="Aptos"/>
              </a:defRPr>
            </a:pPr>
            <a:r>
              <a:t>A possible explanation, to be tested through observation</a:t>
            </a:r>
          </a:p>
        </p:txBody>
      </p:sp>
      <p:sp>
        <p:nvSpPr>
          <p:cNvPr id="4" name="Rectangle 3"/>
          <p:cNvSpPr/>
          <p:nvPr/>
        </p:nvSpPr>
        <p:spPr>
          <a:xfrm>
            <a:off x="621792" y="1225296"/>
            <a:ext cx="713232" cy="50292"/>
          </a:xfrm>
          <a:prstGeom prst="rect">
            <a:avLst/>
          </a:prstGeom>
          <a:solidFill>
            <a:srgbClr val="2485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11109960" y="6446520"/>
            <a:ext cx="457200" cy="182880"/>
          </a:xfrm>
          <a:prstGeom prst="rect">
            <a:avLst/>
          </a:prstGeom>
          <a:noFill/>
        </p:spPr>
        <p:txBody>
          <a:bodyPr wrap="none" lIns="45720" rIns="45720" anchor="t">
            <a:spAutoFit/>
          </a:bodyPr>
          <a:lstStyle/>
          <a:p>
            <a:pPr algn="r">
              <a:defRPr sz="1000" b="0">
                <a:solidFill>
                  <a:srgbClr val="626D7A"/>
                </a:solidFill>
                <a:latin typeface="Aptos"/>
              </a:defRPr>
            </a:pPr>
            <a:r>
              <a:t>4</a:t>
            </a:r>
          </a:p>
        </p:txBody>
      </p:sp>
      <p:sp>
        <p:nvSpPr>
          <p:cNvPr id="6" name="Rounded Rectangle 5"/>
          <p:cNvSpPr/>
          <p:nvPr/>
        </p:nvSpPr>
        <p:spPr>
          <a:xfrm>
            <a:off x="731520" y="1691640"/>
            <a:ext cx="3246120" cy="1920240"/>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731520" y="1691640"/>
            <a:ext cx="82296" cy="1920240"/>
          </a:xfrm>
          <a:prstGeom prst="rect">
            <a:avLst/>
          </a:prstGeom>
          <a:solidFill>
            <a:srgbClr val="2485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32688" y="1837944"/>
            <a:ext cx="2880360" cy="347472"/>
          </a:xfrm>
          <a:prstGeom prst="rect">
            <a:avLst/>
          </a:prstGeom>
          <a:noFill/>
        </p:spPr>
        <p:txBody>
          <a:bodyPr wrap="none" lIns="45720" rIns="45720" anchor="t">
            <a:spAutoFit/>
          </a:bodyPr>
          <a:lstStyle/>
          <a:p>
            <a:pPr>
              <a:defRPr sz="1700" b="1">
                <a:solidFill>
                  <a:srgbClr val="19273D"/>
                </a:solidFill>
                <a:latin typeface="Aptos"/>
              </a:defRPr>
            </a:pPr>
            <a:r>
              <a:t>New environment</a:t>
            </a:r>
          </a:p>
        </p:txBody>
      </p:sp>
      <p:sp>
        <p:nvSpPr>
          <p:cNvPr id="9" name="TextBox 8"/>
          <p:cNvSpPr txBox="1"/>
          <p:nvPr/>
        </p:nvSpPr>
        <p:spPr>
          <a:xfrm>
            <a:off x="932688" y="2258568"/>
            <a:ext cx="2275733" cy="692497"/>
          </a:xfrm>
          <a:prstGeom prst="rect">
            <a:avLst/>
          </a:prstGeom>
          <a:noFill/>
        </p:spPr>
        <p:txBody>
          <a:bodyPr wrap="square" lIns="45720" rIns="45720" anchor="t">
            <a:spAutoFit/>
          </a:bodyPr>
          <a:lstStyle/>
          <a:p>
            <a:pPr>
              <a:defRPr sz="1300" b="0">
                <a:solidFill>
                  <a:srgbClr val="2A3441"/>
                </a:solidFill>
                <a:latin typeface="Aptos"/>
              </a:defRPr>
            </a:pPr>
            <a:r>
              <a:rPr dirty="0"/>
              <a:t>Unfamiliar adults, routines, noise and separation may feel uncertain</a:t>
            </a:r>
            <a:r>
              <a:rPr lang="en-GB" dirty="0"/>
              <a:t> and uncomfortable </a:t>
            </a:r>
            <a:endParaRPr dirty="0"/>
          </a:p>
        </p:txBody>
      </p:sp>
      <p:sp>
        <p:nvSpPr>
          <p:cNvPr id="10" name="Rounded Rectangle 9"/>
          <p:cNvSpPr/>
          <p:nvPr/>
        </p:nvSpPr>
        <p:spPr>
          <a:xfrm>
            <a:off x="4480560" y="1691640"/>
            <a:ext cx="3246120" cy="1920240"/>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480560" y="1691640"/>
            <a:ext cx="82296" cy="1920240"/>
          </a:xfrm>
          <a:prstGeom prst="rect">
            <a:avLst/>
          </a:prstGeom>
          <a:solidFill>
            <a:srgbClr val="ECB5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681728" y="1837944"/>
            <a:ext cx="2880360" cy="347472"/>
          </a:xfrm>
          <a:prstGeom prst="rect">
            <a:avLst/>
          </a:prstGeom>
          <a:noFill/>
        </p:spPr>
        <p:txBody>
          <a:bodyPr wrap="none" lIns="45720" rIns="45720" anchor="t">
            <a:spAutoFit/>
          </a:bodyPr>
          <a:lstStyle/>
          <a:p>
            <a:pPr>
              <a:defRPr sz="1700" b="1">
                <a:solidFill>
                  <a:srgbClr val="19273D"/>
                </a:solidFill>
                <a:latin typeface="Aptos"/>
              </a:defRPr>
            </a:pPr>
            <a:r>
              <a:t>Need for security</a:t>
            </a:r>
          </a:p>
        </p:txBody>
      </p:sp>
      <p:sp>
        <p:nvSpPr>
          <p:cNvPr id="13" name="TextBox 12"/>
          <p:cNvSpPr txBox="1"/>
          <p:nvPr/>
        </p:nvSpPr>
        <p:spPr>
          <a:xfrm>
            <a:off x="4681728" y="2258568"/>
            <a:ext cx="1668860" cy="1092607"/>
          </a:xfrm>
          <a:prstGeom prst="rect">
            <a:avLst/>
          </a:prstGeom>
          <a:noFill/>
        </p:spPr>
        <p:txBody>
          <a:bodyPr wrap="square" lIns="45720" rIns="45720" anchor="t">
            <a:spAutoFit/>
          </a:bodyPr>
          <a:lstStyle/>
          <a:p>
            <a:pPr>
              <a:defRPr sz="1300" b="0">
                <a:solidFill>
                  <a:srgbClr val="2A3441"/>
                </a:solidFill>
                <a:latin typeface="Aptos"/>
              </a:defRPr>
            </a:pPr>
            <a:r>
              <a:rPr dirty="0"/>
              <a:t>Shona may seek her carer or stay close to one trusted practitioner</a:t>
            </a:r>
            <a:r>
              <a:rPr lang="en-GB" dirty="0"/>
              <a:t> and feel on edge.</a:t>
            </a:r>
            <a:endParaRPr dirty="0"/>
          </a:p>
        </p:txBody>
      </p:sp>
      <p:sp>
        <p:nvSpPr>
          <p:cNvPr id="14" name="Rounded Rectangle 13"/>
          <p:cNvSpPr/>
          <p:nvPr/>
        </p:nvSpPr>
        <p:spPr>
          <a:xfrm>
            <a:off x="8229600" y="1691640"/>
            <a:ext cx="3246120" cy="1920240"/>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229600" y="1691640"/>
            <a:ext cx="82296" cy="1920240"/>
          </a:xfrm>
          <a:prstGeom prst="rect">
            <a:avLst/>
          </a:prstGeom>
          <a:solidFill>
            <a:srgbClr val="DA766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430768" y="1837944"/>
            <a:ext cx="2880360" cy="347472"/>
          </a:xfrm>
          <a:prstGeom prst="rect">
            <a:avLst/>
          </a:prstGeom>
          <a:noFill/>
        </p:spPr>
        <p:txBody>
          <a:bodyPr wrap="none" lIns="45720" rIns="45720" anchor="t">
            <a:spAutoFit/>
          </a:bodyPr>
          <a:lstStyle/>
          <a:p>
            <a:pPr>
              <a:defRPr sz="1700" b="1">
                <a:solidFill>
                  <a:srgbClr val="19273D"/>
                </a:solidFill>
                <a:latin typeface="Aptos"/>
              </a:defRPr>
            </a:pPr>
            <a:r>
              <a:t>Exploration grows</a:t>
            </a:r>
          </a:p>
        </p:txBody>
      </p:sp>
      <p:sp>
        <p:nvSpPr>
          <p:cNvPr id="17" name="TextBox 16"/>
          <p:cNvSpPr txBox="1"/>
          <p:nvPr/>
        </p:nvSpPr>
        <p:spPr>
          <a:xfrm>
            <a:off x="8430768" y="2258568"/>
            <a:ext cx="2237232" cy="692497"/>
          </a:xfrm>
          <a:prstGeom prst="rect">
            <a:avLst/>
          </a:prstGeom>
          <a:noFill/>
        </p:spPr>
        <p:txBody>
          <a:bodyPr wrap="square" lIns="45720" rIns="45720" anchor="t">
            <a:spAutoFit/>
          </a:bodyPr>
          <a:lstStyle/>
          <a:p>
            <a:pPr>
              <a:defRPr sz="1300" b="0">
                <a:solidFill>
                  <a:srgbClr val="2A3441"/>
                </a:solidFill>
                <a:latin typeface="Aptos"/>
              </a:defRPr>
            </a:pPr>
            <a:r>
              <a:rPr dirty="0"/>
              <a:t>With reassurance, she may gradually explore toys and interact with peers.</a:t>
            </a:r>
          </a:p>
        </p:txBody>
      </p:sp>
      <p:sp>
        <p:nvSpPr>
          <p:cNvPr id="18" name="TextBox 17"/>
          <p:cNvSpPr txBox="1"/>
          <p:nvPr/>
        </p:nvSpPr>
        <p:spPr>
          <a:xfrm>
            <a:off x="4069080" y="2377440"/>
            <a:ext cx="320040" cy="365760"/>
          </a:xfrm>
          <a:prstGeom prst="rect">
            <a:avLst/>
          </a:prstGeom>
          <a:noFill/>
        </p:spPr>
        <p:txBody>
          <a:bodyPr wrap="none" lIns="45720" rIns="45720" anchor="t">
            <a:spAutoFit/>
          </a:bodyPr>
          <a:lstStyle/>
          <a:p>
            <a:pPr algn="ctr">
              <a:defRPr sz="2400" b="1">
                <a:solidFill>
                  <a:srgbClr val="248587"/>
                </a:solidFill>
                <a:latin typeface="Aptos"/>
              </a:defRPr>
            </a:pPr>
            <a:r>
              <a:t>→</a:t>
            </a:r>
          </a:p>
        </p:txBody>
      </p:sp>
      <p:sp>
        <p:nvSpPr>
          <p:cNvPr id="19" name="TextBox 18"/>
          <p:cNvSpPr txBox="1"/>
          <p:nvPr/>
        </p:nvSpPr>
        <p:spPr>
          <a:xfrm>
            <a:off x="7726679" y="2377440"/>
            <a:ext cx="320040" cy="365760"/>
          </a:xfrm>
          <a:prstGeom prst="rect">
            <a:avLst/>
          </a:prstGeom>
          <a:noFill/>
        </p:spPr>
        <p:txBody>
          <a:bodyPr wrap="none" lIns="45720" rIns="45720" anchor="t">
            <a:spAutoFit/>
          </a:bodyPr>
          <a:lstStyle/>
          <a:p>
            <a:pPr algn="ctr">
              <a:defRPr sz="2400" b="1">
                <a:solidFill>
                  <a:srgbClr val="248587"/>
                </a:solidFill>
                <a:latin typeface="Aptos"/>
              </a:defRPr>
            </a:pPr>
            <a:r>
              <a:t>→</a:t>
            </a:r>
          </a:p>
        </p:txBody>
      </p:sp>
      <p:sp>
        <p:nvSpPr>
          <p:cNvPr id="20" name="TextBox 19"/>
          <p:cNvSpPr txBox="1"/>
          <p:nvPr/>
        </p:nvSpPr>
        <p:spPr>
          <a:xfrm>
            <a:off x="822960" y="4160520"/>
            <a:ext cx="10515600" cy="347472"/>
          </a:xfrm>
          <a:prstGeom prst="rect">
            <a:avLst/>
          </a:prstGeom>
          <a:noFill/>
        </p:spPr>
        <p:txBody>
          <a:bodyPr wrap="none" lIns="45720" rIns="45720" anchor="t">
            <a:spAutoFit/>
          </a:bodyPr>
          <a:lstStyle/>
          <a:p>
            <a:pPr>
              <a:defRPr sz="1800" b="1">
                <a:solidFill>
                  <a:srgbClr val="19273D"/>
                </a:solidFill>
                <a:latin typeface="Aptos"/>
              </a:defRPr>
            </a:pPr>
            <a:r>
              <a:t>What this theory helps us ask</a:t>
            </a:r>
          </a:p>
        </p:txBody>
      </p:sp>
      <p:sp>
        <p:nvSpPr>
          <p:cNvPr id="21" name="TextBox 20"/>
          <p:cNvSpPr txBox="1"/>
          <p:nvPr/>
        </p:nvSpPr>
        <p:spPr>
          <a:xfrm>
            <a:off x="868680" y="4572000"/>
            <a:ext cx="10515600" cy="1132618"/>
          </a:xfrm>
          <a:prstGeom prst="rect">
            <a:avLst/>
          </a:prstGeom>
          <a:noFill/>
        </p:spPr>
        <p:txBody>
          <a:bodyPr wrap="square" lIns="73152" tIns="36576" rIns="73152" bIns="18288">
            <a:spAutoFit/>
          </a:bodyPr>
          <a:lstStyle/>
          <a:p>
            <a:pPr>
              <a:spcAft>
                <a:spcPts val="600"/>
              </a:spcAft>
              <a:defRPr sz="1500">
                <a:solidFill>
                  <a:srgbClr val="2A3441"/>
                </a:solidFill>
                <a:latin typeface="Aptos"/>
              </a:defRPr>
            </a:pPr>
            <a:r>
              <a:rPr sz="1500" dirty="0">
                <a:solidFill>
                  <a:srgbClr val="248587"/>
                </a:solidFill>
              </a:rPr>
              <a:t>• </a:t>
            </a:r>
            <a:r>
              <a:rPr sz="1500" b="1" dirty="0">
                <a:solidFill>
                  <a:srgbClr val="19273D"/>
                </a:solidFill>
              </a:rPr>
              <a:t>What helps her settle? </a:t>
            </a:r>
            <a:r>
              <a:rPr sz="1500" dirty="0">
                <a:solidFill>
                  <a:srgbClr val="2A3441"/>
                </a:solidFill>
              </a:rPr>
              <a:t>A familiar adult, comfort object, predictable goodbye, or quiet space?</a:t>
            </a:r>
          </a:p>
          <a:p>
            <a:pPr>
              <a:spcAft>
                <a:spcPts val="600"/>
              </a:spcAft>
              <a:defRPr sz="1500">
                <a:solidFill>
                  <a:srgbClr val="2A3441"/>
                </a:solidFill>
                <a:latin typeface="Aptos"/>
              </a:defRPr>
            </a:pPr>
            <a:r>
              <a:rPr sz="1500" dirty="0">
                <a:solidFill>
                  <a:srgbClr val="248587"/>
                </a:solidFill>
              </a:rPr>
              <a:t>• </a:t>
            </a:r>
            <a:r>
              <a:rPr sz="1500" b="1" dirty="0">
                <a:solidFill>
                  <a:srgbClr val="19273D"/>
                </a:solidFill>
              </a:rPr>
              <a:t>When is communication easier? </a:t>
            </a:r>
            <a:r>
              <a:rPr sz="1500" dirty="0">
                <a:solidFill>
                  <a:srgbClr val="2A3441"/>
                </a:solidFill>
              </a:rPr>
              <a:t>One-to-one play, visual choices, songs, gestures or familiar routines?</a:t>
            </a:r>
          </a:p>
          <a:p>
            <a:pPr>
              <a:spcAft>
                <a:spcPts val="600"/>
              </a:spcAft>
              <a:defRPr sz="1500">
                <a:solidFill>
                  <a:srgbClr val="2A3441"/>
                </a:solidFill>
                <a:latin typeface="Aptos"/>
              </a:defRPr>
            </a:pPr>
            <a:r>
              <a:rPr sz="1500" dirty="0">
                <a:solidFill>
                  <a:srgbClr val="248587"/>
                </a:solidFill>
              </a:rPr>
              <a:t>• </a:t>
            </a:r>
            <a:r>
              <a:rPr sz="1500" b="1" dirty="0">
                <a:solidFill>
                  <a:srgbClr val="19273D"/>
                </a:solidFill>
              </a:rPr>
              <a:t>What is the next small step? </a:t>
            </a:r>
            <a:r>
              <a:rPr sz="1500" dirty="0">
                <a:solidFill>
                  <a:srgbClr val="2A3441"/>
                </a:solidFill>
              </a:rPr>
              <a:t>Parallel play beside one child before expecting full group participation</a:t>
            </a:r>
            <a:r>
              <a:rPr lang="en-GB" sz="1500" dirty="0">
                <a:solidFill>
                  <a:srgbClr val="2A3441"/>
                </a:solidFill>
              </a:rPr>
              <a:t> transitioning </a:t>
            </a:r>
            <a:r>
              <a:rPr lang="en-GB" sz="1500" dirty="0" err="1">
                <a:solidFill>
                  <a:srgbClr val="2A3441"/>
                </a:solidFill>
              </a:rPr>
              <a:t>intoi</a:t>
            </a:r>
            <a:r>
              <a:rPr lang="en-GB" sz="1500" dirty="0">
                <a:solidFill>
                  <a:srgbClr val="2A3441"/>
                </a:solidFill>
              </a:rPr>
              <a:t> it slowly .</a:t>
            </a:r>
            <a:endParaRPr sz="1500" dirty="0">
              <a:solidFill>
                <a:srgbClr val="2A344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9F7F1"/>
        </a:solidFill>
        <a:effectLst/>
      </p:bgPr>
    </p:bg>
    <p:spTree>
      <p:nvGrpSpPr>
        <p:cNvPr id="1" name=""/>
        <p:cNvGrpSpPr/>
        <p:nvPr/>
      </p:nvGrpSpPr>
      <p:grpSpPr>
        <a:xfrm>
          <a:off x="0" y="0"/>
          <a:ext cx="0" cy="0"/>
          <a:chOff x="0" y="0"/>
          <a:chExt cx="0" cy="0"/>
        </a:xfrm>
      </p:grpSpPr>
      <p:sp>
        <p:nvSpPr>
          <p:cNvPr id="2" name="TextBox 1"/>
          <p:cNvSpPr txBox="1"/>
          <p:nvPr/>
        </p:nvSpPr>
        <p:spPr>
          <a:xfrm>
            <a:off x="594360" y="320040"/>
            <a:ext cx="10881360" cy="502920"/>
          </a:xfrm>
          <a:prstGeom prst="rect">
            <a:avLst/>
          </a:prstGeom>
          <a:noFill/>
        </p:spPr>
        <p:txBody>
          <a:bodyPr wrap="none" lIns="45720" rIns="45720" anchor="t">
            <a:spAutoFit/>
          </a:bodyPr>
          <a:lstStyle/>
          <a:p>
            <a:pPr>
              <a:defRPr sz="2700" b="1">
                <a:solidFill>
                  <a:srgbClr val="19273D"/>
                </a:solidFill>
                <a:latin typeface="Aptos"/>
              </a:defRPr>
            </a:pPr>
            <a:r>
              <a:t>4. Practical support plan in the nursery</a:t>
            </a:r>
          </a:p>
        </p:txBody>
      </p:sp>
      <p:sp>
        <p:nvSpPr>
          <p:cNvPr id="3" name="TextBox 2"/>
          <p:cNvSpPr txBox="1"/>
          <p:nvPr/>
        </p:nvSpPr>
        <p:spPr>
          <a:xfrm>
            <a:off x="621792" y="841248"/>
            <a:ext cx="10698480" cy="320040"/>
          </a:xfrm>
          <a:prstGeom prst="rect">
            <a:avLst/>
          </a:prstGeom>
          <a:noFill/>
        </p:spPr>
        <p:txBody>
          <a:bodyPr wrap="none" lIns="45720" rIns="45720" anchor="t">
            <a:spAutoFit/>
          </a:bodyPr>
          <a:lstStyle/>
          <a:p>
            <a:pPr>
              <a:defRPr sz="1100" b="0">
                <a:solidFill>
                  <a:srgbClr val="626D7A"/>
                </a:solidFill>
                <a:latin typeface="Aptos"/>
              </a:defRPr>
            </a:pPr>
            <a:r>
              <a:t>Consistent, relationship-based strategies</a:t>
            </a:r>
          </a:p>
        </p:txBody>
      </p:sp>
      <p:sp>
        <p:nvSpPr>
          <p:cNvPr id="4" name="Rectangle 3"/>
          <p:cNvSpPr/>
          <p:nvPr/>
        </p:nvSpPr>
        <p:spPr>
          <a:xfrm>
            <a:off x="621792" y="1225296"/>
            <a:ext cx="713232" cy="50292"/>
          </a:xfrm>
          <a:prstGeom prst="rect">
            <a:avLst/>
          </a:prstGeom>
          <a:solidFill>
            <a:srgbClr val="2485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11109960" y="6446520"/>
            <a:ext cx="457200" cy="182880"/>
          </a:xfrm>
          <a:prstGeom prst="rect">
            <a:avLst/>
          </a:prstGeom>
          <a:noFill/>
        </p:spPr>
        <p:txBody>
          <a:bodyPr wrap="none" lIns="45720" rIns="45720" anchor="t">
            <a:spAutoFit/>
          </a:bodyPr>
          <a:lstStyle/>
          <a:p>
            <a:pPr algn="r">
              <a:defRPr sz="1000" b="0">
                <a:solidFill>
                  <a:srgbClr val="626D7A"/>
                </a:solidFill>
                <a:latin typeface="Aptos"/>
              </a:defRPr>
            </a:pPr>
            <a:r>
              <a:t>5</a:t>
            </a:r>
          </a:p>
        </p:txBody>
      </p:sp>
      <p:sp>
        <p:nvSpPr>
          <p:cNvPr id="6" name="Rounded Rectangle 5"/>
          <p:cNvSpPr/>
          <p:nvPr/>
        </p:nvSpPr>
        <p:spPr>
          <a:xfrm>
            <a:off x="713232" y="1481328"/>
            <a:ext cx="5349240" cy="1261872"/>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713232" y="1481328"/>
            <a:ext cx="82296" cy="1261872"/>
          </a:xfrm>
          <a:prstGeom prst="rect">
            <a:avLst/>
          </a:prstGeom>
          <a:solidFill>
            <a:srgbClr val="2485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14400" y="1627632"/>
            <a:ext cx="4983479" cy="347472"/>
          </a:xfrm>
          <a:prstGeom prst="rect">
            <a:avLst/>
          </a:prstGeom>
          <a:noFill/>
        </p:spPr>
        <p:txBody>
          <a:bodyPr wrap="none" lIns="45720" rIns="45720" anchor="t">
            <a:spAutoFit/>
          </a:bodyPr>
          <a:lstStyle/>
          <a:p>
            <a:pPr>
              <a:defRPr sz="1700" b="1">
                <a:solidFill>
                  <a:srgbClr val="19273D"/>
                </a:solidFill>
                <a:latin typeface="Aptos"/>
              </a:defRPr>
            </a:pPr>
            <a:r>
              <a:t>Key person</a:t>
            </a:r>
          </a:p>
        </p:txBody>
      </p:sp>
      <p:sp>
        <p:nvSpPr>
          <p:cNvPr id="9" name="TextBox 8"/>
          <p:cNvSpPr txBox="1"/>
          <p:nvPr/>
        </p:nvSpPr>
        <p:spPr>
          <a:xfrm>
            <a:off x="914400" y="2121408"/>
            <a:ext cx="4120736" cy="492443"/>
          </a:xfrm>
          <a:prstGeom prst="rect">
            <a:avLst/>
          </a:prstGeom>
          <a:noFill/>
        </p:spPr>
        <p:txBody>
          <a:bodyPr wrap="square" lIns="45720" rIns="45720" anchor="t">
            <a:spAutoFit/>
          </a:bodyPr>
          <a:lstStyle/>
          <a:p>
            <a:pPr>
              <a:defRPr sz="1300" b="0">
                <a:solidFill>
                  <a:srgbClr val="2A3441"/>
                </a:solidFill>
                <a:latin typeface="Aptos"/>
              </a:defRPr>
            </a:pPr>
            <a:r>
              <a:rPr dirty="0"/>
              <a:t>Assign one main practitioner and a familiar backup; build warm, responsive daily contact.</a:t>
            </a:r>
          </a:p>
        </p:txBody>
      </p:sp>
      <p:sp>
        <p:nvSpPr>
          <p:cNvPr id="10" name="Rounded Rectangle 9"/>
          <p:cNvSpPr/>
          <p:nvPr/>
        </p:nvSpPr>
        <p:spPr>
          <a:xfrm>
            <a:off x="6364224" y="1563624"/>
            <a:ext cx="4745736" cy="1179576"/>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6364224" y="1481328"/>
            <a:ext cx="82296" cy="1261872"/>
          </a:xfrm>
          <a:prstGeom prst="rect">
            <a:avLst/>
          </a:prstGeom>
          <a:solidFill>
            <a:srgbClr val="ECB5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565392" y="1627632"/>
            <a:ext cx="4983479" cy="347472"/>
          </a:xfrm>
          <a:prstGeom prst="rect">
            <a:avLst/>
          </a:prstGeom>
          <a:noFill/>
        </p:spPr>
        <p:txBody>
          <a:bodyPr wrap="none" lIns="45720" rIns="45720" anchor="t">
            <a:spAutoFit/>
          </a:bodyPr>
          <a:lstStyle/>
          <a:p>
            <a:pPr>
              <a:defRPr sz="1700" b="1">
                <a:solidFill>
                  <a:srgbClr val="19273D"/>
                </a:solidFill>
                <a:latin typeface="Aptos"/>
              </a:defRPr>
            </a:pPr>
            <a:r>
              <a:t>Predictable arrival</a:t>
            </a:r>
          </a:p>
        </p:txBody>
      </p:sp>
      <p:sp>
        <p:nvSpPr>
          <p:cNvPr id="13" name="TextBox 12"/>
          <p:cNvSpPr txBox="1"/>
          <p:nvPr/>
        </p:nvSpPr>
        <p:spPr>
          <a:xfrm>
            <a:off x="6565392" y="2057400"/>
            <a:ext cx="3011745" cy="692497"/>
          </a:xfrm>
          <a:prstGeom prst="rect">
            <a:avLst/>
          </a:prstGeom>
          <a:noFill/>
        </p:spPr>
        <p:txBody>
          <a:bodyPr wrap="square" lIns="45720" rIns="45720" anchor="t">
            <a:spAutoFit/>
          </a:bodyPr>
          <a:lstStyle/>
          <a:p>
            <a:pPr>
              <a:defRPr sz="1300" b="0">
                <a:solidFill>
                  <a:srgbClr val="2A3441"/>
                </a:solidFill>
                <a:latin typeface="Aptos"/>
              </a:defRPr>
            </a:pPr>
            <a:r>
              <a:rPr dirty="0"/>
              <a:t>Agree a brief goodbye routine with carers; use a visual sequence and never sneak away.</a:t>
            </a:r>
          </a:p>
        </p:txBody>
      </p:sp>
      <p:sp>
        <p:nvSpPr>
          <p:cNvPr id="14" name="Rounded Rectangle 13"/>
          <p:cNvSpPr/>
          <p:nvPr/>
        </p:nvSpPr>
        <p:spPr>
          <a:xfrm>
            <a:off x="713232" y="2962656"/>
            <a:ext cx="5349240" cy="1261872"/>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713232" y="2962656"/>
            <a:ext cx="82296" cy="1261872"/>
          </a:xfrm>
          <a:prstGeom prst="rect">
            <a:avLst/>
          </a:prstGeom>
          <a:solidFill>
            <a:srgbClr val="DA766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914400" y="3108960"/>
            <a:ext cx="4983479" cy="347472"/>
          </a:xfrm>
          <a:prstGeom prst="rect">
            <a:avLst/>
          </a:prstGeom>
          <a:noFill/>
        </p:spPr>
        <p:txBody>
          <a:bodyPr wrap="none" lIns="45720" rIns="45720" anchor="t">
            <a:spAutoFit/>
          </a:bodyPr>
          <a:lstStyle/>
          <a:p>
            <a:pPr>
              <a:defRPr sz="1700" b="1">
                <a:solidFill>
                  <a:srgbClr val="19273D"/>
                </a:solidFill>
                <a:latin typeface="Aptos"/>
              </a:defRPr>
            </a:pPr>
            <a:r>
              <a:t>Comfort and co-regulation</a:t>
            </a:r>
          </a:p>
        </p:txBody>
      </p:sp>
      <p:sp>
        <p:nvSpPr>
          <p:cNvPr id="17" name="TextBox 16"/>
          <p:cNvSpPr txBox="1"/>
          <p:nvPr/>
        </p:nvSpPr>
        <p:spPr>
          <a:xfrm>
            <a:off x="914400" y="3456432"/>
            <a:ext cx="3829892" cy="492443"/>
          </a:xfrm>
          <a:prstGeom prst="rect">
            <a:avLst/>
          </a:prstGeom>
          <a:noFill/>
        </p:spPr>
        <p:txBody>
          <a:bodyPr wrap="square" lIns="45720" rIns="45720" anchor="t">
            <a:spAutoFit/>
          </a:bodyPr>
          <a:lstStyle/>
          <a:p>
            <a:pPr>
              <a:defRPr sz="1300" b="0">
                <a:solidFill>
                  <a:srgbClr val="2A3441"/>
                </a:solidFill>
                <a:latin typeface="Aptos"/>
              </a:defRPr>
            </a:pPr>
            <a:r>
              <a:rPr dirty="0"/>
              <a:t>Offer calm reassurance, a familiar comfort</a:t>
            </a:r>
            <a:r>
              <a:rPr lang="en-GB" dirty="0"/>
              <a:t>er</a:t>
            </a:r>
            <a:r>
              <a:rPr dirty="0"/>
              <a:t> item if appropriate, and a quiet place to settle.</a:t>
            </a:r>
          </a:p>
        </p:txBody>
      </p:sp>
      <p:sp>
        <p:nvSpPr>
          <p:cNvPr id="18" name="Rounded Rectangle 17"/>
          <p:cNvSpPr/>
          <p:nvPr/>
        </p:nvSpPr>
        <p:spPr>
          <a:xfrm>
            <a:off x="6364224" y="2962656"/>
            <a:ext cx="5349240" cy="1261872"/>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6364224" y="2962656"/>
            <a:ext cx="82296" cy="1261872"/>
          </a:xfrm>
          <a:prstGeom prst="rect">
            <a:avLst/>
          </a:prstGeom>
          <a:solidFill>
            <a:srgbClr val="2485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6565392" y="3108960"/>
            <a:ext cx="4983479" cy="347472"/>
          </a:xfrm>
          <a:prstGeom prst="rect">
            <a:avLst/>
          </a:prstGeom>
          <a:noFill/>
        </p:spPr>
        <p:txBody>
          <a:bodyPr wrap="none" lIns="45720" rIns="45720" anchor="t">
            <a:spAutoFit/>
          </a:bodyPr>
          <a:lstStyle/>
          <a:p>
            <a:pPr>
              <a:defRPr sz="1700" b="1">
                <a:solidFill>
                  <a:srgbClr val="19273D"/>
                </a:solidFill>
                <a:latin typeface="Aptos"/>
              </a:defRPr>
            </a:pPr>
            <a:r>
              <a:t>Communication support</a:t>
            </a:r>
          </a:p>
        </p:txBody>
      </p:sp>
      <p:sp>
        <p:nvSpPr>
          <p:cNvPr id="21" name="TextBox 20"/>
          <p:cNvSpPr txBox="1"/>
          <p:nvPr/>
        </p:nvSpPr>
        <p:spPr>
          <a:xfrm>
            <a:off x="6565392" y="3429000"/>
            <a:ext cx="3665300" cy="492443"/>
          </a:xfrm>
          <a:prstGeom prst="rect">
            <a:avLst/>
          </a:prstGeom>
          <a:noFill/>
        </p:spPr>
        <p:txBody>
          <a:bodyPr wrap="square" lIns="45720" rIns="45720" anchor="t">
            <a:spAutoFit/>
          </a:bodyPr>
          <a:lstStyle/>
          <a:p>
            <a:pPr>
              <a:defRPr sz="1300" b="0">
                <a:solidFill>
                  <a:srgbClr val="2A3441"/>
                </a:solidFill>
                <a:latin typeface="Aptos"/>
              </a:defRPr>
            </a:pPr>
            <a:r>
              <a:t>Use short phrases, gestures, pictures, choices and songs; allow extra response time.</a:t>
            </a:r>
          </a:p>
        </p:txBody>
      </p:sp>
      <p:sp>
        <p:nvSpPr>
          <p:cNvPr id="22" name="Rounded Rectangle 21"/>
          <p:cNvSpPr/>
          <p:nvPr/>
        </p:nvSpPr>
        <p:spPr>
          <a:xfrm>
            <a:off x="713232" y="4443984"/>
            <a:ext cx="5349240" cy="1261872"/>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ectangle 22"/>
          <p:cNvSpPr/>
          <p:nvPr/>
        </p:nvSpPr>
        <p:spPr>
          <a:xfrm>
            <a:off x="713232" y="4443984"/>
            <a:ext cx="82296" cy="1261872"/>
          </a:xfrm>
          <a:prstGeom prst="rect">
            <a:avLst/>
          </a:prstGeom>
          <a:solidFill>
            <a:srgbClr val="ECB5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914400" y="4590288"/>
            <a:ext cx="4983479" cy="347472"/>
          </a:xfrm>
          <a:prstGeom prst="rect">
            <a:avLst/>
          </a:prstGeom>
          <a:noFill/>
        </p:spPr>
        <p:txBody>
          <a:bodyPr wrap="none" lIns="45720" rIns="45720" anchor="t">
            <a:spAutoFit/>
          </a:bodyPr>
          <a:lstStyle/>
          <a:p>
            <a:pPr>
              <a:defRPr sz="1700" b="1">
                <a:solidFill>
                  <a:srgbClr val="19273D"/>
                </a:solidFill>
                <a:latin typeface="Aptos"/>
              </a:defRPr>
            </a:pPr>
            <a:r>
              <a:t>Supported play</a:t>
            </a:r>
          </a:p>
        </p:txBody>
      </p:sp>
      <p:sp>
        <p:nvSpPr>
          <p:cNvPr id="25" name="TextBox 24"/>
          <p:cNvSpPr txBox="1"/>
          <p:nvPr/>
        </p:nvSpPr>
        <p:spPr>
          <a:xfrm>
            <a:off x="914400" y="4937760"/>
            <a:ext cx="4160518" cy="492443"/>
          </a:xfrm>
          <a:prstGeom prst="rect">
            <a:avLst/>
          </a:prstGeom>
          <a:noFill/>
        </p:spPr>
        <p:txBody>
          <a:bodyPr wrap="square" lIns="45720" rIns="45720" anchor="t">
            <a:spAutoFit/>
          </a:bodyPr>
          <a:lstStyle/>
          <a:p>
            <a:pPr>
              <a:defRPr sz="1300" b="0">
                <a:solidFill>
                  <a:srgbClr val="2A3441"/>
                </a:solidFill>
                <a:latin typeface="Aptos"/>
              </a:defRPr>
            </a:pPr>
            <a:r>
              <a:rPr dirty="0"/>
              <a:t>Start with parallel play or one peer, then small groups; follow Shona’s interests</a:t>
            </a:r>
            <a:r>
              <a:rPr lang="en-GB" dirty="0"/>
              <a:t> and lead.</a:t>
            </a:r>
            <a:endParaRPr dirty="0"/>
          </a:p>
        </p:txBody>
      </p:sp>
      <p:sp>
        <p:nvSpPr>
          <p:cNvPr id="26" name="Rounded Rectangle 25"/>
          <p:cNvSpPr/>
          <p:nvPr/>
        </p:nvSpPr>
        <p:spPr>
          <a:xfrm>
            <a:off x="6364224" y="4443984"/>
            <a:ext cx="5349240" cy="1261872"/>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ectangle 26"/>
          <p:cNvSpPr/>
          <p:nvPr/>
        </p:nvSpPr>
        <p:spPr>
          <a:xfrm>
            <a:off x="6364224" y="4443984"/>
            <a:ext cx="82296" cy="1261872"/>
          </a:xfrm>
          <a:prstGeom prst="rect">
            <a:avLst/>
          </a:prstGeom>
          <a:solidFill>
            <a:srgbClr val="DA766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6565392" y="4590288"/>
            <a:ext cx="4983479" cy="347472"/>
          </a:xfrm>
          <a:prstGeom prst="rect">
            <a:avLst/>
          </a:prstGeom>
          <a:noFill/>
        </p:spPr>
        <p:txBody>
          <a:bodyPr wrap="none" lIns="45720" rIns="45720" anchor="t">
            <a:spAutoFit/>
          </a:bodyPr>
          <a:lstStyle/>
          <a:p>
            <a:pPr>
              <a:defRPr sz="1700" b="1">
                <a:solidFill>
                  <a:srgbClr val="19273D"/>
                </a:solidFill>
                <a:latin typeface="Aptos"/>
              </a:defRPr>
            </a:pPr>
            <a:r>
              <a:t>Review together</a:t>
            </a:r>
          </a:p>
        </p:txBody>
      </p:sp>
      <p:sp>
        <p:nvSpPr>
          <p:cNvPr id="29" name="TextBox 28"/>
          <p:cNvSpPr txBox="1"/>
          <p:nvPr/>
        </p:nvSpPr>
        <p:spPr>
          <a:xfrm>
            <a:off x="6565392" y="4937760"/>
            <a:ext cx="3926145" cy="492443"/>
          </a:xfrm>
          <a:prstGeom prst="rect">
            <a:avLst/>
          </a:prstGeom>
          <a:noFill/>
        </p:spPr>
        <p:txBody>
          <a:bodyPr wrap="square" lIns="45720" rIns="45720" anchor="t">
            <a:spAutoFit/>
          </a:bodyPr>
          <a:lstStyle/>
          <a:p>
            <a:pPr>
              <a:defRPr sz="1300" b="0">
                <a:solidFill>
                  <a:srgbClr val="2A3441"/>
                </a:solidFill>
                <a:latin typeface="Aptos"/>
              </a:defRPr>
            </a:pPr>
            <a:r>
              <a:rPr dirty="0"/>
              <a:t>Share observations with carers and review progress regularly; adapt </a:t>
            </a:r>
            <a:r>
              <a:rPr lang="en-GB" dirty="0"/>
              <a:t> to her r</a:t>
            </a:r>
            <a:r>
              <a:rPr dirty="0" err="1"/>
              <a:t>ather</a:t>
            </a:r>
            <a:r>
              <a:rPr dirty="0"/>
              <a:t> than force participation.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9F7F1"/>
        </a:solidFill>
        <a:effectLst/>
      </p:bgPr>
    </p:bg>
    <p:spTree>
      <p:nvGrpSpPr>
        <p:cNvPr id="1" name=""/>
        <p:cNvGrpSpPr/>
        <p:nvPr/>
      </p:nvGrpSpPr>
      <p:grpSpPr>
        <a:xfrm>
          <a:off x="0" y="0"/>
          <a:ext cx="0" cy="0"/>
          <a:chOff x="0" y="0"/>
          <a:chExt cx="0" cy="0"/>
        </a:xfrm>
      </p:grpSpPr>
      <p:sp>
        <p:nvSpPr>
          <p:cNvPr id="2" name="TextBox 1"/>
          <p:cNvSpPr txBox="1"/>
          <p:nvPr/>
        </p:nvSpPr>
        <p:spPr>
          <a:xfrm>
            <a:off x="594360" y="320040"/>
            <a:ext cx="10881360" cy="502920"/>
          </a:xfrm>
          <a:prstGeom prst="rect">
            <a:avLst/>
          </a:prstGeom>
          <a:noFill/>
        </p:spPr>
        <p:txBody>
          <a:bodyPr wrap="none" lIns="45720" rIns="45720" anchor="t">
            <a:spAutoFit/>
          </a:bodyPr>
          <a:lstStyle/>
          <a:p>
            <a:pPr>
              <a:defRPr sz="2700" b="1">
                <a:solidFill>
                  <a:srgbClr val="19273D"/>
                </a:solidFill>
                <a:latin typeface="Aptos"/>
              </a:defRPr>
            </a:pPr>
            <a:r>
              <a:t>5. Nature and nurture: development is interactive</a:t>
            </a:r>
          </a:p>
        </p:txBody>
      </p:sp>
      <p:sp>
        <p:nvSpPr>
          <p:cNvPr id="3" name="TextBox 2"/>
          <p:cNvSpPr txBox="1"/>
          <p:nvPr/>
        </p:nvSpPr>
        <p:spPr>
          <a:xfrm>
            <a:off x="621792" y="841248"/>
            <a:ext cx="10698480" cy="320040"/>
          </a:xfrm>
          <a:prstGeom prst="rect">
            <a:avLst/>
          </a:prstGeom>
          <a:noFill/>
        </p:spPr>
        <p:txBody>
          <a:bodyPr wrap="none" lIns="45720" rIns="45720" anchor="t">
            <a:spAutoFit/>
          </a:bodyPr>
          <a:lstStyle/>
          <a:p>
            <a:pPr>
              <a:defRPr sz="1100" b="0">
                <a:solidFill>
                  <a:srgbClr val="626D7A"/>
                </a:solidFill>
                <a:latin typeface="Aptos"/>
              </a:defRPr>
            </a:pPr>
            <a:r>
              <a:t>Biology and experience influence one another</a:t>
            </a:r>
          </a:p>
        </p:txBody>
      </p:sp>
      <p:sp>
        <p:nvSpPr>
          <p:cNvPr id="4" name="Rectangle 3"/>
          <p:cNvSpPr/>
          <p:nvPr/>
        </p:nvSpPr>
        <p:spPr>
          <a:xfrm>
            <a:off x="621792" y="1225296"/>
            <a:ext cx="713232" cy="50292"/>
          </a:xfrm>
          <a:prstGeom prst="rect">
            <a:avLst/>
          </a:prstGeom>
          <a:solidFill>
            <a:srgbClr val="2485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11109960" y="6446520"/>
            <a:ext cx="457200" cy="182880"/>
          </a:xfrm>
          <a:prstGeom prst="rect">
            <a:avLst/>
          </a:prstGeom>
          <a:noFill/>
        </p:spPr>
        <p:txBody>
          <a:bodyPr wrap="none" lIns="45720" rIns="45720" anchor="t">
            <a:spAutoFit/>
          </a:bodyPr>
          <a:lstStyle/>
          <a:p>
            <a:pPr algn="r">
              <a:defRPr sz="1000" b="0">
                <a:solidFill>
                  <a:srgbClr val="626D7A"/>
                </a:solidFill>
                <a:latin typeface="Aptos"/>
              </a:defRPr>
            </a:pPr>
            <a:r>
              <a:t>6</a:t>
            </a:r>
          </a:p>
        </p:txBody>
      </p:sp>
      <p:sp>
        <p:nvSpPr>
          <p:cNvPr id="6" name="Rounded Rectangle 5"/>
          <p:cNvSpPr/>
          <p:nvPr/>
        </p:nvSpPr>
        <p:spPr>
          <a:xfrm>
            <a:off x="731520" y="1600200"/>
            <a:ext cx="5212080" cy="2240280"/>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731520" y="1600200"/>
            <a:ext cx="82296" cy="2240280"/>
          </a:xfrm>
          <a:prstGeom prst="rect">
            <a:avLst/>
          </a:prstGeom>
          <a:solidFill>
            <a:srgbClr val="2485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32688" y="1746504"/>
            <a:ext cx="4846320" cy="347472"/>
          </a:xfrm>
          <a:prstGeom prst="rect">
            <a:avLst/>
          </a:prstGeom>
          <a:noFill/>
        </p:spPr>
        <p:txBody>
          <a:bodyPr wrap="none" lIns="45720" rIns="45720" anchor="t">
            <a:spAutoFit/>
          </a:bodyPr>
          <a:lstStyle/>
          <a:p>
            <a:pPr>
              <a:defRPr sz="1700" b="1">
                <a:solidFill>
                  <a:srgbClr val="19273D"/>
                </a:solidFill>
                <a:latin typeface="Aptos"/>
              </a:defRPr>
            </a:pPr>
            <a:r>
              <a:t>Nature: biological influences</a:t>
            </a:r>
          </a:p>
        </p:txBody>
      </p:sp>
      <p:sp>
        <p:nvSpPr>
          <p:cNvPr id="9" name="TextBox 8"/>
          <p:cNvSpPr txBox="1"/>
          <p:nvPr/>
        </p:nvSpPr>
        <p:spPr>
          <a:xfrm>
            <a:off x="932689" y="2167128"/>
            <a:ext cx="4264954" cy="1677382"/>
          </a:xfrm>
          <a:prstGeom prst="rect">
            <a:avLst/>
          </a:prstGeom>
          <a:noFill/>
        </p:spPr>
        <p:txBody>
          <a:bodyPr wrap="square" lIns="45720" rIns="45720" anchor="t">
            <a:spAutoFit/>
          </a:bodyPr>
          <a:lstStyle/>
          <a:p>
            <a:pPr lvl="0"/>
            <a:r>
              <a:rPr lang="en-GB" dirty="0"/>
              <a:t>A child’s personality and how they cope with change</a:t>
            </a:r>
          </a:p>
          <a:p>
            <a:pPr lvl="0"/>
            <a:r>
              <a:rPr lang="en-GB" dirty="0"/>
              <a:t>How a child hears, speaks and learns words</a:t>
            </a:r>
          </a:p>
          <a:p>
            <a:pPr lvl="0"/>
            <a:r>
              <a:rPr lang="en-GB" dirty="0"/>
              <a:t>A child’s sleep, health, senses and brain development</a:t>
            </a:r>
          </a:p>
          <a:p>
            <a:pPr>
              <a:defRPr sz="1300" b="0">
                <a:solidFill>
                  <a:srgbClr val="2A3441"/>
                </a:solidFill>
                <a:latin typeface="Aptos"/>
              </a:defRPr>
            </a:pPr>
            <a:endParaRPr dirty="0"/>
          </a:p>
        </p:txBody>
      </p:sp>
      <p:sp>
        <p:nvSpPr>
          <p:cNvPr id="10" name="Rounded Rectangle 9"/>
          <p:cNvSpPr/>
          <p:nvPr/>
        </p:nvSpPr>
        <p:spPr>
          <a:xfrm>
            <a:off x="6236208" y="1600200"/>
            <a:ext cx="5212080" cy="2240280"/>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6236208" y="1600200"/>
            <a:ext cx="82296" cy="2240280"/>
          </a:xfrm>
          <a:prstGeom prst="rect">
            <a:avLst/>
          </a:prstGeom>
          <a:solidFill>
            <a:srgbClr val="ECB5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437376" y="1746504"/>
            <a:ext cx="4846320" cy="347472"/>
          </a:xfrm>
          <a:prstGeom prst="rect">
            <a:avLst/>
          </a:prstGeom>
          <a:noFill/>
        </p:spPr>
        <p:txBody>
          <a:bodyPr wrap="none" lIns="45720" rIns="45720" anchor="t">
            <a:spAutoFit/>
          </a:bodyPr>
          <a:lstStyle/>
          <a:p>
            <a:pPr>
              <a:defRPr sz="1700" b="1">
                <a:solidFill>
                  <a:srgbClr val="19273D"/>
                </a:solidFill>
                <a:latin typeface="Aptos"/>
              </a:defRPr>
            </a:pPr>
            <a:r>
              <a:t>Nurture: environmental influences</a:t>
            </a:r>
          </a:p>
        </p:txBody>
      </p:sp>
      <p:sp>
        <p:nvSpPr>
          <p:cNvPr id="13" name="TextBox 12"/>
          <p:cNvSpPr txBox="1"/>
          <p:nvPr/>
        </p:nvSpPr>
        <p:spPr>
          <a:xfrm>
            <a:off x="6437376" y="2167128"/>
            <a:ext cx="4264954" cy="1754326"/>
          </a:xfrm>
          <a:prstGeom prst="rect">
            <a:avLst/>
          </a:prstGeom>
          <a:noFill/>
        </p:spPr>
        <p:txBody>
          <a:bodyPr wrap="square" lIns="45720" rIns="45720" anchor="t">
            <a:spAutoFit/>
          </a:bodyPr>
          <a:lstStyle/>
          <a:p>
            <a:pPr lvl="0"/>
            <a:r>
              <a:rPr lang="en-GB"/>
              <a:t>Familiar people and how they care for the child</a:t>
            </a:r>
          </a:p>
          <a:p>
            <a:pPr lvl="0"/>
            <a:r>
              <a:rPr lang="en-GB"/>
              <a:t>Language, play and different life experiences</a:t>
            </a:r>
          </a:p>
          <a:p>
            <a:pPr lvl="0"/>
            <a:r>
              <a:rPr lang="en-GB"/>
              <a:t>Changes when starting nursery, daily routines, noise and chances to play with other children</a:t>
            </a:r>
          </a:p>
        </p:txBody>
      </p:sp>
      <p:sp>
        <p:nvSpPr>
          <p:cNvPr id="14" name="TextBox 13"/>
          <p:cNvSpPr txBox="1"/>
          <p:nvPr/>
        </p:nvSpPr>
        <p:spPr>
          <a:xfrm>
            <a:off x="868680" y="4251960"/>
            <a:ext cx="10424160" cy="457200"/>
          </a:xfrm>
          <a:prstGeom prst="rect">
            <a:avLst/>
          </a:prstGeom>
          <a:noFill/>
        </p:spPr>
        <p:txBody>
          <a:bodyPr wrap="none" lIns="45720" rIns="45720" anchor="t">
            <a:spAutoFit/>
          </a:bodyPr>
          <a:lstStyle/>
          <a:p>
            <a:pPr>
              <a:defRPr sz="1800" b="1">
                <a:solidFill>
                  <a:srgbClr val="19273D"/>
                </a:solidFill>
                <a:latin typeface="Aptos"/>
              </a:defRPr>
            </a:pPr>
            <a:r>
              <a:t>Practice implication</a:t>
            </a:r>
          </a:p>
        </p:txBody>
      </p:sp>
      <p:sp>
        <p:nvSpPr>
          <p:cNvPr id="15" name="TextBox 14"/>
          <p:cNvSpPr txBox="1"/>
          <p:nvPr/>
        </p:nvSpPr>
        <p:spPr>
          <a:xfrm>
            <a:off x="896112" y="4709160"/>
            <a:ext cx="9370835" cy="877163"/>
          </a:xfrm>
          <a:prstGeom prst="rect">
            <a:avLst/>
          </a:prstGeom>
          <a:noFill/>
        </p:spPr>
        <p:txBody>
          <a:bodyPr wrap="square" lIns="45720" rIns="45720" anchor="t">
            <a:spAutoFit/>
          </a:bodyPr>
          <a:lstStyle/>
          <a:p>
            <a:pPr>
              <a:defRPr sz="1700" b="0">
                <a:solidFill>
                  <a:srgbClr val="2A3441"/>
                </a:solidFill>
                <a:latin typeface="Aptos"/>
              </a:defRPr>
            </a:pPr>
            <a:r>
              <a:rPr lang="en-GB" sz="1700" dirty="0">
                <a:solidFill>
                  <a:srgbClr val="2A3441"/>
                </a:solidFill>
                <a:latin typeface="Aptos"/>
              </a:rPr>
              <a:t>Do not blame carers or assume a child’s behaviour is caused by biology alone. Try to reduce stress, focus on what the child does well, and consider their health, language skills and surroundings together.</a:t>
            </a: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9F7F1"/>
        </a:solidFill>
        <a:effectLst/>
      </p:bgPr>
    </p:bg>
    <p:spTree>
      <p:nvGrpSpPr>
        <p:cNvPr id="1" name=""/>
        <p:cNvGrpSpPr/>
        <p:nvPr/>
      </p:nvGrpSpPr>
      <p:grpSpPr>
        <a:xfrm>
          <a:off x="0" y="0"/>
          <a:ext cx="0" cy="0"/>
          <a:chOff x="0" y="0"/>
          <a:chExt cx="0" cy="0"/>
        </a:xfrm>
      </p:grpSpPr>
      <p:sp>
        <p:nvSpPr>
          <p:cNvPr id="2" name="TextBox 1"/>
          <p:cNvSpPr txBox="1"/>
          <p:nvPr/>
        </p:nvSpPr>
        <p:spPr>
          <a:xfrm>
            <a:off x="594360" y="320040"/>
            <a:ext cx="10881360" cy="502920"/>
          </a:xfrm>
          <a:prstGeom prst="rect">
            <a:avLst/>
          </a:prstGeom>
          <a:noFill/>
        </p:spPr>
        <p:txBody>
          <a:bodyPr wrap="none" lIns="45720" rIns="45720" anchor="t">
            <a:spAutoFit/>
          </a:bodyPr>
          <a:lstStyle/>
          <a:p>
            <a:pPr>
              <a:defRPr sz="2700" b="1">
                <a:solidFill>
                  <a:srgbClr val="19273D"/>
                </a:solidFill>
                <a:latin typeface="Aptos"/>
              </a:defRPr>
            </a:pPr>
            <a:r>
              <a:t>6. Critical evaluation: value and limitations</a:t>
            </a:r>
          </a:p>
        </p:txBody>
      </p:sp>
      <p:sp>
        <p:nvSpPr>
          <p:cNvPr id="3" name="TextBox 2"/>
          <p:cNvSpPr txBox="1"/>
          <p:nvPr/>
        </p:nvSpPr>
        <p:spPr>
          <a:xfrm>
            <a:off x="621792" y="841248"/>
            <a:ext cx="10698480" cy="320040"/>
          </a:xfrm>
          <a:prstGeom prst="rect">
            <a:avLst/>
          </a:prstGeom>
          <a:noFill/>
        </p:spPr>
        <p:txBody>
          <a:bodyPr wrap="none" lIns="45720" rIns="45720" anchor="t">
            <a:spAutoFit/>
          </a:bodyPr>
          <a:lstStyle/>
          <a:p>
            <a:pPr>
              <a:defRPr sz="1100" b="0">
                <a:solidFill>
                  <a:srgbClr val="626D7A"/>
                </a:solidFill>
                <a:latin typeface="Aptos"/>
              </a:defRPr>
            </a:pPr>
            <a:r>
              <a:t>Use theory as a guide, not a complete explanation</a:t>
            </a:r>
          </a:p>
        </p:txBody>
      </p:sp>
      <p:sp>
        <p:nvSpPr>
          <p:cNvPr id="4" name="Rectangle 3"/>
          <p:cNvSpPr/>
          <p:nvPr/>
        </p:nvSpPr>
        <p:spPr>
          <a:xfrm>
            <a:off x="621792" y="1225296"/>
            <a:ext cx="713232" cy="50292"/>
          </a:xfrm>
          <a:prstGeom prst="rect">
            <a:avLst/>
          </a:prstGeom>
          <a:solidFill>
            <a:srgbClr val="2485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11109960" y="6446520"/>
            <a:ext cx="457200" cy="182880"/>
          </a:xfrm>
          <a:prstGeom prst="rect">
            <a:avLst/>
          </a:prstGeom>
          <a:noFill/>
        </p:spPr>
        <p:txBody>
          <a:bodyPr wrap="none" lIns="45720" rIns="45720" anchor="t">
            <a:spAutoFit/>
          </a:bodyPr>
          <a:lstStyle/>
          <a:p>
            <a:pPr algn="r">
              <a:defRPr sz="1000" b="0">
                <a:solidFill>
                  <a:srgbClr val="626D7A"/>
                </a:solidFill>
                <a:latin typeface="Aptos"/>
              </a:defRPr>
            </a:pPr>
            <a:r>
              <a:t>7</a:t>
            </a:r>
          </a:p>
        </p:txBody>
      </p:sp>
      <p:sp>
        <p:nvSpPr>
          <p:cNvPr id="6" name="Rounded Rectangle 5"/>
          <p:cNvSpPr/>
          <p:nvPr/>
        </p:nvSpPr>
        <p:spPr>
          <a:xfrm>
            <a:off x="713232" y="1572768"/>
            <a:ext cx="5257800" cy="3063240"/>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713232" y="1572768"/>
            <a:ext cx="82296" cy="3063240"/>
          </a:xfrm>
          <a:prstGeom prst="rect">
            <a:avLst/>
          </a:prstGeom>
          <a:solidFill>
            <a:srgbClr val="2485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14400" y="1719072"/>
            <a:ext cx="4892040" cy="347472"/>
          </a:xfrm>
          <a:prstGeom prst="rect">
            <a:avLst/>
          </a:prstGeom>
          <a:noFill/>
        </p:spPr>
        <p:txBody>
          <a:bodyPr wrap="none" lIns="45720" rIns="45720" anchor="t">
            <a:spAutoFit/>
          </a:bodyPr>
          <a:lstStyle/>
          <a:p>
            <a:pPr>
              <a:defRPr sz="1700" b="1">
                <a:solidFill>
                  <a:srgbClr val="19273D"/>
                </a:solidFill>
                <a:latin typeface="Aptos"/>
              </a:defRPr>
            </a:pPr>
            <a:r>
              <a:t>What the theory contributes</a:t>
            </a:r>
          </a:p>
        </p:txBody>
      </p:sp>
      <p:sp>
        <p:nvSpPr>
          <p:cNvPr id="9" name="TextBox 8"/>
          <p:cNvSpPr txBox="1"/>
          <p:nvPr/>
        </p:nvSpPr>
        <p:spPr>
          <a:xfrm>
            <a:off x="914399" y="2139696"/>
            <a:ext cx="4652211" cy="2508379"/>
          </a:xfrm>
          <a:prstGeom prst="rect">
            <a:avLst/>
          </a:prstGeom>
          <a:noFill/>
        </p:spPr>
        <p:txBody>
          <a:bodyPr wrap="square" lIns="45720" rIns="45720" anchor="t">
            <a:spAutoFit/>
          </a:bodyPr>
          <a:lstStyle/>
          <a:p>
            <a:pPr lvl="0"/>
            <a:r>
              <a:rPr lang="en-GB" dirty="0"/>
              <a:t>Focuses on helping children feel safe and build trusting relationships</a:t>
            </a:r>
          </a:p>
          <a:p>
            <a:pPr lvl="0"/>
            <a:r>
              <a:rPr lang="en-GB" dirty="0"/>
              <a:t>Explains why upset children may be less willing to explore</a:t>
            </a:r>
          </a:p>
          <a:p>
            <a:pPr lvl="0"/>
            <a:r>
              <a:rPr lang="en-GB" dirty="0"/>
              <a:t>Supports having a regular key person who understands and responds to the child’s needs</a:t>
            </a:r>
          </a:p>
          <a:p>
            <a:pPr lvl="0"/>
            <a:r>
              <a:rPr lang="en-GB" dirty="0"/>
              <a:t>Encourages working together with parents and carers</a:t>
            </a:r>
          </a:p>
          <a:p>
            <a:pPr>
              <a:defRPr sz="1300" b="0">
                <a:solidFill>
                  <a:srgbClr val="2A3441"/>
                </a:solidFill>
                <a:latin typeface="Aptos"/>
              </a:defRPr>
            </a:pPr>
            <a:endParaRPr dirty="0"/>
          </a:p>
        </p:txBody>
      </p:sp>
      <p:sp>
        <p:nvSpPr>
          <p:cNvPr id="10" name="Rounded Rectangle 9"/>
          <p:cNvSpPr/>
          <p:nvPr/>
        </p:nvSpPr>
        <p:spPr>
          <a:xfrm>
            <a:off x="6217920" y="1572768"/>
            <a:ext cx="5257800" cy="3063240"/>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6217920" y="1572768"/>
            <a:ext cx="82296" cy="3063240"/>
          </a:xfrm>
          <a:prstGeom prst="rect">
            <a:avLst/>
          </a:prstGeom>
          <a:solidFill>
            <a:srgbClr val="DA766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996604" y="1651709"/>
            <a:ext cx="4892040" cy="347472"/>
          </a:xfrm>
          <a:prstGeom prst="rect">
            <a:avLst/>
          </a:prstGeom>
          <a:noFill/>
        </p:spPr>
        <p:txBody>
          <a:bodyPr wrap="none" lIns="45720" rIns="45720" anchor="t">
            <a:spAutoFit/>
          </a:bodyPr>
          <a:lstStyle/>
          <a:p>
            <a:pPr>
              <a:defRPr sz="1700" b="1">
                <a:solidFill>
                  <a:srgbClr val="19273D"/>
                </a:solidFill>
                <a:latin typeface="Aptos"/>
              </a:defRPr>
            </a:pPr>
            <a:r>
              <a:t>What it cannot tell us alone</a:t>
            </a:r>
          </a:p>
        </p:txBody>
      </p:sp>
      <p:sp>
        <p:nvSpPr>
          <p:cNvPr id="13" name="TextBox 12"/>
          <p:cNvSpPr txBox="1"/>
          <p:nvPr/>
        </p:nvSpPr>
        <p:spPr>
          <a:xfrm>
            <a:off x="6432884" y="2318499"/>
            <a:ext cx="5134276" cy="2508379"/>
          </a:xfrm>
          <a:prstGeom prst="rect">
            <a:avLst/>
          </a:prstGeom>
          <a:noFill/>
        </p:spPr>
        <p:txBody>
          <a:bodyPr wrap="square" lIns="45720" rIns="45720" anchor="t">
            <a:spAutoFit/>
          </a:bodyPr>
          <a:lstStyle/>
          <a:p>
            <a:pPr lvl="0"/>
            <a:r>
              <a:rPr lang="en-GB" dirty="0"/>
              <a:t>We cannot tell Shona’s attachment style or diagnose her from these signs alone.</a:t>
            </a:r>
          </a:p>
          <a:p>
            <a:pPr lvl="0"/>
            <a:r>
              <a:rPr lang="en-GB" dirty="0"/>
              <a:t>It may overlook language difficulties, disabilities, culture and other factors.</a:t>
            </a:r>
          </a:p>
          <a:p>
            <a:pPr lvl="0"/>
            <a:r>
              <a:rPr lang="en-GB" dirty="0"/>
              <a:t>It could lead to blaming parents or carers or making family relationships seem too simple.</a:t>
            </a:r>
          </a:p>
          <a:p>
            <a:pPr lvl="0"/>
            <a:r>
              <a:rPr lang="en-GB" dirty="0"/>
              <a:t>Just because two things are linked does not mean one causes the other.</a:t>
            </a:r>
          </a:p>
          <a:p>
            <a:pPr>
              <a:defRPr sz="1300" b="0">
                <a:solidFill>
                  <a:srgbClr val="2A3441"/>
                </a:solidFill>
                <a:latin typeface="Aptos"/>
              </a:defRPr>
            </a:pPr>
            <a:endParaRPr dirty="0"/>
          </a:p>
        </p:txBody>
      </p:sp>
      <p:sp>
        <p:nvSpPr>
          <p:cNvPr id="14" name="TextBox 13"/>
          <p:cNvSpPr txBox="1"/>
          <p:nvPr/>
        </p:nvSpPr>
        <p:spPr>
          <a:xfrm>
            <a:off x="868680" y="5074919"/>
            <a:ext cx="10039952" cy="553998"/>
          </a:xfrm>
          <a:prstGeom prst="rect">
            <a:avLst/>
          </a:prstGeom>
          <a:noFill/>
        </p:spPr>
        <p:txBody>
          <a:bodyPr wrap="square" lIns="45720" rIns="45720" anchor="t">
            <a:spAutoFit/>
          </a:bodyPr>
          <a:lstStyle/>
          <a:p>
            <a:pPr>
              <a:defRPr sz="1500" b="1">
                <a:solidFill>
                  <a:srgbClr val="19273D"/>
                </a:solidFill>
                <a:latin typeface="Aptos"/>
              </a:defRPr>
            </a:pPr>
            <a:r>
              <a:rPr lang="en-GB" sz="1500" b="1" dirty="0">
                <a:solidFill>
                  <a:srgbClr val="19273D"/>
                </a:solidFill>
                <a:latin typeface="Aptos"/>
              </a:rPr>
              <a:t>To keep the child safe, observe them over time, listen to the family, include everyone’s needs and follow the correct steps if extra help or protection is needed.</a:t>
            </a: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9F7F1"/>
        </a:solidFill>
        <a:effectLst/>
      </p:bgPr>
    </p:bg>
    <p:spTree>
      <p:nvGrpSpPr>
        <p:cNvPr id="1" name=""/>
        <p:cNvGrpSpPr/>
        <p:nvPr/>
      </p:nvGrpSpPr>
      <p:grpSpPr>
        <a:xfrm>
          <a:off x="0" y="0"/>
          <a:ext cx="0" cy="0"/>
          <a:chOff x="0" y="0"/>
          <a:chExt cx="0" cy="0"/>
        </a:xfrm>
      </p:grpSpPr>
      <p:sp>
        <p:nvSpPr>
          <p:cNvPr id="2" name="TextBox 1"/>
          <p:cNvSpPr txBox="1"/>
          <p:nvPr/>
        </p:nvSpPr>
        <p:spPr>
          <a:xfrm>
            <a:off x="594360" y="320040"/>
            <a:ext cx="10881360" cy="502920"/>
          </a:xfrm>
          <a:prstGeom prst="rect">
            <a:avLst/>
          </a:prstGeom>
          <a:noFill/>
        </p:spPr>
        <p:txBody>
          <a:bodyPr wrap="none" lIns="45720" rIns="45720" anchor="t">
            <a:spAutoFit/>
          </a:bodyPr>
          <a:lstStyle/>
          <a:p>
            <a:pPr>
              <a:defRPr sz="2700" b="1">
                <a:solidFill>
                  <a:srgbClr val="19273D"/>
                </a:solidFill>
                <a:latin typeface="Aptos"/>
              </a:defRPr>
            </a:pPr>
            <a:r>
              <a:t>7. Measuring progress and working in partnership</a:t>
            </a:r>
          </a:p>
        </p:txBody>
      </p:sp>
      <p:sp>
        <p:nvSpPr>
          <p:cNvPr id="3" name="TextBox 2"/>
          <p:cNvSpPr txBox="1"/>
          <p:nvPr/>
        </p:nvSpPr>
        <p:spPr>
          <a:xfrm>
            <a:off x="621792" y="841248"/>
            <a:ext cx="10698480" cy="320040"/>
          </a:xfrm>
          <a:prstGeom prst="rect">
            <a:avLst/>
          </a:prstGeom>
          <a:noFill/>
        </p:spPr>
        <p:txBody>
          <a:bodyPr wrap="none" lIns="45720" rIns="45720" anchor="t">
            <a:spAutoFit/>
          </a:bodyPr>
          <a:lstStyle/>
          <a:p>
            <a:pPr>
              <a:defRPr sz="1100" b="0">
                <a:solidFill>
                  <a:srgbClr val="626D7A"/>
                </a:solidFill>
                <a:latin typeface="Aptos"/>
              </a:defRPr>
            </a:pPr>
            <a:r>
              <a:t>Agree small, observable outcomes</a:t>
            </a:r>
          </a:p>
        </p:txBody>
      </p:sp>
      <p:sp>
        <p:nvSpPr>
          <p:cNvPr id="4" name="Rectangle 3"/>
          <p:cNvSpPr/>
          <p:nvPr/>
        </p:nvSpPr>
        <p:spPr>
          <a:xfrm>
            <a:off x="621792" y="1225296"/>
            <a:ext cx="713232" cy="50292"/>
          </a:xfrm>
          <a:prstGeom prst="rect">
            <a:avLst/>
          </a:prstGeom>
          <a:solidFill>
            <a:srgbClr val="2485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11109960" y="6446520"/>
            <a:ext cx="457200" cy="182880"/>
          </a:xfrm>
          <a:prstGeom prst="rect">
            <a:avLst/>
          </a:prstGeom>
          <a:noFill/>
        </p:spPr>
        <p:txBody>
          <a:bodyPr wrap="none" lIns="45720" rIns="45720" anchor="t">
            <a:spAutoFit/>
          </a:bodyPr>
          <a:lstStyle/>
          <a:p>
            <a:pPr algn="r">
              <a:defRPr sz="1000" b="0">
                <a:solidFill>
                  <a:srgbClr val="626D7A"/>
                </a:solidFill>
                <a:latin typeface="Aptos"/>
              </a:defRPr>
            </a:pPr>
            <a:r>
              <a:t>8</a:t>
            </a:r>
          </a:p>
        </p:txBody>
      </p:sp>
      <p:sp>
        <p:nvSpPr>
          <p:cNvPr id="6" name="Rounded Rectangle 5"/>
          <p:cNvSpPr/>
          <p:nvPr/>
        </p:nvSpPr>
        <p:spPr>
          <a:xfrm>
            <a:off x="713232" y="1554480"/>
            <a:ext cx="3520440" cy="2011680"/>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713232" y="1554480"/>
            <a:ext cx="82296" cy="2011680"/>
          </a:xfrm>
          <a:prstGeom prst="rect">
            <a:avLst/>
          </a:prstGeom>
          <a:solidFill>
            <a:srgbClr val="2485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14400" y="1700784"/>
            <a:ext cx="3154680" cy="347472"/>
          </a:xfrm>
          <a:prstGeom prst="rect">
            <a:avLst/>
          </a:prstGeom>
          <a:noFill/>
        </p:spPr>
        <p:txBody>
          <a:bodyPr wrap="none" lIns="45720" rIns="45720" anchor="t">
            <a:spAutoFit/>
          </a:bodyPr>
          <a:lstStyle/>
          <a:p>
            <a:pPr>
              <a:defRPr sz="1700" b="1">
                <a:solidFill>
                  <a:srgbClr val="19273D"/>
                </a:solidFill>
                <a:latin typeface="Aptos"/>
              </a:defRPr>
            </a:pPr>
            <a:r>
              <a:t>Emotional</a:t>
            </a:r>
          </a:p>
        </p:txBody>
      </p:sp>
      <p:sp>
        <p:nvSpPr>
          <p:cNvPr id="9" name="TextBox 8"/>
          <p:cNvSpPr txBox="1"/>
          <p:nvPr/>
        </p:nvSpPr>
        <p:spPr>
          <a:xfrm>
            <a:off x="914400" y="2121408"/>
            <a:ext cx="2757156" cy="692497"/>
          </a:xfrm>
          <a:prstGeom prst="rect">
            <a:avLst/>
          </a:prstGeom>
          <a:noFill/>
        </p:spPr>
        <p:txBody>
          <a:bodyPr wrap="square" lIns="45720" rIns="45720" anchor="t">
            <a:spAutoFit/>
          </a:bodyPr>
          <a:lstStyle/>
          <a:p>
            <a:pPr>
              <a:defRPr sz="1300" b="0">
                <a:solidFill>
                  <a:srgbClr val="2A3441"/>
                </a:solidFill>
                <a:latin typeface="Aptos"/>
              </a:defRPr>
            </a:pPr>
            <a:r>
              <a:rPr dirty="0"/>
              <a:t>Over time, Shona settles with support and recovers from distress more readily.</a:t>
            </a:r>
          </a:p>
        </p:txBody>
      </p:sp>
      <p:sp>
        <p:nvSpPr>
          <p:cNvPr id="10" name="Rounded Rectangle 9"/>
          <p:cNvSpPr/>
          <p:nvPr/>
        </p:nvSpPr>
        <p:spPr>
          <a:xfrm>
            <a:off x="4343400" y="1554480"/>
            <a:ext cx="3520440" cy="2011680"/>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43400" y="1554480"/>
            <a:ext cx="82296" cy="2011680"/>
          </a:xfrm>
          <a:prstGeom prst="rect">
            <a:avLst/>
          </a:prstGeom>
          <a:solidFill>
            <a:srgbClr val="ECB5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44568" y="1700784"/>
            <a:ext cx="3154680" cy="347472"/>
          </a:xfrm>
          <a:prstGeom prst="rect">
            <a:avLst/>
          </a:prstGeom>
          <a:noFill/>
        </p:spPr>
        <p:txBody>
          <a:bodyPr wrap="none" lIns="45720" rIns="45720" anchor="t">
            <a:spAutoFit/>
          </a:bodyPr>
          <a:lstStyle/>
          <a:p>
            <a:pPr>
              <a:defRPr sz="1700" b="1">
                <a:solidFill>
                  <a:srgbClr val="19273D"/>
                </a:solidFill>
                <a:latin typeface="Aptos"/>
              </a:defRPr>
            </a:pPr>
            <a:r>
              <a:t>Communication</a:t>
            </a:r>
          </a:p>
        </p:txBody>
      </p:sp>
      <p:sp>
        <p:nvSpPr>
          <p:cNvPr id="13" name="TextBox 12"/>
          <p:cNvSpPr txBox="1"/>
          <p:nvPr/>
        </p:nvSpPr>
        <p:spPr>
          <a:xfrm>
            <a:off x="4544568" y="2121408"/>
            <a:ext cx="2724912" cy="692497"/>
          </a:xfrm>
          <a:prstGeom prst="rect">
            <a:avLst/>
          </a:prstGeom>
          <a:noFill/>
        </p:spPr>
        <p:txBody>
          <a:bodyPr wrap="square" lIns="45720" rIns="45720" anchor="t">
            <a:spAutoFit/>
          </a:bodyPr>
          <a:lstStyle/>
          <a:p>
            <a:pPr>
              <a:defRPr sz="1300" b="0">
                <a:solidFill>
                  <a:srgbClr val="2A3441"/>
                </a:solidFill>
                <a:latin typeface="Aptos"/>
              </a:defRPr>
            </a:pPr>
            <a:r>
              <a:rPr dirty="0"/>
              <a:t>She increasingly uses gestures, words, pictures or other ways to express needs.</a:t>
            </a:r>
          </a:p>
        </p:txBody>
      </p:sp>
      <p:sp>
        <p:nvSpPr>
          <p:cNvPr id="14" name="Rounded Rectangle 13"/>
          <p:cNvSpPr/>
          <p:nvPr/>
        </p:nvSpPr>
        <p:spPr>
          <a:xfrm>
            <a:off x="7973568" y="1554480"/>
            <a:ext cx="3520440" cy="2011680"/>
          </a:xfrm>
          <a:prstGeom prst="roundRect">
            <a:avLst/>
          </a:prstGeom>
          <a:solidFill>
            <a:srgbClr val="FFFFFF"/>
          </a:solidFill>
          <a:ln>
            <a:solidFill>
              <a:srgbClr val="E2E8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7973568" y="1554480"/>
            <a:ext cx="82296" cy="2011680"/>
          </a:xfrm>
          <a:prstGeom prst="rect">
            <a:avLst/>
          </a:prstGeom>
          <a:solidFill>
            <a:srgbClr val="DA766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174736" y="1700784"/>
            <a:ext cx="3154680" cy="347472"/>
          </a:xfrm>
          <a:prstGeom prst="rect">
            <a:avLst/>
          </a:prstGeom>
          <a:noFill/>
        </p:spPr>
        <p:txBody>
          <a:bodyPr wrap="none" lIns="45720" rIns="45720" anchor="t">
            <a:spAutoFit/>
          </a:bodyPr>
          <a:lstStyle/>
          <a:p>
            <a:pPr>
              <a:defRPr sz="1700" b="1">
                <a:solidFill>
                  <a:srgbClr val="19273D"/>
                </a:solidFill>
                <a:latin typeface="Aptos"/>
              </a:defRPr>
            </a:pPr>
            <a:r>
              <a:t>Social and physical</a:t>
            </a:r>
          </a:p>
        </p:txBody>
      </p:sp>
      <p:sp>
        <p:nvSpPr>
          <p:cNvPr id="17" name="TextBox 16"/>
          <p:cNvSpPr txBox="1"/>
          <p:nvPr/>
        </p:nvSpPr>
        <p:spPr>
          <a:xfrm>
            <a:off x="8174736" y="2121408"/>
            <a:ext cx="3054096" cy="692497"/>
          </a:xfrm>
          <a:prstGeom prst="rect">
            <a:avLst/>
          </a:prstGeom>
          <a:noFill/>
        </p:spPr>
        <p:txBody>
          <a:bodyPr wrap="square" lIns="45720" rIns="45720" anchor="t">
            <a:spAutoFit/>
          </a:bodyPr>
          <a:lstStyle/>
          <a:p>
            <a:pPr>
              <a:defRPr sz="1300" b="0">
                <a:solidFill>
                  <a:srgbClr val="2A3441"/>
                </a:solidFill>
                <a:latin typeface="Aptos"/>
              </a:defRPr>
            </a:pPr>
            <a:r>
              <a:rPr lang="en-GB" sz="1300" dirty="0">
                <a:solidFill>
                  <a:srgbClr val="2A3441"/>
                </a:solidFill>
                <a:latin typeface="Aptos"/>
              </a:rPr>
              <a:t>She explores play areas, uses different toys and materials, and slowly starts joining in with other children.</a:t>
            </a:r>
            <a:endParaRPr dirty="0"/>
          </a:p>
        </p:txBody>
      </p:sp>
      <p:sp>
        <p:nvSpPr>
          <p:cNvPr id="18" name="TextBox 17"/>
          <p:cNvSpPr txBox="1"/>
          <p:nvPr/>
        </p:nvSpPr>
        <p:spPr>
          <a:xfrm>
            <a:off x="868680" y="4069080"/>
            <a:ext cx="10332720" cy="365760"/>
          </a:xfrm>
          <a:prstGeom prst="rect">
            <a:avLst/>
          </a:prstGeom>
          <a:noFill/>
        </p:spPr>
        <p:txBody>
          <a:bodyPr wrap="none" lIns="45720" rIns="45720" anchor="t">
            <a:spAutoFit/>
          </a:bodyPr>
          <a:lstStyle/>
          <a:p>
            <a:pPr>
              <a:defRPr sz="1800" b="1">
                <a:solidFill>
                  <a:srgbClr val="19273D"/>
                </a:solidFill>
                <a:latin typeface="Aptos"/>
              </a:defRPr>
            </a:pPr>
            <a:r>
              <a:t>Review cycle</a:t>
            </a:r>
          </a:p>
        </p:txBody>
      </p:sp>
      <p:sp>
        <p:nvSpPr>
          <p:cNvPr id="19" name="TextBox 18"/>
          <p:cNvSpPr txBox="1"/>
          <p:nvPr/>
        </p:nvSpPr>
        <p:spPr>
          <a:xfrm>
            <a:off x="896112" y="4526280"/>
            <a:ext cx="8664983" cy="707886"/>
          </a:xfrm>
          <a:prstGeom prst="rect">
            <a:avLst/>
          </a:prstGeom>
          <a:noFill/>
        </p:spPr>
        <p:txBody>
          <a:bodyPr wrap="square" lIns="45720" rIns="45720" anchor="t">
            <a:spAutoFit/>
          </a:bodyPr>
          <a:lstStyle/>
          <a:p>
            <a:pPr>
              <a:defRPr sz="2000" b="1">
                <a:solidFill>
                  <a:srgbClr val="248587"/>
                </a:solidFill>
                <a:latin typeface="Aptos"/>
              </a:defRPr>
            </a:pPr>
            <a:r>
              <a:rPr dirty="0"/>
              <a:t>Observe → agree one goal with carers → try strategies consistently → record what changes → review and adapt.</a:t>
            </a:r>
          </a:p>
        </p:txBody>
      </p:sp>
      <p:sp>
        <p:nvSpPr>
          <p:cNvPr id="20" name="TextBox 19"/>
          <p:cNvSpPr txBox="1"/>
          <p:nvPr/>
        </p:nvSpPr>
        <p:spPr>
          <a:xfrm>
            <a:off x="896112" y="5486400"/>
            <a:ext cx="10332720" cy="457200"/>
          </a:xfrm>
          <a:prstGeom prst="rect">
            <a:avLst/>
          </a:prstGeom>
          <a:noFill/>
        </p:spPr>
        <p:txBody>
          <a:bodyPr wrap="none" lIns="45720" rIns="45720" anchor="t">
            <a:spAutoFit/>
          </a:bodyPr>
          <a:lstStyle/>
          <a:p>
            <a:pPr>
              <a:defRPr sz="1300" b="0">
                <a:solidFill>
                  <a:srgbClr val="626D7A"/>
                </a:solidFill>
                <a:latin typeface="Aptos"/>
              </a:defRPr>
            </a:pPr>
            <a:r>
              <a:t>If communication concerns persist, discuss with carers and follow local pathways for health visitor, GP, speech and language or SEND support.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9F7F1"/>
        </a:solidFill>
        <a:effectLst/>
      </p:bgPr>
    </p:bg>
    <p:spTree>
      <p:nvGrpSpPr>
        <p:cNvPr id="1" name=""/>
        <p:cNvGrpSpPr/>
        <p:nvPr/>
      </p:nvGrpSpPr>
      <p:grpSpPr>
        <a:xfrm>
          <a:off x="0" y="0"/>
          <a:ext cx="0" cy="0"/>
          <a:chOff x="0" y="0"/>
          <a:chExt cx="0" cy="0"/>
        </a:xfrm>
      </p:grpSpPr>
      <p:sp>
        <p:nvSpPr>
          <p:cNvPr id="2" name="TextBox 1"/>
          <p:cNvSpPr txBox="1"/>
          <p:nvPr/>
        </p:nvSpPr>
        <p:spPr>
          <a:xfrm>
            <a:off x="594360" y="320040"/>
            <a:ext cx="10881360" cy="502920"/>
          </a:xfrm>
          <a:prstGeom prst="rect">
            <a:avLst/>
          </a:prstGeom>
          <a:noFill/>
        </p:spPr>
        <p:txBody>
          <a:bodyPr wrap="none" lIns="45720" rIns="45720" anchor="t">
            <a:spAutoFit/>
          </a:bodyPr>
          <a:lstStyle/>
          <a:p>
            <a:pPr>
              <a:defRPr sz="2700" b="1">
                <a:solidFill>
                  <a:srgbClr val="19273D"/>
                </a:solidFill>
                <a:latin typeface="Aptos"/>
              </a:defRPr>
            </a:pPr>
            <a:r>
              <a:t>References</a:t>
            </a:r>
          </a:p>
        </p:txBody>
      </p:sp>
      <p:sp>
        <p:nvSpPr>
          <p:cNvPr id="3" name="TextBox 2"/>
          <p:cNvSpPr txBox="1"/>
          <p:nvPr/>
        </p:nvSpPr>
        <p:spPr>
          <a:xfrm>
            <a:off x="621792" y="841248"/>
            <a:ext cx="10698480" cy="320040"/>
          </a:xfrm>
          <a:prstGeom prst="rect">
            <a:avLst/>
          </a:prstGeom>
          <a:noFill/>
        </p:spPr>
        <p:txBody>
          <a:bodyPr wrap="none" lIns="45720" rIns="45720" anchor="t">
            <a:spAutoFit/>
          </a:bodyPr>
          <a:lstStyle/>
          <a:p>
            <a:pPr>
              <a:defRPr sz="1100" b="0">
                <a:solidFill>
                  <a:srgbClr val="626D7A"/>
                </a:solidFill>
                <a:latin typeface="Aptos"/>
              </a:defRPr>
            </a:pPr>
            <a:r>
              <a:t>Harvard style • selected academic sources</a:t>
            </a:r>
          </a:p>
        </p:txBody>
      </p:sp>
      <p:sp>
        <p:nvSpPr>
          <p:cNvPr id="4" name="Rectangle 3"/>
          <p:cNvSpPr/>
          <p:nvPr/>
        </p:nvSpPr>
        <p:spPr>
          <a:xfrm>
            <a:off x="621792" y="1225296"/>
            <a:ext cx="713232" cy="50292"/>
          </a:xfrm>
          <a:prstGeom prst="rect">
            <a:avLst/>
          </a:prstGeom>
          <a:solidFill>
            <a:srgbClr val="2485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11109960" y="6446520"/>
            <a:ext cx="457200" cy="182880"/>
          </a:xfrm>
          <a:prstGeom prst="rect">
            <a:avLst/>
          </a:prstGeom>
          <a:noFill/>
        </p:spPr>
        <p:txBody>
          <a:bodyPr wrap="none" lIns="45720" rIns="45720" anchor="t">
            <a:spAutoFit/>
          </a:bodyPr>
          <a:lstStyle/>
          <a:p>
            <a:pPr algn="r">
              <a:defRPr sz="1000" b="0">
                <a:solidFill>
                  <a:srgbClr val="626D7A"/>
                </a:solidFill>
                <a:latin typeface="Aptos"/>
              </a:defRPr>
            </a:pPr>
            <a:r>
              <a:t>9</a:t>
            </a:r>
          </a:p>
        </p:txBody>
      </p:sp>
      <p:sp>
        <p:nvSpPr>
          <p:cNvPr id="6" name="TextBox 5"/>
          <p:cNvSpPr txBox="1"/>
          <p:nvPr/>
        </p:nvSpPr>
        <p:spPr>
          <a:xfrm>
            <a:off x="749808" y="1481328"/>
            <a:ext cx="10744200" cy="4480560"/>
          </a:xfrm>
          <a:prstGeom prst="rect">
            <a:avLst/>
          </a:prstGeom>
          <a:noFill/>
        </p:spPr>
        <p:txBody>
          <a:bodyPr wrap="square" lIns="73152" tIns="36576" rIns="73152" bIns="18288">
            <a:spAutoFit/>
          </a:bodyPr>
          <a:lstStyle/>
          <a:p>
            <a:pPr>
              <a:spcAft>
                <a:spcPts val="1200"/>
              </a:spcAft>
              <a:defRPr sz="1300">
                <a:solidFill>
                  <a:srgbClr val="2A3441"/>
                </a:solidFill>
                <a:latin typeface="Aptos"/>
              </a:defRPr>
            </a:pPr>
            <a:r>
              <a:t>Bowlby, J. (1969) Attachment and Loss. Vol. 1: Attachment. New York: Basic Books.</a:t>
            </a:r>
          </a:p>
          <a:p>
            <a:pPr>
              <a:spcAft>
                <a:spcPts val="1200"/>
              </a:spcAft>
              <a:defRPr sz="1300">
                <a:solidFill>
                  <a:srgbClr val="2A3441"/>
                </a:solidFill>
                <a:latin typeface="Aptos"/>
              </a:defRPr>
            </a:pPr>
            <a:r>
              <a:t>Bowlby, J. (1988) A Secure Base: Parent-Child Attachment and Healthy Human Development. London: Routledge.</a:t>
            </a:r>
          </a:p>
          <a:p>
            <a:pPr>
              <a:spcAft>
                <a:spcPts val="1200"/>
              </a:spcAft>
              <a:defRPr sz="1300">
                <a:solidFill>
                  <a:srgbClr val="2A3441"/>
                </a:solidFill>
                <a:latin typeface="Aptos"/>
              </a:defRPr>
            </a:pPr>
            <a:r>
              <a:t>Ainsworth, M.D.S., Blehar, M.C., Waters, E. and Wall, S. (1978) Patterns of Attachment: A Psychological Study of the Strange Situation. Hillsdale, NJ: Lawrence Erlbaum Associates.</a:t>
            </a:r>
          </a:p>
          <a:p>
            <a:pPr>
              <a:spcAft>
                <a:spcPts val="1200"/>
              </a:spcAft>
              <a:defRPr sz="1300">
                <a:solidFill>
                  <a:srgbClr val="2A3441"/>
                </a:solidFill>
                <a:latin typeface="Aptos"/>
              </a:defRPr>
            </a:pPr>
            <a:r>
              <a:t>Cassidy, J. and Shaver, P.R. (eds.) (2016) Handbook of Attachment: Theory, Research, and Clinical Applications. 3rd edn. New York: Guilford Press.</a:t>
            </a:r>
          </a:p>
          <a:p>
            <a:pPr>
              <a:spcAft>
                <a:spcPts val="1200"/>
              </a:spcAft>
              <a:defRPr sz="1300">
                <a:solidFill>
                  <a:srgbClr val="2A3441"/>
                </a:solidFill>
                <a:latin typeface="Aptos"/>
              </a:defRPr>
            </a:pPr>
            <a:r>
              <a:t>Thompson, R.A. (2016) ‘Early attachment and later development: Reframing the questions’, in Cassidy, J. and Shaver, P.R. (eds.) Handbook of Attachment. 3rd edn. New York: Guilford Press, pp. 330–348.</a:t>
            </a:r>
          </a:p>
          <a:p>
            <a:pPr>
              <a:spcAft>
                <a:spcPts val="1200"/>
              </a:spcAft>
              <a:defRPr sz="1300">
                <a:solidFill>
                  <a:srgbClr val="2A3441"/>
                </a:solidFill>
                <a:latin typeface="Aptos"/>
              </a:defRPr>
            </a:pPr>
            <a:r>
              <a:t>Fearon, R.M.P. and Roisman, G.I. (2017) ‘Attachment theory: Progress and future directions’, Current Opinion in Psychology, 15, pp. 131–136.</a:t>
            </a:r>
          </a:p>
        </p:txBody>
      </p:sp>
      <p:sp>
        <p:nvSpPr>
          <p:cNvPr id="7" name="TextBox 6"/>
          <p:cNvSpPr txBox="1"/>
          <p:nvPr/>
        </p:nvSpPr>
        <p:spPr>
          <a:xfrm>
            <a:off x="804672" y="5989320"/>
            <a:ext cx="10424160" cy="320040"/>
          </a:xfrm>
          <a:prstGeom prst="rect">
            <a:avLst/>
          </a:prstGeom>
          <a:noFill/>
        </p:spPr>
        <p:txBody>
          <a:bodyPr wrap="none" lIns="45720" rIns="45720" anchor="t">
            <a:spAutoFit/>
          </a:bodyPr>
          <a:lstStyle/>
          <a:p>
            <a:pPr>
              <a:defRPr sz="1100" b="0">
                <a:solidFill>
                  <a:srgbClr val="626D7A"/>
                </a:solidFill>
                <a:latin typeface="Aptos"/>
              </a:defRPr>
            </a:pPr>
            <a:r>
              <a:rPr dirty="0"/>
              <a:t>Use citations on slides to connect key claims to the evidence.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45</TotalTime>
  <Words>1243</Words>
  <Application>Microsoft Office PowerPoint</Application>
  <PresentationFormat>Widescreen</PresentationFormat>
  <Paragraphs>108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Maaria Ahmed (2519602)</cp:lastModifiedBy>
  <cp:revision>3</cp:revision>
  <dcterms:created xsi:type="dcterms:W3CDTF">2013-01-27T09:14:16Z</dcterms:created>
  <dcterms:modified xsi:type="dcterms:W3CDTF">2026-10-15T10:19:38Z</dcterms:modified>
  <cp:category/>
</cp:coreProperties>
</file>