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99" r:id="rId4"/>
    <p:sldId id="257" r:id="rId5"/>
    <p:sldId id="277" r:id="rId6"/>
    <p:sldId id="278" r:id="rId7"/>
    <p:sldId id="279" r:id="rId8"/>
    <p:sldId id="282" r:id="rId9"/>
    <p:sldId id="302" r:id="rId10"/>
    <p:sldId id="280" r:id="rId11"/>
    <p:sldId id="281" r:id="rId12"/>
    <p:sldId id="284" r:id="rId13"/>
    <p:sldId id="283" r:id="rId14"/>
    <p:sldId id="285" r:id="rId15"/>
    <p:sldId id="286" r:id="rId16"/>
    <p:sldId id="287" r:id="rId17"/>
    <p:sldId id="288" r:id="rId18"/>
    <p:sldId id="289" r:id="rId19"/>
    <p:sldId id="290" r:id="rId20"/>
    <p:sldId id="292" r:id="rId21"/>
    <p:sldId id="291" r:id="rId22"/>
    <p:sldId id="293" r:id="rId23"/>
    <p:sldId id="294" r:id="rId24"/>
    <p:sldId id="301" r:id="rId25"/>
    <p:sldId id="295" r:id="rId26"/>
    <p:sldId id="296" r:id="rId27"/>
    <p:sldId id="297" r:id="rId28"/>
    <p:sldId id="298" r:id="rId29"/>
    <p:sldId id="300" r:id="rId30"/>
    <p:sldId id="276" r:id="rId31"/>
    <p:sldId id="275"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5" d="100"/>
          <a:sy n="115" d="100"/>
        </p:scale>
        <p:origin x="37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2.xml.rels><?xml version="1.0" encoding="UTF-8" standalone="yes"?>
<Relationships xmlns="http://schemas.openxmlformats.org/package/2006/relationships"><Relationship Id="rId1" Type="http://schemas.openxmlformats.org/officeDocument/2006/relationships/image" Target="../media/image30.jpg"/></Relationships>
</file>

<file path=ppt/diagrams/_rels/drawing1.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2.xml.rels><?xml version="1.0" encoding="UTF-8" standalone="yes"?>
<Relationships xmlns="http://schemas.openxmlformats.org/package/2006/relationships"><Relationship Id="rId1" Type="http://schemas.openxmlformats.org/officeDocument/2006/relationships/image" Target="../media/image30.jp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0B6329-BA50-4377-9661-9139FCC3D510}"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3620666-F071-45EE-B371-68CA0523C67F}">
      <dgm:prSet/>
      <dgm:spPr/>
      <dgm:t>
        <a:bodyPr/>
        <a:lstStyle/>
        <a:p>
          <a:pPr>
            <a:lnSpc>
              <a:spcPct val="100000"/>
            </a:lnSpc>
          </a:pPr>
          <a:r>
            <a:rPr lang="en-GB"/>
            <a:t>Claims x2 </a:t>
          </a:r>
          <a:endParaRPr lang="en-US" dirty="0"/>
        </a:p>
      </dgm:t>
    </dgm:pt>
    <dgm:pt modelId="{5657390D-DED5-4B7F-86D0-7D09A1B101A8}" type="parTrans" cxnId="{5EBC4790-B0F2-480E-97B3-A74FF3A0268F}">
      <dgm:prSet/>
      <dgm:spPr/>
      <dgm:t>
        <a:bodyPr/>
        <a:lstStyle/>
        <a:p>
          <a:endParaRPr lang="en-US"/>
        </a:p>
      </dgm:t>
    </dgm:pt>
    <dgm:pt modelId="{8645EF73-3884-44AE-B9DB-DF795D27DB12}" type="sibTrans" cxnId="{5EBC4790-B0F2-480E-97B3-A74FF3A0268F}">
      <dgm:prSet/>
      <dgm:spPr/>
      <dgm:t>
        <a:bodyPr/>
        <a:lstStyle/>
        <a:p>
          <a:pPr>
            <a:lnSpc>
              <a:spcPct val="100000"/>
            </a:lnSpc>
          </a:pPr>
          <a:endParaRPr lang="en-US"/>
        </a:p>
      </dgm:t>
    </dgm:pt>
    <dgm:pt modelId="{F02CBEA5-24A2-4481-B4AE-68E7F1156AC3}">
      <dgm:prSet/>
      <dgm:spPr/>
      <dgm:t>
        <a:bodyPr/>
        <a:lstStyle/>
        <a:p>
          <a:pPr>
            <a:lnSpc>
              <a:spcPct val="100000"/>
            </a:lnSpc>
          </a:pPr>
          <a:r>
            <a:rPr lang="en-GB"/>
            <a:t>Knowledge x3</a:t>
          </a:r>
          <a:endParaRPr lang="en-US" dirty="0"/>
        </a:p>
      </dgm:t>
    </dgm:pt>
    <dgm:pt modelId="{85F05601-230C-42C1-9693-0E8F3D8016F8}" type="parTrans" cxnId="{EC122271-331A-4F11-90D5-897478F5EB0B}">
      <dgm:prSet/>
      <dgm:spPr/>
      <dgm:t>
        <a:bodyPr/>
        <a:lstStyle/>
        <a:p>
          <a:endParaRPr lang="en-US"/>
        </a:p>
      </dgm:t>
    </dgm:pt>
    <dgm:pt modelId="{6F51A846-B13C-4E30-8251-7F9AE9BA7B1D}" type="sibTrans" cxnId="{EC122271-331A-4F11-90D5-897478F5EB0B}">
      <dgm:prSet/>
      <dgm:spPr/>
      <dgm:t>
        <a:bodyPr/>
        <a:lstStyle/>
        <a:p>
          <a:pPr>
            <a:lnSpc>
              <a:spcPct val="100000"/>
            </a:lnSpc>
          </a:pPr>
          <a:endParaRPr lang="en-US"/>
        </a:p>
      </dgm:t>
    </dgm:pt>
    <dgm:pt modelId="{A178E2E0-494C-47C2-9A53-B790D29B09EA}">
      <dgm:prSet/>
      <dgm:spPr/>
      <dgm:t>
        <a:bodyPr/>
        <a:lstStyle/>
        <a:p>
          <a:pPr>
            <a:lnSpc>
              <a:spcPct val="100000"/>
            </a:lnSpc>
          </a:pPr>
          <a:r>
            <a:rPr lang="en-GB"/>
            <a:t>Literature x4</a:t>
          </a:r>
          <a:endParaRPr lang="en-US" dirty="0"/>
        </a:p>
      </dgm:t>
    </dgm:pt>
    <dgm:pt modelId="{6526E251-95BA-4FD1-9FC6-692CCCE0066A}" type="parTrans" cxnId="{9D066BFD-AB1B-4C5C-B18A-FAFC9E878EBA}">
      <dgm:prSet/>
      <dgm:spPr/>
      <dgm:t>
        <a:bodyPr/>
        <a:lstStyle/>
        <a:p>
          <a:endParaRPr lang="en-US"/>
        </a:p>
      </dgm:t>
    </dgm:pt>
    <dgm:pt modelId="{5814E8FF-DC1C-4B73-A663-DF918F69AF50}" type="sibTrans" cxnId="{9D066BFD-AB1B-4C5C-B18A-FAFC9E878EBA}">
      <dgm:prSet/>
      <dgm:spPr/>
      <dgm:t>
        <a:bodyPr/>
        <a:lstStyle/>
        <a:p>
          <a:pPr>
            <a:lnSpc>
              <a:spcPct val="100000"/>
            </a:lnSpc>
          </a:pPr>
          <a:endParaRPr lang="en-US"/>
        </a:p>
      </dgm:t>
    </dgm:pt>
    <dgm:pt modelId="{768F5445-803C-49CA-A24C-15D30B62F4F5}">
      <dgm:prSet/>
      <dgm:spPr/>
      <dgm:t>
        <a:bodyPr/>
        <a:lstStyle/>
        <a:p>
          <a:pPr>
            <a:lnSpc>
              <a:spcPct val="100000"/>
            </a:lnSpc>
          </a:pPr>
          <a:r>
            <a:rPr lang="en-GB"/>
            <a:t>Intellectual Projects x5</a:t>
          </a:r>
          <a:endParaRPr lang="en-US" dirty="0"/>
        </a:p>
      </dgm:t>
    </dgm:pt>
    <dgm:pt modelId="{4050167E-B272-417D-A00A-AE838CC1B54F}" type="parTrans" cxnId="{41603E30-4E40-49C3-A42F-21894D7B8C60}">
      <dgm:prSet/>
      <dgm:spPr/>
      <dgm:t>
        <a:bodyPr/>
        <a:lstStyle/>
        <a:p>
          <a:endParaRPr lang="en-US"/>
        </a:p>
      </dgm:t>
    </dgm:pt>
    <dgm:pt modelId="{1F43AE40-E215-4659-9D9F-EB0D3536E179}" type="sibTrans" cxnId="{41603E30-4E40-49C3-A42F-21894D7B8C60}">
      <dgm:prSet/>
      <dgm:spPr/>
      <dgm:t>
        <a:bodyPr/>
        <a:lstStyle/>
        <a:p>
          <a:endParaRPr lang="en-US"/>
        </a:p>
      </dgm:t>
    </dgm:pt>
    <dgm:pt modelId="{2DD15C5B-109F-4F8D-B2F5-83C19DA3A462}" type="pres">
      <dgm:prSet presAssocID="{190B6329-BA50-4377-9661-9139FCC3D510}" presName="root" presStyleCnt="0">
        <dgm:presLayoutVars>
          <dgm:dir/>
          <dgm:resizeHandles val="exact"/>
        </dgm:presLayoutVars>
      </dgm:prSet>
      <dgm:spPr/>
    </dgm:pt>
    <dgm:pt modelId="{DAEB93F7-8F6C-4D66-878D-9EE68AB0DAD2}" type="pres">
      <dgm:prSet presAssocID="{190B6329-BA50-4377-9661-9139FCC3D510}" presName="container" presStyleCnt="0">
        <dgm:presLayoutVars>
          <dgm:dir/>
          <dgm:resizeHandles val="exact"/>
        </dgm:presLayoutVars>
      </dgm:prSet>
      <dgm:spPr/>
    </dgm:pt>
    <dgm:pt modelId="{119FACE9-F38D-466D-84B8-9AEDE48E3360}" type="pres">
      <dgm:prSet presAssocID="{73620666-F071-45EE-B371-68CA0523C67F}" presName="compNode" presStyleCnt="0"/>
      <dgm:spPr/>
    </dgm:pt>
    <dgm:pt modelId="{B0DA6347-C702-4400-BFDF-252D32093072}" type="pres">
      <dgm:prSet presAssocID="{73620666-F071-45EE-B371-68CA0523C67F}" presName="iconBgRect" presStyleLbl="bgShp" presStyleIdx="0" presStyleCnt="4"/>
      <dgm:spPr/>
    </dgm:pt>
    <dgm:pt modelId="{3A30B917-F0FE-42B9-973D-2F2A010BE181}" type="pres">
      <dgm:prSet presAssocID="{73620666-F071-45EE-B371-68CA0523C67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C0DCA638-285D-45DC-92BA-823B8B62CFFA}" type="pres">
      <dgm:prSet presAssocID="{73620666-F071-45EE-B371-68CA0523C67F}" presName="spaceRect" presStyleCnt="0"/>
      <dgm:spPr/>
    </dgm:pt>
    <dgm:pt modelId="{22FE5C44-5096-4587-B44D-D8CD9B44BC9D}" type="pres">
      <dgm:prSet presAssocID="{73620666-F071-45EE-B371-68CA0523C67F}" presName="textRect" presStyleLbl="revTx" presStyleIdx="0" presStyleCnt="4">
        <dgm:presLayoutVars>
          <dgm:chMax val="1"/>
          <dgm:chPref val="1"/>
        </dgm:presLayoutVars>
      </dgm:prSet>
      <dgm:spPr/>
    </dgm:pt>
    <dgm:pt modelId="{2FB2259F-C12F-4E36-A174-6F05073355DF}" type="pres">
      <dgm:prSet presAssocID="{8645EF73-3884-44AE-B9DB-DF795D27DB12}" presName="sibTrans" presStyleLbl="sibTrans2D1" presStyleIdx="0" presStyleCnt="0"/>
      <dgm:spPr/>
    </dgm:pt>
    <dgm:pt modelId="{CD7C4AC2-0D0D-4F6F-8B60-BB39539AB524}" type="pres">
      <dgm:prSet presAssocID="{F02CBEA5-24A2-4481-B4AE-68E7F1156AC3}" presName="compNode" presStyleCnt="0"/>
      <dgm:spPr/>
    </dgm:pt>
    <dgm:pt modelId="{D5C80249-04A9-49DD-977D-45C01643212E}" type="pres">
      <dgm:prSet presAssocID="{F02CBEA5-24A2-4481-B4AE-68E7F1156AC3}" presName="iconBgRect" presStyleLbl="bgShp" presStyleIdx="1" presStyleCnt="4"/>
      <dgm:spPr/>
    </dgm:pt>
    <dgm:pt modelId="{DF99F974-17B0-4921-9858-F411DDDE1259}" type="pres">
      <dgm:prSet presAssocID="{F02CBEA5-24A2-4481-B4AE-68E7F1156AC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8F916B1D-C455-4BA4-AA22-5F57AEA7CA25}" type="pres">
      <dgm:prSet presAssocID="{F02CBEA5-24A2-4481-B4AE-68E7F1156AC3}" presName="spaceRect" presStyleCnt="0"/>
      <dgm:spPr/>
    </dgm:pt>
    <dgm:pt modelId="{24AB4EF9-D002-4CD3-9968-C5422F42FA5C}" type="pres">
      <dgm:prSet presAssocID="{F02CBEA5-24A2-4481-B4AE-68E7F1156AC3}" presName="textRect" presStyleLbl="revTx" presStyleIdx="1" presStyleCnt="4">
        <dgm:presLayoutVars>
          <dgm:chMax val="1"/>
          <dgm:chPref val="1"/>
        </dgm:presLayoutVars>
      </dgm:prSet>
      <dgm:spPr/>
    </dgm:pt>
    <dgm:pt modelId="{6E052758-77F4-4E5C-821A-A50E1C30EDB8}" type="pres">
      <dgm:prSet presAssocID="{6F51A846-B13C-4E30-8251-7F9AE9BA7B1D}" presName="sibTrans" presStyleLbl="sibTrans2D1" presStyleIdx="0" presStyleCnt="0"/>
      <dgm:spPr/>
    </dgm:pt>
    <dgm:pt modelId="{81DB189D-6E7E-4804-852C-EE1ACEBD1FB6}" type="pres">
      <dgm:prSet presAssocID="{A178E2E0-494C-47C2-9A53-B790D29B09EA}" presName="compNode" presStyleCnt="0"/>
      <dgm:spPr/>
    </dgm:pt>
    <dgm:pt modelId="{DDA5ACA5-2358-4B7F-98B9-255AE69CF7D4}" type="pres">
      <dgm:prSet presAssocID="{A178E2E0-494C-47C2-9A53-B790D29B09EA}" presName="iconBgRect" presStyleLbl="bgShp" presStyleIdx="2" presStyleCnt="4"/>
      <dgm:spPr/>
    </dgm:pt>
    <dgm:pt modelId="{E3D6C7C1-2302-4CA8-A49B-72A6D1D19674}" type="pres">
      <dgm:prSet presAssocID="{A178E2E0-494C-47C2-9A53-B790D29B09E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9CDEBE2A-1080-49DD-8C59-48B60E91BDFA}" type="pres">
      <dgm:prSet presAssocID="{A178E2E0-494C-47C2-9A53-B790D29B09EA}" presName="spaceRect" presStyleCnt="0"/>
      <dgm:spPr/>
    </dgm:pt>
    <dgm:pt modelId="{01AAF764-790A-45BF-A79A-44C5EFDA40C4}" type="pres">
      <dgm:prSet presAssocID="{A178E2E0-494C-47C2-9A53-B790D29B09EA}" presName="textRect" presStyleLbl="revTx" presStyleIdx="2" presStyleCnt="4">
        <dgm:presLayoutVars>
          <dgm:chMax val="1"/>
          <dgm:chPref val="1"/>
        </dgm:presLayoutVars>
      </dgm:prSet>
      <dgm:spPr/>
    </dgm:pt>
    <dgm:pt modelId="{CA9D7A9B-AD6E-41F1-B8F3-B1973AA84306}" type="pres">
      <dgm:prSet presAssocID="{5814E8FF-DC1C-4B73-A663-DF918F69AF50}" presName="sibTrans" presStyleLbl="sibTrans2D1" presStyleIdx="0" presStyleCnt="0"/>
      <dgm:spPr/>
    </dgm:pt>
    <dgm:pt modelId="{40DFCFB4-E327-4A80-8D55-4436F3AAF511}" type="pres">
      <dgm:prSet presAssocID="{768F5445-803C-49CA-A24C-15D30B62F4F5}" presName="compNode" presStyleCnt="0"/>
      <dgm:spPr/>
    </dgm:pt>
    <dgm:pt modelId="{48EF9297-F2B2-4617-A477-4DB29B9662C4}" type="pres">
      <dgm:prSet presAssocID="{768F5445-803C-49CA-A24C-15D30B62F4F5}" presName="iconBgRect" presStyleLbl="bgShp" presStyleIdx="3" presStyleCnt="4"/>
      <dgm:spPr/>
    </dgm:pt>
    <dgm:pt modelId="{D7FFD597-68DE-43F9-80AF-55EF75333D72}" type="pres">
      <dgm:prSet presAssocID="{768F5445-803C-49CA-A24C-15D30B62F4F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EFDD40EF-2D04-41EC-A855-346F0BA36F20}" type="pres">
      <dgm:prSet presAssocID="{768F5445-803C-49CA-A24C-15D30B62F4F5}" presName="spaceRect" presStyleCnt="0"/>
      <dgm:spPr/>
    </dgm:pt>
    <dgm:pt modelId="{DAE944FF-D8D8-4858-96A1-B7906D0E15BC}" type="pres">
      <dgm:prSet presAssocID="{768F5445-803C-49CA-A24C-15D30B62F4F5}" presName="textRect" presStyleLbl="revTx" presStyleIdx="3" presStyleCnt="4">
        <dgm:presLayoutVars>
          <dgm:chMax val="1"/>
          <dgm:chPref val="1"/>
        </dgm:presLayoutVars>
      </dgm:prSet>
      <dgm:spPr/>
    </dgm:pt>
  </dgm:ptLst>
  <dgm:cxnLst>
    <dgm:cxn modelId="{98F3AA23-F1EB-48F3-AE79-A9A82EC014C5}" type="presOf" srcId="{F02CBEA5-24A2-4481-B4AE-68E7F1156AC3}" destId="{24AB4EF9-D002-4CD3-9968-C5422F42FA5C}" srcOrd="0" destOrd="0" presId="urn:microsoft.com/office/officeart/2018/2/layout/IconCircleList"/>
    <dgm:cxn modelId="{0F209825-346A-4214-AA4C-2B7E3CC79E35}" type="presOf" srcId="{768F5445-803C-49CA-A24C-15D30B62F4F5}" destId="{DAE944FF-D8D8-4858-96A1-B7906D0E15BC}" srcOrd="0" destOrd="0" presId="urn:microsoft.com/office/officeart/2018/2/layout/IconCircleList"/>
    <dgm:cxn modelId="{41603E30-4E40-49C3-A42F-21894D7B8C60}" srcId="{190B6329-BA50-4377-9661-9139FCC3D510}" destId="{768F5445-803C-49CA-A24C-15D30B62F4F5}" srcOrd="3" destOrd="0" parTransId="{4050167E-B272-417D-A00A-AE838CC1B54F}" sibTransId="{1F43AE40-E215-4659-9D9F-EB0D3536E179}"/>
    <dgm:cxn modelId="{90808F30-80BD-45AC-9277-66B58FAEC51B}" type="presOf" srcId="{5814E8FF-DC1C-4B73-A663-DF918F69AF50}" destId="{CA9D7A9B-AD6E-41F1-B8F3-B1973AA84306}" srcOrd="0" destOrd="0" presId="urn:microsoft.com/office/officeart/2018/2/layout/IconCircleList"/>
    <dgm:cxn modelId="{F0DD943C-B88A-4882-9164-2D78BC3E4C0A}" type="presOf" srcId="{6F51A846-B13C-4E30-8251-7F9AE9BA7B1D}" destId="{6E052758-77F4-4E5C-821A-A50E1C30EDB8}" srcOrd="0" destOrd="0" presId="urn:microsoft.com/office/officeart/2018/2/layout/IconCircleList"/>
    <dgm:cxn modelId="{15A3325D-72D7-40D1-ADF1-28FCEDCC7367}" type="presOf" srcId="{A178E2E0-494C-47C2-9A53-B790D29B09EA}" destId="{01AAF764-790A-45BF-A79A-44C5EFDA40C4}" srcOrd="0" destOrd="0" presId="urn:microsoft.com/office/officeart/2018/2/layout/IconCircleList"/>
    <dgm:cxn modelId="{EC122271-331A-4F11-90D5-897478F5EB0B}" srcId="{190B6329-BA50-4377-9661-9139FCC3D510}" destId="{F02CBEA5-24A2-4481-B4AE-68E7F1156AC3}" srcOrd="1" destOrd="0" parTransId="{85F05601-230C-42C1-9693-0E8F3D8016F8}" sibTransId="{6F51A846-B13C-4E30-8251-7F9AE9BA7B1D}"/>
    <dgm:cxn modelId="{5EBC4790-B0F2-480E-97B3-A74FF3A0268F}" srcId="{190B6329-BA50-4377-9661-9139FCC3D510}" destId="{73620666-F071-45EE-B371-68CA0523C67F}" srcOrd="0" destOrd="0" parTransId="{5657390D-DED5-4B7F-86D0-7D09A1B101A8}" sibTransId="{8645EF73-3884-44AE-B9DB-DF795D27DB12}"/>
    <dgm:cxn modelId="{646F3595-3A3A-44BD-9816-0387FE79B328}" type="presOf" srcId="{190B6329-BA50-4377-9661-9139FCC3D510}" destId="{2DD15C5B-109F-4F8D-B2F5-83C19DA3A462}" srcOrd="0" destOrd="0" presId="urn:microsoft.com/office/officeart/2018/2/layout/IconCircleList"/>
    <dgm:cxn modelId="{39FF85D0-874E-4BE2-85E9-50A3BAC20E8D}" type="presOf" srcId="{8645EF73-3884-44AE-B9DB-DF795D27DB12}" destId="{2FB2259F-C12F-4E36-A174-6F05073355DF}" srcOrd="0" destOrd="0" presId="urn:microsoft.com/office/officeart/2018/2/layout/IconCircleList"/>
    <dgm:cxn modelId="{1F1D5CF5-519A-44A2-AB83-4FDAFFB6E588}" type="presOf" srcId="{73620666-F071-45EE-B371-68CA0523C67F}" destId="{22FE5C44-5096-4587-B44D-D8CD9B44BC9D}" srcOrd="0" destOrd="0" presId="urn:microsoft.com/office/officeart/2018/2/layout/IconCircleList"/>
    <dgm:cxn modelId="{9D066BFD-AB1B-4C5C-B18A-FAFC9E878EBA}" srcId="{190B6329-BA50-4377-9661-9139FCC3D510}" destId="{A178E2E0-494C-47C2-9A53-B790D29B09EA}" srcOrd="2" destOrd="0" parTransId="{6526E251-95BA-4FD1-9FC6-692CCCE0066A}" sibTransId="{5814E8FF-DC1C-4B73-A663-DF918F69AF50}"/>
    <dgm:cxn modelId="{C0670206-D9B1-4C6C-A2CE-74BCE5642BAC}" type="presParOf" srcId="{2DD15C5B-109F-4F8D-B2F5-83C19DA3A462}" destId="{DAEB93F7-8F6C-4D66-878D-9EE68AB0DAD2}" srcOrd="0" destOrd="0" presId="urn:microsoft.com/office/officeart/2018/2/layout/IconCircleList"/>
    <dgm:cxn modelId="{17048B40-6D53-499D-9789-3009F412D0BE}" type="presParOf" srcId="{DAEB93F7-8F6C-4D66-878D-9EE68AB0DAD2}" destId="{119FACE9-F38D-466D-84B8-9AEDE48E3360}" srcOrd="0" destOrd="0" presId="urn:microsoft.com/office/officeart/2018/2/layout/IconCircleList"/>
    <dgm:cxn modelId="{F5D630AD-6811-40FC-B324-477D72E5D048}" type="presParOf" srcId="{119FACE9-F38D-466D-84B8-9AEDE48E3360}" destId="{B0DA6347-C702-4400-BFDF-252D32093072}" srcOrd="0" destOrd="0" presId="urn:microsoft.com/office/officeart/2018/2/layout/IconCircleList"/>
    <dgm:cxn modelId="{245A19CD-7532-45FF-A36E-60006D027EF8}" type="presParOf" srcId="{119FACE9-F38D-466D-84B8-9AEDE48E3360}" destId="{3A30B917-F0FE-42B9-973D-2F2A010BE181}" srcOrd="1" destOrd="0" presId="urn:microsoft.com/office/officeart/2018/2/layout/IconCircleList"/>
    <dgm:cxn modelId="{BEE2016F-816A-48C9-A1B9-8E913A95B2EA}" type="presParOf" srcId="{119FACE9-F38D-466D-84B8-9AEDE48E3360}" destId="{C0DCA638-285D-45DC-92BA-823B8B62CFFA}" srcOrd="2" destOrd="0" presId="urn:microsoft.com/office/officeart/2018/2/layout/IconCircleList"/>
    <dgm:cxn modelId="{3320006C-1F1B-42F6-A53D-15A340A93A5F}" type="presParOf" srcId="{119FACE9-F38D-466D-84B8-9AEDE48E3360}" destId="{22FE5C44-5096-4587-B44D-D8CD9B44BC9D}" srcOrd="3" destOrd="0" presId="urn:microsoft.com/office/officeart/2018/2/layout/IconCircleList"/>
    <dgm:cxn modelId="{9D71607D-15DC-4637-9182-2F99928B3736}" type="presParOf" srcId="{DAEB93F7-8F6C-4D66-878D-9EE68AB0DAD2}" destId="{2FB2259F-C12F-4E36-A174-6F05073355DF}" srcOrd="1" destOrd="0" presId="urn:microsoft.com/office/officeart/2018/2/layout/IconCircleList"/>
    <dgm:cxn modelId="{111436DC-9749-4856-931D-266B4168709E}" type="presParOf" srcId="{DAEB93F7-8F6C-4D66-878D-9EE68AB0DAD2}" destId="{CD7C4AC2-0D0D-4F6F-8B60-BB39539AB524}" srcOrd="2" destOrd="0" presId="urn:microsoft.com/office/officeart/2018/2/layout/IconCircleList"/>
    <dgm:cxn modelId="{22E48689-E788-42EE-868A-CF187B975D7D}" type="presParOf" srcId="{CD7C4AC2-0D0D-4F6F-8B60-BB39539AB524}" destId="{D5C80249-04A9-49DD-977D-45C01643212E}" srcOrd="0" destOrd="0" presId="urn:microsoft.com/office/officeart/2018/2/layout/IconCircleList"/>
    <dgm:cxn modelId="{3CDE4319-078B-4D52-8D2A-4B78C186C9E7}" type="presParOf" srcId="{CD7C4AC2-0D0D-4F6F-8B60-BB39539AB524}" destId="{DF99F974-17B0-4921-9858-F411DDDE1259}" srcOrd="1" destOrd="0" presId="urn:microsoft.com/office/officeart/2018/2/layout/IconCircleList"/>
    <dgm:cxn modelId="{570A4C61-C6CC-450A-AD71-6D6628301F2E}" type="presParOf" srcId="{CD7C4AC2-0D0D-4F6F-8B60-BB39539AB524}" destId="{8F916B1D-C455-4BA4-AA22-5F57AEA7CA25}" srcOrd="2" destOrd="0" presId="urn:microsoft.com/office/officeart/2018/2/layout/IconCircleList"/>
    <dgm:cxn modelId="{D1A1F7BC-C6D0-44F6-BF60-0BC843ADF650}" type="presParOf" srcId="{CD7C4AC2-0D0D-4F6F-8B60-BB39539AB524}" destId="{24AB4EF9-D002-4CD3-9968-C5422F42FA5C}" srcOrd="3" destOrd="0" presId="urn:microsoft.com/office/officeart/2018/2/layout/IconCircleList"/>
    <dgm:cxn modelId="{A4462474-A3ED-475E-BA34-ADE04F89D143}" type="presParOf" srcId="{DAEB93F7-8F6C-4D66-878D-9EE68AB0DAD2}" destId="{6E052758-77F4-4E5C-821A-A50E1C30EDB8}" srcOrd="3" destOrd="0" presId="urn:microsoft.com/office/officeart/2018/2/layout/IconCircleList"/>
    <dgm:cxn modelId="{881BDED6-A5D6-4766-94F8-BA680C0BD643}" type="presParOf" srcId="{DAEB93F7-8F6C-4D66-878D-9EE68AB0DAD2}" destId="{81DB189D-6E7E-4804-852C-EE1ACEBD1FB6}" srcOrd="4" destOrd="0" presId="urn:microsoft.com/office/officeart/2018/2/layout/IconCircleList"/>
    <dgm:cxn modelId="{CDF04687-F62B-4914-BEAF-6B6F4BA8F320}" type="presParOf" srcId="{81DB189D-6E7E-4804-852C-EE1ACEBD1FB6}" destId="{DDA5ACA5-2358-4B7F-98B9-255AE69CF7D4}" srcOrd="0" destOrd="0" presId="urn:microsoft.com/office/officeart/2018/2/layout/IconCircleList"/>
    <dgm:cxn modelId="{E91E25CE-1D73-4C3F-B7CE-980C05681379}" type="presParOf" srcId="{81DB189D-6E7E-4804-852C-EE1ACEBD1FB6}" destId="{E3D6C7C1-2302-4CA8-A49B-72A6D1D19674}" srcOrd="1" destOrd="0" presId="urn:microsoft.com/office/officeart/2018/2/layout/IconCircleList"/>
    <dgm:cxn modelId="{F32758FC-58AF-4688-9C2D-460FE417A351}" type="presParOf" srcId="{81DB189D-6E7E-4804-852C-EE1ACEBD1FB6}" destId="{9CDEBE2A-1080-49DD-8C59-48B60E91BDFA}" srcOrd="2" destOrd="0" presId="urn:microsoft.com/office/officeart/2018/2/layout/IconCircleList"/>
    <dgm:cxn modelId="{D2D9D5B9-613F-4071-AB3B-34561C2524D3}" type="presParOf" srcId="{81DB189D-6E7E-4804-852C-EE1ACEBD1FB6}" destId="{01AAF764-790A-45BF-A79A-44C5EFDA40C4}" srcOrd="3" destOrd="0" presId="urn:microsoft.com/office/officeart/2018/2/layout/IconCircleList"/>
    <dgm:cxn modelId="{41E19EB6-9B4F-4400-BCBA-C1463F909238}" type="presParOf" srcId="{DAEB93F7-8F6C-4D66-878D-9EE68AB0DAD2}" destId="{CA9D7A9B-AD6E-41F1-B8F3-B1973AA84306}" srcOrd="5" destOrd="0" presId="urn:microsoft.com/office/officeart/2018/2/layout/IconCircleList"/>
    <dgm:cxn modelId="{46787C83-BBD5-43D6-A967-99D8DFC280AA}" type="presParOf" srcId="{DAEB93F7-8F6C-4D66-878D-9EE68AB0DAD2}" destId="{40DFCFB4-E327-4A80-8D55-4436F3AAF511}" srcOrd="6" destOrd="0" presId="urn:microsoft.com/office/officeart/2018/2/layout/IconCircleList"/>
    <dgm:cxn modelId="{5F7516B7-741C-4F00-A1DC-E07BE92F672D}" type="presParOf" srcId="{40DFCFB4-E327-4A80-8D55-4436F3AAF511}" destId="{48EF9297-F2B2-4617-A477-4DB29B9662C4}" srcOrd="0" destOrd="0" presId="urn:microsoft.com/office/officeart/2018/2/layout/IconCircleList"/>
    <dgm:cxn modelId="{22F41144-8C5D-4E07-BDFB-B83799A8945B}" type="presParOf" srcId="{40DFCFB4-E327-4A80-8D55-4436F3AAF511}" destId="{D7FFD597-68DE-43F9-80AF-55EF75333D72}" srcOrd="1" destOrd="0" presId="urn:microsoft.com/office/officeart/2018/2/layout/IconCircleList"/>
    <dgm:cxn modelId="{675FC0C1-D4E8-40E4-A421-C727827CCF5C}" type="presParOf" srcId="{40DFCFB4-E327-4A80-8D55-4436F3AAF511}" destId="{EFDD40EF-2D04-41EC-A855-346F0BA36F20}" srcOrd="2" destOrd="0" presId="urn:microsoft.com/office/officeart/2018/2/layout/IconCircleList"/>
    <dgm:cxn modelId="{5CF6BE9F-8495-4627-937F-ADA8B1AF2231}" type="presParOf" srcId="{40DFCFB4-E327-4A80-8D55-4436F3AAF511}" destId="{DAE944FF-D8D8-4858-96A1-B7906D0E15BC}"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AC1FF2-C509-4FB8-8AF9-7B5EA6456CE3}" type="doc">
      <dgm:prSet loTypeId="urn:microsoft.com/office/officeart/2005/8/layout/radial2" loCatId="relationship" qsTypeId="urn:microsoft.com/office/officeart/2005/8/quickstyle/simple1" qsCatId="simple" csTypeId="urn:microsoft.com/office/officeart/2005/8/colors/accent1_2" csCatId="accent1" phldr="1"/>
      <dgm:spPr/>
      <dgm:t>
        <a:bodyPr/>
        <a:lstStyle/>
        <a:p>
          <a:endParaRPr lang="en-GB"/>
        </a:p>
      </dgm:t>
    </dgm:pt>
    <dgm:pt modelId="{EE4625FE-E4F3-42C9-8339-915931B27A21}">
      <dgm:prSet phldrT="[Text]" custT="1"/>
      <dgm:spPr/>
      <dgm:t>
        <a:bodyPr/>
        <a:lstStyle/>
        <a:p>
          <a:r>
            <a:rPr lang="en-GB" sz="1400" dirty="0"/>
            <a:t>Theoretical </a:t>
          </a:r>
        </a:p>
      </dgm:t>
    </dgm:pt>
    <dgm:pt modelId="{E72EA8A1-9261-47AC-84F8-3196547DD5C0}" type="parTrans" cxnId="{0773AD6D-F330-4F75-A9AB-DF4AC7DA4B63}">
      <dgm:prSet/>
      <dgm:spPr/>
      <dgm:t>
        <a:bodyPr/>
        <a:lstStyle/>
        <a:p>
          <a:endParaRPr lang="en-GB" sz="1400"/>
        </a:p>
      </dgm:t>
    </dgm:pt>
    <dgm:pt modelId="{D34A440F-2A48-45F9-ADFA-693158A85130}" type="sibTrans" cxnId="{0773AD6D-F330-4F75-A9AB-DF4AC7DA4B63}">
      <dgm:prSet/>
      <dgm:spPr/>
      <dgm:t>
        <a:bodyPr/>
        <a:lstStyle/>
        <a:p>
          <a:endParaRPr lang="en-GB" sz="1400"/>
        </a:p>
      </dgm:t>
    </dgm:pt>
    <dgm:pt modelId="{53C074D9-7149-4292-BEE5-315AFDD041E8}">
      <dgm:prSet phldrT="[Text]" custT="1"/>
      <dgm:spPr/>
      <dgm:t>
        <a:bodyPr/>
        <a:lstStyle/>
        <a:p>
          <a:r>
            <a:rPr lang="en-GB" sz="1400" dirty="0"/>
            <a:t>Presents models and theories for interpreting and explaining patterns in practice.</a:t>
          </a:r>
        </a:p>
      </dgm:t>
    </dgm:pt>
    <dgm:pt modelId="{B489ED6D-5061-44F5-8ECD-A533445ADD8C}" type="parTrans" cxnId="{2932544D-DEFB-4359-9DB2-34440084B019}">
      <dgm:prSet/>
      <dgm:spPr/>
      <dgm:t>
        <a:bodyPr/>
        <a:lstStyle/>
        <a:p>
          <a:endParaRPr lang="en-GB" sz="1400"/>
        </a:p>
      </dgm:t>
    </dgm:pt>
    <dgm:pt modelId="{C4F4BB28-6FD7-4B48-AC95-5606289228F6}" type="sibTrans" cxnId="{2932544D-DEFB-4359-9DB2-34440084B019}">
      <dgm:prSet/>
      <dgm:spPr/>
      <dgm:t>
        <a:bodyPr/>
        <a:lstStyle/>
        <a:p>
          <a:endParaRPr lang="en-GB" sz="1400"/>
        </a:p>
      </dgm:t>
    </dgm:pt>
    <dgm:pt modelId="{17AFABC8-ECC7-4AB0-8DAA-F4D955003FFF}">
      <dgm:prSet phldrT="[Text]" custT="1"/>
      <dgm:spPr/>
      <dgm:t>
        <a:bodyPr/>
        <a:lstStyle/>
        <a:p>
          <a:r>
            <a:rPr lang="en-GB" sz="1400" dirty="0"/>
            <a:t>Research </a:t>
          </a:r>
        </a:p>
      </dgm:t>
    </dgm:pt>
    <dgm:pt modelId="{AD4E4D44-85DB-44B7-9827-CA1497693B5C}" type="parTrans" cxnId="{5D896D6E-EE5B-43FD-AF4F-9953B1D0A34A}">
      <dgm:prSet/>
      <dgm:spPr/>
      <dgm:t>
        <a:bodyPr/>
        <a:lstStyle/>
        <a:p>
          <a:endParaRPr lang="en-GB" sz="1400"/>
        </a:p>
      </dgm:t>
    </dgm:pt>
    <dgm:pt modelId="{B4B7E7DD-6F2E-40D7-AB64-B25FB27091CE}" type="sibTrans" cxnId="{5D896D6E-EE5B-43FD-AF4F-9953B1D0A34A}">
      <dgm:prSet/>
      <dgm:spPr/>
      <dgm:t>
        <a:bodyPr/>
        <a:lstStyle/>
        <a:p>
          <a:endParaRPr lang="en-GB" sz="1400"/>
        </a:p>
      </dgm:t>
    </dgm:pt>
    <dgm:pt modelId="{0B2A00F0-56A3-43A6-9FAA-A7FA7DBFF1FD}">
      <dgm:prSet phldrT="[Text]" custT="1"/>
      <dgm:spPr/>
      <dgm:t>
        <a:bodyPr/>
        <a:lstStyle/>
        <a:p>
          <a:r>
            <a:rPr lang="en-GB" sz="1400" dirty="0"/>
            <a:t>Describes systematic enquiries into policy and practice.</a:t>
          </a:r>
        </a:p>
      </dgm:t>
    </dgm:pt>
    <dgm:pt modelId="{60784891-E440-40B6-810C-EEC574116091}" type="parTrans" cxnId="{94B32C82-2CCB-412F-8566-B6443250FD74}">
      <dgm:prSet/>
      <dgm:spPr/>
      <dgm:t>
        <a:bodyPr/>
        <a:lstStyle/>
        <a:p>
          <a:endParaRPr lang="en-GB" sz="1400"/>
        </a:p>
      </dgm:t>
    </dgm:pt>
    <dgm:pt modelId="{77F6E838-9209-4F37-BFC4-AF46E0BC4DE9}" type="sibTrans" cxnId="{94B32C82-2CCB-412F-8566-B6443250FD74}">
      <dgm:prSet/>
      <dgm:spPr/>
      <dgm:t>
        <a:bodyPr/>
        <a:lstStyle/>
        <a:p>
          <a:endParaRPr lang="en-GB" sz="1400"/>
        </a:p>
      </dgm:t>
    </dgm:pt>
    <dgm:pt modelId="{32A774E3-7F1E-4F9D-AFAA-9E710257CFA5}">
      <dgm:prSet phldrT="[Text]" custT="1"/>
      <dgm:spPr/>
      <dgm:t>
        <a:bodyPr/>
        <a:lstStyle/>
        <a:p>
          <a:r>
            <a:rPr lang="en-GB" sz="1400" dirty="0"/>
            <a:t>Practice </a:t>
          </a:r>
        </a:p>
      </dgm:t>
    </dgm:pt>
    <dgm:pt modelId="{A9BC9BB9-6F4C-44A4-A1CE-9A4A463A8225}" type="parTrans" cxnId="{7A512A63-43A1-4DDB-9447-176D365C777A}">
      <dgm:prSet/>
      <dgm:spPr/>
      <dgm:t>
        <a:bodyPr/>
        <a:lstStyle/>
        <a:p>
          <a:endParaRPr lang="en-GB" sz="1400"/>
        </a:p>
      </dgm:t>
    </dgm:pt>
    <dgm:pt modelId="{6619CE23-11E2-4826-9581-5191F880BDFE}" type="sibTrans" cxnId="{7A512A63-43A1-4DDB-9447-176D365C777A}">
      <dgm:prSet/>
      <dgm:spPr/>
      <dgm:t>
        <a:bodyPr/>
        <a:lstStyle/>
        <a:p>
          <a:endParaRPr lang="en-GB" sz="1400"/>
        </a:p>
      </dgm:t>
    </dgm:pt>
    <dgm:pt modelId="{557AA92B-0F71-419F-947E-18ACA1FF4F11}">
      <dgm:prSet phldrT="[Text]" custT="1"/>
      <dgm:spPr/>
      <dgm:t>
        <a:bodyPr/>
        <a:lstStyle/>
        <a:p>
          <a:r>
            <a:rPr lang="en-GB" sz="1400" dirty="0"/>
            <a:t>Written by informed professionals who evaluate others’ practice and by practitioners who evaluate their own practice.</a:t>
          </a:r>
        </a:p>
      </dgm:t>
    </dgm:pt>
    <dgm:pt modelId="{DE58249F-A08F-4680-95C1-295AF1379EE1}" type="parTrans" cxnId="{F6461987-CCCC-4533-8375-DF384946488A}">
      <dgm:prSet/>
      <dgm:spPr/>
      <dgm:t>
        <a:bodyPr/>
        <a:lstStyle/>
        <a:p>
          <a:endParaRPr lang="en-GB" sz="1400"/>
        </a:p>
      </dgm:t>
    </dgm:pt>
    <dgm:pt modelId="{5F745DE4-795E-4ED6-9D7C-502E9A76EBD2}" type="sibTrans" cxnId="{F6461987-CCCC-4533-8375-DF384946488A}">
      <dgm:prSet/>
      <dgm:spPr/>
      <dgm:t>
        <a:bodyPr/>
        <a:lstStyle/>
        <a:p>
          <a:endParaRPr lang="en-GB" sz="1400"/>
        </a:p>
      </dgm:t>
    </dgm:pt>
    <dgm:pt modelId="{ACA2E988-24DC-4E50-988A-769DB45E14F3}">
      <dgm:prSet custT="1"/>
      <dgm:spPr/>
      <dgm:t>
        <a:bodyPr/>
        <a:lstStyle/>
        <a:p>
          <a:r>
            <a:rPr lang="en-GB" sz="1400" dirty="0"/>
            <a:t>Policy </a:t>
          </a:r>
        </a:p>
      </dgm:t>
    </dgm:pt>
    <dgm:pt modelId="{DB52ECE4-E293-472A-8FB9-39B33C71C1D0}" type="parTrans" cxnId="{46CFBC75-3D6F-4089-9CD5-A6D6ABE12731}">
      <dgm:prSet/>
      <dgm:spPr/>
      <dgm:t>
        <a:bodyPr/>
        <a:lstStyle/>
        <a:p>
          <a:endParaRPr lang="en-GB" sz="1400"/>
        </a:p>
      </dgm:t>
    </dgm:pt>
    <dgm:pt modelId="{64429FED-5BAB-47B0-A87B-5C6233060004}" type="sibTrans" cxnId="{46CFBC75-3D6F-4089-9CD5-A6D6ABE12731}">
      <dgm:prSet/>
      <dgm:spPr/>
      <dgm:t>
        <a:bodyPr/>
        <a:lstStyle/>
        <a:p>
          <a:endParaRPr lang="en-GB" sz="1400"/>
        </a:p>
      </dgm:t>
    </dgm:pt>
    <dgm:pt modelId="{75452AB2-6759-4B49-A580-C5095E8E49DF}" type="pres">
      <dgm:prSet presAssocID="{74AC1FF2-C509-4FB8-8AF9-7B5EA6456CE3}" presName="composite" presStyleCnt="0">
        <dgm:presLayoutVars>
          <dgm:chMax val="5"/>
          <dgm:dir/>
          <dgm:animLvl val="ctr"/>
          <dgm:resizeHandles val="exact"/>
        </dgm:presLayoutVars>
      </dgm:prSet>
      <dgm:spPr/>
    </dgm:pt>
    <dgm:pt modelId="{19BDE7E4-8D09-40E9-AA97-01BB8D33BDD1}" type="pres">
      <dgm:prSet presAssocID="{74AC1FF2-C509-4FB8-8AF9-7B5EA6456CE3}" presName="cycle" presStyleCnt="0"/>
      <dgm:spPr/>
    </dgm:pt>
    <dgm:pt modelId="{BD8F3F29-E459-4018-A3A8-4E680A17DCD3}" type="pres">
      <dgm:prSet presAssocID="{74AC1FF2-C509-4FB8-8AF9-7B5EA6456CE3}" presName="centerShape" presStyleCnt="0"/>
      <dgm:spPr/>
    </dgm:pt>
    <dgm:pt modelId="{936F90BC-6B94-4FF3-9491-9C4D2AF6084B}" type="pres">
      <dgm:prSet presAssocID="{74AC1FF2-C509-4FB8-8AF9-7B5EA6456CE3}" presName="connSite" presStyleLbl="node1" presStyleIdx="0" presStyleCnt="5"/>
      <dgm:spPr/>
    </dgm:pt>
    <dgm:pt modelId="{3DD84EB4-D8A3-4657-A1E5-6DB0FD1F98E2}" type="pres">
      <dgm:prSet presAssocID="{74AC1FF2-C509-4FB8-8AF9-7B5EA6456CE3}" presName="visible" presStyleLbl="node1" presStyleIdx="0" presStyleCnt="5"/>
      <dgm:spPr>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dgm:spPr>
    </dgm:pt>
    <dgm:pt modelId="{F663F972-D932-41A3-A8E2-F0912D25554A}" type="pres">
      <dgm:prSet presAssocID="{E72EA8A1-9261-47AC-84F8-3196547DD5C0}" presName="Name25" presStyleLbl="parChTrans1D1" presStyleIdx="0" presStyleCnt="4"/>
      <dgm:spPr/>
    </dgm:pt>
    <dgm:pt modelId="{F9959967-5DBF-4A9B-8A35-4BF8077CC247}" type="pres">
      <dgm:prSet presAssocID="{EE4625FE-E4F3-42C9-8339-915931B27A21}" presName="node" presStyleCnt="0"/>
      <dgm:spPr/>
    </dgm:pt>
    <dgm:pt modelId="{855A2FBF-8664-4E73-9546-A50436DAD443}" type="pres">
      <dgm:prSet presAssocID="{EE4625FE-E4F3-42C9-8339-915931B27A21}" presName="parentNode" presStyleLbl="node1" presStyleIdx="1" presStyleCnt="5">
        <dgm:presLayoutVars>
          <dgm:chMax val="1"/>
          <dgm:bulletEnabled val="1"/>
        </dgm:presLayoutVars>
      </dgm:prSet>
      <dgm:spPr/>
    </dgm:pt>
    <dgm:pt modelId="{0B15D698-6F2B-441C-99EB-38E488D6EF5C}" type="pres">
      <dgm:prSet presAssocID="{EE4625FE-E4F3-42C9-8339-915931B27A21}" presName="childNode" presStyleLbl="revTx" presStyleIdx="0" presStyleCnt="3">
        <dgm:presLayoutVars>
          <dgm:bulletEnabled val="1"/>
        </dgm:presLayoutVars>
      </dgm:prSet>
      <dgm:spPr/>
    </dgm:pt>
    <dgm:pt modelId="{CBA9CE93-6C1A-4939-B262-0C47E3C68F99}" type="pres">
      <dgm:prSet presAssocID="{AD4E4D44-85DB-44B7-9827-CA1497693B5C}" presName="Name25" presStyleLbl="parChTrans1D1" presStyleIdx="1" presStyleCnt="4"/>
      <dgm:spPr/>
    </dgm:pt>
    <dgm:pt modelId="{4BC21B0A-68EF-41DB-A818-8CB44355B986}" type="pres">
      <dgm:prSet presAssocID="{17AFABC8-ECC7-4AB0-8DAA-F4D955003FFF}" presName="node" presStyleCnt="0"/>
      <dgm:spPr/>
    </dgm:pt>
    <dgm:pt modelId="{B911C60F-F219-4FAF-B243-A91798A5E518}" type="pres">
      <dgm:prSet presAssocID="{17AFABC8-ECC7-4AB0-8DAA-F4D955003FFF}" presName="parentNode" presStyleLbl="node1" presStyleIdx="2" presStyleCnt="5">
        <dgm:presLayoutVars>
          <dgm:chMax val="1"/>
          <dgm:bulletEnabled val="1"/>
        </dgm:presLayoutVars>
      </dgm:prSet>
      <dgm:spPr/>
    </dgm:pt>
    <dgm:pt modelId="{3021B293-CA45-4022-841D-5598659C5490}" type="pres">
      <dgm:prSet presAssocID="{17AFABC8-ECC7-4AB0-8DAA-F4D955003FFF}" presName="childNode" presStyleLbl="revTx" presStyleIdx="1" presStyleCnt="3">
        <dgm:presLayoutVars>
          <dgm:bulletEnabled val="1"/>
        </dgm:presLayoutVars>
      </dgm:prSet>
      <dgm:spPr/>
    </dgm:pt>
    <dgm:pt modelId="{1A7C3775-BF19-4476-BE40-349FFCA1C7E2}" type="pres">
      <dgm:prSet presAssocID="{A9BC9BB9-6F4C-44A4-A1CE-9A4A463A8225}" presName="Name25" presStyleLbl="parChTrans1D1" presStyleIdx="2" presStyleCnt="4"/>
      <dgm:spPr/>
    </dgm:pt>
    <dgm:pt modelId="{68964DA0-EBB3-4EA5-8733-313C68B26BAB}" type="pres">
      <dgm:prSet presAssocID="{32A774E3-7F1E-4F9D-AFAA-9E710257CFA5}" presName="node" presStyleCnt="0"/>
      <dgm:spPr/>
    </dgm:pt>
    <dgm:pt modelId="{F2CA9B5A-050A-4C5D-AA9C-66CC7BB95E56}" type="pres">
      <dgm:prSet presAssocID="{32A774E3-7F1E-4F9D-AFAA-9E710257CFA5}" presName="parentNode" presStyleLbl="node1" presStyleIdx="3" presStyleCnt="5">
        <dgm:presLayoutVars>
          <dgm:chMax val="1"/>
          <dgm:bulletEnabled val="1"/>
        </dgm:presLayoutVars>
      </dgm:prSet>
      <dgm:spPr/>
    </dgm:pt>
    <dgm:pt modelId="{DFE2F454-08A7-42D6-B0A9-5F50A1870013}" type="pres">
      <dgm:prSet presAssocID="{32A774E3-7F1E-4F9D-AFAA-9E710257CFA5}" presName="childNode" presStyleLbl="revTx" presStyleIdx="2" presStyleCnt="3">
        <dgm:presLayoutVars>
          <dgm:bulletEnabled val="1"/>
        </dgm:presLayoutVars>
      </dgm:prSet>
      <dgm:spPr/>
    </dgm:pt>
    <dgm:pt modelId="{831837A3-D7B2-40EC-BA1E-C0B4791B3C52}" type="pres">
      <dgm:prSet presAssocID="{DB52ECE4-E293-472A-8FB9-39B33C71C1D0}" presName="Name25" presStyleLbl="parChTrans1D1" presStyleIdx="3" presStyleCnt="4"/>
      <dgm:spPr/>
    </dgm:pt>
    <dgm:pt modelId="{F76ECFA3-2D7D-4A2F-872E-DC3B8A2C1338}" type="pres">
      <dgm:prSet presAssocID="{ACA2E988-24DC-4E50-988A-769DB45E14F3}" presName="node" presStyleCnt="0"/>
      <dgm:spPr/>
    </dgm:pt>
    <dgm:pt modelId="{5C8D363E-CF50-4399-802C-61644AF8C312}" type="pres">
      <dgm:prSet presAssocID="{ACA2E988-24DC-4E50-988A-769DB45E14F3}" presName="parentNode" presStyleLbl="node1" presStyleIdx="4" presStyleCnt="5">
        <dgm:presLayoutVars>
          <dgm:chMax val="1"/>
          <dgm:bulletEnabled val="1"/>
        </dgm:presLayoutVars>
      </dgm:prSet>
      <dgm:spPr/>
    </dgm:pt>
    <dgm:pt modelId="{DD2D7D54-EBF4-40A8-A4DF-94D7339DBBC3}" type="pres">
      <dgm:prSet presAssocID="{ACA2E988-24DC-4E50-988A-769DB45E14F3}" presName="childNode" presStyleLbl="revTx" presStyleIdx="2" presStyleCnt="3">
        <dgm:presLayoutVars>
          <dgm:bulletEnabled val="1"/>
        </dgm:presLayoutVars>
      </dgm:prSet>
      <dgm:spPr/>
    </dgm:pt>
  </dgm:ptLst>
  <dgm:cxnLst>
    <dgm:cxn modelId="{70366B07-A470-40EB-9C17-830AADCC8765}" type="presOf" srcId="{EE4625FE-E4F3-42C9-8339-915931B27A21}" destId="{855A2FBF-8664-4E73-9546-A50436DAD443}" srcOrd="0" destOrd="0" presId="urn:microsoft.com/office/officeart/2005/8/layout/radial2"/>
    <dgm:cxn modelId="{05E67408-70F7-45CC-9484-B3EB8290CA8B}" type="presOf" srcId="{AD4E4D44-85DB-44B7-9827-CA1497693B5C}" destId="{CBA9CE93-6C1A-4939-B262-0C47E3C68F99}" srcOrd="0" destOrd="0" presId="urn:microsoft.com/office/officeart/2005/8/layout/radial2"/>
    <dgm:cxn modelId="{5014480C-A95F-4421-B35B-E34D149E65CA}" type="presOf" srcId="{17AFABC8-ECC7-4AB0-8DAA-F4D955003FFF}" destId="{B911C60F-F219-4FAF-B243-A91798A5E518}" srcOrd="0" destOrd="0" presId="urn:microsoft.com/office/officeart/2005/8/layout/radial2"/>
    <dgm:cxn modelId="{E9D8A010-2449-4E09-A099-2BBCA4D6A496}" type="presOf" srcId="{DB52ECE4-E293-472A-8FB9-39B33C71C1D0}" destId="{831837A3-D7B2-40EC-BA1E-C0B4791B3C52}" srcOrd="0" destOrd="0" presId="urn:microsoft.com/office/officeart/2005/8/layout/radial2"/>
    <dgm:cxn modelId="{EB1CA560-15B1-49C2-A57C-B08AB8F46502}" type="presOf" srcId="{A9BC9BB9-6F4C-44A4-A1CE-9A4A463A8225}" destId="{1A7C3775-BF19-4476-BE40-349FFCA1C7E2}" srcOrd="0" destOrd="0" presId="urn:microsoft.com/office/officeart/2005/8/layout/radial2"/>
    <dgm:cxn modelId="{7A512A63-43A1-4DDB-9447-176D365C777A}" srcId="{74AC1FF2-C509-4FB8-8AF9-7B5EA6456CE3}" destId="{32A774E3-7F1E-4F9D-AFAA-9E710257CFA5}" srcOrd="2" destOrd="0" parTransId="{A9BC9BB9-6F4C-44A4-A1CE-9A4A463A8225}" sibTransId="{6619CE23-11E2-4826-9581-5191F880BDFE}"/>
    <dgm:cxn modelId="{0D242047-BB18-4377-9C52-C24A21CBB9EF}" type="presOf" srcId="{74AC1FF2-C509-4FB8-8AF9-7B5EA6456CE3}" destId="{75452AB2-6759-4B49-A580-C5095E8E49DF}" srcOrd="0" destOrd="0" presId="urn:microsoft.com/office/officeart/2005/8/layout/radial2"/>
    <dgm:cxn modelId="{2932544D-DEFB-4359-9DB2-34440084B019}" srcId="{EE4625FE-E4F3-42C9-8339-915931B27A21}" destId="{53C074D9-7149-4292-BEE5-315AFDD041E8}" srcOrd="0" destOrd="0" parTransId="{B489ED6D-5061-44F5-8ECD-A533445ADD8C}" sibTransId="{C4F4BB28-6FD7-4B48-AC95-5606289228F6}"/>
    <dgm:cxn modelId="{0773AD6D-F330-4F75-A9AB-DF4AC7DA4B63}" srcId="{74AC1FF2-C509-4FB8-8AF9-7B5EA6456CE3}" destId="{EE4625FE-E4F3-42C9-8339-915931B27A21}" srcOrd="0" destOrd="0" parTransId="{E72EA8A1-9261-47AC-84F8-3196547DD5C0}" sibTransId="{D34A440F-2A48-45F9-ADFA-693158A85130}"/>
    <dgm:cxn modelId="{5D896D6E-EE5B-43FD-AF4F-9953B1D0A34A}" srcId="{74AC1FF2-C509-4FB8-8AF9-7B5EA6456CE3}" destId="{17AFABC8-ECC7-4AB0-8DAA-F4D955003FFF}" srcOrd="1" destOrd="0" parTransId="{AD4E4D44-85DB-44B7-9827-CA1497693B5C}" sibTransId="{B4B7E7DD-6F2E-40D7-AB64-B25FB27091CE}"/>
    <dgm:cxn modelId="{C34C1273-6598-42F3-94A9-AAB7B762C1D6}" type="presOf" srcId="{557AA92B-0F71-419F-947E-18ACA1FF4F11}" destId="{DFE2F454-08A7-42D6-B0A9-5F50A1870013}" srcOrd="0" destOrd="0" presId="urn:microsoft.com/office/officeart/2005/8/layout/radial2"/>
    <dgm:cxn modelId="{46CFBC75-3D6F-4089-9CD5-A6D6ABE12731}" srcId="{74AC1FF2-C509-4FB8-8AF9-7B5EA6456CE3}" destId="{ACA2E988-24DC-4E50-988A-769DB45E14F3}" srcOrd="3" destOrd="0" parTransId="{DB52ECE4-E293-472A-8FB9-39B33C71C1D0}" sibTransId="{64429FED-5BAB-47B0-A87B-5C6233060004}"/>
    <dgm:cxn modelId="{94B32C82-2CCB-412F-8566-B6443250FD74}" srcId="{17AFABC8-ECC7-4AB0-8DAA-F4D955003FFF}" destId="{0B2A00F0-56A3-43A6-9FAA-A7FA7DBFF1FD}" srcOrd="0" destOrd="0" parTransId="{60784891-E440-40B6-810C-EEC574116091}" sibTransId="{77F6E838-9209-4F37-BFC4-AF46E0BC4DE9}"/>
    <dgm:cxn modelId="{F6461987-CCCC-4533-8375-DF384946488A}" srcId="{32A774E3-7F1E-4F9D-AFAA-9E710257CFA5}" destId="{557AA92B-0F71-419F-947E-18ACA1FF4F11}" srcOrd="0" destOrd="0" parTransId="{DE58249F-A08F-4680-95C1-295AF1379EE1}" sibTransId="{5F745DE4-795E-4ED6-9D7C-502E9A76EBD2}"/>
    <dgm:cxn modelId="{D8DDBA94-6331-4492-8CA4-097B5A70A1A6}" type="presOf" srcId="{ACA2E988-24DC-4E50-988A-769DB45E14F3}" destId="{5C8D363E-CF50-4399-802C-61644AF8C312}" srcOrd="0" destOrd="0" presId="urn:microsoft.com/office/officeart/2005/8/layout/radial2"/>
    <dgm:cxn modelId="{CD0DF5AF-F91C-47D7-B7EC-2DC252DBAD7E}" type="presOf" srcId="{0B2A00F0-56A3-43A6-9FAA-A7FA7DBFF1FD}" destId="{3021B293-CA45-4022-841D-5598659C5490}" srcOrd="0" destOrd="0" presId="urn:microsoft.com/office/officeart/2005/8/layout/radial2"/>
    <dgm:cxn modelId="{B8B9CDB3-C3A5-4869-A3E9-876DFAAA71D7}" type="presOf" srcId="{32A774E3-7F1E-4F9D-AFAA-9E710257CFA5}" destId="{F2CA9B5A-050A-4C5D-AA9C-66CC7BB95E56}" srcOrd="0" destOrd="0" presId="urn:microsoft.com/office/officeart/2005/8/layout/radial2"/>
    <dgm:cxn modelId="{7CD588F5-EB03-4718-9602-DE8942D303DF}" type="presOf" srcId="{53C074D9-7149-4292-BEE5-315AFDD041E8}" destId="{0B15D698-6F2B-441C-99EB-38E488D6EF5C}" srcOrd="0" destOrd="0" presId="urn:microsoft.com/office/officeart/2005/8/layout/radial2"/>
    <dgm:cxn modelId="{81991AF9-30CC-4D1C-BAFD-A18040B95DDD}" type="presOf" srcId="{E72EA8A1-9261-47AC-84F8-3196547DD5C0}" destId="{F663F972-D932-41A3-A8E2-F0912D25554A}" srcOrd="0" destOrd="0" presId="urn:microsoft.com/office/officeart/2005/8/layout/radial2"/>
    <dgm:cxn modelId="{F688A7C2-BF51-4475-B179-A75D48ADFA47}" type="presParOf" srcId="{75452AB2-6759-4B49-A580-C5095E8E49DF}" destId="{19BDE7E4-8D09-40E9-AA97-01BB8D33BDD1}" srcOrd="0" destOrd="0" presId="urn:microsoft.com/office/officeart/2005/8/layout/radial2"/>
    <dgm:cxn modelId="{E149B8A6-739D-42ED-AC47-CDFC8941E5C0}" type="presParOf" srcId="{19BDE7E4-8D09-40E9-AA97-01BB8D33BDD1}" destId="{BD8F3F29-E459-4018-A3A8-4E680A17DCD3}" srcOrd="0" destOrd="0" presId="urn:microsoft.com/office/officeart/2005/8/layout/radial2"/>
    <dgm:cxn modelId="{BFC7E639-9A6A-4400-A30C-73CC902DF0A5}" type="presParOf" srcId="{BD8F3F29-E459-4018-A3A8-4E680A17DCD3}" destId="{936F90BC-6B94-4FF3-9491-9C4D2AF6084B}" srcOrd="0" destOrd="0" presId="urn:microsoft.com/office/officeart/2005/8/layout/radial2"/>
    <dgm:cxn modelId="{C5ADE4A1-09FB-44EE-AB4C-994A3E3E2DCB}" type="presParOf" srcId="{BD8F3F29-E459-4018-A3A8-4E680A17DCD3}" destId="{3DD84EB4-D8A3-4657-A1E5-6DB0FD1F98E2}" srcOrd="1" destOrd="0" presId="urn:microsoft.com/office/officeart/2005/8/layout/radial2"/>
    <dgm:cxn modelId="{999A179F-C9A9-4673-A083-A991B452EDA3}" type="presParOf" srcId="{19BDE7E4-8D09-40E9-AA97-01BB8D33BDD1}" destId="{F663F972-D932-41A3-A8E2-F0912D25554A}" srcOrd="1" destOrd="0" presId="urn:microsoft.com/office/officeart/2005/8/layout/radial2"/>
    <dgm:cxn modelId="{F66BF051-1180-46A1-B65D-1328BB9F7208}" type="presParOf" srcId="{19BDE7E4-8D09-40E9-AA97-01BB8D33BDD1}" destId="{F9959967-5DBF-4A9B-8A35-4BF8077CC247}" srcOrd="2" destOrd="0" presId="urn:microsoft.com/office/officeart/2005/8/layout/radial2"/>
    <dgm:cxn modelId="{E8EC9B4D-E166-4A0F-BAC9-1464C941BAB5}" type="presParOf" srcId="{F9959967-5DBF-4A9B-8A35-4BF8077CC247}" destId="{855A2FBF-8664-4E73-9546-A50436DAD443}" srcOrd="0" destOrd="0" presId="urn:microsoft.com/office/officeart/2005/8/layout/radial2"/>
    <dgm:cxn modelId="{4C4B6F76-994B-4CB6-AC35-C82432A8A536}" type="presParOf" srcId="{F9959967-5DBF-4A9B-8A35-4BF8077CC247}" destId="{0B15D698-6F2B-441C-99EB-38E488D6EF5C}" srcOrd="1" destOrd="0" presId="urn:microsoft.com/office/officeart/2005/8/layout/radial2"/>
    <dgm:cxn modelId="{1D2C42CE-0974-497D-88A2-71F9BB54A0E5}" type="presParOf" srcId="{19BDE7E4-8D09-40E9-AA97-01BB8D33BDD1}" destId="{CBA9CE93-6C1A-4939-B262-0C47E3C68F99}" srcOrd="3" destOrd="0" presId="urn:microsoft.com/office/officeart/2005/8/layout/radial2"/>
    <dgm:cxn modelId="{27342165-CE92-4AA3-9C98-3C9D19752C7B}" type="presParOf" srcId="{19BDE7E4-8D09-40E9-AA97-01BB8D33BDD1}" destId="{4BC21B0A-68EF-41DB-A818-8CB44355B986}" srcOrd="4" destOrd="0" presId="urn:microsoft.com/office/officeart/2005/8/layout/radial2"/>
    <dgm:cxn modelId="{6F31CD6A-543C-471E-AD5A-9A5C0B2651DD}" type="presParOf" srcId="{4BC21B0A-68EF-41DB-A818-8CB44355B986}" destId="{B911C60F-F219-4FAF-B243-A91798A5E518}" srcOrd="0" destOrd="0" presId="urn:microsoft.com/office/officeart/2005/8/layout/radial2"/>
    <dgm:cxn modelId="{8E14A67A-ACFC-41CB-86F6-FAB520E23DD3}" type="presParOf" srcId="{4BC21B0A-68EF-41DB-A818-8CB44355B986}" destId="{3021B293-CA45-4022-841D-5598659C5490}" srcOrd="1" destOrd="0" presId="urn:microsoft.com/office/officeart/2005/8/layout/radial2"/>
    <dgm:cxn modelId="{16DC6B88-408D-468B-A5A9-08A6AE7239C2}" type="presParOf" srcId="{19BDE7E4-8D09-40E9-AA97-01BB8D33BDD1}" destId="{1A7C3775-BF19-4476-BE40-349FFCA1C7E2}" srcOrd="5" destOrd="0" presId="urn:microsoft.com/office/officeart/2005/8/layout/radial2"/>
    <dgm:cxn modelId="{9902624D-8386-4129-A9CA-03FF7A444F29}" type="presParOf" srcId="{19BDE7E4-8D09-40E9-AA97-01BB8D33BDD1}" destId="{68964DA0-EBB3-4EA5-8733-313C68B26BAB}" srcOrd="6" destOrd="0" presId="urn:microsoft.com/office/officeart/2005/8/layout/radial2"/>
    <dgm:cxn modelId="{9A63983B-4216-4E71-99F6-E98FA4DC50DA}" type="presParOf" srcId="{68964DA0-EBB3-4EA5-8733-313C68B26BAB}" destId="{F2CA9B5A-050A-4C5D-AA9C-66CC7BB95E56}" srcOrd="0" destOrd="0" presId="urn:microsoft.com/office/officeart/2005/8/layout/radial2"/>
    <dgm:cxn modelId="{42AE7B06-4B54-4ABB-807F-F334271AB2FC}" type="presParOf" srcId="{68964DA0-EBB3-4EA5-8733-313C68B26BAB}" destId="{DFE2F454-08A7-42D6-B0A9-5F50A1870013}" srcOrd="1" destOrd="0" presId="urn:microsoft.com/office/officeart/2005/8/layout/radial2"/>
    <dgm:cxn modelId="{38D3CBF8-81EA-4771-A6D5-5BCAB458F43D}" type="presParOf" srcId="{19BDE7E4-8D09-40E9-AA97-01BB8D33BDD1}" destId="{831837A3-D7B2-40EC-BA1E-C0B4791B3C52}" srcOrd="7" destOrd="0" presId="urn:microsoft.com/office/officeart/2005/8/layout/radial2"/>
    <dgm:cxn modelId="{5618B5D5-9B87-4550-9F68-99EBE1CF3220}" type="presParOf" srcId="{19BDE7E4-8D09-40E9-AA97-01BB8D33BDD1}" destId="{F76ECFA3-2D7D-4A2F-872E-DC3B8A2C1338}" srcOrd="8" destOrd="0" presId="urn:microsoft.com/office/officeart/2005/8/layout/radial2"/>
    <dgm:cxn modelId="{A39B2265-838B-4C94-9753-6208613491F1}" type="presParOf" srcId="{F76ECFA3-2D7D-4A2F-872E-DC3B8A2C1338}" destId="{5C8D363E-CF50-4399-802C-61644AF8C312}" srcOrd="0" destOrd="0" presId="urn:microsoft.com/office/officeart/2005/8/layout/radial2"/>
    <dgm:cxn modelId="{B671835D-0E72-4221-B91A-7E9B0553C858}" type="presParOf" srcId="{F76ECFA3-2D7D-4A2F-872E-DC3B8A2C1338}" destId="{DD2D7D54-EBF4-40A8-A4DF-94D7339DBBC3}" srcOrd="1" destOrd="0" presId="urn:microsoft.com/office/officeart/2005/8/layout/radial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DA6347-C702-4400-BFDF-252D32093072}">
      <dsp:nvSpPr>
        <dsp:cNvPr id="0" name=""/>
        <dsp:cNvSpPr/>
      </dsp:nvSpPr>
      <dsp:spPr>
        <a:xfrm>
          <a:off x="46590" y="1490471"/>
          <a:ext cx="822441" cy="82244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30B917-F0FE-42B9-973D-2F2A010BE181}">
      <dsp:nvSpPr>
        <dsp:cNvPr id="0" name=""/>
        <dsp:cNvSpPr/>
      </dsp:nvSpPr>
      <dsp:spPr>
        <a:xfrm>
          <a:off x="219302" y="1663184"/>
          <a:ext cx="477015" cy="4770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22FE5C44-5096-4587-B44D-D8CD9B44BC9D}">
      <dsp:nvSpPr>
        <dsp:cNvPr id="0" name=""/>
        <dsp:cNvSpPr/>
      </dsp:nvSpPr>
      <dsp:spPr>
        <a:xfrm>
          <a:off x="1045268" y="1490471"/>
          <a:ext cx="1938611" cy="822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Claims x2 </a:t>
          </a:r>
          <a:endParaRPr lang="en-US" sz="2400" kern="1200" dirty="0"/>
        </a:p>
      </dsp:txBody>
      <dsp:txXfrm>
        <a:off x="1045268" y="1490471"/>
        <a:ext cx="1938611" cy="822441"/>
      </dsp:txXfrm>
    </dsp:sp>
    <dsp:sp modelId="{D5C80249-04A9-49DD-977D-45C01643212E}">
      <dsp:nvSpPr>
        <dsp:cNvPr id="0" name=""/>
        <dsp:cNvSpPr/>
      </dsp:nvSpPr>
      <dsp:spPr>
        <a:xfrm>
          <a:off x="3321669" y="1490471"/>
          <a:ext cx="822441" cy="82244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99F974-17B0-4921-9858-F411DDDE1259}">
      <dsp:nvSpPr>
        <dsp:cNvPr id="0" name=""/>
        <dsp:cNvSpPr/>
      </dsp:nvSpPr>
      <dsp:spPr>
        <a:xfrm>
          <a:off x="3494381" y="1663184"/>
          <a:ext cx="477015" cy="4770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24AB4EF9-D002-4CD3-9968-C5422F42FA5C}">
      <dsp:nvSpPr>
        <dsp:cNvPr id="0" name=""/>
        <dsp:cNvSpPr/>
      </dsp:nvSpPr>
      <dsp:spPr>
        <a:xfrm>
          <a:off x="4320348" y="1490471"/>
          <a:ext cx="1938611" cy="822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Knowledge x3</a:t>
          </a:r>
          <a:endParaRPr lang="en-US" sz="2400" kern="1200" dirty="0"/>
        </a:p>
      </dsp:txBody>
      <dsp:txXfrm>
        <a:off x="4320348" y="1490471"/>
        <a:ext cx="1938611" cy="822441"/>
      </dsp:txXfrm>
    </dsp:sp>
    <dsp:sp modelId="{DDA5ACA5-2358-4B7F-98B9-255AE69CF7D4}">
      <dsp:nvSpPr>
        <dsp:cNvPr id="0" name=""/>
        <dsp:cNvSpPr/>
      </dsp:nvSpPr>
      <dsp:spPr>
        <a:xfrm>
          <a:off x="46590" y="3260371"/>
          <a:ext cx="822441" cy="82244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D6C7C1-2302-4CA8-A49B-72A6D1D19674}">
      <dsp:nvSpPr>
        <dsp:cNvPr id="0" name=""/>
        <dsp:cNvSpPr/>
      </dsp:nvSpPr>
      <dsp:spPr>
        <a:xfrm>
          <a:off x="219302" y="3433083"/>
          <a:ext cx="477015" cy="4770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01AAF764-790A-45BF-A79A-44C5EFDA40C4}">
      <dsp:nvSpPr>
        <dsp:cNvPr id="0" name=""/>
        <dsp:cNvSpPr/>
      </dsp:nvSpPr>
      <dsp:spPr>
        <a:xfrm>
          <a:off x="1045268" y="3260371"/>
          <a:ext cx="1938611" cy="822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Literature x4</a:t>
          </a:r>
          <a:endParaRPr lang="en-US" sz="2400" kern="1200" dirty="0"/>
        </a:p>
      </dsp:txBody>
      <dsp:txXfrm>
        <a:off x="1045268" y="3260371"/>
        <a:ext cx="1938611" cy="822441"/>
      </dsp:txXfrm>
    </dsp:sp>
    <dsp:sp modelId="{48EF9297-F2B2-4617-A477-4DB29B9662C4}">
      <dsp:nvSpPr>
        <dsp:cNvPr id="0" name=""/>
        <dsp:cNvSpPr/>
      </dsp:nvSpPr>
      <dsp:spPr>
        <a:xfrm>
          <a:off x="3321669" y="3260371"/>
          <a:ext cx="822441" cy="82244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FFD597-68DE-43F9-80AF-55EF75333D72}">
      <dsp:nvSpPr>
        <dsp:cNvPr id="0" name=""/>
        <dsp:cNvSpPr/>
      </dsp:nvSpPr>
      <dsp:spPr>
        <a:xfrm>
          <a:off x="3494381" y="3433083"/>
          <a:ext cx="477015" cy="4770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DAE944FF-D8D8-4858-96A1-B7906D0E15BC}">
      <dsp:nvSpPr>
        <dsp:cNvPr id="0" name=""/>
        <dsp:cNvSpPr/>
      </dsp:nvSpPr>
      <dsp:spPr>
        <a:xfrm>
          <a:off x="4320348" y="3260371"/>
          <a:ext cx="1938611" cy="822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Intellectual Projects x5</a:t>
          </a:r>
          <a:endParaRPr lang="en-US" sz="2400" kern="1200" dirty="0"/>
        </a:p>
      </dsp:txBody>
      <dsp:txXfrm>
        <a:off x="4320348" y="3260371"/>
        <a:ext cx="1938611" cy="8224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1837A3-D7B2-40EC-BA1E-C0B4791B3C52}">
      <dsp:nvSpPr>
        <dsp:cNvPr id="0" name=""/>
        <dsp:cNvSpPr/>
      </dsp:nvSpPr>
      <dsp:spPr>
        <a:xfrm rot="3682721">
          <a:off x="3365122" y="4128766"/>
          <a:ext cx="1085411" cy="38012"/>
        </a:xfrm>
        <a:custGeom>
          <a:avLst/>
          <a:gdLst/>
          <a:ahLst/>
          <a:cxnLst/>
          <a:rect l="0" t="0" r="0" b="0"/>
          <a:pathLst>
            <a:path>
              <a:moveTo>
                <a:pt x="0" y="19006"/>
              </a:moveTo>
              <a:lnTo>
                <a:pt x="1085411" y="19006"/>
              </a:lnTo>
            </a:path>
          </a:pathLst>
        </a:custGeom>
        <a:noFill/>
        <a:ln w="12700" cap="flat" cmpd="sng" algn="in">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A7C3775-BF19-4476-BE40-349FFCA1C7E2}">
      <dsp:nvSpPr>
        <dsp:cNvPr id="0" name=""/>
        <dsp:cNvSpPr/>
      </dsp:nvSpPr>
      <dsp:spPr>
        <a:xfrm rot="1312422">
          <a:off x="3961739" y="3346566"/>
          <a:ext cx="775762" cy="38012"/>
        </a:xfrm>
        <a:custGeom>
          <a:avLst/>
          <a:gdLst/>
          <a:ahLst/>
          <a:cxnLst/>
          <a:rect l="0" t="0" r="0" b="0"/>
          <a:pathLst>
            <a:path>
              <a:moveTo>
                <a:pt x="0" y="19006"/>
              </a:moveTo>
              <a:lnTo>
                <a:pt x="775762" y="19006"/>
              </a:lnTo>
            </a:path>
          </a:pathLst>
        </a:custGeom>
        <a:noFill/>
        <a:ln w="12700" cap="flat" cmpd="sng" algn="in">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BA9CE93-6C1A-4939-B262-0C47E3C68F99}">
      <dsp:nvSpPr>
        <dsp:cNvPr id="0" name=""/>
        <dsp:cNvSpPr/>
      </dsp:nvSpPr>
      <dsp:spPr>
        <a:xfrm rot="20287578">
          <a:off x="3961739" y="2453447"/>
          <a:ext cx="775762" cy="38012"/>
        </a:xfrm>
        <a:custGeom>
          <a:avLst/>
          <a:gdLst/>
          <a:ahLst/>
          <a:cxnLst/>
          <a:rect l="0" t="0" r="0" b="0"/>
          <a:pathLst>
            <a:path>
              <a:moveTo>
                <a:pt x="0" y="19006"/>
              </a:moveTo>
              <a:lnTo>
                <a:pt x="775762" y="19006"/>
              </a:lnTo>
            </a:path>
          </a:pathLst>
        </a:custGeom>
        <a:noFill/>
        <a:ln w="12700" cap="flat" cmpd="sng" algn="in">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663F972-D932-41A3-A8E2-F0912D25554A}">
      <dsp:nvSpPr>
        <dsp:cNvPr id="0" name=""/>
        <dsp:cNvSpPr/>
      </dsp:nvSpPr>
      <dsp:spPr>
        <a:xfrm rot="17917279">
          <a:off x="3365122" y="1671246"/>
          <a:ext cx="1085411" cy="38012"/>
        </a:xfrm>
        <a:custGeom>
          <a:avLst/>
          <a:gdLst/>
          <a:ahLst/>
          <a:cxnLst/>
          <a:rect l="0" t="0" r="0" b="0"/>
          <a:pathLst>
            <a:path>
              <a:moveTo>
                <a:pt x="0" y="19006"/>
              </a:moveTo>
              <a:lnTo>
                <a:pt x="1085411" y="19006"/>
              </a:lnTo>
            </a:path>
          </a:pathLst>
        </a:custGeom>
        <a:noFill/>
        <a:ln w="12700" cap="flat" cmpd="sng" algn="in">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DD84EB4-D8A3-4657-A1E5-6DB0FD1F98E2}">
      <dsp:nvSpPr>
        <dsp:cNvPr id="0" name=""/>
        <dsp:cNvSpPr/>
      </dsp:nvSpPr>
      <dsp:spPr>
        <a:xfrm>
          <a:off x="2162479" y="1844198"/>
          <a:ext cx="2149628" cy="2149628"/>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5A2FBF-8664-4E73-9546-A50436DAD443}">
      <dsp:nvSpPr>
        <dsp:cNvPr id="0" name=""/>
        <dsp:cNvSpPr/>
      </dsp:nvSpPr>
      <dsp:spPr>
        <a:xfrm>
          <a:off x="3831819" y="2888"/>
          <a:ext cx="1289777" cy="1289777"/>
        </a:xfrm>
        <a:prstGeom prst="ellipse">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Theoretical </a:t>
          </a:r>
        </a:p>
      </dsp:txBody>
      <dsp:txXfrm>
        <a:off x="4020702" y="191771"/>
        <a:ext cx="912011" cy="912011"/>
      </dsp:txXfrm>
    </dsp:sp>
    <dsp:sp modelId="{0B15D698-6F2B-441C-99EB-38E488D6EF5C}">
      <dsp:nvSpPr>
        <dsp:cNvPr id="0" name=""/>
        <dsp:cNvSpPr/>
      </dsp:nvSpPr>
      <dsp:spPr>
        <a:xfrm>
          <a:off x="5250574" y="2888"/>
          <a:ext cx="1934665" cy="1289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Presents models and theories for interpreting and explaining patterns in practice.</a:t>
          </a:r>
        </a:p>
      </dsp:txBody>
      <dsp:txXfrm>
        <a:off x="5250574" y="2888"/>
        <a:ext cx="1934665" cy="1289777"/>
      </dsp:txXfrm>
    </dsp:sp>
    <dsp:sp modelId="{B911C60F-F219-4FAF-B243-A91798A5E518}">
      <dsp:nvSpPr>
        <dsp:cNvPr id="0" name=""/>
        <dsp:cNvSpPr/>
      </dsp:nvSpPr>
      <dsp:spPr>
        <a:xfrm>
          <a:off x="4663149" y="1442794"/>
          <a:ext cx="1289777" cy="1289777"/>
        </a:xfrm>
        <a:prstGeom prst="ellipse">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Research </a:t>
          </a:r>
        </a:p>
      </dsp:txBody>
      <dsp:txXfrm>
        <a:off x="4852032" y="1631677"/>
        <a:ext cx="912011" cy="912011"/>
      </dsp:txXfrm>
    </dsp:sp>
    <dsp:sp modelId="{3021B293-CA45-4022-841D-5598659C5490}">
      <dsp:nvSpPr>
        <dsp:cNvPr id="0" name=""/>
        <dsp:cNvSpPr/>
      </dsp:nvSpPr>
      <dsp:spPr>
        <a:xfrm>
          <a:off x="6081904" y="1442794"/>
          <a:ext cx="1934665" cy="1289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Describes systematic enquiries into policy and practice.</a:t>
          </a:r>
        </a:p>
      </dsp:txBody>
      <dsp:txXfrm>
        <a:off x="6081904" y="1442794"/>
        <a:ext cx="1934665" cy="1289777"/>
      </dsp:txXfrm>
    </dsp:sp>
    <dsp:sp modelId="{F2CA9B5A-050A-4C5D-AA9C-66CC7BB95E56}">
      <dsp:nvSpPr>
        <dsp:cNvPr id="0" name=""/>
        <dsp:cNvSpPr/>
      </dsp:nvSpPr>
      <dsp:spPr>
        <a:xfrm>
          <a:off x="4663149" y="3105454"/>
          <a:ext cx="1289777" cy="1289777"/>
        </a:xfrm>
        <a:prstGeom prst="ellipse">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Practice </a:t>
          </a:r>
        </a:p>
      </dsp:txBody>
      <dsp:txXfrm>
        <a:off x="4852032" y="3294337"/>
        <a:ext cx="912011" cy="912011"/>
      </dsp:txXfrm>
    </dsp:sp>
    <dsp:sp modelId="{DFE2F454-08A7-42D6-B0A9-5F50A1870013}">
      <dsp:nvSpPr>
        <dsp:cNvPr id="0" name=""/>
        <dsp:cNvSpPr/>
      </dsp:nvSpPr>
      <dsp:spPr>
        <a:xfrm>
          <a:off x="6081904" y="3105454"/>
          <a:ext cx="1934665" cy="1289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Written by informed professionals who evaluate others’ practice and by practitioners who evaluate their own practice.</a:t>
          </a:r>
        </a:p>
      </dsp:txBody>
      <dsp:txXfrm>
        <a:off x="6081904" y="3105454"/>
        <a:ext cx="1934665" cy="1289777"/>
      </dsp:txXfrm>
    </dsp:sp>
    <dsp:sp modelId="{5C8D363E-CF50-4399-802C-61644AF8C312}">
      <dsp:nvSpPr>
        <dsp:cNvPr id="0" name=""/>
        <dsp:cNvSpPr/>
      </dsp:nvSpPr>
      <dsp:spPr>
        <a:xfrm>
          <a:off x="3831819" y="4545360"/>
          <a:ext cx="1289777" cy="1289777"/>
        </a:xfrm>
        <a:prstGeom prst="ellipse">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Policy </a:t>
          </a:r>
        </a:p>
      </dsp:txBody>
      <dsp:txXfrm>
        <a:off x="4020702" y="4734243"/>
        <a:ext cx="912011" cy="912011"/>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8C3C6CB6-A875-4346-859C-8A13E4D69FCA}" type="datetimeFigureOut">
              <a:rPr lang="en-GB" smtClean="0"/>
              <a:t>19/04/2021</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B9B9F9BB-EE4F-4908-97B7-0C1237091F5C}" type="slidenum">
              <a:rPr lang="en-GB" smtClean="0"/>
              <a:t>‹#›</a:t>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004710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3C6CB6-A875-4346-859C-8A13E4D69FCA}" type="datetimeFigureOut">
              <a:rPr lang="en-GB" smtClean="0"/>
              <a:t>19/04/2021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B9F9BB-EE4F-4908-97B7-0C1237091F5C}" type="slidenum">
              <a:rPr lang="en-GB" smtClean="0"/>
              <a:t>‹#›</a:t>
            </a:fld>
            <a:endParaRPr lang="en-GB"/>
          </a:p>
        </p:txBody>
      </p:sp>
    </p:spTree>
    <p:extLst>
      <p:ext uri="{BB962C8B-B14F-4D97-AF65-F5344CB8AC3E}">
        <p14:creationId xmlns:p14="http://schemas.microsoft.com/office/powerpoint/2010/main" val="68727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8C3C6CB6-A875-4346-859C-8A13E4D69FCA}" type="datetimeFigureOut">
              <a:rPr lang="en-GB" smtClean="0"/>
              <a:t>19/04/2021</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B9B9F9BB-EE4F-4908-97B7-0C1237091F5C}" type="slidenum">
              <a:rPr lang="en-GB" smtClean="0"/>
              <a:t>‹#›</a:t>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397210428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3C6CB6-A875-4346-859C-8A13E4D69FCA}" type="datetimeFigureOut">
              <a:rPr lang="en-GB" smtClean="0"/>
              <a:t>19/04/2021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B9F9BB-EE4F-4908-97B7-0C1237091F5C}" type="slidenum">
              <a:rPr lang="en-GB" smtClean="0"/>
              <a:t>‹#›</a:t>
            </a:fld>
            <a:endParaRPr lang="en-GB"/>
          </a:p>
        </p:txBody>
      </p:sp>
    </p:spTree>
    <p:extLst>
      <p:ext uri="{BB962C8B-B14F-4D97-AF65-F5344CB8AC3E}">
        <p14:creationId xmlns:p14="http://schemas.microsoft.com/office/powerpoint/2010/main" val="508240582"/>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C3C6CB6-A875-4346-859C-8A13E4D69FCA}" type="datetimeFigureOut">
              <a:rPr lang="en-GB" smtClean="0"/>
              <a:t>19/04/2021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B9F9BB-EE4F-4908-97B7-0C1237091F5C}" type="slidenum">
              <a:rPr lang="en-GB" smtClean="0"/>
              <a:t>‹#›</a:t>
            </a:fld>
            <a:endParaRPr lang="en-GB"/>
          </a:p>
        </p:txBody>
      </p:sp>
    </p:spTree>
    <p:extLst>
      <p:ext uri="{BB962C8B-B14F-4D97-AF65-F5344CB8AC3E}">
        <p14:creationId xmlns:p14="http://schemas.microsoft.com/office/powerpoint/2010/main" val="3694374355"/>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C3C6CB6-A875-4346-859C-8A13E4D69FCA}" type="datetimeFigureOut">
              <a:rPr lang="en-GB" smtClean="0"/>
              <a:t>19/04/2021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B9F9BB-EE4F-4908-97B7-0C1237091F5C}" type="slidenum">
              <a:rPr lang="en-GB" smtClean="0"/>
              <a:t>‹#›</a:t>
            </a:fld>
            <a:endParaRPr lang="en-GB"/>
          </a:p>
        </p:txBody>
      </p:sp>
    </p:spTree>
    <p:extLst>
      <p:ext uri="{BB962C8B-B14F-4D97-AF65-F5344CB8AC3E}">
        <p14:creationId xmlns:p14="http://schemas.microsoft.com/office/powerpoint/2010/main" val="2376502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3C6CB6-A875-4346-859C-8A13E4D69FCA}" type="datetimeFigureOut">
              <a:rPr lang="en-GB" smtClean="0"/>
              <a:t>19/04/2021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B9F9BB-EE4F-4908-97B7-0C1237091F5C}" type="slidenum">
              <a:rPr lang="en-GB" smtClean="0"/>
              <a:t>‹#›</a:t>
            </a:fld>
            <a:endParaRPr lang="en-GB"/>
          </a:p>
        </p:txBody>
      </p:sp>
    </p:spTree>
    <p:extLst>
      <p:ext uri="{BB962C8B-B14F-4D97-AF65-F5344CB8AC3E}">
        <p14:creationId xmlns:p14="http://schemas.microsoft.com/office/powerpoint/2010/main" val="2226697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8C3C6CB6-A875-4346-859C-8A13E4D69FCA}" type="datetimeFigureOut">
              <a:rPr lang="en-GB" smtClean="0"/>
              <a:t>19/04/2021</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B9B9F9BB-EE4F-4908-97B7-0C1237091F5C}" type="slidenum">
              <a:rPr lang="en-GB" smtClean="0"/>
              <a:t>‹#›</a:t>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14731103"/>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8C3C6CB6-A875-4346-859C-8A13E4D69FCA}" type="datetimeFigureOut">
              <a:rPr lang="en-GB" smtClean="0"/>
              <a:t>19/04/2021</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B9B9F9BB-EE4F-4908-97B7-0C1237091F5C}" type="slidenum">
              <a:rPr lang="en-GB" smtClean="0"/>
              <a:t>‹#›</a:t>
            </a:fld>
            <a:endParaRPr lang="en-GB"/>
          </a:p>
        </p:txBody>
      </p:sp>
    </p:spTree>
    <p:extLst>
      <p:ext uri="{BB962C8B-B14F-4D97-AF65-F5344CB8AC3E}">
        <p14:creationId xmlns:p14="http://schemas.microsoft.com/office/powerpoint/2010/main" val="1541068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3C6CB6-A875-4346-859C-8A13E4D69FCA}" type="datetimeFigureOut">
              <a:rPr lang="en-GB" smtClean="0"/>
              <a:t>19/04/2021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B9F9BB-EE4F-4908-97B7-0C1237091F5C}" type="slidenum">
              <a:rPr lang="en-GB" smtClean="0"/>
              <a:t>‹#›</a:t>
            </a:fld>
            <a:endParaRPr lang="en-GB"/>
          </a:p>
        </p:txBody>
      </p:sp>
    </p:spTree>
    <p:extLst>
      <p:ext uri="{BB962C8B-B14F-4D97-AF65-F5344CB8AC3E}">
        <p14:creationId xmlns:p14="http://schemas.microsoft.com/office/powerpoint/2010/main" val="14533344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3C6CB6-A875-4346-859C-8A13E4D69FCA}" type="datetimeFigureOut">
              <a:rPr lang="en-GB" smtClean="0"/>
              <a:t>19/04/2021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B9F9BB-EE4F-4908-97B7-0C1237091F5C}" type="slidenum">
              <a:rPr lang="en-GB" smtClean="0"/>
              <a:t>‹#›</a:t>
            </a:fld>
            <a:endParaRPr lang="en-GB"/>
          </a:p>
        </p:txBody>
      </p:sp>
    </p:spTree>
    <p:extLst>
      <p:ext uri="{BB962C8B-B14F-4D97-AF65-F5344CB8AC3E}">
        <p14:creationId xmlns:p14="http://schemas.microsoft.com/office/powerpoint/2010/main" val="31941753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8C3C6CB6-A875-4346-859C-8A13E4D69FCA}" type="datetimeFigureOut">
              <a:rPr lang="en-GB" smtClean="0"/>
              <a:t>19/04/2021</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B9B9F9BB-EE4F-4908-97B7-0C1237091F5C}" type="slidenum">
              <a:rPr lang="en-GB" smtClean="0"/>
              <a:t>‹#›</a:t>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301364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flickr.com/photos/157270154@N05/38494483572" TargetMode="External"/><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katiechats.wordpress.com/2011/02/"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mariowiki.com/Wish_Key"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mariowiki.com/Wish_Key" TargetMode="External"/><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hyperlink" Target="https://primarilytech.com/2018/12/22/thinking-its-more-of-a-skill/" TargetMode="External"/><Relationship Id="rId4" Type="http://schemas.openxmlformats.org/officeDocument/2006/relationships/image" Target="../media/image9.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hyperlink" Target="https://en.wikipedia.org/wiki/Biconnected_component" TargetMode="External"/><Relationship Id="rId3" Type="http://schemas.openxmlformats.org/officeDocument/2006/relationships/diagramLayout" Target="../diagrams/layout1.xml"/><Relationship Id="rId7" Type="http://schemas.openxmlformats.org/officeDocument/2006/relationships/image" Target="../media/image25.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5354498-1CA6-4B35-905A-195D0AD41376}"/>
              </a:ext>
            </a:extLst>
          </p:cNvPr>
          <p:cNvSpPr>
            <a:spLocks noGrp="1"/>
          </p:cNvSpPr>
          <p:nvPr>
            <p:ph type="subTitle" idx="1"/>
          </p:nvPr>
        </p:nvSpPr>
        <p:spPr/>
        <p:txBody>
          <a:bodyPr/>
          <a:lstStyle/>
          <a:p>
            <a:r>
              <a:rPr lang="en-GB" dirty="0"/>
              <a:t>Developing in-depth analysis</a:t>
            </a:r>
          </a:p>
        </p:txBody>
      </p:sp>
      <p:sp>
        <p:nvSpPr>
          <p:cNvPr id="4" name="Title 1">
            <a:extLst>
              <a:ext uri="{FF2B5EF4-FFF2-40B4-BE49-F238E27FC236}">
                <a16:creationId xmlns:a16="http://schemas.microsoft.com/office/drawing/2014/main" id="{4FB34E40-9E4F-4B62-9EEA-52188364F71B}"/>
              </a:ext>
            </a:extLst>
          </p:cNvPr>
          <p:cNvSpPr>
            <a:spLocks noGrp="1"/>
          </p:cNvSpPr>
          <p:nvPr>
            <p:ph type="ctrTitle"/>
          </p:nvPr>
        </p:nvSpPr>
        <p:spPr>
          <a:xfrm>
            <a:off x="1077913" y="1098550"/>
            <a:ext cx="10318750" cy="4394200"/>
          </a:xfrm>
        </p:spPr>
        <p:txBody>
          <a:bodyPr/>
          <a:lstStyle/>
          <a:p>
            <a:r>
              <a:rPr lang="en-US" sz="4400" dirty="0"/>
              <a:t>The writing </a:t>
            </a:r>
            <a:br>
              <a:rPr lang="en-US" sz="4400" dirty="0"/>
            </a:br>
            <a:r>
              <a:rPr lang="en-US" sz="4400" dirty="0"/>
              <a:t>process:</a:t>
            </a:r>
            <a:br>
              <a:rPr lang="en-US" sz="4400" dirty="0">
                <a:solidFill>
                  <a:srgbClr val="FF0000"/>
                </a:solidFill>
              </a:rPr>
            </a:br>
            <a:r>
              <a:rPr lang="en-US" sz="4000" dirty="0"/>
              <a:t>planning for </a:t>
            </a:r>
            <a:br>
              <a:rPr lang="en-US" sz="4000" dirty="0"/>
            </a:br>
            <a:r>
              <a:rPr lang="en-US" sz="4000" dirty="0"/>
              <a:t>criticality</a:t>
            </a:r>
            <a:endParaRPr lang="en-GB" sz="4400" dirty="0"/>
          </a:p>
        </p:txBody>
      </p:sp>
    </p:spTree>
    <p:extLst>
      <p:ext uri="{BB962C8B-B14F-4D97-AF65-F5344CB8AC3E}">
        <p14:creationId xmlns:p14="http://schemas.microsoft.com/office/powerpoint/2010/main" val="2269916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83E28-DD5C-49E7-A1FA-69EE601B990F}"/>
              </a:ext>
            </a:extLst>
          </p:cNvPr>
          <p:cNvSpPr>
            <a:spLocks noGrp="1"/>
          </p:cNvSpPr>
          <p:nvPr>
            <p:ph type="title"/>
          </p:nvPr>
        </p:nvSpPr>
        <p:spPr>
          <a:xfrm>
            <a:off x="1251678" y="382385"/>
            <a:ext cx="10178322" cy="1492132"/>
          </a:xfrm>
        </p:spPr>
        <p:txBody>
          <a:bodyPr>
            <a:normAutofit/>
          </a:bodyPr>
          <a:lstStyle/>
          <a:p>
            <a:r>
              <a:rPr lang="en-GB"/>
              <a:t>Last week</a:t>
            </a:r>
          </a:p>
        </p:txBody>
      </p:sp>
      <p:pic>
        <p:nvPicPr>
          <p:cNvPr id="5" name="Picture 4">
            <a:extLst>
              <a:ext uri="{FF2B5EF4-FFF2-40B4-BE49-F238E27FC236}">
                <a16:creationId xmlns:a16="http://schemas.microsoft.com/office/drawing/2014/main" id="{52089B42-9586-4FC8-B984-510D8B87245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0781" r="21675" b="3"/>
          <a:stretch/>
        </p:blipFill>
        <p:spPr>
          <a:xfrm>
            <a:off x="1328739" y="2400300"/>
            <a:ext cx="3743323" cy="3505200"/>
          </a:xfrm>
          <a:prstGeom prst="rect">
            <a:avLst/>
          </a:prstGeom>
        </p:spPr>
      </p:pic>
      <p:sp>
        <p:nvSpPr>
          <p:cNvPr id="3" name="Content Placeholder 2">
            <a:extLst>
              <a:ext uri="{FF2B5EF4-FFF2-40B4-BE49-F238E27FC236}">
                <a16:creationId xmlns:a16="http://schemas.microsoft.com/office/drawing/2014/main" id="{43D5CAAF-1CF4-471B-8584-9D07898089E6}"/>
              </a:ext>
            </a:extLst>
          </p:cNvPr>
          <p:cNvSpPr>
            <a:spLocks noGrp="1"/>
          </p:cNvSpPr>
          <p:nvPr>
            <p:ph idx="1"/>
          </p:nvPr>
        </p:nvSpPr>
        <p:spPr>
          <a:xfrm>
            <a:off x="5460756" y="1128451"/>
            <a:ext cx="6090542" cy="5271966"/>
          </a:xfrm>
        </p:spPr>
        <p:txBody>
          <a:bodyPr>
            <a:normAutofit/>
          </a:bodyPr>
          <a:lstStyle/>
          <a:p>
            <a:pPr>
              <a:lnSpc>
                <a:spcPct val="100000"/>
              </a:lnSpc>
            </a:pPr>
            <a:r>
              <a:rPr lang="en-GB" dirty="0"/>
              <a:t>We considered the development of critical summary via asking the </a:t>
            </a:r>
            <a:r>
              <a:rPr lang="en-GB" dirty="0">
                <a:solidFill>
                  <a:srgbClr val="FF0000"/>
                </a:solidFill>
              </a:rPr>
              <a:t>5 critical synopsis questions </a:t>
            </a:r>
            <a:r>
              <a:rPr lang="en-GB" dirty="0"/>
              <a:t>as outlined below.</a:t>
            </a:r>
          </a:p>
          <a:p>
            <a:pPr lvl="1">
              <a:lnSpc>
                <a:spcPct val="100000"/>
              </a:lnSpc>
              <a:buFont typeface="Wingdings" panose="05000000000000000000" pitchFamily="2" charset="2"/>
              <a:buChar char="Ø"/>
            </a:pPr>
            <a:r>
              <a:rPr lang="en-GB" sz="2000" b="0" i="1" u="none" strike="noStrike" baseline="0" dirty="0">
                <a:solidFill>
                  <a:srgbClr val="FF0000"/>
                </a:solidFill>
                <a:latin typeface="FranklinGothic-BookItalic"/>
              </a:rPr>
              <a:t>Introducing the text </a:t>
            </a:r>
            <a:r>
              <a:rPr lang="en-GB" sz="2000" b="0" i="0" u="none" strike="noStrike" baseline="0" dirty="0">
                <a:latin typeface="FranklinGothic-Book"/>
              </a:rPr>
              <a:t>(50–100 words) (Critical Synopsis Question: A Why am I reading this?)</a:t>
            </a:r>
          </a:p>
          <a:p>
            <a:pPr lvl="1">
              <a:lnSpc>
                <a:spcPct val="100000"/>
              </a:lnSpc>
              <a:buFont typeface="Wingdings" panose="05000000000000000000" pitchFamily="2" charset="2"/>
              <a:buChar char="Ø"/>
            </a:pPr>
            <a:r>
              <a:rPr lang="en-GB" sz="2000" b="0" i="1" u="none" strike="noStrike" baseline="0" dirty="0">
                <a:solidFill>
                  <a:srgbClr val="FF0000"/>
                </a:solidFill>
                <a:latin typeface="FranklinGothic-BookItalic"/>
              </a:rPr>
              <a:t>Reporting the content </a:t>
            </a:r>
            <a:r>
              <a:rPr lang="en-GB" sz="2000" b="0" i="0" u="none" strike="noStrike" baseline="0" dirty="0">
                <a:latin typeface="FranklinGothic-Book"/>
              </a:rPr>
              <a:t>(100–200 words) (Critical Synopsis Questions: B What are the authors trying to do in writing this? </a:t>
            </a:r>
            <a:r>
              <a:rPr lang="en-GB" sz="2000" dirty="0">
                <a:latin typeface="FranklinGothic-Book"/>
              </a:rPr>
              <a:t>a</a:t>
            </a:r>
            <a:r>
              <a:rPr lang="en-GB" sz="2000" b="0" i="0" u="none" strike="noStrike" baseline="0" dirty="0">
                <a:latin typeface="FranklinGothic-Book"/>
              </a:rPr>
              <a:t>nd C What are the authors saying that’s relevant to what I want to find out?)</a:t>
            </a:r>
          </a:p>
          <a:p>
            <a:pPr lvl="1">
              <a:lnSpc>
                <a:spcPct val="100000"/>
              </a:lnSpc>
              <a:buFont typeface="Wingdings" panose="05000000000000000000" pitchFamily="2" charset="2"/>
              <a:buChar char="Ø"/>
            </a:pPr>
            <a:r>
              <a:rPr lang="en-GB" sz="2000" b="0" i="1" u="none" strike="noStrike" baseline="0" dirty="0">
                <a:solidFill>
                  <a:srgbClr val="FF0000"/>
                </a:solidFill>
                <a:latin typeface="FranklinGothic-BookItalic"/>
              </a:rPr>
              <a:t>Evaluating the content </a:t>
            </a:r>
            <a:r>
              <a:rPr lang="en-GB" sz="2000" b="0" i="0" u="none" strike="noStrike" baseline="0" dirty="0">
                <a:latin typeface="FranklinGothic-Book"/>
              </a:rPr>
              <a:t>(100–200 words) (Critical Synopsis Question: D How convincing is what the authors are saying?)</a:t>
            </a:r>
          </a:p>
          <a:p>
            <a:pPr lvl="1">
              <a:lnSpc>
                <a:spcPct val="100000"/>
              </a:lnSpc>
              <a:buFont typeface="Wingdings" panose="05000000000000000000" pitchFamily="2" charset="2"/>
              <a:buChar char="Ø"/>
            </a:pPr>
            <a:r>
              <a:rPr lang="en-GB" sz="2000" b="0" i="1" u="none" strike="noStrike" baseline="0" dirty="0">
                <a:solidFill>
                  <a:srgbClr val="FF0000"/>
                </a:solidFill>
                <a:latin typeface="FranklinGothic-BookItalic"/>
              </a:rPr>
              <a:t>Drawing your conclusion </a:t>
            </a:r>
            <a:r>
              <a:rPr lang="en-GB" sz="2000" b="0" i="0" u="none" strike="noStrike" baseline="0" dirty="0">
                <a:latin typeface="FranklinGothic-Book"/>
              </a:rPr>
              <a:t>(100–150 words) (Critical Synopsis Question: E In conclusion, what use can I make of this?)</a:t>
            </a:r>
            <a:endParaRPr lang="en-GB" sz="2000" dirty="0"/>
          </a:p>
          <a:p>
            <a:pPr marL="0" indent="0">
              <a:lnSpc>
                <a:spcPct val="100000"/>
              </a:lnSpc>
              <a:buNone/>
            </a:pPr>
            <a:endParaRPr lang="en-GB" dirty="0"/>
          </a:p>
        </p:txBody>
      </p:sp>
    </p:spTree>
    <p:extLst>
      <p:ext uri="{BB962C8B-B14F-4D97-AF65-F5344CB8AC3E}">
        <p14:creationId xmlns:p14="http://schemas.microsoft.com/office/powerpoint/2010/main" val="6990016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6">
            <a:extLst>
              <a:ext uri="{FF2B5EF4-FFF2-40B4-BE49-F238E27FC236}">
                <a16:creationId xmlns:a16="http://schemas.microsoft.com/office/drawing/2014/main" id="{B217C2AD-51B4-40CE-A71F-F5D3F846D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12" name="Rectangle 11">
            <a:extLst>
              <a:ext uri="{FF2B5EF4-FFF2-40B4-BE49-F238E27FC236}">
                <a16:creationId xmlns:a16="http://schemas.microsoft.com/office/drawing/2014/main" id="{6F1BF92E-23CF-4BFE-9E1F-C359BACFA3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4" name="Rectangle 13">
            <a:extLst>
              <a:ext uri="{FF2B5EF4-FFF2-40B4-BE49-F238E27FC236}">
                <a16:creationId xmlns:a16="http://schemas.microsoft.com/office/drawing/2014/main" id="{DFEF8384-2545-4ACD-9071-49DD1CFC4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Freeform 22">
            <a:extLst>
              <a:ext uri="{FF2B5EF4-FFF2-40B4-BE49-F238E27FC236}">
                <a16:creationId xmlns:a16="http://schemas.microsoft.com/office/drawing/2014/main" id="{F77DB8FA-61A7-4DE7-A777-6D258D1724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4695443" cy="6858000"/>
          </a:xfrm>
          <a:custGeom>
            <a:avLst/>
            <a:gdLst>
              <a:gd name="connsiteX0" fmla="*/ 0 w 4992864"/>
              <a:gd name="connsiteY0" fmla="*/ 0 h 6858000"/>
              <a:gd name="connsiteX1" fmla="*/ 4813476 w 4992864"/>
              <a:gd name="connsiteY1" fmla="*/ 0 h 6858000"/>
              <a:gd name="connsiteX2" fmla="*/ 4818239 w 4992864"/>
              <a:gd name="connsiteY2" fmla="*/ 66675 h 6858000"/>
              <a:gd name="connsiteX3" fmla="*/ 4826176 w 4992864"/>
              <a:gd name="connsiteY3" fmla="*/ 122237 h 6858000"/>
              <a:gd name="connsiteX4" fmla="*/ 4835701 w 4992864"/>
              <a:gd name="connsiteY4" fmla="*/ 174625 h 6858000"/>
              <a:gd name="connsiteX5" fmla="*/ 4851576 w 4992864"/>
              <a:gd name="connsiteY5" fmla="*/ 217487 h 6858000"/>
              <a:gd name="connsiteX6" fmla="*/ 4867451 w 4992864"/>
              <a:gd name="connsiteY6" fmla="*/ 260350 h 6858000"/>
              <a:gd name="connsiteX7" fmla="*/ 4886501 w 4992864"/>
              <a:gd name="connsiteY7" fmla="*/ 296862 h 6858000"/>
              <a:gd name="connsiteX8" fmla="*/ 4905551 w 4992864"/>
              <a:gd name="connsiteY8" fmla="*/ 334962 h 6858000"/>
              <a:gd name="connsiteX9" fmla="*/ 4923014 w 4992864"/>
              <a:gd name="connsiteY9" fmla="*/ 369887 h 6858000"/>
              <a:gd name="connsiteX10" fmla="*/ 4940476 w 4992864"/>
              <a:gd name="connsiteY10" fmla="*/ 409575 h 6858000"/>
              <a:gd name="connsiteX11" fmla="*/ 4956351 w 4992864"/>
              <a:gd name="connsiteY11" fmla="*/ 450850 h 6858000"/>
              <a:gd name="connsiteX12" fmla="*/ 4970639 w 4992864"/>
              <a:gd name="connsiteY12" fmla="*/ 496887 h 6858000"/>
              <a:gd name="connsiteX13" fmla="*/ 4981751 w 4992864"/>
              <a:gd name="connsiteY13" fmla="*/ 546100 h 6858000"/>
              <a:gd name="connsiteX14" fmla="*/ 4989689 w 4992864"/>
              <a:gd name="connsiteY14" fmla="*/ 606425 h 6858000"/>
              <a:gd name="connsiteX15" fmla="*/ 4992864 w 4992864"/>
              <a:gd name="connsiteY15" fmla="*/ 673100 h 6858000"/>
              <a:gd name="connsiteX16" fmla="*/ 4989689 w 4992864"/>
              <a:gd name="connsiteY16" fmla="*/ 744537 h 6858000"/>
              <a:gd name="connsiteX17" fmla="*/ 4981751 w 4992864"/>
              <a:gd name="connsiteY17" fmla="*/ 801687 h 6858000"/>
              <a:gd name="connsiteX18" fmla="*/ 4970639 w 4992864"/>
              <a:gd name="connsiteY18" fmla="*/ 854075 h 6858000"/>
              <a:gd name="connsiteX19" fmla="*/ 4956351 w 4992864"/>
              <a:gd name="connsiteY19" fmla="*/ 901700 h 6858000"/>
              <a:gd name="connsiteX20" fmla="*/ 4940476 w 4992864"/>
              <a:gd name="connsiteY20" fmla="*/ 942975 h 6858000"/>
              <a:gd name="connsiteX21" fmla="*/ 4921426 w 4992864"/>
              <a:gd name="connsiteY21" fmla="*/ 981075 h 6858000"/>
              <a:gd name="connsiteX22" fmla="*/ 4902376 w 4992864"/>
              <a:gd name="connsiteY22" fmla="*/ 1017587 h 6858000"/>
              <a:gd name="connsiteX23" fmla="*/ 4883326 w 4992864"/>
              <a:gd name="connsiteY23" fmla="*/ 1055687 h 6858000"/>
              <a:gd name="connsiteX24" fmla="*/ 4865864 w 4992864"/>
              <a:gd name="connsiteY24" fmla="*/ 1095375 h 6858000"/>
              <a:gd name="connsiteX25" fmla="*/ 4848401 w 4992864"/>
              <a:gd name="connsiteY25" fmla="*/ 1136650 h 6858000"/>
              <a:gd name="connsiteX26" fmla="*/ 4834114 w 4992864"/>
              <a:gd name="connsiteY26" fmla="*/ 1182687 h 6858000"/>
              <a:gd name="connsiteX27" fmla="*/ 4824589 w 4992864"/>
              <a:gd name="connsiteY27" fmla="*/ 1235075 h 6858000"/>
              <a:gd name="connsiteX28" fmla="*/ 4815064 w 4992864"/>
              <a:gd name="connsiteY28" fmla="*/ 1295400 h 6858000"/>
              <a:gd name="connsiteX29" fmla="*/ 4813476 w 4992864"/>
              <a:gd name="connsiteY29" fmla="*/ 1363662 h 6858000"/>
              <a:gd name="connsiteX30" fmla="*/ 4815064 w 4992864"/>
              <a:gd name="connsiteY30" fmla="*/ 1431925 h 6858000"/>
              <a:gd name="connsiteX31" fmla="*/ 4824589 w 4992864"/>
              <a:gd name="connsiteY31" fmla="*/ 1492250 h 6858000"/>
              <a:gd name="connsiteX32" fmla="*/ 4834114 w 4992864"/>
              <a:gd name="connsiteY32" fmla="*/ 1544637 h 6858000"/>
              <a:gd name="connsiteX33" fmla="*/ 4848401 w 4992864"/>
              <a:gd name="connsiteY33" fmla="*/ 1589087 h 6858000"/>
              <a:gd name="connsiteX34" fmla="*/ 4865864 w 4992864"/>
              <a:gd name="connsiteY34" fmla="*/ 1631950 h 6858000"/>
              <a:gd name="connsiteX35" fmla="*/ 4883326 w 4992864"/>
              <a:gd name="connsiteY35" fmla="*/ 1671637 h 6858000"/>
              <a:gd name="connsiteX36" fmla="*/ 4902376 w 4992864"/>
              <a:gd name="connsiteY36" fmla="*/ 1708150 h 6858000"/>
              <a:gd name="connsiteX37" fmla="*/ 4921426 w 4992864"/>
              <a:gd name="connsiteY37" fmla="*/ 1743075 h 6858000"/>
              <a:gd name="connsiteX38" fmla="*/ 4940476 w 4992864"/>
              <a:gd name="connsiteY38" fmla="*/ 1782762 h 6858000"/>
              <a:gd name="connsiteX39" fmla="*/ 4956351 w 4992864"/>
              <a:gd name="connsiteY39" fmla="*/ 1824037 h 6858000"/>
              <a:gd name="connsiteX40" fmla="*/ 4970639 w 4992864"/>
              <a:gd name="connsiteY40" fmla="*/ 1870075 h 6858000"/>
              <a:gd name="connsiteX41" fmla="*/ 4981751 w 4992864"/>
              <a:gd name="connsiteY41" fmla="*/ 1922462 h 6858000"/>
              <a:gd name="connsiteX42" fmla="*/ 4989689 w 4992864"/>
              <a:gd name="connsiteY42" fmla="*/ 1982787 h 6858000"/>
              <a:gd name="connsiteX43" fmla="*/ 4992864 w 4992864"/>
              <a:gd name="connsiteY43" fmla="*/ 2051050 h 6858000"/>
              <a:gd name="connsiteX44" fmla="*/ 4989689 w 4992864"/>
              <a:gd name="connsiteY44" fmla="*/ 2119312 h 6858000"/>
              <a:gd name="connsiteX45" fmla="*/ 4981751 w 4992864"/>
              <a:gd name="connsiteY45" fmla="*/ 2179637 h 6858000"/>
              <a:gd name="connsiteX46" fmla="*/ 4970639 w 4992864"/>
              <a:gd name="connsiteY46" fmla="*/ 2232025 h 6858000"/>
              <a:gd name="connsiteX47" fmla="*/ 4956351 w 4992864"/>
              <a:gd name="connsiteY47" fmla="*/ 2278062 h 6858000"/>
              <a:gd name="connsiteX48" fmla="*/ 4940476 w 4992864"/>
              <a:gd name="connsiteY48" fmla="*/ 2319337 h 6858000"/>
              <a:gd name="connsiteX49" fmla="*/ 4921426 w 4992864"/>
              <a:gd name="connsiteY49" fmla="*/ 2359025 h 6858000"/>
              <a:gd name="connsiteX50" fmla="*/ 4902376 w 4992864"/>
              <a:gd name="connsiteY50" fmla="*/ 2395537 h 6858000"/>
              <a:gd name="connsiteX51" fmla="*/ 4883326 w 4992864"/>
              <a:gd name="connsiteY51" fmla="*/ 2433637 h 6858000"/>
              <a:gd name="connsiteX52" fmla="*/ 4865864 w 4992864"/>
              <a:gd name="connsiteY52" fmla="*/ 2471737 h 6858000"/>
              <a:gd name="connsiteX53" fmla="*/ 4848401 w 4992864"/>
              <a:gd name="connsiteY53" fmla="*/ 2513012 h 6858000"/>
              <a:gd name="connsiteX54" fmla="*/ 4834114 w 4992864"/>
              <a:gd name="connsiteY54" fmla="*/ 2560637 h 6858000"/>
              <a:gd name="connsiteX55" fmla="*/ 4824589 w 4992864"/>
              <a:gd name="connsiteY55" fmla="*/ 2613025 h 6858000"/>
              <a:gd name="connsiteX56" fmla="*/ 4815064 w 4992864"/>
              <a:gd name="connsiteY56" fmla="*/ 2671762 h 6858000"/>
              <a:gd name="connsiteX57" fmla="*/ 4813476 w 4992864"/>
              <a:gd name="connsiteY57" fmla="*/ 2741612 h 6858000"/>
              <a:gd name="connsiteX58" fmla="*/ 4815064 w 4992864"/>
              <a:gd name="connsiteY58" fmla="*/ 2809875 h 6858000"/>
              <a:gd name="connsiteX59" fmla="*/ 4824589 w 4992864"/>
              <a:gd name="connsiteY59" fmla="*/ 2868612 h 6858000"/>
              <a:gd name="connsiteX60" fmla="*/ 4834114 w 4992864"/>
              <a:gd name="connsiteY60" fmla="*/ 2922587 h 6858000"/>
              <a:gd name="connsiteX61" fmla="*/ 4848401 w 4992864"/>
              <a:gd name="connsiteY61" fmla="*/ 2967037 h 6858000"/>
              <a:gd name="connsiteX62" fmla="*/ 4865864 w 4992864"/>
              <a:gd name="connsiteY62" fmla="*/ 3009900 h 6858000"/>
              <a:gd name="connsiteX63" fmla="*/ 4883326 w 4992864"/>
              <a:gd name="connsiteY63" fmla="*/ 3046412 h 6858000"/>
              <a:gd name="connsiteX64" fmla="*/ 4902376 w 4992864"/>
              <a:gd name="connsiteY64" fmla="*/ 3084512 h 6858000"/>
              <a:gd name="connsiteX65" fmla="*/ 4921426 w 4992864"/>
              <a:gd name="connsiteY65" fmla="*/ 3121025 h 6858000"/>
              <a:gd name="connsiteX66" fmla="*/ 4940476 w 4992864"/>
              <a:gd name="connsiteY66" fmla="*/ 3160712 h 6858000"/>
              <a:gd name="connsiteX67" fmla="*/ 4956351 w 4992864"/>
              <a:gd name="connsiteY67" fmla="*/ 3201987 h 6858000"/>
              <a:gd name="connsiteX68" fmla="*/ 4970639 w 4992864"/>
              <a:gd name="connsiteY68" fmla="*/ 3248025 h 6858000"/>
              <a:gd name="connsiteX69" fmla="*/ 4981751 w 4992864"/>
              <a:gd name="connsiteY69" fmla="*/ 3300412 h 6858000"/>
              <a:gd name="connsiteX70" fmla="*/ 4989689 w 4992864"/>
              <a:gd name="connsiteY70" fmla="*/ 3360737 h 6858000"/>
              <a:gd name="connsiteX71" fmla="*/ 4992864 w 4992864"/>
              <a:gd name="connsiteY71" fmla="*/ 3427412 h 6858000"/>
              <a:gd name="connsiteX72" fmla="*/ 4989689 w 4992864"/>
              <a:gd name="connsiteY72" fmla="*/ 3497262 h 6858000"/>
              <a:gd name="connsiteX73" fmla="*/ 4981751 w 4992864"/>
              <a:gd name="connsiteY73" fmla="*/ 3557587 h 6858000"/>
              <a:gd name="connsiteX74" fmla="*/ 4970639 w 4992864"/>
              <a:gd name="connsiteY74" fmla="*/ 3609975 h 6858000"/>
              <a:gd name="connsiteX75" fmla="*/ 4956351 w 4992864"/>
              <a:gd name="connsiteY75" fmla="*/ 3656012 h 6858000"/>
              <a:gd name="connsiteX76" fmla="*/ 4940476 w 4992864"/>
              <a:gd name="connsiteY76" fmla="*/ 3697287 h 6858000"/>
              <a:gd name="connsiteX77" fmla="*/ 4921426 w 4992864"/>
              <a:gd name="connsiteY77" fmla="*/ 3736975 h 6858000"/>
              <a:gd name="connsiteX78" fmla="*/ 4883326 w 4992864"/>
              <a:gd name="connsiteY78" fmla="*/ 3811587 h 6858000"/>
              <a:gd name="connsiteX79" fmla="*/ 4865864 w 4992864"/>
              <a:gd name="connsiteY79" fmla="*/ 3848100 h 6858000"/>
              <a:gd name="connsiteX80" fmla="*/ 4848401 w 4992864"/>
              <a:gd name="connsiteY80" fmla="*/ 3890962 h 6858000"/>
              <a:gd name="connsiteX81" fmla="*/ 4834114 w 4992864"/>
              <a:gd name="connsiteY81" fmla="*/ 3935412 h 6858000"/>
              <a:gd name="connsiteX82" fmla="*/ 4824589 w 4992864"/>
              <a:gd name="connsiteY82" fmla="*/ 3987800 h 6858000"/>
              <a:gd name="connsiteX83" fmla="*/ 4815064 w 4992864"/>
              <a:gd name="connsiteY83" fmla="*/ 4048125 h 6858000"/>
              <a:gd name="connsiteX84" fmla="*/ 4813476 w 4992864"/>
              <a:gd name="connsiteY84" fmla="*/ 4116387 h 6858000"/>
              <a:gd name="connsiteX85" fmla="*/ 4815064 w 4992864"/>
              <a:gd name="connsiteY85" fmla="*/ 4186237 h 6858000"/>
              <a:gd name="connsiteX86" fmla="*/ 4824589 w 4992864"/>
              <a:gd name="connsiteY86" fmla="*/ 4244975 h 6858000"/>
              <a:gd name="connsiteX87" fmla="*/ 4834114 w 4992864"/>
              <a:gd name="connsiteY87" fmla="*/ 4297362 h 6858000"/>
              <a:gd name="connsiteX88" fmla="*/ 4848401 w 4992864"/>
              <a:gd name="connsiteY88" fmla="*/ 4343400 h 6858000"/>
              <a:gd name="connsiteX89" fmla="*/ 4865864 w 4992864"/>
              <a:gd name="connsiteY89" fmla="*/ 4386262 h 6858000"/>
              <a:gd name="connsiteX90" fmla="*/ 4883326 w 4992864"/>
              <a:gd name="connsiteY90" fmla="*/ 4424362 h 6858000"/>
              <a:gd name="connsiteX91" fmla="*/ 4921426 w 4992864"/>
              <a:gd name="connsiteY91" fmla="*/ 4498975 h 6858000"/>
              <a:gd name="connsiteX92" fmla="*/ 4940476 w 4992864"/>
              <a:gd name="connsiteY92" fmla="*/ 4537075 h 6858000"/>
              <a:gd name="connsiteX93" fmla="*/ 4956351 w 4992864"/>
              <a:gd name="connsiteY93" fmla="*/ 4579937 h 6858000"/>
              <a:gd name="connsiteX94" fmla="*/ 4970639 w 4992864"/>
              <a:gd name="connsiteY94" fmla="*/ 4625975 h 6858000"/>
              <a:gd name="connsiteX95" fmla="*/ 4981751 w 4992864"/>
              <a:gd name="connsiteY95" fmla="*/ 4678362 h 6858000"/>
              <a:gd name="connsiteX96" fmla="*/ 4989689 w 4992864"/>
              <a:gd name="connsiteY96" fmla="*/ 4738687 h 6858000"/>
              <a:gd name="connsiteX97" fmla="*/ 4992864 w 4992864"/>
              <a:gd name="connsiteY97" fmla="*/ 4806950 h 6858000"/>
              <a:gd name="connsiteX98" fmla="*/ 4989689 w 4992864"/>
              <a:gd name="connsiteY98" fmla="*/ 4875212 h 6858000"/>
              <a:gd name="connsiteX99" fmla="*/ 4981751 w 4992864"/>
              <a:gd name="connsiteY99" fmla="*/ 4935537 h 6858000"/>
              <a:gd name="connsiteX100" fmla="*/ 4970639 w 4992864"/>
              <a:gd name="connsiteY100" fmla="*/ 4987925 h 6858000"/>
              <a:gd name="connsiteX101" fmla="*/ 4956351 w 4992864"/>
              <a:gd name="connsiteY101" fmla="*/ 5033962 h 6858000"/>
              <a:gd name="connsiteX102" fmla="*/ 4940476 w 4992864"/>
              <a:gd name="connsiteY102" fmla="*/ 5075237 h 6858000"/>
              <a:gd name="connsiteX103" fmla="*/ 4921426 w 4992864"/>
              <a:gd name="connsiteY103" fmla="*/ 5114925 h 6858000"/>
              <a:gd name="connsiteX104" fmla="*/ 4902376 w 4992864"/>
              <a:gd name="connsiteY104" fmla="*/ 5149850 h 6858000"/>
              <a:gd name="connsiteX105" fmla="*/ 4883326 w 4992864"/>
              <a:gd name="connsiteY105" fmla="*/ 5186362 h 6858000"/>
              <a:gd name="connsiteX106" fmla="*/ 4865864 w 4992864"/>
              <a:gd name="connsiteY106" fmla="*/ 5226050 h 6858000"/>
              <a:gd name="connsiteX107" fmla="*/ 4848401 w 4992864"/>
              <a:gd name="connsiteY107" fmla="*/ 5268912 h 6858000"/>
              <a:gd name="connsiteX108" fmla="*/ 4834114 w 4992864"/>
              <a:gd name="connsiteY108" fmla="*/ 5313362 h 6858000"/>
              <a:gd name="connsiteX109" fmla="*/ 4824589 w 4992864"/>
              <a:gd name="connsiteY109" fmla="*/ 5365750 h 6858000"/>
              <a:gd name="connsiteX110" fmla="*/ 4815064 w 4992864"/>
              <a:gd name="connsiteY110" fmla="*/ 5426075 h 6858000"/>
              <a:gd name="connsiteX111" fmla="*/ 4813476 w 4992864"/>
              <a:gd name="connsiteY111" fmla="*/ 5494337 h 6858000"/>
              <a:gd name="connsiteX112" fmla="*/ 4815064 w 4992864"/>
              <a:gd name="connsiteY112" fmla="*/ 5562600 h 6858000"/>
              <a:gd name="connsiteX113" fmla="*/ 4824589 w 4992864"/>
              <a:gd name="connsiteY113" fmla="*/ 5622925 h 6858000"/>
              <a:gd name="connsiteX114" fmla="*/ 4834114 w 4992864"/>
              <a:gd name="connsiteY114" fmla="*/ 5675312 h 6858000"/>
              <a:gd name="connsiteX115" fmla="*/ 4848401 w 4992864"/>
              <a:gd name="connsiteY115" fmla="*/ 5721350 h 6858000"/>
              <a:gd name="connsiteX116" fmla="*/ 4865864 w 4992864"/>
              <a:gd name="connsiteY116" fmla="*/ 5762625 h 6858000"/>
              <a:gd name="connsiteX117" fmla="*/ 4883326 w 4992864"/>
              <a:gd name="connsiteY117" fmla="*/ 5802312 h 6858000"/>
              <a:gd name="connsiteX118" fmla="*/ 4902376 w 4992864"/>
              <a:gd name="connsiteY118" fmla="*/ 5840412 h 6858000"/>
              <a:gd name="connsiteX119" fmla="*/ 4921426 w 4992864"/>
              <a:gd name="connsiteY119" fmla="*/ 5876925 h 6858000"/>
              <a:gd name="connsiteX120" fmla="*/ 4940476 w 4992864"/>
              <a:gd name="connsiteY120" fmla="*/ 5915025 h 6858000"/>
              <a:gd name="connsiteX121" fmla="*/ 4956351 w 4992864"/>
              <a:gd name="connsiteY121" fmla="*/ 5956300 h 6858000"/>
              <a:gd name="connsiteX122" fmla="*/ 4970639 w 4992864"/>
              <a:gd name="connsiteY122" fmla="*/ 6003925 h 6858000"/>
              <a:gd name="connsiteX123" fmla="*/ 4981751 w 4992864"/>
              <a:gd name="connsiteY123" fmla="*/ 6056312 h 6858000"/>
              <a:gd name="connsiteX124" fmla="*/ 4989689 w 4992864"/>
              <a:gd name="connsiteY124" fmla="*/ 6113462 h 6858000"/>
              <a:gd name="connsiteX125" fmla="*/ 4992864 w 4992864"/>
              <a:gd name="connsiteY125" fmla="*/ 6183312 h 6858000"/>
              <a:gd name="connsiteX126" fmla="*/ 4989689 w 4992864"/>
              <a:gd name="connsiteY126" fmla="*/ 6251575 h 6858000"/>
              <a:gd name="connsiteX127" fmla="*/ 4981751 w 4992864"/>
              <a:gd name="connsiteY127" fmla="*/ 6311900 h 6858000"/>
              <a:gd name="connsiteX128" fmla="*/ 4970639 w 4992864"/>
              <a:gd name="connsiteY128" fmla="*/ 6361112 h 6858000"/>
              <a:gd name="connsiteX129" fmla="*/ 4956351 w 4992864"/>
              <a:gd name="connsiteY129" fmla="*/ 6407150 h 6858000"/>
              <a:gd name="connsiteX130" fmla="*/ 4940476 w 4992864"/>
              <a:gd name="connsiteY130" fmla="*/ 6448425 h 6858000"/>
              <a:gd name="connsiteX131" fmla="*/ 4923014 w 4992864"/>
              <a:gd name="connsiteY131" fmla="*/ 6488112 h 6858000"/>
              <a:gd name="connsiteX132" fmla="*/ 4905551 w 4992864"/>
              <a:gd name="connsiteY132" fmla="*/ 6523037 h 6858000"/>
              <a:gd name="connsiteX133" fmla="*/ 4886501 w 4992864"/>
              <a:gd name="connsiteY133" fmla="*/ 6561137 h 6858000"/>
              <a:gd name="connsiteX134" fmla="*/ 4867451 w 4992864"/>
              <a:gd name="connsiteY134" fmla="*/ 6597650 h 6858000"/>
              <a:gd name="connsiteX135" fmla="*/ 4851576 w 4992864"/>
              <a:gd name="connsiteY135" fmla="*/ 6640512 h 6858000"/>
              <a:gd name="connsiteX136" fmla="*/ 4835701 w 4992864"/>
              <a:gd name="connsiteY136" fmla="*/ 6683375 h 6858000"/>
              <a:gd name="connsiteX137" fmla="*/ 4826176 w 4992864"/>
              <a:gd name="connsiteY137" fmla="*/ 6735762 h 6858000"/>
              <a:gd name="connsiteX138" fmla="*/ 4818239 w 4992864"/>
              <a:gd name="connsiteY138" fmla="*/ 6791325 h 6858000"/>
              <a:gd name="connsiteX139" fmla="*/ 4813476 w 4992864"/>
              <a:gd name="connsiteY139" fmla="*/ 6858000 h 6858000"/>
              <a:gd name="connsiteX140" fmla="*/ 0 w 499286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992864" h="6858000">
                <a:moveTo>
                  <a:pt x="0" y="0"/>
                </a:moveTo>
                <a:lnTo>
                  <a:pt x="4813476" y="0"/>
                </a:lnTo>
                <a:lnTo>
                  <a:pt x="4818239" y="66675"/>
                </a:lnTo>
                <a:lnTo>
                  <a:pt x="4826176" y="122237"/>
                </a:lnTo>
                <a:lnTo>
                  <a:pt x="4835701" y="174625"/>
                </a:lnTo>
                <a:lnTo>
                  <a:pt x="4851576" y="217487"/>
                </a:lnTo>
                <a:lnTo>
                  <a:pt x="4867451" y="260350"/>
                </a:lnTo>
                <a:lnTo>
                  <a:pt x="4886501" y="296862"/>
                </a:lnTo>
                <a:lnTo>
                  <a:pt x="4905551" y="334962"/>
                </a:lnTo>
                <a:lnTo>
                  <a:pt x="4923014" y="369887"/>
                </a:lnTo>
                <a:lnTo>
                  <a:pt x="4940476" y="409575"/>
                </a:lnTo>
                <a:lnTo>
                  <a:pt x="4956351" y="450850"/>
                </a:lnTo>
                <a:lnTo>
                  <a:pt x="4970639" y="496887"/>
                </a:lnTo>
                <a:lnTo>
                  <a:pt x="4981751" y="546100"/>
                </a:lnTo>
                <a:lnTo>
                  <a:pt x="4989689" y="606425"/>
                </a:lnTo>
                <a:lnTo>
                  <a:pt x="4992864" y="673100"/>
                </a:lnTo>
                <a:lnTo>
                  <a:pt x="4989689" y="744537"/>
                </a:lnTo>
                <a:lnTo>
                  <a:pt x="4981751" y="801687"/>
                </a:lnTo>
                <a:lnTo>
                  <a:pt x="4970639" y="854075"/>
                </a:lnTo>
                <a:lnTo>
                  <a:pt x="4956351" y="901700"/>
                </a:lnTo>
                <a:lnTo>
                  <a:pt x="4940476" y="942975"/>
                </a:lnTo>
                <a:lnTo>
                  <a:pt x="4921426" y="981075"/>
                </a:lnTo>
                <a:lnTo>
                  <a:pt x="4902376" y="1017587"/>
                </a:lnTo>
                <a:lnTo>
                  <a:pt x="4883326" y="1055687"/>
                </a:lnTo>
                <a:lnTo>
                  <a:pt x="4865864" y="1095375"/>
                </a:lnTo>
                <a:lnTo>
                  <a:pt x="4848401" y="1136650"/>
                </a:lnTo>
                <a:lnTo>
                  <a:pt x="4834114" y="1182687"/>
                </a:lnTo>
                <a:lnTo>
                  <a:pt x="4824589" y="1235075"/>
                </a:lnTo>
                <a:lnTo>
                  <a:pt x="4815064" y="1295400"/>
                </a:lnTo>
                <a:lnTo>
                  <a:pt x="4813476" y="1363662"/>
                </a:lnTo>
                <a:lnTo>
                  <a:pt x="4815064" y="1431925"/>
                </a:lnTo>
                <a:lnTo>
                  <a:pt x="4824589" y="1492250"/>
                </a:lnTo>
                <a:lnTo>
                  <a:pt x="4834114" y="1544637"/>
                </a:lnTo>
                <a:lnTo>
                  <a:pt x="4848401" y="1589087"/>
                </a:lnTo>
                <a:lnTo>
                  <a:pt x="4865864" y="1631950"/>
                </a:lnTo>
                <a:lnTo>
                  <a:pt x="4883326" y="1671637"/>
                </a:lnTo>
                <a:lnTo>
                  <a:pt x="4902376" y="1708150"/>
                </a:lnTo>
                <a:lnTo>
                  <a:pt x="4921426" y="1743075"/>
                </a:lnTo>
                <a:lnTo>
                  <a:pt x="4940476" y="1782762"/>
                </a:lnTo>
                <a:lnTo>
                  <a:pt x="4956351" y="1824037"/>
                </a:lnTo>
                <a:lnTo>
                  <a:pt x="4970639" y="1870075"/>
                </a:lnTo>
                <a:lnTo>
                  <a:pt x="4981751" y="1922462"/>
                </a:lnTo>
                <a:lnTo>
                  <a:pt x="4989689" y="1982787"/>
                </a:lnTo>
                <a:lnTo>
                  <a:pt x="4992864" y="2051050"/>
                </a:lnTo>
                <a:lnTo>
                  <a:pt x="4989689" y="2119312"/>
                </a:lnTo>
                <a:lnTo>
                  <a:pt x="4981751" y="2179637"/>
                </a:lnTo>
                <a:lnTo>
                  <a:pt x="4970639" y="2232025"/>
                </a:lnTo>
                <a:lnTo>
                  <a:pt x="4956351" y="2278062"/>
                </a:lnTo>
                <a:lnTo>
                  <a:pt x="4940476" y="2319337"/>
                </a:lnTo>
                <a:lnTo>
                  <a:pt x="4921426" y="2359025"/>
                </a:lnTo>
                <a:lnTo>
                  <a:pt x="4902376" y="2395537"/>
                </a:lnTo>
                <a:lnTo>
                  <a:pt x="4883326" y="2433637"/>
                </a:lnTo>
                <a:lnTo>
                  <a:pt x="4865864" y="2471737"/>
                </a:lnTo>
                <a:lnTo>
                  <a:pt x="4848401" y="2513012"/>
                </a:lnTo>
                <a:lnTo>
                  <a:pt x="4834114" y="2560637"/>
                </a:lnTo>
                <a:lnTo>
                  <a:pt x="4824589" y="2613025"/>
                </a:lnTo>
                <a:lnTo>
                  <a:pt x="4815064" y="2671762"/>
                </a:lnTo>
                <a:lnTo>
                  <a:pt x="4813476" y="2741612"/>
                </a:lnTo>
                <a:lnTo>
                  <a:pt x="4815064" y="2809875"/>
                </a:lnTo>
                <a:lnTo>
                  <a:pt x="4824589" y="2868612"/>
                </a:lnTo>
                <a:lnTo>
                  <a:pt x="4834114" y="2922587"/>
                </a:lnTo>
                <a:lnTo>
                  <a:pt x="4848401" y="2967037"/>
                </a:lnTo>
                <a:lnTo>
                  <a:pt x="4865864" y="3009900"/>
                </a:lnTo>
                <a:lnTo>
                  <a:pt x="4883326" y="3046412"/>
                </a:lnTo>
                <a:lnTo>
                  <a:pt x="4902376" y="3084512"/>
                </a:lnTo>
                <a:lnTo>
                  <a:pt x="4921426" y="3121025"/>
                </a:lnTo>
                <a:lnTo>
                  <a:pt x="4940476" y="3160712"/>
                </a:lnTo>
                <a:lnTo>
                  <a:pt x="4956351" y="3201987"/>
                </a:lnTo>
                <a:lnTo>
                  <a:pt x="4970639" y="3248025"/>
                </a:lnTo>
                <a:lnTo>
                  <a:pt x="4981751" y="3300412"/>
                </a:lnTo>
                <a:lnTo>
                  <a:pt x="4989689" y="3360737"/>
                </a:lnTo>
                <a:lnTo>
                  <a:pt x="4992864" y="3427412"/>
                </a:lnTo>
                <a:lnTo>
                  <a:pt x="4989689" y="3497262"/>
                </a:lnTo>
                <a:lnTo>
                  <a:pt x="4981751" y="3557587"/>
                </a:lnTo>
                <a:lnTo>
                  <a:pt x="4970639" y="3609975"/>
                </a:lnTo>
                <a:lnTo>
                  <a:pt x="4956351" y="3656012"/>
                </a:lnTo>
                <a:lnTo>
                  <a:pt x="4940476" y="3697287"/>
                </a:lnTo>
                <a:lnTo>
                  <a:pt x="4921426" y="3736975"/>
                </a:lnTo>
                <a:lnTo>
                  <a:pt x="4883326" y="3811587"/>
                </a:lnTo>
                <a:lnTo>
                  <a:pt x="4865864" y="3848100"/>
                </a:lnTo>
                <a:lnTo>
                  <a:pt x="4848401" y="3890962"/>
                </a:lnTo>
                <a:lnTo>
                  <a:pt x="4834114" y="3935412"/>
                </a:lnTo>
                <a:lnTo>
                  <a:pt x="4824589" y="3987800"/>
                </a:lnTo>
                <a:lnTo>
                  <a:pt x="4815064" y="4048125"/>
                </a:lnTo>
                <a:lnTo>
                  <a:pt x="4813476" y="4116387"/>
                </a:lnTo>
                <a:lnTo>
                  <a:pt x="4815064" y="4186237"/>
                </a:lnTo>
                <a:lnTo>
                  <a:pt x="4824589" y="4244975"/>
                </a:lnTo>
                <a:lnTo>
                  <a:pt x="4834114" y="4297362"/>
                </a:lnTo>
                <a:lnTo>
                  <a:pt x="4848401" y="4343400"/>
                </a:lnTo>
                <a:lnTo>
                  <a:pt x="4865864" y="4386262"/>
                </a:lnTo>
                <a:lnTo>
                  <a:pt x="4883326" y="4424362"/>
                </a:lnTo>
                <a:lnTo>
                  <a:pt x="4921426" y="4498975"/>
                </a:lnTo>
                <a:lnTo>
                  <a:pt x="4940476" y="4537075"/>
                </a:lnTo>
                <a:lnTo>
                  <a:pt x="4956351" y="4579937"/>
                </a:lnTo>
                <a:lnTo>
                  <a:pt x="4970639" y="4625975"/>
                </a:lnTo>
                <a:lnTo>
                  <a:pt x="4981751" y="4678362"/>
                </a:lnTo>
                <a:lnTo>
                  <a:pt x="4989689" y="4738687"/>
                </a:lnTo>
                <a:lnTo>
                  <a:pt x="4992864" y="4806950"/>
                </a:lnTo>
                <a:lnTo>
                  <a:pt x="4989689" y="4875212"/>
                </a:lnTo>
                <a:lnTo>
                  <a:pt x="4981751" y="4935537"/>
                </a:lnTo>
                <a:lnTo>
                  <a:pt x="4970639" y="4987925"/>
                </a:lnTo>
                <a:lnTo>
                  <a:pt x="4956351" y="5033962"/>
                </a:lnTo>
                <a:lnTo>
                  <a:pt x="4940476" y="5075237"/>
                </a:lnTo>
                <a:lnTo>
                  <a:pt x="4921426" y="5114925"/>
                </a:lnTo>
                <a:lnTo>
                  <a:pt x="4902376" y="5149850"/>
                </a:lnTo>
                <a:lnTo>
                  <a:pt x="4883326" y="5186362"/>
                </a:lnTo>
                <a:lnTo>
                  <a:pt x="4865864" y="5226050"/>
                </a:lnTo>
                <a:lnTo>
                  <a:pt x="4848401" y="5268912"/>
                </a:lnTo>
                <a:lnTo>
                  <a:pt x="4834114" y="5313362"/>
                </a:lnTo>
                <a:lnTo>
                  <a:pt x="4824589" y="5365750"/>
                </a:lnTo>
                <a:lnTo>
                  <a:pt x="4815064" y="5426075"/>
                </a:lnTo>
                <a:lnTo>
                  <a:pt x="4813476" y="5494337"/>
                </a:lnTo>
                <a:lnTo>
                  <a:pt x="4815064" y="5562600"/>
                </a:lnTo>
                <a:lnTo>
                  <a:pt x="4824589" y="5622925"/>
                </a:lnTo>
                <a:lnTo>
                  <a:pt x="4834114" y="5675312"/>
                </a:lnTo>
                <a:lnTo>
                  <a:pt x="4848401" y="5721350"/>
                </a:lnTo>
                <a:lnTo>
                  <a:pt x="4865864" y="5762625"/>
                </a:lnTo>
                <a:lnTo>
                  <a:pt x="4883326" y="5802312"/>
                </a:lnTo>
                <a:lnTo>
                  <a:pt x="4902376" y="5840412"/>
                </a:lnTo>
                <a:lnTo>
                  <a:pt x="4921426" y="5876925"/>
                </a:lnTo>
                <a:lnTo>
                  <a:pt x="4940476" y="5915025"/>
                </a:lnTo>
                <a:lnTo>
                  <a:pt x="4956351" y="5956300"/>
                </a:lnTo>
                <a:lnTo>
                  <a:pt x="4970639" y="6003925"/>
                </a:lnTo>
                <a:lnTo>
                  <a:pt x="4981751" y="6056312"/>
                </a:lnTo>
                <a:lnTo>
                  <a:pt x="4989689" y="6113462"/>
                </a:lnTo>
                <a:lnTo>
                  <a:pt x="4992864" y="6183312"/>
                </a:lnTo>
                <a:lnTo>
                  <a:pt x="4989689" y="6251575"/>
                </a:lnTo>
                <a:lnTo>
                  <a:pt x="4981751" y="6311900"/>
                </a:lnTo>
                <a:lnTo>
                  <a:pt x="4970639" y="6361112"/>
                </a:lnTo>
                <a:lnTo>
                  <a:pt x="4956351" y="6407150"/>
                </a:lnTo>
                <a:lnTo>
                  <a:pt x="4940476" y="6448425"/>
                </a:lnTo>
                <a:lnTo>
                  <a:pt x="4923014" y="6488112"/>
                </a:lnTo>
                <a:lnTo>
                  <a:pt x="4905551" y="6523037"/>
                </a:lnTo>
                <a:lnTo>
                  <a:pt x="4886501" y="6561137"/>
                </a:lnTo>
                <a:lnTo>
                  <a:pt x="4867451" y="6597650"/>
                </a:lnTo>
                <a:lnTo>
                  <a:pt x="4851576" y="6640512"/>
                </a:lnTo>
                <a:lnTo>
                  <a:pt x="4835701" y="6683375"/>
                </a:lnTo>
                <a:lnTo>
                  <a:pt x="4826176" y="6735762"/>
                </a:lnTo>
                <a:lnTo>
                  <a:pt x="4818239" y="6791325"/>
                </a:lnTo>
                <a:lnTo>
                  <a:pt x="4813476" y="6858000"/>
                </a:lnTo>
                <a:lnTo>
                  <a:pt x="0" y="6858000"/>
                </a:lnTo>
                <a:close/>
              </a:path>
            </a:pathLst>
          </a:custGeom>
          <a:solidFill>
            <a:schemeClr val="accent1"/>
          </a:solidFill>
          <a:ln w="0">
            <a:noFill/>
            <a:prstDash val="solid"/>
            <a:round/>
            <a:headEnd/>
            <a:tailEnd/>
          </a:ln>
        </p:spPr>
      </p:sp>
      <p:sp>
        <p:nvSpPr>
          <p:cNvPr id="2" name="Title 1">
            <a:extLst>
              <a:ext uri="{FF2B5EF4-FFF2-40B4-BE49-F238E27FC236}">
                <a16:creationId xmlns:a16="http://schemas.microsoft.com/office/drawing/2014/main" id="{959A54FF-B5C1-4452-80F8-AF415478A7E8}"/>
              </a:ext>
            </a:extLst>
          </p:cNvPr>
          <p:cNvSpPr>
            <a:spLocks noGrp="1"/>
          </p:cNvSpPr>
          <p:nvPr>
            <p:ph type="title"/>
          </p:nvPr>
        </p:nvSpPr>
        <p:spPr>
          <a:xfrm>
            <a:off x="644854" y="643464"/>
            <a:ext cx="3437290" cy="4374850"/>
          </a:xfrm>
        </p:spPr>
        <p:txBody>
          <a:bodyPr vert="horz" lIns="91440" tIns="45720" rIns="91440" bIns="45720" rtlCol="0" anchor="ctr">
            <a:normAutofit/>
          </a:bodyPr>
          <a:lstStyle/>
          <a:p>
            <a:pPr algn="ctr"/>
            <a:r>
              <a:rPr lang="en-US" sz="6000" spc="800" dirty="0">
                <a:solidFill>
                  <a:srgbClr val="2A1A00"/>
                </a:solidFill>
              </a:rPr>
              <a:t>today</a:t>
            </a:r>
          </a:p>
        </p:txBody>
      </p:sp>
      <p:sp>
        <p:nvSpPr>
          <p:cNvPr id="3" name="Content Placeholder 2">
            <a:extLst>
              <a:ext uri="{FF2B5EF4-FFF2-40B4-BE49-F238E27FC236}">
                <a16:creationId xmlns:a16="http://schemas.microsoft.com/office/drawing/2014/main" id="{EFABDBF1-5885-4F91-B581-1462242B4AD9}"/>
              </a:ext>
            </a:extLst>
          </p:cNvPr>
          <p:cNvSpPr>
            <a:spLocks noGrp="1"/>
          </p:cNvSpPr>
          <p:nvPr>
            <p:ph idx="1"/>
          </p:nvPr>
        </p:nvSpPr>
        <p:spPr>
          <a:xfrm>
            <a:off x="6096000" y="643464"/>
            <a:ext cx="5084618" cy="992038"/>
          </a:xfrm>
        </p:spPr>
        <p:txBody>
          <a:bodyPr vert="horz" lIns="91440" tIns="45720" rIns="91440" bIns="45720" rtlCol="0" anchor="t">
            <a:normAutofit/>
          </a:bodyPr>
          <a:lstStyle/>
          <a:p>
            <a:pPr marL="0" indent="0" algn="ctr">
              <a:lnSpc>
                <a:spcPct val="90000"/>
              </a:lnSpc>
              <a:buNone/>
            </a:pPr>
            <a:r>
              <a:rPr lang="en-US" b="1" spc="400" dirty="0">
                <a:solidFill>
                  <a:schemeClr val="tx1"/>
                </a:solidFill>
              </a:rPr>
              <a:t>From </a:t>
            </a:r>
            <a:r>
              <a:rPr lang="en-US" b="1" spc="400" dirty="0">
                <a:solidFill>
                  <a:srgbClr val="FF0000"/>
                </a:solidFill>
              </a:rPr>
              <a:t>five</a:t>
            </a:r>
            <a:r>
              <a:rPr lang="en-US" b="1" spc="400" dirty="0">
                <a:solidFill>
                  <a:schemeClr val="tx1"/>
                </a:solidFill>
              </a:rPr>
              <a:t> critical synopsis questions to </a:t>
            </a:r>
            <a:r>
              <a:rPr lang="en-US" b="1" spc="400" dirty="0">
                <a:solidFill>
                  <a:srgbClr val="FF0000"/>
                </a:solidFill>
              </a:rPr>
              <a:t>ten</a:t>
            </a:r>
            <a:r>
              <a:rPr lang="en-US" b="1" spc="400" dirty="0">
                <a:solidFill>
                  <a:schemeClr val="tx1"/>
                </a:solidFill>
              </a:rPr>
              <a:t> critical analysis questions</a:t>
            </a:r>
          </a:p>
        </p:txBody>
      </p:sp>
      <p:pic>
        <p:nvPicPr>
          <p:cNvPr id="7" name="Graphic 6" descr="Head with Gears">
            <a:extLst>
              <a:ext uri="{FF2B5EF4-FFF2-40B4-BE49-F238E27FC236}">
                <a16:creationId xmlns:a16="http://schemas.microsoft.com/office/drawing/2014/main" id="{1AB3CE18-8E5D-405B-995C-FDE3FDA9485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flipH="1">
            <a:off x="6916187" y="2579810"/>
            <a:ext cx="3399907" cy="3205848"/>
          </a:xfrm>
          <a:prstGeom prst="rect">
            <a:avLst/>
          </a:prstGeom>
        </p:spPr>
      </p:pic>
    </p:spTree>
    <p:extLst>
      <p:ext uri="{BB962C8B-B14F-4D97-AF65-F5344CB8AC3E}">
        <p14:creationId xmlns:p14="http://schemas.microsoft.com/office/powerpoint/2010/main" val="4619170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D32F6-04F9-49C5-84FE-D566F672F5B6}"/>
              </a:ext>
            </a:extLst>
          </p:cNvPr>
          <p:cNvSpPr>
            <a:spLocks noGrp="1"/>
          </p:cNvSpPr>
          <p:nvPr>
            <p:ph type="title"/>
          </p:nvPr>
        </p:nvSpPr>
        <p:spPr>
          <a:xfrm>
            <a:off x="1251678" y="382385"/>
            <a:ext cx="10178322" cy="1492132"/>
          </a:xfrm>
        </p:spPr>
        <p:txBody>
          <a:bodyPr>
            <a:normAutofit/>
          </a:bodyPr>
          <a:lstStyle/>
          <a:p>
            <a:r>
              <a:rPr lang="en-GB" dirty="0"/>
              <a:t>Mental map for depth</a:t>
            </a:r>
          </a:p>
        </p:txBody>
      </p:sp>
      <p:sp>
        <p:nvSpPr>
          <p:cNvPr id="10" name="Freeform 6">
            <a:extLst>
              <a:ext uri="{FF2B5EF4-FFF2-40B4-BE49-F238E27FC236}">
                <a16:creationId xmlns:a16="http://schemas.microsoft.com/office/drawing/2014/main" id="{CBA85B1C-8413-4C7D-98D0-7956747EA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3" name="Content Placeholder 2">
            <a:extLst>
              <a:ext uri="{FF2B5EF4-FFF2-40B4-BE49-F238E27FC236}">
                <a16:creationId xmlns:a16="http://schemas.microsoft.com/office/drawing/2014/main" id="{F1AFA2D6-C031-43BC-B191-1748424E5850}"/>
              </a:ext>
            </a:extLst>
          </p:cNvPr>
          <p:cNvSpPr>
            <a:spLocks noGrp="1"/>
          </p:cNvSpPr>
          <p:nvPr>
            <p:ph idx="1"/>
          </p:nvPr>
        </p:nvSpPr>
        <p:spPr>
          <a:xfrm>
            <a:off x="1251678" y="1504605"/>
            <a:ext cx="6015897" cy="4971010"/>
          </a:xfrm>
        </p:spPr>
        <p:txBody>
          <a:bodyPr>
            <a:normAutofit/>
          </a:bodyPr>
          <a:lstStyle/>
          <a:p>
            <a:pPr>
              <a:lnSpc>
                <a:spcPct val="100000"/>
              </a:lnSpc>
            </a:pPr>
            <a:r>
              <a:rPr lang="en-GB" sz="1800" b="0" i="0" u="none" strike="noStrike" baseline="0" dirty="0">
                <a:latin typeface="CenturySchoolbook"/>
              </a:rPr>
              <a:t>As you read you</a:t>
            </a:r>
            <a:r>
              <a:rPr lang="en-GB" sz="1800" dirty="0">
                <a:latin typeface="CenturySchoolbook"/>
              </a:rPr>
              <a:t> </a:t>
            </a:r>
            <a:r>
              <a:rPr lang="en-GB" sz="1800" b="0" i="0" u="none" strike="noStrike" baseline="0" dirty="0">
                <a:latin typeface="CenturySchoolbook"/>
              </a:rPr>
              <a:t>will might identify a </a:t>
            </a:r>
            <a:r>
              <a:rPr lang="en-GB" sz="1800" b="0" i="0" u="none" strike="noStrike" baseline="0" dirty="0">
                <a:solidFill>
                  <a:srgbClr val="FF0000"/>
                </a:solidFill>
                <a:latin typeface="CenturySchoolbook"/>
              </a:rPr>
              <a:t>small number of texts</a:t>
            </a:r>
            <a:r>
              <a:rPr lang="en-GB" sz="1800" b="0" i="0" u="none" strike="noStrike" baseline="0" dirty="0">
                <a:latin typeface="CenturySchoolbook"/>
              </a:rPr>
              <a:t> as being particularly central for your topic.</a:t>
            </a:r>
          </a:p>
          <a:p>
            <a:pPr>
              <a:lnSpc>
                <a:spcPct val="100000"/>
              </a:lnSpc>
            </a:pPr>
            <a:r>
              <a:rPr lang="en-GB" sz="1800" b="0" i="0" u="none" strike="noStrike" baseline="0" dirty="0">
                <a:latin typeface="CenturySchoolbook"/>
              </a:rPr>
              <a:t>These are the texts with </a:t>
            </a:r>
            <a:r>
              <a:rPr lang="en-GB" sz="1800" b="0" i="0" u="none" strike="noStrike" baseline="0" dirty="0">
                <a:solidFill>
                  <a:srgbClr val="FF0000"/>
                </a:solidFill>
                <a:latin typeface="CenturySchoolbook"/>
              </a:rPr>
              <a:t>the greatest potential to inform your thinking </a:t>
            </a:r>
            <a:r>
              <a:rPr lang="en-GB" sz="1800" b="0" i="0" u="none" strike="noStrike" baseline="0" dirty="0">
                <a:latin typeface="CenturySchoolbook"/>
              </a:rPr>
              <a:t>and your </a:t>
            </a:r>
            <a:r>
              <a:rPr lang="en-GB" sz="1800" b="0" i="0" u="none" strike="noStrike" baseline="0" dirty="0">
                <a:solidFill>
                  <a:srgbClr val="FF0000"/>
                </a:solidFill>
                <a:latin typeface="CenturySchoolbook"/>
              </a:rPr>
              <a:t>subsequent writing</a:t>
            </a:r>
            <a:r>
              <a:rPr lang="en-GB" sz="1800" b="0" i="0" u="none" strike="noStrike" baseline="0" dirty="0">
                <a:latin typeface="CenturySchoolbook"/>
              </a:rPr>
              <a:t>, so it will be a good investment of time to scrutinise these texts in greater </a:t>
            </a:r>
            <a:r>
              <a:rPr lang="en-GB" sz="1800" b="0" i="0" u="none" strike="noStrike" baseline="0" dirty="0">
                <a:solidFill>
                  <a:srgbClr val="FF0000"/>
                </a:solidFill>
                <a:latin typeface="CenturySchoolbook"/>
              </a:rPr>
              <a:t>depth</a:t>
            </a:r>
            <a:r>
              <a:rPr lang="en-GB" sz="1800" b="0" i="0" u="none" strike="noStrike" baseline="0" dirty="0">
                <a:latin typeface="CenturySchoolbook"/>
              </a:rPr>
              <a:t>. </a:t>
            </a:r>
          </a:p>
          <a:p>
            <a:pPr>
              <a:lnSpc>
                <a:spcPct val="100000"/>
              </a:lnSpc>
            </a:pPr>
            <a:r>
              <a:rPr lang="en-GB" sz="1800" b="0" i="0" u="none" strike="noStrike" baseline="0" dirty="0">
                <a:latin typeface="CenturySchoolbook"/>
              </a:rPr>
              <a:t>Doing so successfully and efficiently requires a refined grasp of </a:t>
            </a:r>
            <a:r>
              <a:rPr lang="en-GB" sz="1800" b="0" i="0" u="none" strike="noStrike" baseline="0" dirty="0">
                <a:solidFill>
                  <a:srgbClr val="FF0000"/>
                </a:solidFill>
                <a:latin typeface="CenturySchoolbook"/>
              </a:rPr>
              <a:t>how academic enquiry works </a:t>
            </a:r>
            <a:r>
              <a:rPr lang="en-GB" sz="1800" b="0" i="0" u="none" strike="noStrike" baseline="0" dirty="0">
                <a:latin typeface="CenturySchoolbook"/>
              </a:rPr>
              <a:t>and a more extensive array of questions to guide your critical engagement.</a:t>
            </a:r>
          </a:p>
          <a:p>
            <a:pPr>
              <a:lnSpc>
                <a:spcPct val="100000"/>
              </a:lnSpc>
            </a:pPr>
            <a:r>
              <a:rPr lang="en-GB" sz="1800" b="0" i="0" u="none" strike="noStrike" baseline="0" dirty="0">
                <a:latin typeface="CenturySchoolbook"/>
              </a:rPr>
              <a:t>To do this, you will need to develop a </a:t>
            </a:r>
            <a:r>
              <a:rPr lang="en-GB" sz="1800" b="0" i="1" u="none" strike="noStrike" baseline="0" dirty="0">
                <a:solidFill>
                  <a:srgbClr val="FF0000"/>
                </a:solidFill>
                <a:latin typeface="CenturySchoolbook-Italic"/>
              </a:rPr>
              <a:t>mental map </a:t>
            </a:r>
            <a:r>
              <a:rPr lang="en-GB" sz="1800" b="0" i="0" u="none" strike="noStrike" baseline="0" dirty="0">
                <a:latin typeface="CenturySchoolbook"/>
              </a:rPr>
              <a:t>that can </a:t>
            </a:r>
            <a:r>
              <a:rPr lang="en-GB" sz="1800" b="0" i="0" u="none" strike="noStrike" baseline="0" dirty="0">
                <a:solidFill>
                  <a:srgbClr val="FF0000"/>
                </a:solidFill>
                <a:latin typeface="CenturySchoolbook"/>
              </a:rPr>
              <a:t>guide your thinking </a:t>
            </a:r>
            <a:r>
              <a:rPr lang="en-GB" sz="1800" b="0" i="0" u="none" strike="noStrike" baseline="0" dirty="0">
                <a:latin typeface="CenturySchoolbook"/>
              </a:rPr>
              <a:t>as you explore the social world. </a:t>
            </a:r>
          </a:p>
          <a:p>
            <a:pPr>
              <a:lnSpc>
                <a:spcPct val="100000"/>
              </a:lnSpc>
            </a:pPr>
            <a:r>
              <a:rPr lang="en-GB" sz="1800" b="0" i="0" u="none" strike="noStrike" baseline="0" dirty="0">
                <a:latin typeface="CenturySchoolbook"/>
              </a:rPr>
              <a:t>The </a:t>
            </a:r>
            <a:r>
              <a:rPr lang="en-GB" sz="1800" b="0" i="0" u="none" strike="noStrike" baseline="0" dirty="0">
                <a:solidFill>
                  <a:srgbClr val="FF0000"/>
                </a:solidFill>
                <a:latin typeface="CenturySchoolbook"/>
              </a:rPr>
              <a:t>map </a:t>
            </a:r>
            <a:r>
              <a:rPr lang="en-GB" sz="1800" b="0" i="0" u="none" strike="noStrike" baseline="0" dirty="0">
                <a:latin typeface="CenturySchoolbook"/>
              </a:rPr>
              <a:t>will enable you to find </a:t>
            </a:r>
            <a:r>
              <a:rPr lang="en-GB" sz="1800" b="0" i="0" u="none" strike="noStrike" baseline="0" dirty="0">
                <a:solidFill>
                  <a:srgbClr val="FF0000"/>
                </a:solidFill>
                <a:latin typeface="CenturySchoolbook"/>
              </a:rPr>
              <a:t>patterns</a:t>
            </a:r>
            <a:r>
              <a:rPr lang="en-GB" sz="1800" b="0" i="0" u="none" strike="noStrike" baseline="0" dirty="0">
                <a:latin typeface="CenturySchoolbook"/>
              </a:rPr>
              <a:t> in the ways that </a:t>
            </a:r>
            <a:r>
              <a:rPr lang="en-GB" sz="1800" b="0" i="0" u="none" strike="noStrike" baseline="0" dirty="0">
                <a:solidFill>
                  <a:srgbClr val="FF0000"/>
                </a:solidFill>
                <a:latin typeface="CenturySchoolbook"/>
              </a:rPr>
              <a:t>authors discuss their topics </a:t>
            </a:r>
            <a:r>
              <a:rPr lang="en-GB" sz="1800" b="0" i="0" u="none" strike="noStrike" baseline="0" dirty="0">
                <a:latin typeface="CenturySchoolbook"/>
              </a:rPr>
              <a:t>and in how they </a:t>
            </a:r>
            <a:r>
              <a:rPr lang="en-GB" sz="1800" b="0" i="0" u="none" strike="noStrike" baseline="0" dirty="0">
                <a:solidFill>
                  <a:srgbClr val="FF0000"/>
                </a:solidFill>
                <a:latin typeface="CenturySchoolbook"/>
              </a:rPr>
              <a:t>develop their argument in </a:t>
            </a:r>
            <a:r>
              <a:rPr lang="en-GB" sz="1800" b="0" i="0" u="none" strike="noStrike" baseline="0" dirty="0">
                <a:latin typeface="CenturySchoolbook"/>
              </a:rPr>
              <a:t>trying to convince their target </a:t>
            </a:r>
            <a:r>
              <a:rPr lang="en-GB" sz="1800" b="0" i="0" u="none" strike="noStrike" baseline="0" dirty="0">
                <a:solidFill>
                  <a:srgbClr val="FF0000"/>
                </a:solidFill>
                <a:latin typeface="CenturySchoolbook"/>
              </a:rPr>
              <a:t>audience.</a:t>
            </a:r>
            <a:endParaRPr lang="en-GB" sz="1800" dirty="0">
              <a:solidFill>
                <a:srgbClr val="FF0000"/>
              </a:solidFill>
            </a:endParaRPr>
          </a:p>
        </p:txBody>
      </p:sp>
      <p:pic>
        <p:nvPicPr>
          <p:cNvPr id="5" name="Picture 4" descr="Diagram&#10;&#10;Description automatically generated">
            <a:extLst>
              <a:ext uri="{FF2B5EF4-FFF2-40B4-BE49-F238E27FC236}">
                <a16:creationId xmlns:a16="http://schemas.microsoft.com/office/drawing/2014/main" id="{EBD252A8-2D7B-406C-A52E-744B6604C3E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132" r="18029" b="-1"/>
          <a:stretch/>
        </p:blipFill>
        <p:spPr>
          <a:xfrm>
            <a:off x="7598400" y="2197353"/>
            <a:ext cx="3860171" cy="3855489"/>
          </a:xfrm>
          <a:custGeom>
            <a:avLst/>
            <a:gdLst/>
            <a:ahLst/>
            <a:cxnLst/>
            <a:rect l="l" t="t" r="r" b="b"/>
            <a:pathLst>
              <a:path w="3860171" h="3855489">
                <a:moveTo>
                  <a:pt x="1930086" y="0"/>
                </a:moveTo>
                <a:lnTo>
                  <a:pt x="1967540" y="3511"/>
                </a:lnTo>
                <a:lnTo>
                  <a:pt x="2003824" y="12875"/>
                </a:lnTo>
                <a:lnTo>
                  <a:pt x="2038938" y="26920"/>
                </a:lnTo>
                <a:lnTo>
                  <a:pt x="2075222" y="44477"/>
                </a:lnTo>
                <a:lnTo>
                  <a:pt x="2109166" y="64375"/>
                </a:lnTo>
                <a:lnTo>
                  <a:pt x="2144279" y="85443"/>
                </a:lnTo>
                <a:lnTo>
                  <a:pt x="2179393" y="104171"/>
                </a:lnTo>
                <a:lnTo>
                  <a:pt x="2214507" y="122898"/>
                </a:lnTo>
                <a:lnTo>
                  <a:pt x="2248450" y="136943"/>
                </a:lnTo>
                <a:lnTo>
                  <a:pt x="2285905" y="146307"/>
                </a:lnTo>
                <a:lnTo>
                  <a:pt x="2322189" y="150989"/>
                </a:lnTo>
                <a:lnTo>
                  <a:pt x="2360814" y="150989"/>
                </a:lnTo>
                <a:lnTo>
                  <a:pt x="2400610" y="148648"/>
                </a:lnTo>
                <a:lnTo>
                  <a:pt x="2440405" y="143966"/>
                </a:lnTo>
                <a:lnTo>
                  <a:pt x="2480201" y="138114"/>
                </a:lnTo>
                <a:lnTo>
                  <a:pt x="2519996" y="133432"/>
                </a:lnTo>
                <a:lnTo>
                  <a:pt x="2559792" y="129921"/>
                </a:lnTo>
                <a:lnTo>
                  <a:pt x="2597247" y="131091"/>
                </a:lnTo>
                <a:lnTo>
                  <a:pt x="2633531" y="135773"/>
                </a:lnTo>
                <a:lnTo>
                  <a:pt x="2668644" y="146307"/>
                </a:lnTo>
                <a:lnTo>
                  <a:pt x="2697906" y="161523"/>
                </a:lnTo>
                <a:lnTo>
                  <a:pt x="2725997" y="181421"/>
                </a:lnTo>
                <a:lnTo>
                  <a:pt x="2750577" y="204830"/>
                </a:lnTo>
                <a:lnTo>
                  <a:pt x="2775156" y="231750"/>
                </a:lnTo>
                <a:lnTo>
                  <a:pt x="2797395" y="259841"/>
                </a:lnTo>
                <a:lnTo>
                  <a:pt x="2819634" y="289103"/>
                </a:lnTo>
                <a:lnTo>
                  <a:pt x="2841872" y="318364"/>
                </a:lnTo>
                <a:lnTo>
                  <a:pt x="2864111" y="346455"/>
                </a:lnTo>
                <a:lnTo>
                  <a:pt x="2887520" y="373376"/>
                </a:lnTo>
                <a:lnTo>
                  <a:pt x="2914441" y="396785"/>
                </a:lnTo>
                <a:lnTo>
                  <a:pt x="2940191" y="417853"/>
                </a:lnTo>
                <a:lnTo>
                  <a:pt x="2969452" y="434240"/>
                </a:lnTo>
                <a:lnTo>
                  <a:pt x="3001055" y="448285"/>
                </a:lnTo>
                <a:lnTo>
                  <a:pt x="3034998" y="459990"/>
                </a:lnTo>
                <a:lnTo>
                  <a:pt x="3070112" y="470524"/>
                </a:lnTo>
                <a:lnTo>
                  <a:pt x="3105226" y="479888"/>
                </a:lnTo>
                <a:lnTo>
                  <a:pt x="3141510" y="489251"/>
                </a:lnTo>
                <a:lnTo>
                  <a:pt x="3175453" y="499785"/>
                </a:lnTo>
                <a:lnTo>
                  <a:pt x="3209396" y="511490"/>
                </a:lnTo>
                <a:lnTo>
                  <a:pt x="3240999" y="525535"/>
                </a:lnTo>
                <a:lnTo>
                  <a:pt x="3269090" y="543092"/>
                </a:lnTo>
                <a:lnTo>
                  <a:pt x="3294840" y="564161"/>
                </a:lnTo>
                <a:lnTo>
                  <a:pt x="3315908" y="589911"/>
                </a:lnTo>
                <a:lnTo>
                  <a:pt x="3333465" y="618002"/>
                </a:lnTo>
                <a:lnTo>
                  <a:pt x="3347510" y="649604"/>
                </a:lnTo>
                <a:lnTo>
                  <a:pt x="3359215" y="683547"/>
                </a:lnTo>
                <a:lnTo>
                  <a:pt x="3369749" y="717491"/>
                </a:lnTo>
                <a:lnTo>
                  <a:pt x="3379113" y="753775"/>
                </a:lnTo>
                <a:lnTo>
                  <a:pt x="3388476" y="788889"/>
                </a:lnTo>
                <a:lnTo>
                  <a:pt x="3399010" y="824002"/>
                </a:lnTo>
                <a:lnTo>
                  <a:pt x="3410715" y="857946"/>
                </a:lnTo>
                <a:lnTo>
                  <a:pt x="3424760" y="889548"/>
                </a:lnTo>
                <a:lnTo>
                  <a:pt x="3441147" y="918809"/>
                </a:lnTo>
                <a:lnTo>
                  <a:pt x="3462215" y="944560"/>
                </a:lnTo>
                <a:lnTo>
                  <a:pt x="3485624" y="971480"/>
                </a:lnTo>
                <a:lnTo>
                  <a:pt x="3512545" y="994889"/>
                </a:lnTo>
                <a:lnTo>
                  <a:pt x="3540636" y="1017128"/>
                </a:lnTo>
                <a:lnTo>
                  <a:pt x="3571068" y="1039367"/>
                </a:lnTo>
                <a:lnTo>
                  <a:pt x="3600329" y="1061605"/>
                </a:lnTo>
                <a:lnTo>
                  <a:pt x="3628420" y="1083844"/>
                </a:lnTo>
                <a:lnTo>
                  <a:pt x="3655341" y="1108424"/>
                </a:lnTo>
                <a:lnTo>
                  <a:pt x="3678750" y="1133003"/>
                </a:lnTo>
                <a:lnTo>
                  <a:pt x="3698648" y="1161094"/>
                </a:lnTo>
                <a:lnTo>
                  <a:pt x="3713864" y="1190356"/>
                </a:lnTo>
                <a:lnTo>
                  <a:pt x="3724398" y="1225469"/>
                </a:lnTo>
                <a:lnTo>
                  <a:pt x="3729080" y="1261754"/>
                </a:lnTo>
                <a:lnTo>
                  <a:pt x="3730250" y="1299208"/>
                </a:lnTo>
                <a:lnTo>
                  <a:pt x="3726739" y="1339004"/>
                </a:lnTo>
                <a:lnTo>
                  <a:pt x="3722057" y="1378799"/>
                </a:lnTo>
                <a:lnTo>
                  <a:pt x="3716205" y="1418595"/>
                </a:lnTo>
                <a:lnTo>
                  <a:pt x="3711523" y="1458391"/>
                </a:lnTo>
                <a:lnTo>
                  <a:pt x="3709182" y="1498186"/>
                </a:lnTo>
                <a:lnTo>
                  <a:pt x="3709182" y="1536811"/>
                </a:lnTo>
                <a:lnTo>
                  <a:pt x="3713864" y="1573096"/>
                </a:lnTo>
                <a:lnTo>
                  <a:pt x="3723228" y="1609380"/>
                </a:lnTo>
                <a:lnTo>
                  <a:pt x="3737273" y="1643323"/>
                </a:lnTo>
                <a:lnTo>
                  <a:pt x="3756000" y="1678437"/>
                </a:lnTo>
                <a:lnTo>
                  <a:pt x="3774728" y="1713550"/>
                </a:lnTo>
                <a:lnTo>
                  <a:pt x="3795796" y="1748664"/>
                </a:lnTo>
                <a:lnTo>
                  <a:pt x="3815694" y="1782608"/>
                </a:lnTo>
                <a:lnTo>
                  <a:pt x="3833250" y="1818892"/>
                </a:lnTo>
                <a:lnTo>
                  <a:pt x="3847296" y="1854005"/>
                </a:lnTo>
                <a:lnTo>
                  <a:pt x="3856660" y="1890290"/>
                </a:lnTo>
                <a:lnTo>
                  <a:pt x="3860171" y="1927744"/>
                </a:lnTo>
                <a:lnTo>
                  <a:pt x="3856660" y="1965199"/>
                </a:lnTo>
                <a:lnTo>
                  <a:pt x="3847296" y="2001483"/>
                </a:lnTo>
                <a:lnTo>
                  <a:pt x="3833250" y="2036597"/>
                </a:lnTo>
                <a:lnTo>
                  <a:pt x="3815694" y="2072881"/>
                </a:lnTo>
                <a:lnTo>
                  <a:pt x="3795796" y="2106824"/>
                </a:lnTo>
                <a:lnTo>
                  <a:pt x="3774728" y="2141938"/>
                </a:lnTo>
                <a:lnTo>
                  <a:pt x="3756000" y="2177052"/>
                </a:lnTo>
                <a:lnTo>
                  <a:pt x="3737273" y="2212166"/>
                </a:lnTo>
                <a:lnTo>
                  <a:pt x="3723228" y="2246109"/>
                </a:lnTo>
                <a:lnTo>
                  <a:pt x="3713864" y="2282393"/>
                </a:lnTo>
                <a:lnTo>
                  <a:pt x="3709182" y="2318677"/>
                </a:lnTo>
                <a:lnTo>
                  <a:pt x="3709182" y="2357302"/>
                </a:lnTo>
                <a:lnTo>
                  <a:pt x="3711523" y="2397098"/>
                </a:lnTo>
                <a:lnTo>
                  <a:pt x="3716205" y="2436894"/>
                </a:lnTo>
                <a:lnTo>
                  <a:pt x="3722057" y="2476689"/>
                </a:lnTo>
                <a:lnTo>
                  <a:pt x="3726739" y="2516485"/>
                </a:lnTo>
                <a:lnTo>
                  <a:pt x="3730250" y="2556280"/>
                </a:lnTo>
                <a:lnTo>
                  <a:pt x="3729080" y="2593735"/>
                </a:lnTo>
                <a:lnTo>
                  <a:pt x="3724398" y="2630019"/>
                </a:lnTo>
                <a:lnTo>
                  <a:pt x="3713864" y="2665133"/>
                </a:lnTo>
                <a:lnTo>
                  <a:pt x="3698648" y="2694394"/>
                </a:lnTo>
                <a:lnTo>
                  <a:pt x="3678750" y="2722485"/>
                </a:lnTo>
                <a:lnTo>
                  <a:pt x="3655341" y="2747065"/>
                </a:lnTo>
                <a:lnTo>
                  <a:pt x="3628420" y="2771645"/>
                </a:lnTo>
                <a:lnTo>
                  <a:pt x="3600329" y="2793883"/>
                </a:lnTo>
                <a:lnTo>
                  <a:pt x="3571068" y="2816122"/>
                </a:lnTo>
                <a:lnTo>
                  <a:pt x="3540636" y="2838361"/>
                </a:lnTo>
                <a:lnTo>
                  <a:pt x="3512545" y="2860599"/>
                </a:lnTo>
                <a:lnTo>
                  <a:pt x="3485624" y="2884009"/>
                </a:lnTo>
                <a:lnTo>
                  <a:pt x="3462215" y="2910929"/>
                </a:lnTo>
                <a:lnTo>
                  <a:pt x="3441147" y="2936679"/>
                </a:lnTo>
                <a:lnTo>
                  <a:pt x="3424760" y="2965941"/>
                </a:lnTo>
                <a:lnTo>
                  <a:pt x="3410715" y="2997543"/>
                </a:lnTo>
                <a:lnTo>
                  <a:pt x="3399010" y="3031486"/>
                </a:lnTo>
                <a:lnTo>
                  <a:pt x="3388476" y="3066600"/>
                </a:lnTo>
                <a:lnTo>
                  <a:pt x="3379113" y="3101714"/>
                </a:lnTo>
                <a:lnTo>
                  <a:pt x="3369749" y="3137998"/>
                </a:lnTo>
                <a:lnTo>
                  <a:pt x="3359215" y="3171941"/>
                </a:lnTo>
                <a:lnTo>
                  <a:pt x="3347510" y="3205885"/>
                </a:lnTo>
                <a:lnTo>
                  <a:pt x="3333465" y="3237487"/>
                </a:lnTo>
                <a:lnTo>
                  <a:pt x="3315908" y="3265578"/>
                </a:lnTo>
                <a:lnTo>
                  <a:pt x="3294840" y="3291328"/>
                </a:lnTo>
                <a:lnTo>
                  <a:pt x="3269090" y="3312396"/>
                </a:lnTo>
                <a:lnTo>
                  <a:pt x="3240999" y="3329953"/>
                </a:lnTo>
                <a:lnTo>
                  <a:pt x="3209396" y="3343999"/>
                </a:lnTo>
                <a:lnTo>
                  <a:pt x="3175453" y="3355703"/>
                </a:lnTo>
                <a:lnTo>
                  <a:pt x="3141510" y="3366237"/>
                </a:lnTo>
                <a:lnTo>
                  <a:pt x="3105226" y="3375601"/>
                </a:lnTo>
                <a:lnTo>
                  <a:pt x="3070112" y="3384965"/>
                </a:lnTo>
                <a:lnTo>
                  <a:pt x="3034998" y="3395499"/>
                </a:lnTo>
                <a:lnTo>
                  <a:pt x="3001055" y="3407203"/>
                </a:lnTo>
                <a:lnTo>
                  <a:pt x="2969452" y="3421249"/>
                </a:lnTo>
                <a:lnTo>
                  <a:pt x="2940191" y="3437635"/>
                </a:lnTo>
                <a:lnTo>
                  <a:pt x="2914441" y="3458704"/>
                </a:lnTo>
                <a:lnTo>
                  <a:pt x="2887520" y="3482113"/>
                </a:lnTo>
                <a:lnTo>
                  <a:pt x="2864111" y="3509033"/>
                </a:lnTo>
                <a:lnTo>
                  <a:pt x="2841872" y="3537124"/>
                </a:lnTo>
                <a:lnTo>
                  <a:pt x="2819634" y="3566386"/>
                </a:lnTo>
                <a:lnTo>
                  <a:pt x="2797395" y="3595647"/>
                </a:lnTo>
                <a:lnTo>
                  <a:pt x="2775156" y="3623738"/>
                </a:lnTo>
                <a:lnTo>
                  <a:pt x="2750577" y="3650659"/>
                </a:lnTo>
                <a:lnTo>
                  <a:pt x="2725997" y="3674068"/>
                </a:lnTo>
                <a:lnTo>
                  <a:pt x="2697906" y="3693966"/>
                </a:lnTo>
                <a:lnTo>
                  <a:pt x="2668644" y="3709182"/>
                </a:lnTo>
                <a:lnTo>
                  <a:pt x="2633531" y="3719716"/>
                </a:lnTo>
                <a:lnTo>
                  <a:pt x="2597247" y="3724398"/>
                </a:lnTo>
                <a:lnTo>
                  <a:pt x="2559792" y="3725568"/>
                </a:lnTo>
                <a:lnTo>
                  <a:pt x="2519996" y="3722057"/>
                </a:lnTo>
                <a:lnTo>
                  <a:pt x="2480201" y="3717375"/>
                </a:lnTo>
                <a:lnTo>
                  <a:pt x="2440405" y="3711523"/>
                </a:lnTo>
                <a:lnTo>
                  <a:pt x="2400610" y="3706841"/>
                </a:lnTo>
                <a:lnTo>
                  <a:pt x="2360814" y="3704500"/>
                </a:lnTo>
                <a:lnTo>
                  <a:pt x="2322189" y="3704500"/>
                </a:lnTo>
                <a:lnTo>
                  <a:pt x="2285905" y="3709182"/>
                </a:lnTo>
                <a:lnTo>
                  <a:pt x="2248450" y="3718545"/>
                </a:lnTo>
                <a:lnTo>
                  <a:pt x="2214507" y="3732591"/>
                </a:lnTo>
                <a:lnTo>
                  <a:pt x="2179393" y="3751318"/>
                </a:lnTo>
                <a:lnTo>
                  <a:pt x="2144279" y="3770045"/>
                </a:lnTo>
                <a:lnTo>
                  <a:pt x="2109166" y="3791114"/>
                </a:lnTo>
                <a:lnTo>
                  <a:pt x="2075222" y="3811011"/>
                </a:lnTo>
                <a:lnTo>
                  <a:pt x="2038938" y="3828568"/>
                </a:lnTo>
                <a:lnTo>
                  <a:pt x="2003824" y="3842614"/>
                </a:lnTo>
                <a:lnTo>
                  <a:pt x="1967540" y="3851978"/>
                </a:lnTo>
                <a:lnTo>
                  <a:pt x="1930086" y="3855489"/>
                </a:lnTo>
                <a:lnTo>
                  <a:pt x="1892631" y="3851978"/>
                </a:lnTo>
                <a:lnTo>
                  <a:pt x="1856347" y="3842614"/>
                </a:lnTo>
                <a:lnTo>
                  <a:pt x="1821233" y="3828568"/>
                </a:lnTo>
                <a:lnTo>
                  <a:pt x="1784949" y="3811011"/>
                </a:lnTo>
                <a:lnTo>
                  <a:pt x="1751005" y="3791114"/>
                </a:lnTo>
                <a:lnTo>
                  <a:pt x="1715892" y="3770045"/>
                </a:lnTo>
                <a:lnTo>
                  <a:pt x="1680778" y="3751318"/>
                </a:lnTo>
                <a:lnTo>
                  <a:pt x="1645664" y="3732591"/>
                </a:lnTo>
                <a:lnTo>
                  <a:pt x="1610550" y="3718545"/>
                </a:lnTo>
                <a:lnTo>
                  <a:pt x="1574266" y="3709182"/>
                </a:lnTo>
                <a:lnTo>
                  <a:pt x="1537982" y="3704500"/>
                </a:lnTo>
                <a:lnTo>
                  <a:pt x="1499357" y="3704500"/>
                </a:lnTo>
                <a:lnTo>
                  <a:pt x="1459561" y="3706841"/>
                </a:lnTo>
                <a:lnTo>
                  <a:pt x="1419766" y="3711523"/>
                </a:lnTo>
                <a:lnTo>
                  <a:pt x="1379970" y="3717375"/>
                </a:lnTo>
                <a:lnTo>
                  <a:pt x="1340175" y="3722057"/>
                </a:lnTo>
                <a:lnTo>
                  <a:pt x="1300379" y="3725568"/>
                </a:lnTo>
                <a:lnTo>
                  <a:pt x="1262924" y="3724398"/>
                </a:lnTo>
                <a:lnTo>
                  <a:pt x="1226640" y="3719716"/>
                </a:lnTo>
                <a:lnTo>
                  <a:pt x="1191526" y="3709182"/>
                </a:lnTo>
                <a:lnTo>
                  <a:pt x="1162265" y="3693966"/>
                </a:lnTo>
                <a:lnTo>
                  <a:pt x="1134174" y="3674068"/>
                </a:lnTo>
                <a:lnTo>
                  <a:pt x="1109594" y="3650659"/>
                </a:lnTo>
                <a:lnTo>
                  <a:pt x="1085015" y="3623738"/>
                </a:lnTo>
                <a:lnTo>
                  <a:pt x="1062776" y="3595647"/>
                </a:lnTo>
                <a:lnTo>
                  <a:pt x="1040537" y="3566386"/>
                </a:lnTo>
                <a:lnTo>
                  <a:pt x="1018299" y="3537124"/>
                </a:lnTo>
                <a:lnTo>
                  <a:pt x="996060" y="3509033"/>
                </a:lnTo>
                <a:lnTo>
                  <a:pt x="972651" y="3482113"/>
                </a:lnTo>
                <a:lnTo>
                  <a:pt x="945730" y="3458704"/>
                </a:lnTo>
                <a:lnTo>
                  <a:pt x="919980" y="3437635"/>
                </a:lnTo>
                <a:lnTo>
                  <a:pt x="890719" y="3421249"/>
                </a:lnTo>
                <a:lnTo>
                  <a:pt x="859116" y="3407203"/>
                </a:lnTo>
                <a:lnTo>
                  <a:pt x="825173" y="3395499"/>
                </a:lnTo>
                <a:lnTo>
                  <a:pt x="790059" y="3384965"/>
                </a:lnTo>
                <a:lnTo>
                  <a:pt x="754946" y="3375601"/>
                </a:lnTo>
                <a:lnTo>
                  <a:pt x="718662" y="3366237"/>
                </a:lnTo>
                <a:lnTo>
                  <a:pt x="684718" y="3355703"/>
                </a:lnTo>
                <a:lnTo>
                  <a:pt x="650775" y="3343999"/>
                </a:lnTo>
                <a:lnTo>
                  <a:pt x="619173" y="3329953"/>
                </a:lnTo>
                <a:lnTo>
                  <a:pt x="591082" y="3312396"/>
                </a:lnTo>
                <a:lnTo>
                  <a:pt x="565332" y="3291328"/>
                </a:lnTo>
                <a:lnTo>
                  <a:pt x="544263" y="3265578"/>
                </a:lnTo>
                <a:lnTo>
                  <a:pt x="526706" y="3237487"/>
                </a:lnTo>
                <a:lnTo>
                  <a:pt x="512661" y="3205885"/>
                </a:lnTo>
                <a:lnTo>
                  <a:pt x="500956" y="3171941"/>
                </a:lnTo>
                <a:lnTo>
                  <a:pt x="490422" y="3137998"/>
                </a:lnTo>
                <a:lnTo>
                  <a:pt x="481059" y="3101714"/>
                </a:lnTo>
                <a:lnTo>
                  <a:pt x="471695" y="3066600"/>
                </a:lnTo>
                <a:lnTo>
                  <a:pt x="461161" y="3031486"/>
                </a:lnTo>
                <a:lnTo>
                  <a:pt x="449456" y="2997543"/>
                </a:lnTo>
                <a:lnTo>
                  <a:pt x="435411" y="2965941"/>
                </a:lnTo>
                <a:lnTo>
                  <a:pt x="419024" y="2936679"/>
                </a:lnTo>
                <a:lnTo>
                  <a:pt x="397956" y="2910929"/>
                </a:lnTo>
                <a:lnTo>
                  <a:pt x="374547" y="2884009"/>
                </a:lnTo>
                <a:lnTo>
                  <a:pt x="347626" y="2860599"/>
                </a:lnTo>
                <a:lnTo>
                  <a:pt x="318365" y="2838361"/>
                </a:lnTo>
                <a:lnTo>
                  <a:pt x="289103" y="2816122"/>
                </a:lnTo>
                <a:lnTo>
                  <a:pt x="259842" y="2793883"/>
                </a:lnTo>
                <a:lnTo>
                  <a:pt x="231751" y="2771645"/>
                </a:lnTo>
                <a:lnTo>
                  <a:pt x="204830" y="2747065"/>
                </a:lnTo>
                <a:lnTo>
                  <a:pt x="181421" y="2722485"/>
                </a:lnTo>
                <a:lnTo>
                  <a:pt x="161523" y="2694394"/>
                </a:lnTo>
                <a:lnTo>
                  <a:pt x="146308" y="2665133"/>
                </a:lnTo>
                <a:lnTo>
                  <a:pt x="135773" y="2630019"/>
                </a:lnTo>
                <a:lnTo>
                  <a:pt x="131092" y="2593735"/>
                </a:lnTo>
                <a:lnTo>
                  <a:pt x="129921" y="2556280"/>
                </a:lnTo>
                <a:lnTo>
                  <a:pt x="133432" y="2516485"/>
                </a:lnTo>
                <a:lnTo>
                  <a:pt x="138114" y="2476689"/>
                </a:lnTo>
                <a:lnTo>
                  <a:pt x="143967" y="2436894"/>
                </a:lnTo>
                <a:lnTo>
                  <a:pt x="148648" y="2397098"/>
                </a:lnTo>
                <a:lnTo>
                  <a:pt x="150989" y="2357302"/>
                </a:lnTo>
                <a:lnTo>
                  <a:pt x="150989" y="2318677"/>
                </a:lnTo>
                <a:lnTo>
                  <a:pt x="146308" y="2282393"/>
                </a:lnTo>
                <a:lnTo>
                  <a:pt x="136944" y="2246109"/>
                </a:lnTo>
                <a:lnTo>
                  <a:pt x="122898" y="2212166"/>
                </a:lnTo>
                <a:lnTo>
                  <a:pt x="105341" y="2177052"/>
                </a:lnTo>
                <a:lnTo>
                  <a:pt x="85444" y="2141938"/>
                </a:lnTo>
                <a:lnTo>
                  <a:pt x="64375" y="2106824"/>
                </a:lnTo>
                <a:lnTo>
                  <a:pt x="44478" y="2072881"/>
                </a:lnTo>
                <a:lnTo>
                  <a:pt x="26921" y="2036597"/>
                </a:lnTo>
                <a:lnTo>
                  <a:pt x="12875" y="2001483"/>
                </a:lnTo>
                <a:lnTo>
                  <a:pt x="3512" y="1965199"/>
                </a:lnTo>
                <a:lnTo>
                  <a:pt x="0" y="1927744"/>
                </a:lnTo>
                <a:lnTo>
                  <a:pt x="3512" y="1890290"/>
                </a:lnTo>
                <a:lnTo>
                  <a:pt x="12875" y="1854005"/>
                </a:lnTo>
                <a:lnTo>
                  <a:pt x="26921" y="1818892"/>
                </a:lnTo>
                <a:lnTo>
                  <a:pt x="44478" y="1782608"/>
                </a:lnTo>
                <a:lnTo>
                  <a:pt x="64375" y="1748664"/>
                </a:lnTo>
                <a:lnTo>
                  <a:pt x="85444" y="1713550"/>
                </a:lnTo>
                <a:lnTo>
                  <a:pt x="105341" y="1678437"/>
                </a:lnTo>
                <a:lnTo>
                  <a:pt x="122898" y="1643323"/>
                </a:lnTo>
                <a:lnTo>
                  <a:pt x="136944" y="1609380"/>
                </a:lnTo>
                <a:lnTo>
                  <a:pt x="146308" y="1573096"/>
                </a:lnTo>
                <a:lnTo>
                  <a:pt x="150989" y="1536811"/>
                </a:lnTo>
                <a:lnTo>
                  <a:pt x="150989" y="1498186"/>
                </a:lnTo>
                <a:lnTo>
                  <a:pt x="148648" y="1458391"/>
                </a:lnTo>
                <a:lnTo>
                  <a:pt x="143967" y="1418595"/>
                </a:lnTo>
                <a:lnTo>
                  <a:pt x="138114" y="1378799"/>
                </a:lnTo>
                <a:lnTo>
                  <a:pt x="133432" y="1339004"/>
                </a:lnTo>
                <a:lnTo>
                  <a:pt x="129921" y="1299208"/>
                </a:lnTo>
                <a:lnTo>
                  <a:pt x="131092" y="1261754"/>
                </a:lnTo>
                <a:lnTo>
                  <a:pt x="135773" y="1225469"/>
                </a:lnTo>
                <a:lnTo>
                  <a:pt x="146308" y="1190356"/>
                </a:lnTo>
                <a:lnTo>
                  <a:pt x="161523" y="1161094"/>
                </a:lnTo>
                <a:lnTo>
                  <a:pt x="181421" y="1133003"/>
                </a:lnTo>
                <a:lnTo>
                  <a:pt x="204830" y="1108424"/>
                </a:lnTo>
                <a:lnTo>
                  <a:pt x="231751" y="1083844"/>
                </a:lnTo>
                <a:lnTo>
                  <a:pt x="259842" y="1061605"/>
                </a:lnTo>
                <a:lnTo>
                  <a:pt x="289103" y="1039367"/>
                </a:lnTo>
                <a:lnTo>
                  <a:pt x="318365" y="1017128"/>
                </a:lnTo>
                <a:lnTo>
                  <a:pt x="347626" y="994889"/>
                </a:lnTo>
                <a:lnTo>
                  <a:pt x="374547" y="971480"/>
                </a:lnTo>
                <a:lnTo>
                  <a:pt x="397956" y="944560"/>
                </a:lnTo>
                <a:lnTo>
                  <a:pt x="419024" y="918809"/>
                </a:lnTo>
                <a:lnTo>
                  <a:pt x="435411" y="889548"/>
                </a:lnTo>
                <a:lnTo>
                  <a:pt x="449456" y="857946"/>
                </a:lnTo>
                <a:lnTo>
                  <a:pt x="461161" y="824002"/>
                </a:lnTo>
                <a:lnTo>
                  <a:pt x="471695" y="788889"/>
                </a:lnTo>
                <a:lnTo>
                  <a:pt x="481059" y="753775"/>
                </a:lnTo>
                <a:lnTo>
                  <a:pt x="490422" y="717491"/>
                </a:lnTo>
                <a:lnTo>
                  <a:pt x="500956" y="683547"/>
                </a:lnTo>
                <a:lnTo>
                  <a:pt x="512661" y="649604"/>
                </a:lnTo>
                <a:lnTo>
                  <a:pt x="526706" y="618002"/>
                </a:lnTo>
                <a:lnTo>
                  <a:pt x="544263" y="589911"/>
                </a:lnTo>
                <a:lnTo>
                  <a:pt x="565332" y="564161"/>
                </a:lnTo>
                <a:lnTo>
                  <a:pt x="591082" y="543092"/>
                </a:lnTo>
                <a:lnTo>
                  <a:pt x="619173" y="525535"/>
                </a:lnTo>
                <a:lnTo>
                  <a:pt x="650775" y="511490"/>
                </a:lnTo>
                <a:lnTo>
                  <a:pt x="684718" y="499785"/>
                </a:lnTo>
                <a:lnTo>
                  <a:pt x="718662" y="489251"/>
                </a:lnTo>
                <a:lnTo>
                  <a:pt x="754946" y="479888"/>
                </a:lnTo>
                <a:lnTo>
                  <a:pt x="790059" y="470524"/>
                </a:lnTo>
                <a:lnTo>
                  <a:pt x="825173" y="459990"/>
                </a:lnTo>
                <a:lnTo>
                  <a:pt x="859116" y="448285"/>
                </a:lnTo>
                <a:lnTo>
                  <a:pt x="890719" y="434240"/>
                </a:lnTo>
                <a:lnTo>
                  <a:pt x="919980" y="417853"/>
                </a:lnTo>
                <a:lnTo>
                  <a:pt x="945730" y="396785"/>
                </a:lnTo>
                <a:lnTo>
                  <a:pt x="972651" y="373376"/>
                </a:lnTo>
                <a:lnTo>
                  <a:pt x="996060" y="346455"/>
                </a:lnTo>
                <a:lnTo>
                  <a:pt x="1018299" y="318364"/>
                </a:lnTo>
                <a:lnTo>
                  <a:pt x="1040537" y="289103"/>
                </a:lnTo>
                <a:lnTo>
                  <a:pt x="1062776" y="259841"/>
                </a:lnTo>
                <a:lnTo>
                  <a:pt x="1085015" y="231750"/>
                </a:lnTo>
                <a:lnTo>
                  <a:pt x="1109594" y="204830"/>
                </a:lnTo>
                <a:lnTo>
                  <a:pt x="1134174" y="181421"/>
                </a:lnTo>
                <a:lnTo>
                  <a:pt x="1162265" y="161523"/>
                </a:lnTo>
                <a:lnTo>
                  <a:pt x="1191526" y="146307"/>
                </a:lnTo>
                <a:lnTo>
                  <a:pt x="1226640" y="135773"/>
                </a:lnTo>
                <a:lnTo>
                  <a:pt x="1262924" y="131091"/>
                </a:lnTo>
                <a:lnTo>
                  <a:pt x="1300379" y="129921"/>
                </a:lnTo>
                <a:lnTo>
                  <a:pt x="1340175" y="133432"/>
                </a:lnTo>
                <a:lnTo>
                  <a:pt x="1379970" y="138114"/>
                </a:lnTo>
                <a:lnTo>
                  <a:pt x="1419766" y="143966"/>
                </a:lnTo>
                <a:lnTo>
                  <a:pt x="1459561" y="148648"/>
                </a:lnTo>
                <a:lnTo>
                  <a:pt x="1499357" y="150989"/>
                </a:lnTo>
                <a:lnTo>
                  <a:pt x="1537982" y="150989"/>
                </a:lnTo>
                <a:lnTo>
                  <a:pt x="1574266" y="146307"/>
                </a:lnTo>
                <a:lnTo>
                  <a:pt x="1610550" y="136943"/>
                </a:lnTo>
                <a:lnTo>
                  <a:pt x="1645664" y="122898"/>
                </a:lnTo>
                <a:lnTo>
                  <a:pt x="1680778" y="104171"/>
                </a:lnTo>
                <a:lnTo>
                  <a:pt x="1715892" y="85443"/>
                </a:lnTo>
                <a:lnTo>
                  <a:pt x="1751005" y="64375"/>
                </a:lnTo>
                <a:lnTo>
                  <a:pt x="1784949" y="44477"/>
                </a:lnTo>
                <a:lnTo>
                  <a:pt x="1821233" y="26920"/>
                </a:lnTo>
                <a:lnTo>
                  <a:pt x="1856347" y="12875"/>
                </a:lnTo>
                <a:lnTo>
                  <a:pt x="1892631" y="3511"/>
                </a:lnTo>
                <a:close/>
              </a:path>
            </a:pathLst>
          </a:custGeom>
        </p:spPr>
      </p:pic>
      <p:sp>
        <p:nvSpPr>
          <p:cNvPr id="12" name="Rectangle 11">
            <a:extLst>
              <a:ext uri="{FF2B5EF4-FFF2-40B4-BE49-F238E27FC236}">
                <a16:creationId xmlns:a16="http://schemas.microsoft.com/office/drawing/2014/main" id="{A649C214-D583-4DF7-88CA-1EE5EA0DD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567187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920B9-3F5E-45FA-BF0A-B32AAF10B54B}"/>
              </a:ext>
            </a:extLst>
          </p:cNvPr>
          <p:cNvSpPr>
            <a:spLocks noGrp="1"/>
          </p:cNvSpPr>
          <p:nvPr>
            <p:ph type="title"/>
          </p:nvPr>
        </p:nvSpPr>
        <p:spPr>
          <a:xfrm>
            <a:off x="1270112" y="262722"/>
            <a:ext cx="9636186" cy="1325010"/>
          </a:xfrm>
        </p:spPr>
        <p:txBody>
          <a:bodyPr anchor="t">
            <a:normAutofit/>
          </a:bodyPr>
          <a:lstStyle/>
          <a:p>
            <a:r>
              <a:rPr lang="en-GB" sz="4400" dirty="0"/>
              <a:t>What is a mental map?</a:t>
            </a:r>
            <a:br>
              <a:rPr lang="en-GB" sz="4400" dirty="0"/>
            </a:br>
            <a:endParaRPr lang="en-GB" sz="4400" dirty="0"/>
          </a:p>
        </p:txBody>
      </p:sp>
      <p:sp>
        <p:nvSpPr>
          <p:cNvPr id="3" name="Content Placeholder 2">
            <a:extLst>
              <a:ext uri="{FF2B5EF4-FFF2-40B4-BE49-F238E27FC236}">
                <a16:creationId xmlns:a16="http://schemas.microsoft.com/office/drawing/2014/main" id="{1230E468-B3B2-41E4-A74C-AD05A8DF59CC}"/>
              </a:ext>
            </a:extLst>
          </p:cNvPr>
          <p:cNvSpPr>
            <a:spLocks noGrp="1"/>
          </p:cNvSpPr>
          <p:nvPr>
            <p:ph idx="1"/>
          </p:nvPr>
        </p:nvSpPr>
        <p:spPr>
          <a:xfrm>
            <a:off x="1334323" y="1840963"/>
            <a:ext cx="4844321" cy="4181914"/>
          </a:xfrm>
        </p:spPr>
        <p:txBody>
          <a:bodyPr>
            <a:normAutofit/>
          </a:bodyPr>
          <a:lstStyle/>
          <a:p>
            <a:pPr>
              <a:lnSpc>
                <a:spcPct val="100000"/>
              </a:lnSpc>
            </a:pPr>
            <a:r>
              <a:rPr lang="en-GB" dirty="0"/>
              <a:t>A </a:t>
            </a:r>
            <a:r>
              <a:rPr lang="en-GB" dirty="0">
                <a:solidFill>
                  <a:srgbClr val="FF0000"/>
                </a:solidFill>
              </a:rPr>
              <a:t>way of thinking about the world </a:t>
            </a:r>
            <a:r>
              <a:rPr lang="en-GB" dirty="0"/>
              <a:t>around us and the discovery of </a:t>
            </a:r>
            <a:r>
              <a:rPr lang="en-GB" dirty="0">
                <a:solidFill>
                  <a:srgbClr val="FF0000"/>
                </a:solidFill>
              </a:rPr>
              <a:t>patterns </a:t>
            </a:r>
            <a:r>
              <a:rPr lang="en-GB" dirty="0"/>
              <a:t>in the what appears a chaotic and messy.</a:t>
            </a:r>
          </a:p>
          <a:p>
            <a:pPr>
              <a:lnSpc>
                <a:spcPct val="100000"/>
              </a:lnSpc>
            </a:pPr>
            <a:r>
              <a:rPr lang="en-GB" dirty="0"/>
              <a:t>A mental map has a </a:t>
            </a:r>
            <a:r>
              <a:rPr lang="en-GB" dirty="0">
                <a:solidFill>
                  <a:srgbClr val="FF0000"/>
                </a:solidFill>
              </a:rPr>
              <a:t>key</a:t>
            </a:r>
            <a:r>
              <a:rPr lang="en-GB" dirty="0"/>
              <a:t> and </a:t>
            </a:r>
            <a:r>
              <a:rPr lang="en-GB" dirty="0">
                <a:solidFill>
                  <a:srgbClr val="FF0000"/>
                </a:solidFill>
              </a:rPr>
              <a:t>four components</a:t>
            </a:r>
            <a:r>
              <a:rPr lang="en-GB" dirty="0"/>
              <a:t>.</a:t>
            </a:r>
          </a:p>
          <a:p>
            <a:pPr>
              <a:lnSpc>
                <a:spcPct val="100000"/>
              </a:lnSpc>
            </a:pPr>
            <a:r>
              <a:rPr lang="en-GB" dirty="0"/>
              <a:t>Between them, the key and components help to see not only </a:t>
            </a:r>
            <a:r>
              <a:rPr lang="en-GB" dirty="0">
                <a:solidFill>
                  <a:srgbClr val="FF0000"/>
                </a:solidFill>
              </a:rPr>
              <a:t>what </a:t>
            </a:r>
            <a:r>
              <a:rPr lang="en-GB" dirty="0"/>
              <a:t>authors have done in their research and </a:t>
            </a:r>
            <a:r>
              <a:rPr lang="en-GB" dirty="0">
                <a:solidFill>
                  <a:srgbClr val="FF0000"/>
                </a:solidFill>
              </a:rPr>
              <a:t>why</a:t>
            </a:r>
            <a:r>
              <a:rPr lang="en-GB" dirty="0"/>
              <a:t>, but also </a:t>
            </a:r>
            <a:r>
              <a:rPr lang="en-GB" dirty="0">
                <a:solidFill>
                  <a:srgbClr val="FF0000"/>
                </a:solidFill>
              </a:rPr>
              <a:t>how </a:t>
            </a:r>
            <a:r>
              <a:rPr lang="en-GB" dirty="0"/>
              <a:t>they are attempting to convince their readers about it.</a:t>
            </a:r>
          </a:p>
        </p:txBody>
      </p:sp>
      <p:pic>
        <p:nvPicPr>
          <p:cNvPr id="5" name="Picture 4" descr="A close - up of a gas mask&#10;&#10;Description automatically generated with low confidence">
            <a:extLst>
              <a:ext uri="{FF2B5EF4-FFF2-40B4-BE49-F238E27FC236}">
                <a16:creationId xmlns:a16="http://schemas.microsoft.com/office/drawing/2014/main" id="{D6BAB044-AEFE-40AE-BB9A-156781E4560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30712" y="2106970"/>
            <a:ext cx="4677723" cy="3007107"/>
          </a:xfrm>
          <a:prstGeom prst="rect">
            <a:avLst/>
          </a:prstGeom>
        </p:spPr>
      </p:pic>
    </p:spTree>
    <p:extLst>
      <p:ext uri="{BB962C8B-B14F-4D97-AF65-F5344CB8AC3E}">
        <p14:creationId xmlns:p14="http://schemas.microsoft.com/office/powerpoint/2010/main" val="32833497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74BD3A9-25D1-4691-BE05-149182EC4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Freeform 10">
            <a:extLst>
              <a:ext uri="{FF2B5EF4-FFF2-40B4-BE49-F238E27FC236}">
                <a16:creationId xmlns:a16="http://schemas.microsoft.com/office/drawing/2014/main" id="{8D49CF1A-01DD-4115-A6BB-CFA8F70453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lumMod val="90000"/>
            </a:schemeClr>
          </a:solidFill>
          <a:ln w="0">
            <a:noFill/>
            <a:prstDash val="solid"/>
            <a:round/>
            <a:headEnd/>
            <a:tailEnd/>
          </a:ln>
        </p:spPr>
      </p:sp>
      <p:sp>
        <p:nvSpPr>
          <p:cNvPr id="2" name="Title 1">
            <a:extLst>
              <a:ext uri="{FF2B5EF4-FFF2-40B4-BE49-F238E27FC236}">
                <a16:creationId xmlns:a16="http://schemas.microsoft.com/office/drawing/2014/main" id="{0A6F4B03-4C2D-445E-8A72-B998B766DECE}"/>
              </a:ext>
            </a:extLst>
          </p:cNvPr>
          <p:cNvSpPr>
            <a:spLocks noGrp="1"/>
          </p:cNvSpPr>
          <p:nvPr>
            <p:ph type="title"/>
          </p:nvPr>
        </p:nvSpPr>
        <p:spPr>
          <a:xfrm>
            <a:off x="754144" y="484631"/>
            <a:ext cx="6340519" cy="1638469"/>
          </a:xfrm>
        </p:spPr>
        <p:txBody>
          <a:bodyPr>
            <a:normAutofit/>
          </a:bodyPr>
          <a:lstStyle/>
          <a:p>
            <a:r>
              <a:rPr lang="en-GB" sz="4700" dirty="0"/>
              <a:t>The key to the mental map: a set of tools</a:t>
            </a:r>
          </a:p>
        </p:txBody>
      </p:sp>
      <p:sp>
        <p:nvSpPr>
          <p:cNvPr id="16" name="Rectangle 15">
            <a:extLst>
              <a:ext uri="{FF2B5EF4-FFF2-40B4-BE49-F238E27FC236}">
                <a16:creationId xmlns:a16="http://schemas.microsoft.com/office/drawing/2014/main" id="{5FDAFA16-9D2D-4BEC-89D0-B4EABEE91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18B8A8A3-ED00-4F1A-9852-8F231399A0BD}"/>
              </a:ext>
            </a:extLst>
          </p:cNvPr>
          <p:cNvSpPr>
            <a:spLocks noGrp="1"/>
          </p:cNvSpPr>
          <p:nvPr>
            <p:ph idx="1"/>
          </p:nvPr>
        </p:nvSpPr>
        <p:spPr>
          <a:xfrm>
            <a:off x="765051" y="2443140"/>
            <a:ext cx="6306309" cy="3930227"/>
          </a:xfrm>
        </p:spPr>
        <p:txBody>
          <a:bodyPr>
            <a:normAutofit/>
          </a:bodyPr>
          <a:lstStyle/>
          <a:p>
            <a:r>
              <a:rPr lang="en-GB" dirty="0">
                <a:solidFill>
                  <a:srgbClr val="FF0000"/>
                </a:solidFill>
              </a:rPr>
              <a:t>Tools for thinking </a:t>
            </a:r>
            <a:r>
              <a:rPr lang="en-GB" dirty="0">
                <a:solidFill>
                  <a:schemeClr val="tx1"/>
                </a:solidFill>
              </a:rPr>
              <a:t>are necessary for understanding the world around us because our experience of it, and our ability to communicate that experience, do not rest on our senses alone. </a:t>
            </a:r>
          </a:p>
          <a:p>
            <a:r>
              <a:rPr lang="en-GB" dirty="0">
                <a:solidFill>
                  <a:schemeClr val="tx1"/>
                </a:solidFill>
              </a:rPr>
              <a:t>The social world is only ‘real’ in so far as we create a </a:t>
            </a:r>
            <a:r>
              <a:rPr lang="en-GB" dirty="0">
                <a:solidFill>
                  <a:srgbClr val="FF0000"/>
                </a:solidFill>
              </a:rPr>
              <a:t>conceptual reality </a:t>
            </a:r>
            <a:r>
              <a:rPr lang="en-GB" dirty="0">
                <a:solidFill>
                  <a:schemeClr val="tx1"/>
                </a:solidFill>
              </a:rPr>
              <a:t>that gives </a:t>
            </a:r>
            <a:r>
              <a:rPr lang="en-GB" dirty="0">
                <a:solidFill>
                  <a:srgbClr val="FF0000"/>
                </a:solidFill>
              </a:rPr>
              <a:t>meaning</a:t>
            </a:r>
            <a:r>
              <a:rPr lang="en-GB" dirty="0">
                <a:solidFill>
                  <a:schemeClr val="tx1"/>
                </a:solidFill>
              </a:rPr>
              <a:t> to interaction between people and the </a:t>
            </a:r>
            <a:r>
              <a:rPr lang="en-GB" dirty="0">
                <a:solidFill>
                  <a:srgbClr val="FF0000"/>
                </a:solidFill>
              </a:rPr>
              <a:t>social structures </a:t>
            </a:r>
            <a:r>
              <a:rPr lang="en-GB" dirty="0">
                <a:solidFill>
                  <a:schemeClr val="tx1"/>
                </a:solidFill>
              </a:rPr>
              <a:t>that they create to facilitate or control that interaction. </a:t>
            </a:r>
          </a:p>
          <a:p>
            <a:r>
              <a:rPr lang="en-GB" dirty="0">
                <a:solidFill>
                  <a:schemeClr val="tx1"/>
                </a:solidFill>
              </a:rPr>
              <a:t>Furthermore, these concepts can only be shared through </a:t>
            </a:r>
            <a:r>
              <a:rPr lang="en-GB" dirty="0">
                <a:solidFill>
                  <a:srgbClr val="FF0000"/>
                </a:solidFill>
              </a:rPr>
              <a:t>language</a:t>
            </a:r>
            <a:r>
              <a:rPr lang="en-GB" dirty="0">
                <a:solidFill>
                  <a:schemeClr val="tx1"/>
                </a:solidFill>
              </a:rPr>
              <a:t>.</a:t>
            </a:r>
          </a:p>
        </p:txBody>
      </p:sp>
      <p:pic>
        <p:nvPicPr>
          <p:cNvPr id="7" name="Graphic 6" descr="Mining Tools">
            <a:extLst>
              <a:ext uri="{FF2B5EF4-FFF2-40B4-BE49-F238E27FC236}">
                <a16:creationId xmlns:a16="http://schemas.microsoft.com/office/drawing/2014/main" id="{BDFEE456-6571-42E1-AA72-3C24148D8BE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50787" y="1600709"/>
            <a:ext cx="3656581" cy="3656581"/>
          </a:xfrm>
          <a:prstGeom prst="rect">
            <a:avLst/>
          </a:prstGeom>
        </p:spPr>
      </p:pic>
    </p:spTree>
    <p:extLst>
      <p:ext uri="{BB962C8B-B14F-4D97-AF65-F5344CB8AC3E}">
        <p14:creationId xmlns:p14="http://schemas.microsoft.com/office/powerpoint/2010/main" val="21525334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0851669-7281-49C2-8BF0-67BA70EC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E54419-EE4D-49A7-8522-DCC6AC9B89B5}"/>
              </a:ext>
            </a:extLst>
          </p:cNvPr>
          <p:cNvSpPr>
            <a:spLocks noGrp="1"/>
          </p:cNvSpPr>
          <p:nvPr>
            <p:ph type="title"/>
          </p:nvPr>
        </p:nvSpPr>
        <p:spPr>
          <a:xfrm>
            <a:off x="2895600" y="382385"/>
            <a:ext cx="8534399" cy="964277"/>
          </a:xfrm>
        </p:spPr>
        <p:txBody>
          <a:bodyPr anchor="b">
            <a:normAutofit/>
          </a:bodyPr>
          <a:lstStyle/>
          <a:p>
            <a:pPr algn="ctr"/>
            <a:r>
              <a:rPr lang="en-GB" sz="4400" dirty="0"/>
              <a:t>The notion of ‘business’</a:t>
            </a:r>
          </a:p>
        </p:txBody>
      </p:sp>
      <p:sp>
        <p:nvSpPr>
          <p:cNvPr id="10" name="Freeform: Shape 9">
            <a:extLst>
              <a:ext uri="{FF2B5EF4-FFF2-40B4-BE49-F238E27FC236}">
                <a16:creationId xmlns:a16="http://schemas.microsoft.com/office/drawing/2014/main" id="{16992B13-74C4-4370-93C5-F5403D944D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0"/>
            <a:ext cx="2275119" cy="6858000"/>
          </a:xfrm>
          <a:custGeom>
            <a:avLst/>
            <a:gdLst>
              <a:gd name="connsiteX0" fmla="*/ 0 w 2275119"/>
              <a:gd name="connsiteY0" fmla="*/ 0 h 6858000"/>
              <a:gd name="connsiteX1" fmla="*/ 1389294 w 2275119"/>
              <a:gd name="connsiteY1" fmla="*/ 0 h 6858000"/>
              <a:gd name="connsiteX2" fmla="*/ 1556068 w 2275119"/>
              <a:gd name="connsiteY2" fmla="*/ 0 h 6858000"/>
              <a:gd name="connsiteX3" fmla="*/ 2098907 w 2275119"/>
              <a:gd name="connsiteY3" fmla="*/ 0 h 6858000"/>
              <a:gd name="connsiteX4" fmla="*/ 2100494 w 2275119"/>
              <a:gd name="connsiteY4" fmla="*/ 68263 h 6858000"/>
              <a:gd name="connsiteX5" fmla="*/ 2108432 w 2275119"/>
              <a:gd name="connsiteY5" fmla="*/ 128588 h 6858000"/>
              <a:gd name="connsiteX6" fmla="*/ 2119544 w 2275119"/>
              <a:gd name="connsiteY6" fmla="*/ 180975 h 6858000"/>
              <a:gd name="connsiteX7" fmla="*/ 2133832 w 2275119"/>
              <a:gd name="connsiteY7" fmla="*/ 227013 h 6858000"/>
              <a:gd name="connsiteX8" fmla="*/ 2149707 w 2275119"/>
              <a:gd name="connsiteY8" fmla="*/ 268288 h 6858000"/>
              <a:gd name="connsiteX9" fmla="*/ 2168757 w 2275119"/>
              <a:gd name="connsiteY9" fmla="*/ 304800 h 6858000"/>
              <a:gd name="connsiteX10" fmla="*/ 2187807 w 2275119"/>
              <a:gd name="connsiteY10" fmla="*/ 342900 h 6858000"/>
              <a:gd name="connsiteX11" fmla="*/ 2206857 w 2275119"/>
              <a:gd name="connsiteY11" fmla="*/ 381000 h 6858000"/>
              <a:gd name="connsiteX12" fmla="*/ 2222732 w 2275119"/>
              <a:gd name="connsiteY12" fmla="*/ 417513 h 6858000"/>
              <a:gd name="connsiteX13" fmla="*/ 2238607 w 2275119"/>
              <a:gd name="connsiteY13" fmla="*/ 458788 h 6858000"/>
              <a:gd name="connsiteX14" fmla="*/ 2254482 w 2275119"/>
              <a:gd name="connsiteY14" fmla="*/ 504825 h 6858000"/>
              <a:gd name="connsiteX15" fmla="*/ 2265594 w 2275119"/>
              <a:gd name="connsiteY15" fmla="*/ 557213 h 6858000"/>
              <a:gd name="connsiteX16" fmla="*/ 2271944 w 2275119"/>
              <a:gd name="connsiteY16" fmla="*/ 617538 h 6858000"/>
              <a:gd name="connsiteX17" fmla="*/ 2275119 w 2275119"/>
              <a:gd name="connsiteY17" fmla="*/ 685800 h 6858000"/>
              <a:gd name="connsiteX18" fmla="*/ 2271944 w 2275119"/>
              <a:gd name="connsiteY18" fmla="*/ 754063 h 6858000"/>
              <a:gd name="connsiteX19" fmla="*/ 2265594 w 2275119"/>
              <a:gd name="connsiteY19" fmla="*/ 814388 h 6858000"/>
              <a:gd name="connsiteX20" fmla="*/ 2254482 w 2275119"/>
              <a:gd name="connsiteY20" fmla="*/ 866775 h 6858000"/>
              <a:gd name="connsiteX21" fmla="*/ 2238607 w 2275119"/>
              <a:gd name="connsiteY21" fmla="*/ 912813 h 6858000"/>
              <a:gd name="connsiteX22" fmla="*/ 2222732 w 2275119"/>
              <a:gd name="connsiteY22" fmla="*/ 954088 h 6858000"/>
              <a:gd name="connsiteX23" fmla="*/ 2206857 w 2275119"/>
              <a:gd name="connsiteY23" fmla="*/ 990600 h 6858000"/>
              <a:gd name="connsiteX24" fmla="*/ 2187807 w 2275119"/>
              <a:gd name="connsiteY24" fmla="*/ 1028700 h 6858000"/>
              <a:gd name="connsiteX25" fmla="*/ 2168757 w 2275119"/>
              <a:gd name="connsiteY25" fmla="*/ 1066800 h 6858000"/>
              <a:gd name="connsiteX26" fmla="*/ 2149707 w 2275119"/>
              <a:gd name="connsiteY26" fmla="*/ 1103313 h 6858000"/>
              <a:gd name="connsiteX27" fmla="*/ 2133832 w 2275119"/>
              <a:gd name="connsiteY27" fmla="*/ 1144588 h 6858000"/>
              <a:gd name="connsiteX28" fmla="*/ 2119544 w 2275119"/>
              <a:gd name="connsiteY28" fmla="*/ 1190625 h 6858000"/>
              <a:gd name="connsiteX29" fmla="*/ 2108432 w 2275119"/>
              <a:gd name="connsiteY29" fmla="*/ 1243013 h 6858000"/>
              <a:gd name="connsiteX30" fmla="*/ 2100494 w 2275119"/>
              <a:gd name="connsiteY30" fmla="*/ 1303338 h 6858000"/>
              <a:gd name="connsiteX31" fmla="*/ 2098907 w 2275119"/>
              <a:gd name="connsiteY31" fmla="*/ 1371600 h 6858000"/>
              <a:gd name="connsiteX32" fmla="*/ 2100494 w 2275119"/>
              <a:gd name="connsiteY32" fmla="*/ 1439863 h 6858000"/>
              <a:gd name="connsiteX33" fmla="*/ 2108432 w 2275119"/>
              <a:gd name="connsiteY33" fmla="*/ 1500188 h 6858000"/>
              <a:gd name="connsiteX34" fmla="*/ 2119544 w 2275119"/>
              <a:gd name="connsiteY34" fmla="*/ 1552575 h 6858000"/>
              <a:gd name="connsiteX35" fmla="*/ 2133832 w 2275119"/>
              <a:gd name="connsiteY35" fmla="*/ 1598613 h 6858000"/>
              <a:gd name="connsiteX36" fmla="*/ 2149707 w 2275119"/>
              <a:gd name="connsiteY36" fmla="*/ 1639888 h 6858000"/>
              <a:gd name="connsiteX37" fmla="*/ 2168757 w 2275119"/>
              <a:gd name="connsiteY37" fmla="*/ 1676400 h 6858000"/>
              <a:gd name="connsiteX38" fmla="*/ 2187807 w 2275119"/>
              <a:gd name="connsiteY38" fmla="*/ 1714500 h 6858000"/>
              <a:gd name="connsiteX39" fmla="*/ 2206857 w 2275119"/>
              <a:gd name="connsiteY39" fmla="*/ 1752600 h 6858000"/>
              <a:gd name="connsiteX40" fmla="*/ 2222732 w 2275119"/>
              <a:gd name="connsiteY40" fmla="*/ 1789113 h 6858000"/>
              <a:gd name="connsiteX41" fmla="*/ 2238607 w 2275119"/>
              <a:gd name="connsiteY41" fmla="*/ 1830388 h 6858000"/>
              <a:gd name="connsiteX42" fmla="*/ 2254482 w 2275119"/>
              <a:gd name="connsiteY42" fmla="*/ 1876425 h 6858000"/>
              <a:gd name="connsiteX43" fmla="*/ 2265594 w 2275119"/>
              <a:gd name="connsiteY43" fmla="*/ 1928813 h 6858000"/>
              <a:gd name="connsiteX44" fmla="*/ 2271944 w 2275119"/>
              <a:gd name="connsiteY44" fmla="*/ 1989138 h 6858000"/>
              <a:gd name="connsiteX45" fmla="*/ 2275119 w 2275119"/>
              <a:gd name="connsiteY45" fmla="*/ 2057400 h 6858000"/>
              <a:gd name="connsiteX46" fmla="*/ 2271944 w 2275119"/>
              <a:gd name="connsiteY46" fmla="*/ 2125663 h 6858000"/>
              <a:gd name="connsiteX47" fmla="*/ 2265594 w 2275119"/>
              <a:gd name="connsiteY47" fmla="*/ 2185988 h 6858000"/>
              <a:gd name="connsiteX48" fmla="*/ 2254482 w 2275119"/>
              <a:gd name="connsiteY48" fmla="*/ 2238375 h 6858000"/>
              <a:gd name="connsiteX49" fmla="*/ 2238607 w 2275119"/>
              <a:gd name="connsiteY49" fmla="*/ 2284413 h 6858000"/>
              <a:gd name="connsiteX50" fmla="*/ 2222732 w 2275119"/>
              <a:gd name="connsiteY50" fmla="*/ 2325688 h 6858000"/>
              <a:gd name="connsiteX51" fmla="*/ 2206857 w 2275119"/>
              <a:gd name="connsiteY51" fmla="*/ 2362200 h 6858000"/>
              <a:gd name="connsiteX52" fmla="*/ 2187807 w 2275119"/>
              <a:gd name="connsiteY52" fmla="*/ 2400300 h 6858000"/>
              <a:gd name="connsiteX53" fmla="*/ 2168757 w 2275119"/>
              <a:gd name="connsiteY53" fmla="*/ 2438400 h 6858000"/>
              <a:gd name="connsiteX54" fmla="*/ 2149707 w 2275119"/>
              <a:gd name="connsiteY54" fmla="*/ 2474913 h 6858000"/>
              <a:gd name="connsiteX55" fmla="*/ 2133832 w 2275119"/>
              <a:gd name="connsiteY55" fmla="*/ 2516188 h 6858000"/>
              <a:gd name="connsiteX56" fmla="*/ 2119544 w 2275119"/>
              <a:gd name="connsiteY56" fmla="*/ 2562225 h 6858000"/>
              <a:gd name="connsiteX57" fmla="*/ 2108432 w 2275119"/>
              <a:gd name="connsiteY57" fmla="*/ 2614613 h 6858000"/>
              <a:gd name="connsiteX58" fmla="*/ 2100494 w 2275119"/>
              <a:gd name="connsiteY58" fmla="*/ 2674938 h 6858000"/>
              <a:gd name="connsiteX59" fmla="*/ 2098907 w 2275119"/>
              <a:gd name="connsiteY59" fmla="*/ 2743200 h 6858000"/>
              <a:gd name="connsiteX60" fmla="*/ 2100494 w 2275119"/>
              <a:gd name="connsiteY60" fmla="*/ 2811463 h 6858000"/>
              <a:gd name="connsiteX61" fmla="*/ 2108432 w 2275119"/>
              <a:gd name="connsiteY61" fmla="*/ 2871788 h 6858000"/>
              <a:gd name="connsiteX62" fmla="*/ 2119544 w 2275119"/>
              <a:gd name="connsiteY62" fmla="*/ 2924175 h 6858000"/>
              <a:gd name="connsiteX63" fmla="*/ 2133832 w 2275119"/>
              <a:gd name="connsiteY63" fmla="*/ 2970213 h 6858000"/>
              <a:gd name="connsiteX64" fmla="*/ 2149707 w 2275119"/>
              <a:gd name="connsiteY64" fmla="*/ 3011488 h 6858000"/>
              <a:gd name="connsiteX65" fmla="*/ 2168757 w 2275119"/>
              <a:gd name="connsiteY65" fmla="*/ 3048000 h 6858000"/>
              <a:gd name="connsiteX66" fmla="*/ 2187807 w 2275119"/>
              <a:gd name="connsiteY66" fmla="*/ 3086100 h 6858000"/>
              <a:gd name="connsiteX67" fmla="*/ 2206857 w 2275119"/>
              <a:gd name="connsiteY67" fmla="*/ 3124200 h 6858000"/>
              <a:gd name="connsiteX68" fmla="*/ 2222732 w 2275119"/>
              <a:gd name="connsiteY68" fmla="*/ 3160713 h 6858000"/>
              <a:gd name="connsiteX69" fmla="*/ 2238607 w 2275119"/>
              <a:gd name="connsiteY69" fmla="*/ 3201988 h 6858000"/>
              <a:gd name="connsiteX70" fmla="*/ 2254482 w 2275119"/>
              <a:gd name="connsiteY70" fmla="*/ 3248025 h 6858000"/>
              <a:gd name="connsiteX71" fmla="*/ 2265594 w 2275119"/>
              <a:gd name="connsiteY71" fmla="*/ 3300413 h 6858000"/>
              <a:gd name="connsiteX72" fmla="*/ 2271944 w 2275119"/>
              <a:gd name="connsiteY72" fmla="*/ 3360738 h 6858000"/>
              <a:gd name="connsiteX73" fmla="*/ 2275119 w 2275119"/>
              <a:gd name="connsiteY73" fmla="*/ 3427413 h 6858000"/>
              <a:gd name="connsiteX74" fmla="*/ 2271944 w 2275119"/>
              <a:gd name="connsiteY74" fmla="*/ 3497263 h 6858000"/>
              <a:gd name="connsiteX75" fmla="*/ 2265594 w 2275119"/>
              <a:gd name="connsiteY75" fmla="*/ 3557588 h 6858000"/>
              <a:gd name="connsiteX76" fmla="*/ 2254482 w 2275119"/>
              <a:gd name="connsiteY76" fmla="*/ 3609975 h 6858000"/>
              <a:gd name="connsiteX77" fmla="*/ 2238607 w 2275119"/>
              <a:gd name="connsiteY77" fmla="*/ 3656013 h 6858000"/>
              <a:gd name="connsiteX78" fmla="*/ 2222732 w 2275119"/>
              <a:gd name="connsiteY78" fmla="*/ 3697288 h 6858000"/>
              <a:gd name="connsiteX79" fmla="*/ 2206857 w 2275119"/>
              <a:gd name="connsiteY79" fmla="*/ 3733800 h 6858000"/>
              <a:gd name="connsiteX80" fmla="*/ 2187807 w 2275119"/>
              <a:gd name="connsiteY80" fmla="*/ 3771900 h 6858000"/>
              <a:gd name="connsiteX81" fmla="*/ 2168757 w 2275119"/>
              <a:gd name="connsiteY81" fmla="*/ 3810000 h 6858000"/>
              <a:gd name="connsiteX82" fmla="*/ 2149707 w 2275119"/>
              <a:gd name="connsiteY82" fmla="*/ 3846513 h 6858000"/>
              <a:gd name="connsiteX83" fmla="*/ 2133832 w 2275119"/>
              <a:gd name="connsiteY83" fmla="*/ 3887788 h 6858000"/>
              <a:gd name="connsiteX84" fmla="*/ 2119544 w 2275119"/>
              <a:gd name="connsiteY84" fmla="*/ 3933825 h 6858000"/>
              <a:gd name="connsiteX85" fmla="*/ 2108432 w 2275119"/>
              <a:gd name="connsiteY85" fmla="*/ 3986213 h 6858000"/>
              <a:gd name="connsiteX86" fmla="*/ 2100494 w 2275119"/>
              <a:gd name="connsiteY86" fmla="*/ 4046538 h 6858000"/>
              <a:gd name="connsiteX87" fmla="*/ 2098907 w 2275119"/>
              <a:gd name="connsiteY87" fmla="*/ 4114800 h 6858000"/>
              <a:gd name="connsiteX88" fmla="*/ 2100494 w 2275119"/>
              <a:gd name="connsiteY88" fmla="*/ 4183063 h 6858000"/>
              <a:gd name="connsiteX89" fmla="*/ 2108432 w 2275119"/>
              <a:gd name="connsiteY89" fmla="*/ 4243388 h 6858000"/>
              <a:gd name="connsiteX90" fmla="*/ 2119544 w 2275119"/>
              <a:gd name="connsiteY90" fmla="*/ 4295775 h 6858000"/>
              <a:gd name="connsiteX91" fmla="*/ 2133832 w 2275119"/>
              <a:gd name="connsiteY91" fmla="*/ 4341813 h 6858000"/>
              <a:gd name="connsiteX92" fmla="*/ 2149707 w 2275119"/>
              <a:gd name="connsiteY92" fmla="*/ 4383088 h 6858000"/>
              <a:gd name="connsiteX93" fmla="*/ 2168757 w 2275119"/>
              <a:gd name="connsiteY93" fmla="*/ 4419600 h 6858000"/>
              <a:gd name="connsiteX94" fmla="*/ 2206857 w 2275119"/>
              <a:gd name="connsiteY94" fmla="*/ 4495800 h 6858000"/>
              <a:gd name="connsiteX95" fmla="*/ 2222732 w 2275119"/>
              <a:gd name="connsiteY95" fmla="*/ 4532313 h 6858000"/>
              <a:gd name="connsiteX96" fmla="*/ 2238607 w 2275119"/>
              <a:gd name="connsiteY96" fmla="*/ 4573588 h 6858000"/>
              <a:gd name="connsiteX97" fmla="*/ 2254482 w 2275119"/>
              <a:gd name="connsiteY97" fmla="*/ 4619625 h 6858000"/>
              <a:gd name="connsiteX98" fmla="*/ 2265594 w 2275119"/>
              <a:gd name="connsiteY98" fmla="*/ 4672013 h 6858000"/>
              <a:gd name="connsiteX99" fmla="*/ 2271944 w 2275119"/>
              <a:gd name="connsiteY99" fmla="*/ 4732338 h 6858000"/>
              <a:gd name="connsiteX100" fmla="*/ 2275119 w 2275119"/>
              <a:gd name="connsiteY100" fmla="*/ 4800600 h 6858000"/>
              <a:gd name="connsiteX101" fmla="*/ 2271944 w 2275119"/>
              <a:gd name="connsiteY101" fmla="*/ 4868863 h 6858000"/>
              <a:gd name="connsiteX102" fmla="*/ 2265594 w 2275119"/>
              <a:gd name="connsiteY102" fmla="*/ 4929188 h 6858000"/>
              <a:gd name="connsiteX103" fmla="*/ 2254482 w 2275119"/>
              <a:gd name="connsiteY103" fmla="*/ 4981575 h 6858000"/>
              <a:gd name="connsiteX104" fmla="*/ 2238607 w 2275119"/>
              <a:gd name="connsiteY104" fmla="*/ 5027613 h 6858000"/>
              <a:gd name="connsiteX105" fmla="*/ 2222732 w 2275119"/>
              <a:gd name="connsiteY105" fmla="*/ 5068888 h 6858000"/>
              <a:gd name="connsiteX106" fmla="*/ 2206857 w 2275119"/>
              <a:gd name="connsiteY106" fmla="*/ 5105400 h 6858000"/>
              <a:gd name="connsiteX107" fmla="*/ 2187807 w 2275119"/>
              <a:gd name="connsiteY107" fmla="*/ 5143500 h 6858000"/>
              <a:gd name="connsiteX108" fmla="*/ 2168757 w 2275119"/>
              <a:gd name="connsiteY108" fmla="*/ 5181600 h 6858000"/>
              <a:gd name="connsiteX109" fmla="*/ 2149707 w 2275119"/>
              <a:gd name="connsiteY109" fmla="*/ 5218113 h 6858000"/>
              <a:gd name="connsiteX110" fmla="*/ 2133832 w 2275119"/>
              <a:gd name="connsiteY110" fmla="*/ 5259388 h 6858000"/>
              <a:gd name="connsiteX111" fmla="*/ 2119544 w 2275119"/>
              <a:gd name="connsiteY111" fmla="*/ 5305425 h 6858000"/>
              <a:gd name="connsiteX112" fmla="*/ 2108432 w 2275119"/>
              <a:gd name="connsiteY112" fmla="*/ 5357813 h 6858000"/>
              <a:gd name="connsiteX113" fmla="*/ 2100494 w 2275119"/>
              <a:gd name="connsiteY113" fmla="*/ 5418138 h 6858000"/>
              <a:gd name="connsiteX114" fmla="*/ 2098907 w 2275119"/>
              <a:gd name="connsiteY114" fmla="*/ 5486400 h 6858000"/>
              <a:gd name="connsiteX115" fmla="*/ 2100494 w 2275119"/>
              <a:gd name="connsiteY115" fmla="*/ 5554663 h 6858000"/>
              <a:gd name="connsiteX116" fmla="*/ 2108432 w 2275119"/>
              <a:gd name="connsiteY116" fmla="*/ 5614988 h 6858000"/>
              <a:gd name="connsiteX117" fmla="*/ 2119544 w 2275119"/>
              <a:gd name="connsiteY117" fmla="*/ 5667375 h 6858000"/>
              <a:gd name="connsiteX118" fmla="*/ 2133832 w 2275119"/>
              <a:gd name="connsiteY118" fmla="*/ 5713413 h 6858000"/>
              <a:gd name="connsiteX119" fmla="*/ 2149707 w 2275119"/>
              <a:gd name="connsiteY119" fmla="*/ 5754688 h 6858000"/>
              <a:gd name="connsiteX120" fmla="*/ 2168757 w 2275119"/>
              <a:gd name="connsiteY120" fmla="*/ 5791200 h 6858000"/>
              <a:gd name="connsiteX121" fmla="*/ 2187807 w 2275119"/>
              <a:gd name="connsiteY121" fmla="*/ 5829300 h 6858000"/>
              <a:gd name="connsiteX122" fmla="*/ 2206857 w 2275119"/>
              <a:gd name="connsiteY122" fmla="*/ 5867400 h 6858000"/>
              <a:gd name="connsiteX123" fmla="*/ 2222732 w 2275119"/>
              <a:gd name="connsiteY123" fmla="*/ 5903913 h 6858000"/>
              <a:gd name="connsiteX124" fmla="*/ 2238607 w 2275119"/>
              <a:gd name="connsiteY124" fmla="*/ 5945188 h 6858000"/>
              <a:gd name="connsiteX125" fmla="*/ 2254482 w 2275119"/>
              <a:gd name="connsiteY125" fmla="*/ 5991225 h 6858000"/>
              <a:gd name="connsiteX126" fmla="*/ 2265594 w 2275119"/>
              <a:gd name="connsiteY126" fmla="*/ 6043613 h 6858000"/>
              <a:gd name="connsiteX127" fmla="*/ 2271944 w 2275119"/>
              <a:gd name="connsiteY127" fmla="*/ 6103938 h 6858000"/>
              <a:gd name="connsiteX128" fmla="*/ 2275119 w 2275119"/>
              <a:gd name="connsiteY128" fmla="*/ 6172200 h 6858000"/>
              <a:gd name="connsiteX129" fmla="*/ 2271944 w 2275119"/>
              <a:gd name="connsiteY129" fmla="*/ 6240463 h 6858000"/>
              <a:gd name="connsiteX130" fmla="*/ 2265594 w 2275119"/>
              <a:gd name="connsiteY130" fmla="*/ 6300788 h 6858000"/>
              <a:gd name="connsiteX131" fmla="*/ 2254482 w 2275119"/>
              <a:gd name="connsiteY131" fmla="*/ 6353175 h 6858000"/>
              <a:gd name="connsiteX132" fmla="*/ 2238607 w 2275119"/>
              <a:gd name="connsiteY132" fmla="*/ 6399213 h 6858000"/>
              <a:gd name="connsiteX133" fmla="*/ 2222732 w 2275119"/>
              <a:gd name="connsiteY133" fmla="*/ 6440488 h 6858000"/>
              <a:gd name="connsiteX134" fmla="*/ 2206857 w 2275119"/>
              <a:gd name="connsiteY134" fmla="*/ 6477000 h 6858000"/>
              <a:gd name="connsiteX135" fmla="*/ 2187807 w 2275119"/>
              <a:gd name="connsiteY135" fmla="*/ 6515100 h 6858000"/>
              <a:gd name="connsiteX136" fmla="*/ 2168757 w 2275119"/>
              <a:gd name="connsiteY136" fmla="*/ 6553200 h 6858000"/>
              <a:gd name="connsiteX137" fmla="*/ 2149707 w 2275119"/>
              <a:gd name="connsiteY137" fmla="*/ 6589713 h 6858000"/>
              <a:gd name="connsiteX138" fmla="*/ 2133832 w 2275119"/>
              <a:gd name="connsiteY138" fmla="*/ 6630988 h 6858000"/>
              <a:gd name="connsiteX139" fmla="*/ 2119544 w 2275119"/>
              <a:gd name="connsiteY139" fmla="*/ 6677025 h 6858000"/>
              <a:gd name="connsiteX140" fmla="*/ 2108432 w 2275119"/>
              <a:gd name="connsiteY140" fmla="*/ 6729413 h 6858000"/>
              <a:gd name="connsiteX141" fmla="*/ 2100494 w 2275119"/>
              <a:gd name="connsiteY141" fmla="*/ 6789738 h 6858000"/>
              <a:gd name="connsiteX142" fmla="*/ 2098907 w 2275119"/>
              <a:gd name="connsiteY142" fmla="*/ 6858000 h 6858000"/>
              <a:gd name="connsiteX143" fmla="*/ 1556068 w 2275119"/>
              <a:gd name="connsiteY143" fmla="*/ 6858000 h 6858000"/>
              <a:gd name="connsiteX144" fmla="*/ 1389294 w 2275119"/>
              <a:gd name="connsiteY144" fmla="*/ 6858000 h 6858000"/>
              <a:gd name="connsiteX145" fmla="*/ 0 w 2275119"/>
              <a:gd name="connsiteY14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2275119" h="6858000">
                <a:moveTo>
                  <a:pt x="0" y="0"/>
                </a:moveTo>
                <a:lnTo>
                  <a:pt x="1389294" y="0"/>
                </a:lnTo>
                <a:lnTo>
                  <a:pt x="1556068" y="0"/>
                </a:lnTo>
                <a:lnTo>
                  <a:pt x="2098907" y="0"/>
                </a:lnTo>
                <a:lnTo>
                  <a:pt x="2100494" y="68263"/>
                </a:lnTo>
                <a:lnTo>
                  <a:pt x="2108432" y="128588"/>
                </a:lnTo>
                <a:lnTo>
                  <a:pt x="2119544" y="180975"/>
                </a:lnTo>
                <a:lnTo>
                  <a:pt x="2133832" y="227013"/>
                </a:lnTo>
                <a:lnTo>
                  <a:pt x="2149707" y="268288"/>
                </a:lnTo>
                <a:lnTo>
                  <a:pt x="2168757" y="304800"/>
                </a:lnTo>
                <a:lnTo>
                  <a:pt x="2187807" y="342900"/>
                </a:lnTo>
                <a:lnTo>
                  <a:pt x="2206857" y="381000"/>
                </a:lnTo>
                <a:lnTo>
                  <a:pt x="2222732" y="417513"/>
                </a:lnTo>
                <a:lnTo>
                  <a:pt x="2238607" y="458788"/>
                </a:lnTo>
                <a:lnTo>
                  <a:pt x="2254482" y="504825"/>
                </a:lnTo>
                <a:lnTo>
                  <a:pt x="2265594" y="557213"/>
                </a:lnTo>
                <a:lnTo>
                  <a:pt x="2271944" y="617538"/>
                </a:lnTo>
                <a:lnTo>
                  <a:pt x="2275119" y="685800"/>
                </a:lnTo>
                <a:lnTo>
                  <a:pt x="2271944" y="754063"/>
                </a:lnTo>
                <a:lnTo>
                  <a:pt x="2265594" y="814388"/>
                </a:lnTo>
                <a:lnTo>
                  <a:pt x="2254482" y="866775"/>
                </a:lnTo>
                <a:lnTo>
                  <a:pt x="2238607" y="912813"/>
                </a:lnTo>
                <a:lnTo>
                  <a:pt x="2222732" y="954088"/>
                </a:lnTo>
                <a:lnTo>
                  <a:pt x="2206857" y="990600"/>
                </a:lnTo>
                <a:lnTo>
                  <a:pt x="2187807" y="1028700"/>
                </a:lnTo>
                <a:lnTo>
                  <a:pt x="2168757" y="1066800"/>
                </a:lnTo>
                <a:lnTo>
                  <a:pt x="2149707" y="1103313"/>
                </a:lnTo>
                <a:lnTo>
                  <a:pt x="2133832" y="1144588"/>
                </a:lnTo>
                <a:lnTo>
                  <a:pt x="2119544" y="1190625"/>
                </a:lnTo>
                <a:lnTo>
                  <a:pt x="2108432" y="1243013"/>
                </a:lnTo>
                <a:lnTo>
                  <a:pt x="2100494" y="1303338"/>
                </a:lnTo>
                <a:lnTo>
                  <a:pt x="2098907" y="1371600"/>
                </a:lnTo>
                <a:lnTo>
                  <a:pt x="2100494" y="1439863"/>
                </a:lnTo>
                <a:lnTo>
                  <a:pt x="2108432" y="1500188"/>
                </a:lnTo>
                <a:lnTo>
                  <a:pt x="2119544" y="1552575"/>
                </a:lnTo>
                <a:lnTo>
                  <a:pt x="2133832" y="1598613"/>
                </a:lnTo>
                <a:lnTo>
                  <a:pt x="2149707" y="1639888"/>
                </a:lnTo>
                <a:lnTo>
                  <a:pt x="2168757" y="1676400"/>
                </a:lnTo>
                <a:lnTo>
                  <a:pt x="2187807" y="1714500"/>
                </a:lnTo>
                <a:lnTo>
                  <a:pt x="2206857" y="1752600"/>
                </a:lnTo>
                <a:lnTo>
                  <a:pt x="2222732" y="1789113"/>
                </a:lnTo>
                <a:lnTo>
                  <a:pt x="2238607" y="1830388"/>
                </a:lnTo>
                <a:lnTo>
                  <a:pt x="2254482" y="1876425"/>
                </a:lnTo>
                <a:lnTo>
                  <a:pt x="2265594" y="1928813"/>
                </a:lnTo>
                <a:lnTo>
                  <a:pt x="2271944" y="1989138"/>
                </a:lnTo>
                <a:lnTo>
                  <a:pt x="2275119" y="2057400"/>
                </a:lnTo>
                <a:lnTo>
                  <a:pt x="2271944" y="2125663"/>
                </a:lnTo>
                <a:lnTo>
                  <a:pt x="2265594" y="2185988"/>
                </a:lnTo>
                <a:lnTo>
                  <a:pt x="2254482" y="2238375"/>
                </a:lnTo>
                <a:lnTo>
                  <a:pt x="2238607" y="2284413"/>
                </a:lnTo>
                <a:lnTo>
                  <a:pt x="2222732" y="2325688"/>
                </a:lnTo>
                <a:lnTo>
                  <a:pt x="2206857" y="2362200"/>
                </a:lnTo>
                <a:lnTo>
                  <a:pt x="2187807" y="2400300"/>
                </a:lnTo>
                <a:lnTo>
                  <a:pt x="2168757" y="2438400"/>
                </a:lnTo>
                <a:lnTo>
                  <a:pt x="2149707" y="2474913"/>
                </a:lnTo>
                <a:lnTo>
                  <a:pt x="2133832" y="2516188"/>
                </a:lnTo>
                <a:lnTo>
                  <a:pt x="2119544" y="2562225"/>
                </a:lnTo>
                <a:lnTo>
                  <a:pt x="2108432" y="2614613"/>
                </a:lnTo>
                <a:lnTo>
                  <a:pt x="2100494" y="2674938"/>
                </a:lnTo>
                <a:lnTo>
                  <a:pt x="2098907" y="2743200"/>
                </a:lnTo>
                <a:lnTo>
                  <a:pt x="2100494" y="2811463"/>
                </a:lnTo>
                <a:lnTo>
                  <a:pt x="2108432" y="2871788"/>
                </a:lnTo>
                <a:lnTo>
                  <a:pt x="2119544" y="2924175"/>
                </a:lnTo>
                <a:lnTo>
                  <a:pt x="2133832" y="2970213"/>
                </a:lnTo>
                <a:lnTo>
                  <a:pt x="2149707" y="3011488"/>
                </a:lnTo>
                <a:lnTo>
                  <a:pt x="2168757" y="3048000"/>
                </a:lnTo>
                <a:lnTo>
                  <a:pt x="2187807" y="3086100"/>
                </a:lnTo>
                <a:lnTo>
                  <a:pt x="2206857" y="3124200"/>
                </a:lnTo>
                <a:lnTo>
                  <a:pt x="2222732" y="3160713"/>
                </a:lnTo>
                <a:lnTo>
                  <a:pt x="2238607" y="3201988"/>
                </a:lnTo>
                <a:lnTo>
                  <a:pt x="2254482" y="3248025"/>
                </a:lnTo>
                <a:lnTo>
                  <a:pt x="2265594" y="3300413"/>
                </a:lnTo>
                <a:lnTo>
                  <a:pt x="2271944" y="3360738"/>
                </a:lnTo>
                <a:lnTo>
                  <a:pt x="2275119" y="3427413"/>
                </a:lnTo>
                <a:lnTo>
                  <a:pt x="2271944" y="3497263"/>
                </a:lnTo>
                <a:lnTo>
                  <a:pt x="2265594" y="3557588"/>
                </a:lnTo>
                <a:lnTo>
                  <a:pt x="2254482" y="3609975"/>
                </a:lnTo>
                <a:lnTo>
                  <a:pt x="2238607" y="3656013"/>
                </a:lnTo>
                <a:lnTo>
                  <a:pt x="2222732" y="3697288"/>
                </a:lnTo>
                <a:lnTo>
                  <a:pt x="2206857" y="3733800"/>
                </a:lnTo>
                <a:lnTo>
                  <a:pt x="2187807" y="3771900"/>
                </a:lnTo>
                <a:lnTo>
                  <a:pt x="2168757" y="3810000"/>
                </a:lnTo>
                <a:lnTo>
                  <a:pt x="2149707" y="3846513"/>
                </a:lnTo>
                <a:lnTo>
                  <a:pt x="2133832" y="3887788"/>
                </a:lnTo>
                <a:lnTo>
                  <a:pt x="2119544" y="3933825"/>
                </a:lnTo>
                <a:lnTo>
                  <a:pt x="2108432" y="3986213"/>
                </a:lnTo>
                <a:lnTo>
                  <a:pt x="2100494" y="4046538"/>
                </a:lnTo>
                <a:lnTo>
                  <a:pt x="2098907" y="4114800"/>
                </a:lnTo>
                <a:lnTo>
                  <a:pt x="2100494" y="4183063"/>
                </a:lnTo>
                <a:lnTo>
                  <a:pt x="2108432" y="4243388"/>
                </a:lnTo>
                <a:lnTo>
                  <a:pt x="2119544" y="4295775"/>
                </a:lnTo>
                <a:lnTo>
                  <a:pt x="2133832" y="4341813"/>
                </a:lnTo>
                <a:lnTo>
                  <a:pt x="2149707" y="4383088"/>
                </a:lnTo>
                <a:lnTo>
                  <a:pt x="2168757" y="4419600"/>
                </a:lnTo>
                <a:lnTo>
                  <a:pt x="2206857" y="4495800"/>
                </a:lnTo>
                <a:lnTo>
                  <a:pt x="2222732" y="4532313"/>
                </a:lnTo>
                <a:lnTo>
                  <a:pt x="2238607" y="4573588"/>
                </a:lnTo>
                <a:lnTo>
                  <a:pt x="2254482" y="4619625"/>
                </a:lnTo>
                <a:lnTo>
                  <a:pt x="2265594" y="4672013"/>
                </a:lnTo>
                <a:lnTo>
                  <a:pt x="2271944" y="4732338"/>
                </a:lnTo>
                <a:lnTo>
                  <a:pt x="2275119" y="4800600"/>
                </a:lnTo>
                <a:lnTo>
                  <a:pt x="2271944" y="4868863"/>
                </a:lnTo>
                <a:lnTo>
                  <a:pt x="2265594" y="4929188"/>
                </a:lnTo>
                <a:lnTo>
                  <a:pt x="2254482" y="4981575"/>
                </a:lnTo>
                <a:lnTo>
                  <a:pt x="2238607" y="5027613"/>
                </a:lnTo>
                <a:lnTo>
                  <a:pt x="2222732" y="5068888"/>
                </a:lnTo>
                <a:lnTo>
                  <a:pt x="2206857" y="5105400"/>
                </a:lnTo>
                <a:lnTo>
                  <a:pt x="2187807" y="5143500"/>
                </a:lnTo>
                <a:lnTo>
                  <a:pt x="2168757" y="5181600"/>
                </a:lnTo>
                <a:lnTo>
                  <a:pt x="2149707" y="5218113"/>
                </a:lnTo>
                <a:lnTo>
                  <a:pt x="2133832" y="5259388"/>
                </a:lnTo>
                <a:lnTo>
                  <a:pt x="2119544" y="5305425"/>
                </a:lnTo>
                <a:lnTo>
                  <a:pt x="2108432" y="5357813"/>
                </a:lnTo>
                <a:lnTo>
                  <a:pt x="2100494" y="5418138"/>
                </a:lnTo>
                <a:lnTo>
                  <a:pt x="2098907" y="5486400"/>
                </a:lnTo>
                <a:lnTo>
                  <a:pt x="2100494" y="5554663"/>
                </a:lnTo>
                <a:lnTo>
                  <a:pt x="2108432" y="5614988"/>
                </a:lnTo>
                <a:lnTo>
                  <a:pt x="2119544" y="5667375"/>
                </a:lnTo>
                <a:lnTo>
                  <a:pt x="2133832" y="5713413"/>
                </a:lnTo>
                <a:lnTo>
                  <a:pt x="2149707" y="5754688"/>
                </a:lnTo>
                <a:lnTo>
                  <a:pt x="2168757" y="5791200"/>
                </a:lnTo>
                <a:lnTo>
                  <a:pt x="2187807" y="5829300"/>
                </a:lnTo>
                <a:lnTo>
                  <a:pt x="2206857" y="5867400"/>
                </a:lnTo>
                <a:lnTo>
                  <a:pt x="2222732" y="5903913"/>
                </a:lnTo>
                <a:lnTo>
                  <a:pt x="2238607" y="5945188"/>
                </a:lnTo>
                <a:lnTo>
                  <a:pt x="2254482" y="5991225"/>
                </a:lnTo>
                <a:lnTo>
                  <a:pt x="2265594" y="6043613"/>
                </a:lnTo>
                <a:lnTo>
                  <a:pt x="2271944" y="6103938"/>
                </a:lnTo>
                <a:lnTo>
                  <a:pt x="2275119" y="6172200"/>
                </a:lnTo>
                <a:lnTo>
                  <a:pt x="2271944" y="6240463"/>
                </a:lnTo>
                <a:lnTo>
                  <a:pt x="2265594" y="6300788"/>
                </a:lnTo>
                <a:lnTo>
                  <a:pt x="2254482" y="6353175"/>
                </a:lnTo>
                <a:lnTo>
                  <a:pt x="2238607" y="6399213"/>
                </a:lnTo>
                <a:lnTo>
                  <a:pt x="2222732" y="6440488"/>
                </a:lnTo>
                <a:lnTo>
                  <a:pt x="2206857" y="6477000"/>
                </a:lnTo>
                <a:lnTo>
                  <a:pt x="2187807" y="6515100"/>
                </a:lnTo>
                <a:lnTo>
                  <a:pt x="2168757" y="6553200"/>
                </a:lnTo>
                <a:lnTo>
                  <a:pt x="2149707" y="6589713"/>
                </a:lnTo>
                <a:lnTo>
                  <a:pt x="2133832" y="6630988"/>
                </a:lnTo>
                <a:lnTo>
                  <a:pt x="2119544" y="6677025"/>
                </a:lnTo>
                <a:lnTo>
                  <a:pt x="2108432" y="6729413"/>
                </a:lnTo>
                <a:lnTo>
                  <a:pt x="2100494" y="6789738"/>
                </a:lnTo>
                <a:lnTo>
                  <a:pt x="2098907" y="6858000"/>
                </a:lnTo>
                <a:lnTo>
                  <a:pt x="1556068" y="6858000"/>
                </a:lnTo>
                <a:lnTo>
                  <a:pt x="1389294" y="6858000"/>
                </a:lnTo>
                <a:lnTo>
                  <a:pt x="0" y="6858000"/>
                </a:lnTo>
                <a:close/>
              </a:path>
            </a:pathLst>
          </a:custGeom>
          <a:solidFill>
            <a:schemeClr val="accent1"/>
          </a:solidFill>
          <a:ln w="0">
            <a:noFill/>
            <a:prstDash val="solid"/>
            <a:round/>
            <a:headEnd/>
            <a:tailEnd/>
          </a:ln>
        </p:spPr>
      </p:sp>
      <p:sp>
        <p:nvSpPr>
          <p:cNvPr id="12" name="Rectangle 11">
            <a:extLst>
              <a:ext uri="{FF2B5EF4-FFF2-40B4-BE49-F238E27FC236}">
                <a16:creationId xmlns:a16="http://schemas.microsoft.com/office/drawing/2014/main" id="{A3AE1F77-1EC8-47BA-A381-B6618A2FCD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51DABB2E-531C-41DB-8AB8-D4C444917522}"/>
              </a:ext>
            </a:extLst>
          </p:cNvPr>
          <p:cNvSpPr>
            <a:spLocks noGrp="1"/>
          </p:cNvSpPr>
          <p:nvPr>
            <p:ph idx="1"/>
          </p:nvPr>
        </p:nvSpPr>
        <p:spPr>
          <a:xfrm>
            <a:off x="2895600" y="1729047"/>
            <a:ext cx="8534400" cy="4680065"/>
          </a:xfrm>
        </p:spPr>
        <p:txBody>
          <a:bodyPr>
            <a:normAutofit lnSpcReduction="10000"/>
          </a:bodyPr>
          <a:lstStyle/>
          <a:p>
            <a:pPr>
              <a:lnSpc>
                <a:spcPct val="100000"/>
              </a:lnSpc>
            </a:pPr>
            <a:r>
              <a:rPr lang="en-GB" sz="1900" dirty="0"/>
              <a:t>What is ‘business’? How easy is it to define the word ‘business’? What does it mean to </a:t>
            </a:r>
            <a:r>
              <a:rPr lang="en-GB" sz="1900" b="1" dirty="0"/>
              <a:t>you</a:t>
            </a:r>
            <a:r>
              <a:rPr lang="en-GB" sz="1900" dirty="0"/>
              <a:t>? Take </a:t>
            </a:r>
            <a:r>
              <a:rPr lang="en-GB" sz="1900" dirty="0">
                <a:solidFill>
                  <a:srgbClr val="FF0000"/>
                </a:solidFill>
              </a:rPr>
              <a:t>5 mins </a:t>
            </a:r>
            <a:r>
              <a:rPr lang="en-GB" sz="1900" dirty="0"/>
              <a:t>to think about this </a:t>
            </a:r>
            <a:r>
              <a:rPr lang="en-GB" sz="1900" dirty="0">
                <a:solidFill>
                  <a:srgbClr val="FF0000"/>
                </a:solidFill>
              </a:rPr>
              <a:t>individually</a:t>
            </a:r>
            <a:r>
              <a:rPr lang="en-GB" sz="1900" dirty="0"/>
              <a:t> and let us discuss it together.</a:t>
            </a:r>
          </a:p>
          <a:p>
            <a:pPr>
              <a:lnSpc>
                <a:spcPct val="100000"/>
              </a:lnSpc>
            </a:pPr>
            <a:r>
              <a:rPr lang="en-GB" sz="1900" dirty="0"/>
              <a:t>The notion of ‘business’ is a </a:t>
            </a:r>
            <a:r>
              <a:rPr lang="en-GB" sz="1900" dirty="0">
                <a:solidFill>
                  <a:srgbClr val="FF0000"/>
                </a:solidFill>
              </a:rPr>
              <a:t>social construct.  </a:t>
            </a:r>
            <a:r>
              <a:rPr lang="en-GB" sz="1900" dirty="0"/>
              <a:t>‘Business’ is an idea employed conventionally to refer to various </a:t>
            </a:r>
            <a:r>
              <a:rPr lang="en-GB" sz="1900" dirty="0">
                <a:solidFill>
                  <a:srgbClr val="FF0000"/>
                </a:solidFill>
              </a:rPr>
              <a:t>experiences </a:t>
            </a:r>
            <a:r>
              <a:rPr lang="en-GB" sz="1900" dirty="0"/>
              <a:t>and </a:t>
            </a:r>
            <a:r>
              <a:rPr lang="en-GB" sz="1900" dirty="0">
                <a:solidFill>
                  <a:srgbClr val="FF0000"/>
                </a:solidFill>
              </a:rPr>
              <a:t>activities</a:t>
            </a:r>
            <a:r>
              <a:rPr lang="en-GB" sz="1900" dirty="0"/>
              <a:t>, and even to the state of </a:t>
            </a:r>
            <a:r>
              <a:rPr lang="en-GB" sz="1900" dirty="0">
                <a:solidFill>
                  <a:srgbClr val="FF0000"/>
                </a:solidFill>
              </a:rPr>
              <a:t>being</a:t>
            </a:r>
            <a:r>
              <a:rPr lang="en-GB" sz="1900" dirty="0"/>
              <a:t> of a </a:t>
            </a:r>
            <a:r>
              <a:rPr lang="en-GB" sz="1900" dirty="0">
                <a:solidFill>
                  <a:srgbClr val="FF0000"/>
                </a:solidFill>
              </a:rPr>
              <a:t>business person. </a:t>
            </a:r>
          </a:p>
          <a:p>
            <a:pPr>
              <a:lnSpc>
                <a:spcPct val="100000"/>
              </a:lnSpc>
            </a:pPr>
            <a:r>
              <a:rPr lang="en-GB" sz="1900" dirty="0"/>
              <a:t>There is </a:t>
            </a:r>
            <a:r>
              <a:rPr lang="en-GB" sz="1900" dirty="0">
                <a:solidFill>
                  <a:srgbClr val="FF0000"/>
                </a:solidFill>
              </a:rPr>
              <a:t>no one-to-one correspondence </a:t>
            </a:r>
            <a:r>
              <a:rPr lang="en-GB" sz="1900" dirty="0"/>
              <a:t>between whatever social world might exist ‘out there’ and people’s </a:t>
            </a:r>
            <a:r>
              <a:rPr lang="en-GB" sz="1900" dirty="0">
                <a:solidFill>
                  <a:srgbClr val="FF0000"/>
                </a:solidFill>
              </a:rPr>
              <a:t>interpretation </a:t>
            </a:r>
            <a:r>
              <a:rPr lang="en-GB" sz="1900" dirty="0"/>
              <a:t>of it in their minds. </a:t>
            </a:r>
          </a:p>
          <a:p>
            <a:pPr>
              <a:lnSpc>
                <a:spcPct val="100000"/>
              </a:lnSpc>
            </a:pPr>
            <a:r>
              <a:rPr lang="en-GB" sz="1900" dirty="0"/>
              <a:t>It is common to find that other people understand a social phenomenon </a:t>
            </a:r>
            <a:r>
              <a:rPr lang="en-GB" sz="1900" dirty="0">
                <a:solidFill>
                  <a:srgbClr val="FF0000"/>
                </a:solidFill>
              </a:rPr>
              <a:t>differently</a:t>
            </a:r>
            <a:r>
              <a:rPr lang="en-GB" sz="1900" dirty="0"/>
              <a:t> from the way that we do.</a:t>
            </a:r>
          </a:p>
          <a:p>
            <a:pPr>
              <a:lnSpc>
                <a:spcPct val="100000"/>
              </a:lnSpc>
            </a:pPr>
            <a:r>
              <a:rPr lang="en-GB" sz="1900" dirty="0"/>
              <a:t>One person’s ‘</a:t>
            </a:r>
            <a:r>
              <a:rPr lang="en-GB" sz="1900" dirty="0">
                <a:solidFill>
                  <a:srgbClr val="FF0000"/>
                </a:solidFill>
              </a:rPr>
              <a:t>valuable</a:t>
            </a:r>
            <a:r>
              <a:rPr lang="en-GB" sz="1900" dirty="0"/>
              <a:t> business </a:t>
            </a:r>
            <a:r>
              <a:rPr lang="en-GB" sz="1900" dirty="0">
                <a:solidFill>
                  <a:srgbClr val="FF0000"/>
                </a:solidFill>
              </a:rPr>
              <a:t>activities</a:t>
            </a:r>
            <a:r>
              <a:rPr lang="en-GB" sz="1900" dirty="0"/>
              <a:t>’ (say, opportunities for trading stocks and shares) might be another person’s ‘deplorable </a:t>
            </a:r>
            <a:r>
              <a:rPr lang="en-GB" sz="1900" dirty="0">
                <a:solidFill>
                  <a:srgbClr val="FF0000"/>
                </a:solidFill>
              </a:rPr>
              <a:t>waste of time</a:t>
            </a:r>
            <a:r>
              <a:rPr lang="en-GB" sz="1900" dirty="0"/>
              <a:t>’ (if such activities are interpreted as merely a very risky business activity that can only lead to business losses).</a:t>
            </a:r>
          </a:p>
          <a:p>
            <a:pPr>
              <a:lnSpc>
                <a:spcPct val="100000"/>
              </a:lnSpc>
            </a:pPr>
            <a:r>
              <a:rPr lang="en-GB" sz="1900" dirty="0">
                <a:highlight>
                  <a:srgbClr val="FFFF00"/>
                </a:highlight>
              </a:rPr>
              <a:t>In order to reach a common understanding, you need to use the same thinking tools, as in the example on the next slide.</a:t>
            </a:r>
          </a:p>
        </p:txBody>
      </p:sp>
    </p:spTree>
    <p:extLst>
      <p:ext uri="{BB962C8B-B14F-4D97-AF65-F5344CB8AC3E}">
        <p14:creationId xmlns:p14="http://schemas.microsoft.com/office/powerpoint/2010/main" val="1024343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6">
            <a:extLst>
              <a:ext uri="{FF2B5EF4-FFF2-40B4-BE49-F238E27FC236}">
                <a16:creationId xmlns:a16="http://schemas.microsoft.com/office/drawing/2014/main" id="{B217C2AD-51B4-40CE-A71F-F5D3F846D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12" name="Rectangle 11">
            <a:extLst>
              <a:ext uri="{FF2B5EF4-FFF2-40B4-BE49-F238E27FC236}">
                <a16:creationId xmlns:a16="http://schemas.microsoft.com/office/drawing/2014/main" id="{6F1BF92E-23CF-4BFE-9E1F-C359BACFA3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4" name="Rectangle 13">
            <a:extLst>
              <a:ext uri="{FF2B5EF4-FFF2-40B4-BE49-F238E27FC236}">
                <a16:creationId xmlns:a16="http://schemas.microsoft.com/office/drawing/2014/main" id="{DFEF8384-2545-4ACD-9071-49DD1CFC4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Freeform 22">
            <a:extLst>
              <a:ext uri="{FF2B5EF4-FFF2-40B4-BE49-F238E27FC236}">
                <a16:creationId xmlns:a16="http://schemas.microsoft.com/office/drawing/2014/main" id="{F77DB8FA-61A7-4DE7-A777-6D258D1724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4695443" cy="6858000"/>
          </a:xfrm>
          <a:custGeom>
            <a:avLst/>
            <a:gdLst>
              <a:gd name="connsiteX0" fmla="*/ 0 w 4992864"/>
              <a:gd name="connsiteY0" fmla="*/ 0 h 6858000"/>
              <a:gd name="connsiteX1" fmla="*/ 4813476 w 4992864"/>
              <a:gd name="connsiteY1" fmla="*/ 0 h 6858000"/>
              <a:gd name="connsiteX2" fmla="*/ 4818239 w 4992864"/>
              <a:gd name="connsiteY2" fmla="*/ 66675 h 6858000"/>
              <a:gd name="connsiteX3" fmla="*/ 4826176 w 4992864"/>
              <a:gd name="connsiteY3" fmla="*/ 122237 h 6858000"/>
              <a:gd name="connsiteX4" fmla="*/ 4835701 w 4992864"/>
              <a:gd name="connsiteY4" fmla="*/ 174625 h 6858000"/>
              <a:gd name="connsiteX5" fmla="*/ 4851576 w 4992864"/>
              <a:gd name="connsiteY5" fmla="*/ 217487 h 6858000"/>
              <a:gd name="connsiteX6" fmla="*/ 4867451 w 4992864"/>
              <a:gd name="connsiteY6" fmla="*/ 260350 h 6858000"/>
              <a:gd name="connsiteX7" fmla="*/ 4886501 w 4992864"/>
              <a:gd name="connsiteY7" fmla="*/ 296862 h 6858000"/>
              <a:gd name="connsiteX8" fmla="*/ 4905551 w 4992864"/>
              <a:gd name="connsiteY8" fmla="*/ 334962 h 6858000"/>
              <a:gd name="connsiteX9" fmla="*/ 4923014 w 4992864"/>
              <a:gd name="connsiteY9" fmla="*/ 369887 h 6858000"/>
              <a:gd name="connsiteX10" fmla="*/ 4940476 w 4992864"/>
              <a:gd name="connsiteY10" fmla="*/ 409575 h 6858000"/>
              <a:gd name="connsiteX11" fmla="*/ 4956351 w 4992864"/>
              <a:gd name="connsiteY11" fmla="*/ 450850 h 6858000"/>
              <a:gd name="connsiteX12" fmla="*/ 4970639 w 4992864"/>
              <a:gd name="connsiteY12" fmla="*/ 496887 h 6858000"/>
              <a:gd name="connsiteX13" fmla="*/ 4981751 w 4992864"/>
              <a:gd name="connsiteY13" fmla="*/ 546100 h 6858000"/>
              <a:gd name="connsiteX14" fmla="*/ 4989689 w 4992864"/>
              <a:gd name="connsiteY14" fmla="*/ 606425 h 6858000"/>
              <a:gd name="connsiteX15" fmla="*/ 4992864 w 4992864"/>
              <a:gd name="connsiteY15" fmla="*/ 673100 h 6858000"/>
              <a:gd name="connsiteX16" fmla="*/ 4989689 w 4992864"/>
              <a:gd name="connsiteY16" fmla="*/ 744537 h 6858000"/>
              <a:gd name="connsiteX17" fmla="*/ 4981751 w 4992864"/>
              <a:gd name="connsiteY17" fmla="*/ 801687 h 6858000"/>
              <a:gd name="connsiteX18" fmla="*/ 4970639 w 4992864"/>
              <a:gd name="connsiteY18" fmla="*/ 854075 h 6858000"/>
              <a:gd name="connsiteX19" fmla="*/ 4956351 w 4992864"/>
              <a:gd name="connsiteY19" fmla="*/ 901700 h 6858000"/>
              <a:gd name="connsiteX20" fmla="*/ 4940476 w 4992864"/>
              <a:gd name="connsiteY20" fmla="*/ 942975 h 6858000"/>
              <a:gd name="connsiteX21" fmla="*/ 4921426 w 4992864"/>
              <a:gd name="connsiteY21" fmla="*/ 981075 h 6858000"/>
              <a:gd name="connsiteX22" fmla="*/ 4902376 w 4992864"/>
              <a:gd name="connsiteY22" fmla="*/ 1017587 h 6858000"/>
              <a:gd name="connsiteX23" fmla="*/ 4883326 w 4992864"/>
              <a:gd name="connsiteY23" fmla="*/ 1055687 h 6858000"/>
              <a:gd name="connsiteX24" fmla="*/ 4865864 w 4992864"/>
              <a:gd name="connsiteY24" fmla="*/ 1095375 h 6858000"/>
              <a:gd name="connsiteX25" fmla="*/ 4848401 w 4992864"/>
              <a:gd name="connsiteY25" fmla="*/ 1136650 h 6858000"/>
              <a:gd name="connsiteX26" fmla="*/ 4834114 w 4992864"/>
              <a:gd name="connsiteY26" fmla="*/ 1182687 h 6858000"/>
              <a:gd name="connsiteX27" fmla="*/ 4824589 w 4992864"/>
              <a:gd name="connsiteY27" fmla="*/ 1235075 h 6858000"/>
              <a:gd name="connsiteX28" fmla="*/ 4815064 w 4992864"/>
              <a:gd name="connsiteY28" fmla="*/ 1295400 h 6858000"/>
              <a:gd name="connsiteX29" fmla="*/ 4813476 w 4992864"/>
              <a:gd name="connsiteY29" fmla="*/ 1363662 h 6858000"/>
              <a:gd name="connsiteX30" fmla="*/ 4815064 w 4992864"/>
              <a:gd name="connsiteY30" fmla="*/ 1431925 h 6858000"/>
              <a:gd name="connsiteX31" fmla="*/ 4824589 w 4992864"/>
              <a:gd name="connsiteY31" fmla="*/ 1492250 h 6858000"/>
              <a:gd name="connsiteX32" fmla="*/ 4834114 w 4992864"/>
              <a:gd name="connsiteY32" fmla="*/ 1544637 h 6858000"/>
              <a:gd name="connsiteX33" fmla="*/ 4848401 w 4992864"/>
              <a:gd name="connsiteY33" fmla="*/ 1589087 h 6858000"/>
              <a:gd name="connsiteX34" fmla="*/ 4865864 w 4992864"/>
              <a:gd name="connsiteY34" fmla="*/ 1631950 h 6858000"/>
              <a:gd name="connsiteX35" fmla="*/ 4883326 w 4992864"/>
              <a:gd name="connsiteY35" fmla="*/ 1671637 h 6858000"/>
              <a:gd name="connsiteX36" fmla="*/ 4902376 w 4992864"/>
              <a:gd name="connsiteY36" fmla="*/ 1708150 h 6858000"/>
              <a:gd name="connsiteX37" fmla="*/ 4921426 w 4992864"/>
              <a:gd name="connsiteY37" fmla="*/ 1743075 h 6858000"/>
              <a:gd name="connsiteX38" fmla="*/ 4940476 w 4992864"/>
              <a:gd name="connsiteY38" fmla="*/ 1782762 h 6858000"/>
              <a:gd name="connsiteX39" fmla="*/ 4956351 w 4992864"/>
              <a:gd name="connsiteY39" fmla="*/ 1824037 h 6858000"/>
              <a:gd name="connsiteX40" fmla="*/ 4970639 w 4992864"/>
              <a:gd name="connsiteY40" fmla="*/ 1870075 h 6858000"/>
              <a:gd name="connsiteX41" fmla="*/ 4981751 w 4992864"/>
              <a:gd name="connsiteY41" fmla="*/ 1922462 h 6858000"/>
              <a:gd name="connsiteX42" fmla="*/ 4989689 w 4992864"/>
              <a:gd name="connsiteY42" fmla="*/ 1982787 h 6858000"/>
              <a:gd name="connsiteX43" fmla="*/ 4992864 w 4992864"/>
              <a:gd name="connsiteY43" fmla="*/ 2051050 h 6858000"/>
              <a:gd name="connsiteX44" fmla="*/ 4989689 w 4992864"/>
              <a:gd name="connsiteY44" fmla="*/ 2119312 h 6858000"/>
              <a:gd name="connsiteX45" fmla="*/ 4981751 w 4992864"/>
              <a:gd name="connsiteY45" fmla="*/ 2179637 h 6858000"/>
              <a:gd name="connsiteX46" fmla="*/ 4970639 w 4992864"/>
              <a:gd name="connsiteY46" fmla="*/ 2232025 h 6858000"/>
              <a:gd name="connsiteX47" fmla="*/ 4956351 w 4992864"/>
              <a:gd name="connsiteY47" fmla="*/ 2278062 h 6858000"/>
              <a:gd name="connsiteX48" fmla="*/ 4940476 w 4992864"/>
              <a:gd name="connsiteY48" fmla="*/ 2319337 h 6858000"/>
              <a:gd name="connsiteX49" fmla="*/ 4921426 w 4992864"/>
              <a:gd name="connsiteY49" fmla="*/ 2359025 h 6858000"/>
              <a:gd name="connsiteX50" fmla="*/ 4902376 w 4992864"/>
              <a:gd name="connsiteY50" fmla="*/ 2395537 h 6858000"/>
              <a:gd name="connsiteX51" fmla="*/ 4883326 w 4992864"/>
              <a:gd name="connsiteY51" fmla="*/ 2433637 h 6858000"/>
              <a:gd name="connsiteX52" fmla="*/ 4865864 w 4992864"/>
              <a:gd name="connsiteY52" fmla="*/ 2471737 h 6858000"/>
              <a:gd name="connsiteX53" fmla="*/ 4848401 w 4992864"/>
              <a:gd name="connsiteY53" fmla="*/ 2513012 h 6858000"/>
              <a:gd name="connsiteX54" fmla="*/ 4834114 w 4992864"/>
              <a:gd name="connsiteY54" fmla="*/ 2560637 h 6858000"/>
              <a:gd name="connsiteX55" fmla="*/ 4824589 w 4992864"/>
              <a:gd name="connsiteY55" fmla="*/ 2613025 h 6858000"/>
              <a:gd name="connsiteX56" fmla="*/ 4815064 w 4992864"/>
              <a:gd name="connsiteY56" fmla="*/ 2671762 h 6858000"/>
              <a:gd name="connsiteX57" fmla="*/ 4813476 w 4992864"/>
              <a:gd name="connsiteY57" fmla="*/ 2741612 h 6858000"/>
              <a:gd name="connsiteX58" fmla="*/ 4815064 w 4992864"/>
              <a:gd name="connsiteY58" fmla="*/ 2809875 h 6858000"/>
              <a:gd name="connsiteX59" fmla="*/ 4824589 w 4992864"/>
              <a:gd name="connsiteY59" fmla="*/ 2868612 h 6858000"/>
              <a:gd name="connsiteX60" fmla="*/ 4834114 w 4992864"/>
              <a:gd name="connsiteY60" fmla="*/ 2922587 h 6858000"/>
              <a:gd name="connsiteX61" fmla="*/ 4848401 w 4992864"/>
              <a:gd name="connsiteY61" fmla="*/ 2967037 h 6858000"/>
              <a:gd name="connsiteX62" fmla="*/ 4865864 w 4992864"/>
              <a:gd name="connsiteY62" fmla="*/ 3009900 h 6858000"/>
              <a:gd name="connsiteX63" fmla="*/ 4883326 w 4992864"/>
              <a:gd name="connsiteY63" fmla="*/ 3046412 h 6858000"/>
              <a:gd name="connsiteX64" fmla="*/ 4902376 w 4992864"/>
              <a:gd name="connsiteY64" fmla="*/ 3084512 h 6858000"/>
              <a:gd name="connsiteX65" fmla="*/ 4921426 w 4992864"/>
              <a:gd name="connsiteY65" fmla="*/ 3121025 h 6858000"/>
              <a:gd name="connsiteX66" fmla="*/ 4940476 w 4992864"/>
              <a:gd name="connsiteY66" fmla="*/ 3160712 h 6858000"/>
              <a:gd name="connsiteX67" fmla="*/ 4956351 w 4992864"/>
              <a:gd name="connsiteY67" fmla="*/ 3201987 h 6858000"/>
              <a:gd name="connsiteX68" fmla="*/ 4970639 w 4992864"/>
              <a:gd name="connsiteY68" fmla="*/ 3248025 h 6858000"/>
              <a:gd name="connsiteX69" fmla="*/ 4981751 w 4992864"/>
              <a:gd name="connsiteY69" fmla="*/ 3300412 h 6858000"/>
              <a:gd name="connsiteX70" fmla="*/ 4989689 w 4992864"/>
              <a:gd name="connsiteY70" fmla="*/ 3360737 h 6858000"/>
              <a:gd name="connsiteX71" fmla="*/ 4992864 w 4992864"/>
              <a:gd name="connsiteY71" fmla="*/ 3427412 h 6858000"/>
              <a:gd name="connsiteX72" fmla="*/ 4989689 w 4992864"/>
              <a:gd name="connsiteY72" fmla="*/ 3497262 h 6858000"/>
              <a:gd name="connsiteX73" fmla="*/ 4981751 w 4992864"/>
              <a:gd name="connsiteY73" fmla="*/ 3557587 h 6858000"/>
              <a:gd name="connsiteX74" fmla="*/ 4970639 w 4992864"/>
              <a:gd name="connsiteY74" fmla="*/ 3609975 h 6858000"/>
              <a:gd name="connsiteX75" fmla="*/ 4956351 w 4992864"/>
              <a:gd name="connsiteY75" fmla="*/ 3656012 h 6858000"/>
              <a:gd name="connsiteX76" fmla="*/ 4940476 w 4992864"/>
              <a:gd name="connsiteY76" fmla="*/ 3697287 h 6858000"/>
              <a:gd name="connsiteX77" fmla="*/ 4921426 w 4992864"/>
              <a:gd name="connsiteY77" fmla="*/ 3736975 h 6858000"/>
              <a:gd name="connsiteX78" fmla="*/ 4883326 w 4992864"/>
              <a:gd name="connsiteY78" fmla="*/ 3811587 h 6858000"/>
              <a:gd name="connsiteX79" fmla="*/ 4865864 w 4992864"/>
              <a:gd name="connsiteY79" fmla="*/ 3848100 h 6858000"/>
              <a:gd name="connsiteX80" fmla="*/ 4848401 w 4992864"/>
              <a:gd name="connsiteY80" fmla="*/ 3890962 h 6858000"/>
              <a:gd name="connsiteX81" fmla="*/ 4834114 w 4992864"/>
              <a:gd name="connsiteY81" fmla="*/ 3935412 h 6858000"/>
              <a:gd name="connsiteX82" fmla="*/ 4824589 w 4992864"/>
              <a:gd name="connsiteY82" fmla="*/ 3987800 h 6858000"/>
              <a:gd name="connsiteX83" fmla="*/ 4815064 w 4992864"/>
              <a:gd name="connsiteY83" fmla="*/ 4048125 h 6858000"/>
              <a:gd name="connsiteX84" fmla="*/ 4813476 w 4992864"/>
              <a:gd name="connsiteY84" fmla="*/ 4116387 h 6858000"/>
              <a:gd name="connsiteX85" fmla="*/ 4815064 w 4992864"/>
              <a:gd name="connsiteY85" fmla="*/ 4186237 h 6858000"/>
              <a:gd name="connsiteX86" fmla="*/ 4824589 w 4992864"/>
              <a:gd name="connsiteY86" fmla="*/ 4244975 h 6858000"/>
              <a:gd name="connsiteX87" fmla="*/ 4834114 w 4992864"/>
              <a:gd name="connsiteY87" fmla="*/ 4297362 h 6858000"/>
              <a:gd name="connsiteX88" fmla="*/ 4848401 w 4992864"/>
              <a:gd name="connsiteY88" fmla="*/ 4343400 h 6858000"/>
              <a:gd name="connsiteX89" fmla="*/ 4865864 w 4992864"/>
              <a:gd name="connsiteY89" fmla="*/ 4386262 h 6858000"/>
              <a:gd name="connsiteX90" fmla="*/ 4883326 w 4992864"/>
              <a:gd name="connsiteY90" fmla="*/ 4424362 h 6858000"/>
              <a:gd name="connsiteX91" fmla="*/ 4921426 w 4992864"/>
              <a:gd name="connsiteY91" fmla="*/ 4498975 h 6858000"/>
              <a:gd name="connsiteX92" fmla="*/ 4940476 w 4992864"/>
              <a:gd name="connsiteY92" fmla="*/ 4537075 h 6858000"/>
              <a:gd name="connsiteX93" fmla="*/ 4956351 w 4992864"/>
              <a:gd name="connsiteY93" fmla="*/ 4579937 h 6858000"/>
              <a:gd name="connsiteX94" fmla="*/ 4970639 w 4992864"/>
              <a:gd name="connsiteY94" fmla="*/ 4625975 h 6858000"/>
              <a:gd name="connsiteX95" fmla="*/ 4981751 w 4992864"/>
              <a:gd name="connsiteY95" fmla="*/ 4678362 h 6858000"/>
              <a:gd name="connsiteX96" fmla="*/ 4989689 w 4992864"/>
              <a:gd name="connsiteY96" fmla="*/ 4738687 h 6858000"/>
              <a:gd name="connsiteX97" fmla="*/ 4992864 w 4992864"/>
              <a:gd name="connsiteY97" fmla="*/ 4806950 h 6858000"/>
              <a:gd name="connsiteX98" fmla="*/ 4989689 w 4992864"/>
              <a:gd name="connsiteY98" fmla="*/ 4875212 h 6858000"/>
              <a:gd name="connsiteX99" fmla="*/ 4981751 w 4992864"/>
              <a:gd name="connsiteY99" fmla="*/ 4935537 h 6858000"/>
              <a:gd name="connsiteX100" fmla="*/ 4970639 w 4992864"/>
              <a:gd name="connsiteY100" fmla="*/ 4987925 h 6858000"/>
              <a:gd name="connsiteX101" fmla="*/ 4956351 w 4992864"/>
              <a:gd name="connsiteY101" fmla="*/ 5033962 h 6858000"/>
              <a:gd name="connsiteX102" fmla="*/ 4940476 w 4992864"/>
              <a:gd name="connsiteY102" fmla="*/ 5075237 h 6858000"/>
              <a:gd name="connsiteX103" fmla="*/ 4921426 w 4992864"/>
              <a:gd name="connsiteY103" fmla="*/ 5114925 h 6858000"/>
              <a:gd name="connsiteX104" fmla="*/ 4902376 w 4992864"/>
              <a:gd name="connsiteY104" fmla="*/ 5149850 h 6858000"/>
              <a:gd name="connsiteX105" fmla="*/ 4883326 w 4992864"/>
              <a:gd name="connsiteY105" fmla="*/ 5186362 h 6858000"/>
              <a:gd name="connsiteX106" fmla="*/ 4865864 w 4992864"/>
              <a:gd name="connsiteY106" fmla="*/ 5226050 h 6858000"/>
              <a:gd name="connsiteX107" fmla="*/ 4848401 w 4992864"/>
              <a:gd name="connsiteY107" fmla="*/ 5268912 h 6858000"/>
              <a:gd name="connsiteX108" fmla="*/ 4834114 w 4992864"/>
              <a:gd name="connsiteY108" fmla="*/ 5313362 h 6858000"/>
              <a:gd name="connsiteX109" fmla="*/ 4824589 w 4992864"/>
              <a:gd name="connsiteY109" fmla="*/ 5365750 h 6858000"/>
              <a:gd name="connsiteX110" fmla="*/ 4815064 w 4992864"/>
              <a:gd name="connsiteY110" fmla="*/ 5426075 h 6858000"/>
              <a:gd name="connsiteX111" fmla="*/ 4813476 w 4992864"/>
              <a:gd name="connsiteY111" fmla="*/ 5494337 h 6858000"/>
              <a:gd name="connsiteX112" fmla="*/ 4815064 w 4992864"/>
              <a:gd name="connsiteY112" fmla="*/ 5562600 h 6858000"/>
              <a:gd name="connsiteX113" fmla="*/ 4824589 w 4992864"/>
              <a:gd name="connsiteY113" fmla="*/ 5622925 h 6858000"/>
              <a:gd name="connsiteX114" fmla="*/ 4834114 w 4992864"/>
              <a:gd name="connsiteY114" fmla="*/ 5675312 h 6858000"/>
              <a:gd name="connsiteX115" fmla="*/ 4848401 w 4992864"/>
              <a:gd name="connsiteY115" fmla="*/ 5721350 h 6858000"/>
              <a:gd name="connsiteX116" fmla="*/ 4865864 w 4992864"/>
              <a:gd name="connsiteY116" fmla="*/ 5762625 h 6858000"/>
              <a:gd name="connsiteX117" fmla="*/ 4883326 w 4992864"/>
              <a:gd name="connsiteY117" fmla="*/ 5802312 h 6858000"/>
              <a:gd name="connsiteX118" fmla="*/ 4902376 w 4992864"/>
              <a:gd name="connsiteY118" fmla="*/ 5840412 h 6858000"/>
              <a:gd name="connsiteX119" fmla="*/ 4921426 w 4992864"/>
              <a:gd name="connsiteY119" fmla="*/ 5876925 h 6858000"/>
              <a:gd name="connsiteX120" fmla="*/ 4940476 w 4992864"/>
              <a:gd name="connsiteY120" fmla="*/ 5915025 h 6858000"/>
              <a:gd name="connsiteX121" fmla="*/ 4956351 w 4992864"/>
              <a:gd name="connsiteY121" fmla="*/ 5956300 h 6858000"/>
              <a:gd name="connsiteX122" fmla="*/ 4970639 w 4992864"/>
              <a:gd name="connsiteY122" fmla="*/ 6003925 h 6858000"/>
              <a:gd name="connsiteX123" fmla="*/ 4981751 w 4992864"/>
              <a:gd name="connsiteY123" fmla="*/ 6056312 h 6858000"/>
              <a:gd name="connsiteX124" fmla="*/ 4989689 w 4992864"/>
              <a:gd name="connsiteY124" fmla="*/ 6113462 h 6858000"/>
              <a:gd name="connsiteX125" fmla="*/ 4992864 w 4992864"/>
              <a:gd name="connsiteY125" fmla="*/ 6183312 h 6858000"/>
              <a:gd name="connsiteX126" fmla="*/ 4989689 w 4992864"/>
              <a:gd name="connsiteY126" fmla="*/ 6251575 h 6858000"/>
              <a:gd name="connsiteX127" fmla="*/ 4981751 w 4992864"/>
              <a:gd name="connsiteY127" fmla="*/ 6311900 h 6858000"/>
              <a:gd name="connsiteX128" fmla="*/ 4970639 w 4992864"/>
              <a:gd name="connsiteY128" fmla="*/ 6361112 h 6858000"/>
              <a:gd name="connsiteX129" fmla="*/ 4956351 w 4992864"/>
              <a:gd name="connsiteY129" fmla="*/ 6407150 h 6858000"/>
              <a:gd name="connsiteX130" fmla="*/ 4940476 w 4992864"/>
              <a:gd name="connsiteY130" fmla="*/ 6448425 h 6858000"/>
              <a:gd name="connsiteX131" fmla="*/ 4923014 w 4992864"/>
              <a:gd name="connsiteY131" fmla="*/ 6488112 h 6858000"/>
              <a:gd name="connsiteX132" fmla="*/ 4905551 w 4992864"/>
              <a:gd name="connsiteY132" fmla="*/ 6523037 h 6858000"/>
              <a:gd name="connsiteX133" fmla="*/ 4886501 w 4992864"/>
              <a:gd name="connsiteY133" fmla="*/ 6561137 h 6858000"/>
              <a:gd name="connsiteX134" fmla="*/ 4867451 w 4992864"/>
              <a:gd name="connsiteY134" fmla="*/ 6597650 h 6858000"/>
              <a:gd name="connsiteX135" fmla="*/ 4851576 w 4992864"/>
              <a:gd name="connsiteY135" fmla="*/ 6640512 h 6858000"/>
              <a:gd name="connsiteX136" fmla="*/ 4835701 w 4992864"/>
              <a:gd name="connsiteY136" fmla="*/ 6683375 h 6858000"/>
              <a:gd name="connsiteX137" fmla="*/ 4826176 w 4992864"/>
              <a:gd name="connsiteY137" fmla="*/ 6735762 h 6858000"/>
              <a:gd name="connsiteX138" fmla="*/ 4818239 w 4992864"/>
              <a:gd name="connsiteY138" fmla="*/ 6791325 h 6858000"/>
              <a:gd name="connsiteX139" fmla="*/ 4813476 w 4992864"/>
              <a:gd name="connsiteY139" fmla="*/ 6858000 h 6858000"/>
              <a:gd name="connsiteX140" fmla="*/ 0 w 499286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992864" h="6858000">
                <a:moveTo>
                  <a:pt x="0" y="0"/>
                </a:moveTo>
                <a:lnTo>
                  <a:pt x="4813476" y="0"/>
                </a:lnTo>
                <a:lnTo>
                  <a:pt x="4818239" y="66675"/>
                </a:lnTo>
                <a:lnTo>
                  <a:pt x="4826176" y="122237"/>
                </a:lnTo>
                <a:lnTo>
                  <a:pt x="4835701" y="174625"/>
                </a:lnTo>
                <a:lnTo>
                  <a:pt x="4851576" y="217487"/>
                </a:lnTo>
                <a:lnTo>
                  <a:pt x="4867451" y="260350"/>
                </a:lnTo>
                <a:lnTo>
                  <a:pt x="4886501" y="296862"/>
                </a:lnTo>
                <a:lnTo>
                  <a:pt x="4905551" y="334962"/>
                </a:lnTo>
                <a:lnTo>
                  <a:pt x="4923014" y="369887"/>
                </a:lnTo>
                <a:lnTo>
                  <a:pt x="4940476" y="409575"/>
                </a:lnTo>
                <a:lnTo>
                  <a:pt x="4956351" y="450850"/>
                </a:lnTo>
                <a:lnTo>
                  <a:pt x="4970639" y="496887"/>
                </a:lnTo>
                <a:lnTo>
                  <a:pt x="4981751" y="546100"/>
                </a:lnTo>
                <a:lnTo>
                  <a:pt x="4989689" y="606425"/>
                </a:lnTo>
                <a:lnTo>
                  <a:pt x="4992864" y="673100"/>
                </a:lnTo>
                <a:lnTo>
                  <a:pt x="4989689" y="744537"/>
                </a:lnTo>
                <a:lnTo>
                  <a:pt x="4981751" y="801687"/>
                </a:lnTo>
                <a:lnTo>
                  <a:pt x="4970639" y="854075"/>
                </a:lnTo>
                <a:lnTo>
                  <a:pt x="4956351" y="901700"/>
                </a:lnTo>
                <a:lnTo>
                  <a:pt x="4940476" y="942975"/>
                </a:lnTo>
                <a:lnTo>
                  <a:pt x="4921426" y="981075"/>
                </a:lnTo>
                <a:lnTo>
                  <a:pt x="4902376" y="1017587"/>
                </a:lnTo>
                <a:lnTo>
                  <a:pt x="4883326" y="1055687"/>
                </a:lnTo>
                <a:lnTo>
                  <a:pt x="4865864" y="1095375"/>
                </a:lnTo>
                <a:lnTo>
                  <a:pt x="4848401" y="1136650"/>
                </a:lnTo>
                <a:lnTo>
                  <a:pt x="4834114" y="1182687"/>
                </a:lnTo>
                <a:lnTo>
                  <a:pt x="4824589" y="1235075"/>
                </a:lnTo>
                <a:lnTo>
                  <a:pt x="4815064" y="1295400"/>
                </a:lnTo>
                <a:lnTo>
                  <a:pt x="4813476" y="1363662"/>
                </a:lnTo>
                <a:lnTo>
                  <a:pt x="4815064" y="1431925"/>
                </a:lnTo>
                <a:lnTo>
                  <a:pt x="4824589" y="1492250"/>
                </a:lnTo>
                <a:lnTo>
                  <a:pt x="4834114" y="1544637"/>
                </a:lnTo>
                <a:lnTo>
                  <a:pt x="4848401" y="1589087"/>
                </a:lnTo>
                <a:lnTo>
                  <a:pt x="4865864" y="1631950"/>
                </a:lnTo>
                <a:lnTo>
                  <a:pt x="4883326" y="1671637"/>
                </a:lnTo>
                <a:lnTo>
                  <a:pt x="4902376" y="1708150"/>
                </a:lnTo>
                <a:lnTo>
                  <a:pt x="4921426" y="1743075"/>
                </a:lnTo>
                <a:lnTo>
                  <a:pt x="4940476" y="1782762"/>
                </a:lnTo>
                <a:lnTo>
                  <a:pt x="4956351" y="1824037"/>
                </a:lnTo>
                <a:lnTo>
                  <a:pt x="4970639" y="1870075"/>
                </a:lnTo>
                <a:lnTo>
                  <a:pt x="4981751" y="1922462"/>
                </a:lnTo>
                <a:lnTo>
                  <a:pt x="4989689" y="1982787"/>
                </a:lnTo>
                <a:lnTo>
                  <a:pt x="4992864" y="2051050"/>
                </a:lnTo>
                <a:lnTo>
                  <a:pt x="4989689" y="2119312"/>
                </a:lnTo>
                <a:lnTo>
                  <a:pt x="4981751" y="2179637"/>
                </a:lnTo>
                <a:lnTo>
                  <a:pt x="4970639" y="2232025"/>
                </a:lnTo>
                <a:lnTo>
                  <a:pt x="4956351" y="2278062"/>
                </a:lnTo>
                <a:lnTo>
                  <a:pt x="4940476" y="2319337"/>
                </a:lnTo>
                <a:lnTo>
                  <a:pt x="4921426" y="2359025"/>
                </a:lnTo>
                <a:lnTo>
                  <a:pt x="4902376" y="2395537"/>
                </a:lnTo>
                <a:lnTo>
                  <a:pt x="4883326" y="2433637"/>
                </a:lnTo>
                <a:lnTo>
                  <a:pt x="4865864" y="2471737"/>
                </a:lnTo>
                <a:lnTo>
                  <a:pt x="4848401" y="2513012"/>
                </a:lnTo>
                <a:lnTo>
                  <a:pt x="4834114" y="2560637"/>
                </a:lnTo>
                <a:lnTo>
                  <a:pt x="4824589" y="2613025"/>
                </a:lnTo>
                <a:lnTo>
                  <a:pt x="4815064" y="2671762"/>
                </a:lnTo>
                <a:lnTo>
                  <a:pt x="4813476" y="2741612"/>
                </a:lnTo>
                <a:lnTo>
                  <a:pt x="4815064" y="2809875"/>
                </a:lnTo>
                <a:lnTo>
                  <a:pt x="4824589" y="2868612"/>
                </a:lnTo>
                <a:lnTo>
                  <a:pt x="4834114" y="2922587"/>
                </a:lnTo>
                <a:lnTo>
                  <a:pt x="4848401" y="2967037"/>
                </a:lnTo>
                <a:lnTo>
                  <a:pt x="4865864" y="3009900"/>
                </a:lnTo>
                <a:lnTo>
                  <a:pt x="4883326" y="3046412"/>
                </a:lnTo>
                <a:lnTo>
                  <a:pt x="4902376" y="3084512"/>
                </a:lnTo>
                <a:lnTo>
                  <a:pt x="4921426" y="3121025"/>
                </a:lnTo>
                <a:lnTo>
                  <a:pt x="4940476" y="3160712"/>
                </a:lnTo>
                <a:lnTo>
                  <a:pt x="4956351" y="3201987"/>
                </a:lnTo>
                <a:lnTo>
                  <a:pt x="4970639" y="3248025"/>
                </a:lnTo>
                <a:lnTo>
                  <a:pt x="4981751" y="3300412"/>
                </a:lnTo>
                <a:lnTo>
                  <a:pt x="4989689" y="3360737"/>
                </a:lnTo>
                <a:lnTo>
                  <a:pt x="4992864" y="3427412"/>
                </a:lnTo>
                <a:lnTo>
                  <a:pt x="4989689" y="3497262"/>
                </a:lnTo>
                <a:lnTo>
                  <a:pt x="4981751" y="3557587"/>
                </a:lnTo>
                <a:lnTo>
                  <a:pt x="4970639" y="3609975"/>
                </a:lnTo>
                <a:lnTo>
                  <a:pt x="4956351" y="3656012"/>
                </a:lnTo>
                <a:lnTo>
                  <a:pt x="4940476" y="3697287"/>
                </a:lnTo>
                <a:lnTo>
                  <a:pt x="4921426" y="3736975"/>
                </a:lnTo>
                <a:lnTo>
                  <a:pt x="4883326" y="3811587"/>
                </a:lnTo>
                <a:lnTo>
                  <a:pt x="4865864" y="3848100"/>
                </a:lnTo>
                <a:lnTo>
                  <a:pt x="4848401" y="3890962"/>
                </a:lnTo>
                <a:lnTo>
                  <a:pt x="4834114" y="3935412"/>
                </a:lnTo>
                <a:lnTo>
                  <a:pt x="4824589" y="3987800"/>
                </a:lnTo>
                <a:lnTo>
                  <a:pt x="4815064" y="4048125"/>
                </a:lnTo>
                <a:lnTo>
                  <a:pt x="4813476" y="4116387"/>
                </a:lnTo>
                <a:lnTo>
                  <a:pt x="4815064" y="4186237"/>
                </a:lnTo>
                <a:lnTo>
                  <a:pt x="4824589" y="4244975"/>
                </a:lnTo>
                <a:lnTo>
                  <a:pt x="4834114" y="4297362"/>
                </a:lnTo>
                <a:lnTo>
                  <a:pt x="4848401" y="4343400"/>
                </a:lnTo>
                <a:lnTo>
                  <a:pt x="4865864" y="4386262"/>
                </a:lnTo>
                <a:lnTo>
                  <a:pt x="4883326" y="4424362"/>
                </a:lnTo>
                <a:lnTo>
                  <a:pt x="4921426" y="4498975"/>
                </a:lnTo>
                <a:lnTo>
                  <a:pt x="4940476" y="4537075"/>
                </a:lnTo>
                <a:lnTo>
                  <a:pt x="4956351" y="4579937"/>
                </a:lnTo>
                <a:lnTo>
                  <a:pt x="4970639" y="4625975"/>
                </a:lnTo>
                <a:lnTo>
                  <a:pt x="4981751" y="4678362"/>
                </a:lnTo>
                <a:lnTo>
                  <a:pt x="4989689" y="4738687"/>
                </a:lnTo>
                <a:lnTo>
                  <a:pt x="4992864" y="4806950"/>
                </a:lnTo>
                <a:lnTo>
                  <a:pt x="4989689" y="4875212"/>
                </a:lnTo>
                <a:lnTo>
                  <a:pt x="4981751" y="4935537"/>
                </a:lnTo>
                <a:lnTo>
                  <a:pt x="4970639" y="4987925"/>
                </a:lnTo>
                <a:lnTo>
                  <a:pt x="4956351" y="5033962"/>
                </a:lnTo>
                <a:lnTo>
                  <a:pt x="4940476" y="5075237"/>
                </a:lnTo>
                <a:lnTo>
                  <a:pt x="4921426" y="5114925"/>
                </a:lnTo>
                <a:lnTo>
                  <a:pt x="4902376" y="5149850"/>
                </a:lnTo>
                <a:lnTo>
                  <a:pt x="4883326" y="5186362"/>
                </a:lnTo>
                <a:lnTo>
                  <a:pt x="4865864" y="5226050"/>
                </a:lnTo>
                <a:lnTo>
                  <a:pt x="4848401" y="5268912"/>
                </a:lnTo>
                <a:lnTo>
                  <a:pt x="4834114" y="5313362"/>
                </a:lnTo>
                <a:lnTo>
                  <a:pt x="4824589" y="5365750"/>
                </a:lnTo>
                <a:lnTo>
                  <a:pt x="4815064" y="5426075"/>
                </a:lnTo>
                <a:lnTo>
                  <a:pt x="4813476" y="5494337"/>
                </a:lnTo>
                <a:lnTo>
                  <a:pt x="4815064" y="5562600"/>
                </a:lnTo>
                <a:lnTo>
                  <a:pt x="4824589" y="5622925"/>
                </a:lnTo>
                <a:lnTo>
                  <a:pt x="4834114" y="5675312"/>
                </a:lnTo>
                <a:lnTo>
                  <a:pt x="4848401" y="5721350"/>
                </a:lnTo>
                <a:lnTo>
                  <a:pt x="4865864" y="5762625"/>
                </a:lnTo>
                <a:lnTo>
                  <a:pt x="4883326" y="5802312"/>
                </a:lnTo>
                <a:lnTo>
                  <a:pt x="4902376" y="5840412"/>
                </a:lnTo>
                <a:lnTo>
                  <a:pt x="4921426" y="5876925"/>
                </a:lnTo>
                <a:lnTo>
                  <a:pt x="4940476" y="5915025"/>
                </a:lnTo>
                <a:lnTo>
                  <a:pt x="4956351" y="5956300"/>
                </a:lnTo>
                <a:lnTo>
                  <a:pt x="4970639" y="6003925"/>
                </a:lnTo>
                <a:lnTo>
                  <a:pt x="4981751" y="6056312"/>
                </a:lnTo>
                <a:lnTo>
                  <a:pt x="4989689" y="6113462"/>
                </a:lnTo>
                <a:lnTo>
                  <a:pt x="4992864" y="6183312"/>
                </a:lnTo>
                <a:lnTo>
                  <a:pt x="4989689" y="6251575"/>
                </a:lnTo>
                <a:lnTo>
                  <a:pt x="4981751" y="6311900"/>
                </a:lnTo>
                <a:lnTo>
                  <a:pt x="4970639" y="6361112"/>
                </a:lnTo>
                <a:lnTo>
                  <a:pt x="4956351" y="6407150"/>
                </a:lnTo>
                <a:lnTo>
                  <a:pt x="4940476" y="6448425"/>
                </a:lnTo>
                <a:lnTo>
                  <a:pt x="4923014" y="6488112"/>
                </a:lnTo>
                <a:lnTo>
                  <a:pt x="4905551" y="6523037"/>
                </a:lnTo>
                <a:lnTo>
                  <a:pt x="4886501" y="6561137"/>
                </a:lnTo>
                <a:lnTo>
                  <a:pt x="4867451" y="6597650"/>
                </a:lnTo>
                <a:lnTo>
                  <a:pt x="4851576" y="6640512"/>
                </a:lnTo>
                <a:lnTo>
                  <a:pt x="4835701" y="6683375"/>
                </a:lnTo>
                <a:lnTo>
                  <a:pt x="4826176" y="6735762"/>
                </a:lnTo>
                <a:lnTo>
                  <a:pt x="4818239" y="6791325"/>
                </a:lnTo>
                <a:lnTo>
                  <a:pt x="4813476" y="6858000"/>
                </a:lnTo>
                <a:lnTo>
                  <a:pt x="0" y="6858000"/>
                </a:lnTo>
                <a:close/>
              </a:path>
            </a:pathLst>
          </a:custGeom>
          <a:solidFill>
            <a:schemeClr val="accent1"/>
          </a:solidFill>
          <a:ln w="0">
            <a:noFill/>
            <a:prstDash val="solid"/>
            <a:round/>
            <a:headEnd/>
            <a:tailEnd/>
          </a:ln>
        </p:spPr>
      </p:sp>
      <p:sp>
        <p:nvSpPr>
          <p:cNvPr id="2" name="Title 1">
            <a:extLst>
              <a:ext uri="{FF2B5EF4-FFF2-40B4-BE49-F238E27FC236}">
                <a16:creationId xmlns:a16="http://schemas.microsoft.com/office/drawing/2014/main" id="{FFF01882-7C10-4D45-8CAC-EAA573B1C12F}"/>
              </a:ext>
            </a:extLst>
          </p:cNvPr>
          <p:cNvSpPr>
            <a:spLocks noGrp="1"/>
          </p:cNvSpPr>
          <p:nvPr>
            <p:ph type="title"/>
          </p:nvPr>
        </p:nvSpPr>
        <p:spPr>
          <a:xfrm>
            <a:off x="644854" y="643464"/>
            <a:ext cx="3437290" cy="1733976"/>
          </a:xfrm>
        </p:spPr>
        <p:txBody>
          <a:bodyPr vert="horz" lIns="91440" tIns="45720" rIns="91440" bIns="45720" rtlCol="0" anchor="ctr">
            <a:normAutofit fontScale="90000"/>
          </a:bodyPr>
          <a:lstStyle/>
          <a:p>
            <a:pPr algn="ctr">
              <a:lnSpc>
                <a:spcPct val="100000"/>
              </a:lnSpc>
            </a:pPr>
            <a:r>
              <a:rPr lang="en-US" sz="2400" spc="800" dirty="0">
                <a:solidFill>
                  <a:srgbClr val="2A1A00"/>
                </a:solidFill>
              </a:rPr>
              <a:t>Mental map of ‘the business </a:t>
            </a:r>
            <a:r>
              <a:rPr lang="en-US" sz="2400" spc="800" dirty="0" err="1">
                <a:solidFill>
                  <a:srgbClr val="2A1A00"/>
                </a:solidFill>
              </a:rPr>
              <a:t>organisation</a:t>
            </a:r>
            <a:r>
              <a:rPr lang="en-US" sz="2400" spc="800" dirty="0">
                <a:solidFill>
                  <a:srgbClr val="2A1A00"/>
                </a:solidFill>
              </a:rPr>
              <a:t>’</a:t>
            </a:r>
            <a:br>
              <a:rPr lang="en-US" sz="2400" spc="800" dirty="0">
                <a:solidFill>
                  <a:srgbClr val="2A1A00"/>
                </a:solidFill>
              </a:rPr>
            </a:br>
            <a:br>
              <a:rPr lang="en-US" sz="2400" spc="800" dirty="0">
                <a:solidFill>
                  <a:srgbClr val="2A1A00"/>
                </a:solidFill>
              </a:rPr>
            </a:br>
            <a:endParaRPr lang="en-US" sz="2400" spc="800" dirty="0">
              <a:solidFill>
                <a:srgbClr val="2A1A00"/>
              </a:solidFill>
            </a:endParaRPr>
          </a:p>
        </p:txBody>
      </p:sp>
      <p:pic>
        <p:nvPicPr>
          <p:cNvPr id="5" name="Picture 4">
            <a:extLst>
              <a:ext uri="{FF2B5EF4-FFF2-40B4-BE49-F238E27FC236}">
                <a16:creationId xmlns:a16="http://schemas.microsoft.com/office/drawing/2014/main" id="{2AADE7C8-1D82-47E0-886B-817E90A382AF}"/>
              </a:ext>
            </a:extLst>
          </p:cNvPr>
          <p:cNvPicPr>
            <a:picLocks noChangeAspect="1"/>
          </p:cNvPicPr>
          <p:nvPr/>
        </p:nvPicPr>
        <p:blipFill rotWithShape="1">
          <a:blip r:embed="rId2"/>
          <a:srcRect l="11861" t="11837" r="24541" b="3266"/>
          <a:stretch/>
        </p:blipFill>
        <p:spPr>
          <a:xfrm>
            <a:off x="4695444" y="765111"/>
            <a:ext cx="7370699" cy="5598368"/>
          </a:xfrm>
          <a:prstGeom prst="rect">
            <a:avLst/>
          </a:prstGeom>
        </p:spPr>
      </p:pic>
      <p:sp>
        <p:nvSpPr>
          <p:cNvPr id="6" name="TextBox 5">
            <a:extLst>
              <a:ext uri="{FF2B5EF4-FFF2-40B4-BE49-F238E27FC236}">
                <a16:creationId xmlns:a16="http://schemas.microsoft.com/office/drawing/2014/main" id="{466C257C-DA91-49ED-8968-38A6284846D1}"/>
              </a:ext>
            </a:extLst>
          </p:cNvPr>
          <p:cNvSpPr txBox="1"/>
          <p:nvPr/>
        </p:nvSpPr>
        <p:spPr>
          <a:xfrm>
            <a:off x="11251496" y="6450926"/>
            <a:ext cx="814647" cy="261610"/>
          </a:xfrm>
          <a:prstGeom prst="rect">
            <a:avLst/>
          </a:prstGeom>
          <a:noFill/>
        </p:spPr>
        <p:txBody>
          <a:bodyPr wrap="none" rtlCol="0">
            <a:spAutoFit/>
          </a:bodyPr>
          <a:lstStyle/>
          <a:p>
            <a:r>
              <a:rPr lang="en-GB" sz="1100" dirty="0"/>
              <a:t>TES (2016)</a:t>
            </a:r>
          </a:p>
        </p:txBody>
      </p:sp>
      <p:sp>
        <p:nvSpPr>
          <p:cNvPr id="11" name="TextBox 10">
            <a:extLst>
              <a:ext uri="{FF2B5EF4-FFF2-40B4-BE49-F238E27FC236}">
                <a16:creationId xmlns:a16="http://schemas.microsoft.com/office/drawing/2014/main" id="{E7663A24-8CB1-4250-BEF8-137E87C36840}"/>
              </a:ext>
            </a:extLst>
          </p:cNvPr>
          <p:cNvSpPr txBox="1"/>
          <p:nvPr/>
        </p:nvSpPr>
        <p:spPr>
          <a:xfrm>
            <a:off x="725012" y="2477041"/>
            <a:ext cx="3276973" cy="3416320"/>
          </a:xfrm>
          <a:prstGeom prst="rect">
            <a:avLst/>
          </a:prstGeom>
          <a:noFill/>
        </p:spPr>
        <p:txBody>
          <a:bodyPr wrap="square">
            <a:spAutoFit/>
          </a:bodyPr>
          <a:lstStyle/>
          <a:p>
            <a:pPr marL="285750" indent="-285750">
              <a:buFont typeface="Arial" panose="020B0604020202020204" pitchFamily="34" charset="0"/>
              <a:buChar char="•"/>
            </a:pPr>
            <a:r>
              <a:rPr lang="en-GB" dirty="0"/>
              <a:t>In breakout rooms, think about the </a:t>
            </a:r>
            <a:r>
              <a:rPr lang="en-GB" b="1" dirty="0">
                <a:solidFill>
                  <a:srgbClr val="00B050"/>
                </a:solidFill>
              </a:rPr>
              <a:t>benefits </a:t>
            </a:r>
            <a:r>
              <a:rPr lang="en-GB" dirty="0"/>
              <a:t>and </a:t>
            </a:r>
            <a:r>
              <a:rPr lang="en-GB" b="1" dirty="0">
                <a:solidFill>
                  <a:srgbClr val="FF0000"/>
                </a:solidFill>
              </a:rPr>
              <a:t>limitations</a:t>
            </a:r>
            <a:r>
              <a:rPr lang="en-GB" dirty="0"/>
              <a:t> of business growth.</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You have </a:t>
            </a:r>
            <a:r>
              <a:rPr lang="en-GB" dirty="0">
                <a:solidFill>
                  <a:srgbClr val="FF0000"/>
                </a:solidFill>
              </a:rPr>
              <a:t>10 mins </a:t>
            </a:r>
            <a:r>
              <a:rPr lang="en-GB" dirty="0"/>
              <a:t>for this activity.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We will discuss as a </a:t>
            </a:r>
            <a:r>
              <a:rPr lang="en-GB" dirty="0">
                <a:solidFill>
                  <a:srgbClr val="FF0000"/>
                </a:solidFill>
              </a:rPr>
              <a:t>group</a:t>
            </a:r>
            <a:r>
              <a:rPr lang="en-GB" dirty="0"/>
              <a:t> after, just to check if all groups have the same understanding. Why/why not?</a:t>
            </a:r>
          </a:p>
        </p:txBody>
      </p:sp>
      <p:cxnSp>
        <p:nvCxnSpPr>
          <p:cNvPr id="7" name="Straight Arrow Connector 6">
            <a:extLst>
              <a:ext uri="{FF2B5EF4-FFF2-40B4-BE49-F238E27FC236}">
                <a16:creationId xmlns:a16="http://schemas.microsoft.com/office/drawing/2014/main" id="{B8E297BB-A70B-4B9A-9308-CBE489FB5D3F}"/>
              </a:ext>
            </a:extLst>
          </p:cNvPr>
          <p:cNvCxnSpPr>
            <a:cxnSpLocks/>
          </p:cNvCxnSpPr>
          <p:nvPr/>
        </p:nvCxnSpPr>
        <p:spPr>
          <a:xfrm flipV="1">
            <a:off x="3331918" y="1346662"/>
            <a:ext cx="2081329" cy="184330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4" name="Rectangle: Rounded Corners 3">
            <a:extLst>
              <a:ext uri="{FF2B5EF4-FFF2-40B4-BE49-F238E27FC236}">
                <a16:creationId xmlns:a16="http://schemas.microsoft.com/office/drawing/2014/main" id="{D30695C6-F788-466D-A61B-F83A387C60E3}"/>
              </a:ext>
            </a:extLst>
          </p:cNvPr>
          <p:cNvSpPr/>
          <p:nvPr/>
        </p:nvSpPr>
        <p:spPr>
          <a:xfrm>
            <a:off x="4775603" y="802170"/>
            <a:ext cx="2218703" cy="22902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FFFF00"/>
                </a:solidFill>
              </a:rPr>
              <a:t>Task </a:t>
            </a:r>
          </a:p>
        </p:txBody>
      </p:sp>
    </p:spTree>
    <p:extLst>
      <p:ext uri="{BB962C8B-B14F-4D97-AF65-F5344CB8AC3E}">
        <p14:creationId xmlns:p14="http://schemas.microsoft.com/office/powerpoint/2010/main" val="658196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6A4E6-A2F7-46B2-8463-9C858B6F810A}"/>
              </a:ext>
            </a:extLst>
          </p:cNvPr>
          <p:cNvSpPr>
            <a:spLocks noGrp="1"/>
          </p:cNvSpPr>
          <p:nvPr>
            <p:ph type="title"/>
          </p:nvPr>
        </p:nvSpPr>
        <p:spPr>
          <a:xfrm>
            <a:off x="980901" y="382385"/>
            <a:ext cx="10873047" cy="596023"/>
          </a:xfrm>
        </p:spPr>
        <p:txBody>
          <a:bodyPr>
            <a:noAutofit/>
          </a:bodyPr>
          <a:lstStyle/>
          <a:p>
            <a:r>
              <a:rPr lang="en-GB" sz="3200" dirty="0"/>
              <a:t>Advantages and disadvantages: possible answers</a:t>
            </a:r>
          </a:p>
        </p:txBody>
      </p:sp>
      <p:sp>
        <p:nvSpPr>
          <p:cNvPr id="5" name="TextBox 4">
            <a:extLst>
              <a:ext uri="{FF2B5EF4-FFF2-40B4-BE49-F238E27FC236}">
                <a16:creationId xmlns:a16="http://schemas.microsoft.com/office/drawing/2014/main" id="{FC2F6348-B8D4-4CB6-8634-E28456C15015}"/>
              </a:ext>
            </a:extLst>
          </p:cNvPr>
          <p:cNvSpPr txBox="1"/>
          <p:nvPr/>
        </p:nvSpPr>
        <p:spPr>
          <a:xfrm>
            <a:off x="1183711" y="1064793"/>
            <a:ext cx="10545547" cy="5478423"/>
          </a:xfrm>
          <a:prstGeom prst="rect">
            <a:avLst/>
          </a:prstGeom>
          <a:noFill/>
        </p:spPr>
        <p:txBody>
          <a:bodyPr wrap="square">
            <a:spAutoFit/>
          </a:bodyPr>
          <a:lstStyle/>
          <a:p>
            <a:pPr algn="l"/>
            <a:r>
              <a:rPr lang="en-GB" sz="1400" b="1" i="0" u="sng" dirty="0">
                <a:solidFill>
                  <a:srgbClr val="000000"/>
                </a:solidFill>
                <a:effectLst/>
                <a:latin typeface="Open Sans"/>
              </a:rPr>
              <a:t>Advantages of growth</a:t>
            </a:r>
          </a:p>
          <a:p>
            <a:pPr marL="171450" indent="-171450" algn="l">
              <a:buFont typeface="Arial" panose="020B0604020202020204" pitchFamily="34" charset="0"/>
              <a:buChar char="•"/>
            </a:pPr>
            <a:r>
              <a:rPr lang="en-GB" sz="1400" b="1" i="0" dirty="0">
                <a:solidFill>
                  <a:srgbClr val="4A4A4A"/>
                </a:solidFill>
                <a:effectLst/>
                <a:latin typeface="Open Sans"/>
              </a:rPr>
              <a:t>capitalise on the economies of scale</a:t>
            </a:r>
            <a:r>
              <a:rPr lang="en-GB" sz="1400" b="0" i="0" dirty="0">
                <a:solidFill>
                  <a:srgbClr val="4A4A4A"/>
                </a:solidFill>
                <a:effectLst/>
                <a:latin typeface="Open Sans"/>
              </a:rPr>
              <a:t>. As you increase your production output, you can bring down costs per unit and achieve savings across:</a:t>
            </a:r>
          </a:p>
          <a:p>
            <a:pPr marL="628650" lvl="1" indent="-171450">
              <a:buFont typeface="Wingdings" panose="05000000000000000000" pitchFamily="2" charset="2"/>
              <a:buChar char="Ø"/>
            </a:pPr>
            <a:r>
              <a:rPr lang="en-GB" sz="1400" b="0" i="0" dirty="0">
                <a:solidFill>
                  <a:srgbClr val="4A4A4A"/>
                </a:solidFill>
                <a:effectLst/>
                <a:latin typeface="Open Sans"/>
              </a:rPr>
              <a:t>purchasing - by getting discounts for buying in bulk</a:t>
            </a:r>
          </a:p>
          <a:p>
            <a:pPr marL="628650" lvl="1" indent="-171450">
              <a:buFont typeface="Wingdings" panose="05000000000000000000" pitchFamily="2" charset="2"/>
              <a:buChar char="Ø"/>
            </a:pPr>
            <a:r>
              <a:rPr lang="en-GB" sz="1400" b="0" i="0" dirty="0">
                <a:solidFill>
                  <a:srgbClr val="4A4A4A"/>
                </a:solidFill>
                <a:effectLst/>
                <a:latin typeface="Open Sans"/>
              </a:rPr>
              <a:t>marketing - by spreading the cost of promotion over larger sales</a:t>
            </a:r>
          </a:p>
          <a:p>
            <a:pPr marL="628650" lvl="1" indent="-171450">
              <a:buFont typeface="Wingdings" panose="05000000000000000000" pitchFamily="2" charset="2"/>
              <a:buChar char="Ø"/>
            </a:pPr>
            <a:r>
              <a:rPr lang="en-GB" sz="1400" b="0" i="0" dirty="0">
                <a:solidFill>
                  <a:srgbClr val="4A4A4A"/>
                </a:solidFill>
                <a:effectLst/>
                <a:latin typeface="Open Sans"/>
              </a:rPr>
              <a:t>overheads - by spreading the staff or administrative costs across a greater output</a:t>
            </a:r>
          </a:p>
          <a:p>
            <a:pPr marL="171450" indent="-171450" algn="l">
              <a:buFont typeface="Arial" panose="020B0604020202020204" pitchFamily="34" charset="0"/>
              <a:buChar char="•"/>
            </a:pPr>
            <a:r>
              <a:rPr lang="en-GB" sz="1400" b="1" i="0" dirty="0">
                <a:solidFill>
                  <a:srgbClr val="4A4A4A"/>
                </a:solidFill>
                <a:effectLst/>
                <a:latin typeface="Open Sans"/>
              </a:rPr>
              <a:t>increase your resources and stock</a:t>
            </a:r>
          </a:p>
          <a:p>
            <a:pPr marL="171450" indent="-171450" algn="l">
              <a:buFont typeface="Arial" panose="020B0604020202020204" pitchFamily="34" charset="0"/>
              <a:buChar char="•"/>
            </a:pPr>
            <a:r>
              <a:rPr lang="en-GB" sz="1400" b="1" i="0" dirty="0">
                <a:solidFill>
                  <a:srgbClr val="4A4A4A"/>
                </a:solidFill>
                <a:effectLst/>
                <a:latin typeface="Open Sans"/>
              </a:rPr>
              <a:t>generate more sales and profits</a:t>
            </a:r>
          </a:p>
          <a:p>
            <a:pPr marL="171450" indent="-171450" algn="l">
              <a:buFont typeface="Arial" panose="020B0604020202020204" pitchFamily="34" charset="0"/>
              <a:buChar char="•"/>
            </a:pPr>
            <a:r>
              <a:rPr lang="en-GB" sz="1400" b="1" i="0" dirty="0">
                <a:solidFill>
                  <a:srgbClr val="4A4A4A"/>
                </a:solidFill>
                <a:effectLst/>
                <a:latin typeface="Open Sans"/>
              </a:rPr>
              <a:t>reach new customers or markets</a:t>
            </a:r>
          </a:p>
          <a:p>
            <a:pPr marL="171450" indent="-171450" algn="l">
              <a:buFont typeface="Arial" panose="020B0604020202020204" pitchFamily="34" charset="0"/>
              <a:buChar char="•"/>
            </a:pPr>
            <a:r>
              <a:rPr lang="en-GB" sz="1400" b="1" i="0" dirty="0">
                <a:solidFill>
                  <a:srgbClr val="4A4A4A"/>
                </a:solidFill>
                <a:effectLst/>
                <a:latin typeface="Open Sans"/>
              </a:rPr>
              <a:t>put more money back into your business</a:t>
            </a:r>
          </a:p>
          <a:p>
            <a:pPr marL="171450" indent="-171450" algn="l">
              <a:buFont typeface="Arial" panose="020B0604020202020204" pitchFamily="34" charset="0"/>
              <a:buChar char="•"/>
            </a:pPr>
            <a:r>
              <a:rPr lang="en-GB" sz="1400" b="1" i="0" dirty="0">
                <a:solidFill>
                  <a:srgbClr val="4A4A4A"/>
                </a:solidFill>
                <a:effectLst/>
                <a:latin typeface="Open Sans"/>
              </a:rPr>
              <a:t>influence market price</a:t>
            </a:r>
          </a:p>
          <a:p>
            <a:pPr marL="171450" indent="-171450" algn="l">
              <a:buFont typeface="Arial" panose="020B0604020202020204" pitchFamily="34" charset="0"/>
              <a:buChar char="•"/>
            </a:pPr>
            <a:r>
              <a:rPr lang="en-GB" sz="1400" b="1" i="0" dirty="0">
                <a:solidFill>
                  <a:srgbClr val="4A4A4A"/>
                </a:solidFill>
                <a:effectLst/>
                <a:latin typeface="Open Sans"/>
              </a:rPr>
              <a:t>reduce external risks </a:t>
            </a:r>
            <a:r>
              <a:rPr lang="en-GB" sz="1400" b="0" i="0" dirty="0">
                <a:solidFill>
                  <a:srgbClr val="4A4A4A"/>
                </a:solidFill>
                <a:effectLst/>
                <a:latin typeface="Open Sans"/>
              </a:rPr>
              <a:t>(e.g., from competition, market or technology changes)</a:t>
            </a:r>
          </a:p>
          <a:p>
            <a:pPr marL="171450" indent="-171450" algn="l">
              <a:buFont typeface="Arial" panose="020B0604020202020204" pitchFamily="34" charset="0"/>
              <a:buChar char="•"/>
            </a:pPr>
            <a:r>
              <a:rPr lang="en-GB" sz="1400" b="1" i="0" dirty="0">
                <a:solidFill>
                  <a:srgbClr val="4A4A4A"/>
                </a:solidFill>
                <a:effectLst/>
                <a:latin typeface="Open Sans"/>
              </a:rPr>
              <a:t>greater</a:t>
            </a:r>
            <a:r>
              <a:rPr lang="en-GB" sz="1400" b="0" i="0" dirty="0">
                <a:solidFill>
                  <a:srgbClr val="4A4A4A"/>
                </a:solidFill>
                <a:effectLst/>
                <a:latin typeface="Open Sans"/>
              </a:rPr>
              <a:t> </a:t>
            </a:r>
            <a:r>
              <a:rPr lang="en-GB" sz="1400" b="1" i="0" dirty="0">
                <a:solidFill>
                  <a:srgbClr val="4A4A4A"/>
                </a:solidFill>
                <a:effectLst/>
                <a:latin typeface="Open Sans"/>
              </a:rPr>
              <a:t>financial viability</a:t>
            </a:r>
            <a:r>
              <a:rPr lang="en-GB" sz="1400" b="0" i="0" dirty="0">
                <a:solidFill>
                  <a:srgbClr val="4A4A4A"/>
                </a:solidFill>
                <a:effectLst/>
                <a:latin typeface="Open Sans"/>
              </a:rPr>
              <a:t> of the business. Financial institutions often see larger businesses as more credible, etc. </a:t>
            </a:r>
          </a:p>
          <a:p>
            <a:pPr marL="171450" indent="-171450" algn="l">
              <a:buFont typeface="Arial" panose="020B0604020202020204" pitchFamily="34" charset="0"/>
              <a:buChar char="•"/>
            </a:pPr>
            <a:r>
              <a:rPr lang="en-GB" sz="1400" b="1" i="0" dirty="0">
                <a:solidFill>
                  <a:srgbClr val="4A4A4A"/>
                </a:solidFill>
                <a:effectLst/>
                <a:latin typeface="Open Sans"/>
              </a:rPr>
              <a:t>Diversifying into new markets</a:t>
            </a:r>
            <a:r>
              <a:rPr lang="en-GB" sz="1400" b="0" i="0" dirty="0">
                <a:solidFill>
                  <a:srgbClr val="4A4A4A"/>
                </a:solidFill>
                <a:effectLst/>
                <a:latin typeface="Open Sans"/>
              </a:rPr>
              <a:t>, products and services means that if one part of your business is exposed to market changes, you can rely on other income streams. </a:t>
            </a:r>
          </a:p>
          <a:p>
            <a:pPr algn="l"/>
            <a:endParaRPr lang="en-GB" sz="1400" b="0" i="0" dirty="0">
              <a:solidFill>
                <a:srgbClr val="4A4A4A"/>
              </a:solidFill>
              <a:effectLst/>
              <a:latin typeface="Open Sans"/>
            </a:endParaRPr>
          </a:p>
          <a:p>
            <a:pPr algn="l"/>
            <a:r>
              <a:rPr lang="en-GB" sz="1400" b="1" i="0" u="sng" dirty="0">
                <a:solidFill>
                  <a:srgbClr val="000000"/>
                </a:solidFill>
                <a:effectLst/>
                <a:latin typeface="Open Sans"/>
              </a:rPr>
              <a:t>Disadvantages of business growth</a:t>
            </a:r>
          </a:p>
          <a:p>
            <a:pPr marL="285750" indent="-285750" algn="l">
              <a:buFont typeface="Arial" panose="020B0604020202020204" pitchFamily="34" charset="0"/>
              <a:buChar char="•"/>
            </a:pPr>
            <a:r>
              <a:rPr lang="en-GB" sz="1400" b="1" i="0" dirty="0">
                <a:solidFill>
                  <a:srgbClr val="4A4A4A"/>
                </a:solidFill>
                <a:effectLst/>
                <a:latin typeface="Open Sans"/>
              </a:rPr>
              <a:t>shortage of cash</a:t>
            </a:r>
            <a:r>
              <a:rPr lang="en-GB" sz="1400" b="0" i="0" dirty="0">
                <a:solidFill>
                  <a:srgbClr val="4A4A4A"/>
                </a:solidFill>
                <a:effectLst/>
                <a:latin typeface="Open Sans"/>
              </a:rPr>
              <a:t> - you may need to borrow money to meet expansion costs, </a:t>
            </a:r>
            <a:r>
              <a:rPr lang="en-GB" sz="1400" b="0" i="0" dirty="0" err="1">
                <a:solidFill>
                  <a:srgbClr val="4A4A4A"/>
                </a:solidFill>
                <a:effectLst/>
                <a:latin typeface="Open Sans"/>
              </a:rPr>
              <a:t>eg</a:t>
            </a:r>
            <a:r>
              <a:rPr lang="en-GB" sz="1400" b="0" i="0" dirty="0">
                <a:solidFill>
                  <a:srgbClr val="4A4A4A"/>
                </a:solidFill>
                <a:effectLst/>
                <a:latin typeface="Open Sans"/>
              </a:rPr>
              <a:t> buy new premises or equipment</a:t>
            </a:r>
          </a:p>
          <a:p>
            <a:pPr marL="285750" indent="-285750" algn="l">
              <a:buFont typeface="Arial" panose="020B0604020202020204" pitchFamily="34" charset="0"/>
              <a:buChar char="•"/>
            </a:pPr>
            <a:r>
              <a:rPr lang="en-GB" sz="1400" b="1" i="0" dirty="0">
                <a:solidFill>
                  <a:srgbClr val="4A4A4A"/>
                </a:solidFill>
                <a:effectLst/>
                <a:latin typeface="Open Sans"/>
              </a:rPr>
              <a:t>compromised quality</a:t>
            </a:r>
            <a:r>
              <a:rPr lang="en-GB" sz="1400" b="0" i="0" dirty="0">
                <a:solidFill>
                  <a:srgbClr val="4A4A4A"/>
                </a:solidFill>
                <a:effectLst/>
                <a:latin typeface="Open Sans"/>
              </a:rPr>
              <a:t> - increasing your production output may lead to a decline in quality, which can lead to loss of customers or sales</a:t>
            </a:r>
          </a:p>
          <a:p>
            <a:pPr marL="285750" indent="-285750" algn="l">
              <a:buFont typeface="Arial" panose="020B0604020202020204" pitchFamily="34" charset="0"/>
              <a:buChar char="•"/>
            </a:pPr>
            <a:r>
              <a:rPr lang="en-GB" sz="1400" b="1" i="0" dirty="0">
                <a:solidFill>
                  <a:srgbClr val="4A4A4A"/>
                </a:solidFill>
                <a:effectLst/>
                <a:latin typeface="Open Sans"/>
              </a:rPr>
              <a:t>loss of control</a:t>
            </a:r>
            <a:r>
              <a:rPr lang="en-GB" sz="1400" b="0" i="0" dirty="0">
                <a:solidFill>
                  <a:srgbClr val="4A4A4A"/>
                </a:solidFill>
                <a:effectLst/>
                <a:latin typeface="Open Sans"/>
              </a:rPr>
              <a:t> - as your business grows, you may need to delegate management duties or divide the workloads between different locations</a:t>
            </a:r>
          </a:p>
          <a:p>
            <a:pPr marL="285750" indent="-285750" algn="l">
              <a:buFont typeface="Arial" panose="020B0604020202020204" pitchFamily="34" charset="0"/>
              <a:buChar char="•"/>
            </a:pPr>
            <a:r>
              <a:rPr lang="en-GB" sz="1400" b="1" i="0" dirty="0">
                <a:solidFill>
                  <a:srgbClr val="4A4A4A"/>
                </a:solidFill>
                <a:effectLst/>
                <a:latin typeface="Open Sans"/>
              </a:rPr>
              <a:t>increased capital requirements</a:t>
            </a:r>
            <a:r>
              <a:rPr lang="en-GB" sz="1400" b="0" i="0" dirty="0">
                <a:solidFill>
                  <a:srgbClr val="4A4A4A"/>
                </a:solidFill>
                <a:effectLst/>
                <a:latin typeface="Open Sans"/>
              </a:rPr>
              <a:t> - a larger business means a larger workforce, more facilities or equipment, investment, etc.</a:t>
            </a:r>
          </a:p>
          <a:p>
            <a:pPr marL="285750" indent="-285750" algn="l">
              <a:buFont typeface="Arial" panose="020B0604020202020204" pitchFamily="34" charset="0"/>
              <a:buChar char="•"/>
            </a:pPr>
            <a:r>
              <a:rPr lang="en-GB" sz="1400" b="1" i="0" dirty="0">
                <a:solidFill>
                  <a:srgbClr val="4A4A4A"/>
                </a:solidFill>
                <a:effectLst/>
                <a:latin typeface="Open Sans"/>
              </a:rPr>
              <a:t>increased staff turnover </a:t>
            </a:r>
          </a:p>
          <a:p>
            <a:pPr marL="285750" indent="-285750" algn="l">
              <a:buFont typeface="Arial" panose="020B0604020202020204" pitchFamily="34" charset="0"/>
              <a:buChar char="•"/>
            </a:pPr>
            <a:r>
              <a:rPr lang="en-GB" sz="1400" b="1" dirty="0">
                <a:solidFill>
                  <a:srgbClr val="4A4A4A"/>
                </a:solidFill>
                <a:latin typeface="Open Sans"/>
              </a:rPr>
              <a:t>destructive force </a:t>
            </a:r>
            <a:endParaRPr lang="en-GB" sz="1400" b="0" i="0" dirty="0">
              <a:solidFill>
                <a:srgbClr val="4A4A4A"/>
              </a:solidFill>
              <a:effectLst/>
              <a:latin typeface="Open Sans"/>
            </a:endParaRPr>
          </a:p>
        </p:txBody>
      </p:sp>
      <p:sp>
        <p:nvSpPr>
          <p:cNvPr id="3" name="TextBox 2">
            <a:extLst>
              <a:ext uri="{FF2B5EF4-FFF2-40B4-BE49-F238E27FC236}">
                <a16:creationId xmlns:a16="http://schemas.microsoft.com/office/drawing/2014/main" id="{91205A21-8D25-490D-B227-BFFA7B30ABC5}"/>
              </a:ext>
            </a:extLst>
          </p:cNvPr>
          <p:cNvSpPr txBox="1"/>
          <p:nvPr/>
        </p:nvSpPr>
        <p:spPr>
          <a:xfrm>
            <a:off x="9331334" y="6475615"/>
            <a:ext cx="2522614" cy="276999"/>
          </a:xfrm>
          <a:prstGeom prst="rect">
            <a:avLst/>
          </a:prstGeom>
          <a:noFill/>
        </p:spPr>
        <p:txBody>
          <a:bodyPr wrap="none" rtlCol="0">
            <a:spAutoFit/>
          </a:bodyPr>
          <a:lstStyle/>
          <a:p>
            <a:r>
              <a:rPr lang="en-GB" sz="1200" dirty="0"/>
              <a:t>Adapted from: NI Business info.co.uk </a:t>
            </a:r>
          </a:p>
        </p:txBody>
      </p:sp>
    </p:spTree>
    <p:extLst>
      <p:ext uri="{BB962C8B-B14F-4D97-AF65-F5344CB8AC3E}">
        <p14:creationId xmlns:p14="http://schemas.microsoft.com/office/powerpoint/2010/main" val="36106029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Freeform 10">
            <a:extLst>
              <a:ext uri="{FF2B5EF4-FFF2-40B4-BE49-F238E27FC236}">
                <a16:creationId xmlns:a16="http://schemas.microsoft.com/office/drawing/2014/main" id="{B2993EF1-19E1-473A-8A3F-1D7B249519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accent1"/>
          </a:solidFill>
          <a:ln w="0">
            <a:noFill/>
            <a:prstDash val="solid"/>
            <a:round/>
            <a:headEnd/>
            <a:tailEnd/>
          </a:ln>
        </p:spPr>
      </p:sp>
      <p:sp>
        <p:nvSpPr>
          <p:cNvPr id="2" name="Title 1">
            <a:extLst>
              <a:ext uri="{FF2B5EF4-FFF2-40B4-BE49-F238E27FC236}">
                <a16:creationId xmlns:a16="http://schemas.microsoft.com/office/drawing/2014/main" id="{7D079909-E5EE-4ACB-ACCA-BA2EABDABC2D}"/>
              </a:ext>
            </a:extLst>
          </p:cNvPr>
          <p:cNvSpPr>
            <a:spLocks noGrp="1"/>
          </p:cNvSpPr>
          <p:nvPr>
            <p:ph type="title"/>
          </p:nvPr>
        </p:nvSpPr>
        <p:spPr>
          <a:xfrm>
            <a:off x="765051" y="382385"/>
            <a:ext cx="5527033" cy="1492132"/>
          </a:xfrm>
        </p:spPr>
        <p:txBody>
          <a:bodyPr>
            <a:normAutofit/>
          </a:bodyPr>
          <a:lstStyle/>
          <a:p>
            <a:r>
              <a:rPr lang="en-GB" dirty="0"/>
              <a:t>The tools</a:t>
            </a:r>
          </a:p>
        </p:txBody>
      </p:sp>
      <p:sp>
        <p:nvSpPr>
          <p:cNvPr id="20" name="Rectangle 19">
            <a:extLst>
              <a:ext uri="{FF2B5EF4-FFF2-40B4-BE49-F238E27FC236}">
                <a16:creationId xmlns:a16="http://schemas.microsoft.com/office/drawing/2014/main" id="{F50C5101-CD9E-4E96-A827-ACA768C31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B7B947AA-60BB-413C-B266-8A75D32C136B}"/>
              </a:ext>
            </a:extLst>
          </p:cNvPr>
          <p:cNvSpPr>
            <a:spLocks noGrp="1"/>
          </p:cNvSpPr>
          <p:nvPr>
            <p:ph idx="1"/>
          </p:nvPr>
        </p:nvSpPr>
        <p:spPr>
          <a:xfrm>
            <a:off x="765051" y="1654233"/>
            <a:ext cx="6015790" cy="5012573"/>
          </a:xfrm>
        </p:spPr>
        <p:txBody>
          <a:bodyPr>
            <a:noAutofit/>
          </a:bodyPr>
          <a:lstStyle/>
          <a:p>
            <a:r>
              <a:rPr lang="en-GB" sz="1600" dirty="0">
                <a:solidFill>
                  <a:schemeClr val="tx1"/>
                </a:solidFill>
              </a:rPr>
              <a:t>The </a:t>
            </a:r>
            <a:r>
              <a:rPr lang="en-GB" sz="1600" dirty="0">
                <a:solidFill>
                  <a:srgbClr val="FF0000"/>
                </a:solidFill>
              </a:rPr>
              <a:t>tools </a:t>
            </a:r>
            <a:r>
              <a:rPr lang="en-GB" sz="1600" dirty="0">
                <a:solidFill>
                  <a:schemeClr val="tx1"/>
                </a:solidFill>
              </a:rPr>
              <a:t>for thinking that comprise our </a:t>
            </a:r>
            <a:r>
              <a:rPr lang="en-GB" sz="1600" dirty="0">
                <a:solidFill>
                  <a:srgbClr val="FF0000"/>
                </a:solidFill>
              </a:rPr>
              <a:t>key</a:t>
            </a:r>
            <a:r>
              <a:rPr lang="en-GB" sz="1600" dirty="0">
                <a:solidFill>
                  <a:schemeClr val="tx1"/>
                </a:solidFill>
              </a:rPr>
              <a:t> are: </a:t>
            </a:r>
          </a:p>
          <a:p>
            <a:r>
              <a:rPr lang="en-GB" sz="1600" dirty="0">
                <a:solidFill>
                  <a:schemeClr val="tx1"/>
                </a:solidFill>
              </a:rPr>
              <a:t>Please define the words below in your breakout rooms. You have 10 mins.</a:t>
            </a:r>
          </a:p>
          <a:p>
            <a:pPr lvl="1">
              <a:buFont typeface="Wingdings" panose="05000000000000000000" pitchFamily="2" charset="2"/>
              <a:buChar char="Ø"/>
            </a:pPr>
            <a:r>
              <a:rPr lang="en-GB" sz="1600" dirty="0">
                <a:solidFill>
                  <a:srgbClr val="FFFF00"/>
                </a:solidFill>
              </a:rPr>
              <a:t>concepts</a:t>
            </a:r>
          </a:p>
          <a:p>
            <a:pPr lvl="1">
              <a:buFont typeface="Wingdings" panose="05000000000000000000" pitchFamily="2" charset="2"/>
              <a:buChar char="Ø"/>
            </a:pPr>
            <a:r>
              <a:rPr lang="en-GB" sz="1600" dirty="0">
                <a:solidFill>
                  <a:srgbClr val="FFFF00"/>
                </a:solidFill>
              </a:rPr>
              <a:t>perspectives</a:t>
            </a:r>
          </a:p>
          <a:p>
            <a:pPr lvl="1">
              <a:buFont typeface="Wingdings" panose="05000000000000000000" pitchFamily="2" charset="2"/>
              <a:buChar char="Ø"/>
            </a:pPr>
            <a:r>
              <a:rPr lang="en-GB" sz="1600" dirty="0">
                <a:solidFill>
                  <a:srgbClr val="FFFF00"/>
                </a:solidFill>
              </a:rPr>
              <a:t>metaphors</a:t>
            </a:r>
          </a:p>
          <a:p>
            <a:pPr lvl="1">
              <a:buFont typeface="Wingdings" panose="05000000000000000000" pitchFamily="2" charset="2"/>
              <a:buChar char="Ø"/>
            </a:pPr>
            <a:r>
              <a:rPr lang="en-GB" sz="1600" dirty="0">
                <a:solidFill>
                  <a:schemeClr val="accent2">
                    <a:lumMod val="75000"/>
                  </a:schemeClr>
                </a:solidFill>
              </a:rPr>
              <a:t>theories</a:t>
            </a:r>
          </a:p>
          <a:p>
            <a:pPr lvl="1">
              <a:buFont typeface="Wingdings" panose="05000000000000000000" pitchFamily="2" charset="2"/>
              <a:buChar char="Ø"/>
            </a:pPr>
            <a:r>
              <a:rPr lang="en-GB" sz="1600" dirty="0">
                <a:solidFill>
                  <a:schemeClr val="accent2">
                    <a:lumMod val="75000"/>
                  </a:schemeClr>
                </a:solidFill>
              </a:rPr>
              <a:t>models</a:t>
            </a:r>
          </a:p>
          <a:p>
            <a:pPr lvl="1">
              <a:buFont typeface="Wingdings" panose="05000000000000000000" pitchFamily="2" charset="2"/>
              <a:buChar char="Ø"/>
            </a:pPr>
            <a:r>
              <a:rPr lang="en-GB" sz="1600" dirty="0">
                <a:solidFill>
                  <a:srgbClr val="C00000"/>
                </a:solidFill>
              </a:rPr>
              <a:t>assumptions </a:t>
            </a:r>
          </a:p>
          <a:p>
            <a:pPr lvl="1">
              <a:buFont typeface="Wingdings" panose="05000000000000000000" pitchFamily="2" charset="2"/>
              <a:buChar char="Ø"/>
            </a:pPr>
            <a:r>
              <a:rPr lang="en-GB" sz="1600" dirty="0">
                <a:solidFill>
                  <a:srgbClr val="C00000"/>
                </a:solidFill>
              </a:rPr>
              <a:t>ideologies</a:t>
            </a:r>
          </a:p>
          <a:p>
            <a:pPr marL="457200" lvl="1" indent="0">
              <a:buNone/>
            </a:pPr>
            <a:endParaRPr lang="en-GB" sz="1600" dirty="0">
              <a:solidFill>
                <a:srgbClr val="C00000"/>
              </a:solidFill>
            </a:endParaRPr>
          </a:p>
          <a:p>
            <a:pPr marL="457200" lvl="1" indent="0">
              <a:buNone/>
            </a:pPr>
            <a:r>
              <a:rPr lang="en-GB" sz="1600" b="1" u="sng" dirty="0"/>
              <a:t>Key:</a:t>
            </a:r>
            <a:r>
              <a:rPr lang="en-GB" sz="1600" b="1" dirty="0"/>
              <a:t>  </a:t>
            </a:r>
            <a:r>
              <a:rPr lang="en-GB" sz="1600" dirty="0">
                <a:solidFill>
                  <a:srgbClr val="FFFF00"/>
                </a:solidFill>
              </a:rPr>
              <a:t>Breakout room 1</a:t>
            </a:r>
          </a:p>
          <a:p>
            <a:pPr marL="457200" lvl="1" indent="0">
              <a:buNone/>
            </a:pPr>
            <a:r>
              <a:rPr lang="en-GB" sz="1600" dirty="0">
                <a:solidFill>
                  <a:srgbClr val="FFC000"/>
                </a:solidFill>
              </a:rPr>
              <a:t>         Breakout room 2</a:t>
            </a:r>
          </a:p>
          <a:p>
            <a:pPr marL="457200" lvl="1" indent="0">
              <a:buNone/>
            </a:pPr>
            <a:r>
              <a:rPr lang="en-GB" sz="1600" dirty="0">
                <a:solidFill>
                  <a:srgbClr val="C00000"/>
                </a:solidFill>
              </a:rPr>
              <a:t>         Breakout room 3</a:t>
            </a:r>
          </a:p>
        </p:txBody>
      </p:sp>
      <p:sp>
        <p:nvSpPr>
          <p:cNvPr id="22" name="Freeform 22">
            <a:extLst>
              <a:ext uri="{FF2B5EF4-FFF2-40B4-BE49-F238E27FC236}">
                <a16:creationId xmlns:a16="http://schemas.microsoft.com/office/drawing/2014/main" id="{588FC0EF-FB5A-4AF3-A7C1-57F4582BFB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flipH="1">
            <a:off x="6909478" y="0"/>
            <a:ext cx="5282519" cy="6858000"/>
          </a:xfrm>
          <a:custGeom>
            <a:avLst/>
            <a:gdLst>
              <a:gd name="connsiteX0" fmla="*/ 0 w 4992864"/>
              <a:gd name="connsiteY0" fmla="*/ 0 h 6858000"/>
              <a:gd name="connsiteX1" fmla="*/ 4813476 w 4992864"/>
              <a:gd name="connsiteY1" fmla="*/ 0 h 6858000"/>
              <a:gd name="connsiteX2" fmla="*/ 4818239 w 4992864"/>
              <a:gd name="connsiteY2" fmla="*/ 66675 h 6858000"/>
              <a:gd name="connsiteX3" fmla="*/ 4826176 w 4992864"/>
              <a:gd name="connsiteY3" fmla="*/ 122237 h 6858000"/>
              <a:gd name="connsiteX4" fmla="*/ 4835701 w 4992864"/>
              <a:gd name="connsiteY4" fmla="*/ 174625 h 6858000"/>
              <a:gd name="connsiteX5" fmla="*/ 4851576 w 4992864"/>
              <a:gd name="connsiteY5" fmla="*/ 217487 h 6858000"/>
              <a:gd name="connsiteX6" fmla="*/ 4867451 w 4992864"/>
              <a:gd name="connsiteY6" fmla="*/ 260350 h 6858000"/>
              <a:gd name="connsiteX7" fmla="*/ 4886501 w 4992864"/>
              <a:gd name="connsiteY7" fmla="*/ 296862 h 6858000"/>
              <a:gd name="connsiteX8" fmla="*/ 4905551 w 4992864"/>
              <a:gd name="connsiteY8" fmla="*/ 334962 h 6858000"/>
              <a:gd name="connsiteX9" fmla="*/ 4923014 w 4992864"/>
              <a:gd name="connsiteY9" fmla="*/ 369887 h 6858000"/>
              <a:gd name="connsiteX10" fmla="*/ 4940476 w 4992864"/>
              <a:gd name="connsiteY10" fmla="*/ 409575 h 6858000"/>
              <a:gd name="connsiteX11" fmla="*/ 4956351 w 4992864"/>
              <a:gd name="connsiteY11" fmla="*/ 450850 h 6858000"/>
              <a:gd name="connsiteX12" fmla="*/ 4970639 w 4992864"/>
              <a:gd name="connsiteY12" fmla="*/ 496887 h 6858000"/>
              <a:gd name="connsiteX13" fmla="*/ 4981751 w 4992864"/>
              <a:gd name="connsiteY13" fmla="*/ 546100 h 6858000"/>
              <a:gd name="connsiteX14" fmla="*/ 4989689 w 4992864"/>
              <a:gd name="connsiteY14" fmla="*/ 606425 h 6858000"/>
              <a:gd name="connsiteX15" fmla="*/ 4992864 w 4992864"/>
              <a:gd name="connsiteY15" fmla="*/ 673100 h 6858000"/>
              <a:gd name="connsiteX16" fmla="*/ 4989689 w 4992864"/>
              <a:gd name="connsiteY16" fmla="*/ 744537 h 6858000"/>
              <a:gd name="connsiteX17" fmla="*/ 4981751 w 4992864"/>
              <a:gd name="connsiteY17" fmla="*/ 801687 h 6858000"/>
              <a:gd name="connsiteX18" fmla="*/ 4970639 w 4992864"/>
              <a:gd name="connsiteY18" fmla="*/ 854075 h 6858000"/>
              <a:gd name="connsiteX19" fmla="*/ 4956351 w 4992864"/>
              <a:gd name="connsiteY19" fmla="*/ 901700 h 6858000"/>
              <a:gd name="connsiteX20" fmla="*/ 4940476 w 4992864"/>
              <a:gd name="connsiteY20" fmla="*/ 942975 h 6858000"/>
              <a:gd name="connsiteX21" fmla="*/ 4921426 w 4992864"/>
              <a:gd name="connsiteY21" fmla="*/ 981075 h 6858000"/>
              <a:gd name="connsiteX22" fmla="*/ 4902376 w 4992864"/>
              <a:gd name="connsiteY22" fmla="*/ 1017587 h 6858000"/>
              <a:gd name="connsiteX23" fmla="*/ 4883326 w 4992864"/>
              <a:gd name="connsiteY23" fmla="*/ 1055687 h 6858000"/>
              <a:gd name="connsiteX24" fmla="*/ 4865864 w 4992864"/>
              <a:gd name="connsiteY24" fmla="*/ 1095375 h 6858000"/>
              <a:gd name="connsiteX25" fmla="*/ 4848401 w 4992864"/>
              <a:gd name="connsiteY25" fmla="*/ 1136650 h 6858000"/>
              <a:gd name="connsiteX26" fmla="*/ 4834114 w 4992864"/>
              <a:gd name="connsiteY26" fmla="*/ 1182687 h 6858000"/>
              <a:gd name="connsiteX27" fmla="*/ 4824589 w 4992864"/>
              <a:gd name="connsiteY27" fmla="*/ 1235075 h 6858000"/>
              <a:gd name="connsiteX28" fmla="*/ 4815064 w 4992864"/>
              <a:gd name="connsiteY28" fmla="*/ 1295400 h 6858000"/>
              <a:gd name="connsiteX29" fmla="*/ 4813476 w 4992864"/>
              <a:gd name="connsiteY29" fmla="*/ 1363662 h 6858000"/>
              <a:gd name="connsiteX30" fmla="*/ 4815064 w 4992864"/>
              <a:gd name="connsiteY30" fmla="*/ 1431925 h 6858000"/>
              <a:gd name="connsiteX31" fmla="*/ 4824589 w 4992864"/>
              <a:gd name="connsiteY31" fmla="*/ 1492250 h 6858000"/>
              <a:gd name="connsiteX32" fmla="*/ 4834114 w 4992864"/>
              <a:gd name="connsiteY32" fmla="*/ 1544637 h 6858000"/>
              <a:gd name="connsiteX33" fmla="*/ 4848401 w 4992864"/>
              <a:gd name="connsiteY33" fmla="*/ 1589087 h 6858000"/>
              <a:gd name="connsiteX34" fmla="*/ 4865864 w 4992864"/>
              <a:gd name="connsiteY34" fmla="*/ 1631950 h 6858000"/>
              <a:gd name="connsiteX35" fmla="*/ 4883326 w 4992864"/>
              <a:gd name="connsiteY35" fmla="*/ 1671637 h 6858000"/>
              <a:gd name="connsiteX36" fmla="*/ 4902376 w 4992864"/>
              <a:gd name="connsiteY36" fmla="*/ 1708150 h 6858000"/>
              <a:gd name="connsiteX37" fmla="*/ 4921426 w 4992864"/>
              <a:gd name="connsiteY37" fmla="*/ 1743075 h 6858000"/>
              <a:gd name="connsiteX38" fmla="*/ 4940476 w 4992864"/>
              <a:gd name="connsiteY38" fmla="*/ 1782762 h 6858000"/>
              <a:gd name="connsiteX39" fmla="*/ 4956351 w 4992864"/>
              <a:gd name="connsiteY39" fmla="*/ 1824037 h 6858000"/>
              <a:gd name="connsiteX40" fmla="*/ 4970639 w 4992864"/>
              <a:gd name="connsiteY40" fmla="*/ 1870075 h 6858000"/>
              <a:gd name="connsiteX41" fmla="*/ 4981751 w 4992864"/>
              <a:gd name="connsiteY41" fmla="*/ 1922462 h 6858000"/>
              <a:gd name="connsiteX42" fmla="*/ 4989689 w 4992864"/>
              <a:gd name="connsiteY42" fmla="*/ 1982787 h 6858000"/>
              <a:gd name="connsiteX43" fmla="*/ 4992864 w 4992864"/>
              <a:gd name="connsiteY43" fmla="*/ 2051050 h 6858000"/>
              <a:gd name="connsiteX44" fmla="*/ 4989689 w 4992864"/>
              <a:gd name="connsiteY44" fmla="*/ 2119312 h 6858000"/>
              <a:gd name="connsiteX45" fmla="*/ 4981751 w 4992864"/>
              <a:gd name="connsiteY45" fmla="*/ 2179637 h 6858000"/>
              <a:gd name="connsiteX46" fmla="*/ 4970639 w 4992864"/>
              <a:gd name="connsiteY46" fmla="*/ 2232025 h 6858000"/>
              <a:gd name="connsiteX47" fmla="*/ 4956351 w 4992864"/>
              <a:gd name="connsiteY47" fmla="*/ 2278062 h 6858000"/>
              <a:gd name="connsiteX48" fmla="*/ 4940476 w 4992864"/>
              <a:gd name="connsiteY48" fmla="*/ 2319337 h 6858000"/>
              <a:gd name="connsiteX49" fmla="*/ 4921426 w 4992864"/>
              <a:gd name="connsiteY49" fmla="*/ 2359025 h 6858000"/>
              <a:gd name="connsiteX50" fmla="*/ 4902376 w 4992864"/>
              <a:gd name="connsiteY50" fmla="*/ 2395537 h 6858000"/>
              <a:gd name="connsiteX51" fmla="*/ 4883326 w 4992864"/>
              <a:gd name="connsiteY51" fmla="*/ 2433637 h 6858000"/>
              <a:gd name="connsiteX52" fmla="*/ 4865864 w 4992864"/>
              <a:gd name="connsiteY52" fmla="*/ 2471737 h 6858000"/>
              <a:gd name="connsiteX53" fmla="*/ 4848401 w 4992864"/>
              <a:gd name="connsiteY53" fmla="*/ 2513012 h 6858000"/>
              <a:gd name="connsiteX54" fmla="*/ 4834114 w 4992864"/>
              <a:gd name="connsiteY54" fmla="*/ 2560637 h 6858000"/>
              <a:gd name="connsiteX55" fmla="*/ 4824589 w 4992864"/>
              <a:gd name="connsiteY55" fmla="*/ 2613025 h 6858000"/>
              <a:gd name="connsiteX56" fmla="*/ 4815064 w 4992864"/>
              <a:gd name="connsiteY56" fmla="*/ 2671762 h 6858000"/>
              <a:gd name="connsiteX57" fmla="*/ 4813476 w 4992864"/>
              <a:gd name="connsiteY57" fmla="*/ 2741612 h 6858000"/>
              <a:gd name="connsiteX58" fmla="*/ 4815064 w 4992864"/>
              <a:gd name="connsiteY58" fmla="*/ 2809875 h 6858000"/>
              <a:gd name="connsiteX59" fmla="*/ 4824589 w 4992864"/>
              <a:gd name="connsiteY59" fmla="*/ 2868612 h 6858000"/>
              <a:gd name="connsiteX60" fmla="*/ 4834114 w 4992864"/>
              <a:gd name="connsiteY60" fmla="*/ 2922587 h 6858000"/>
              <a:gd name="connsiteX61" fmla="*/ 4848401 w 4992864"/>
              <a:gd name="connsiteY61" fmla="*/ 2967037 h 6858000"/>
              <a:gd name="connsiteX62" fmla="*/ 4865864 w 4992864"/>
              <a:gd name="connsiteY62" fmla="*/ 3009900 h 6858000"/>
              <a:gd name="connsiteX63" fmla="*/ 4883326 w 4992864"/>
              <a:gd name="connsiteY63" fmla="*/ 3046412 h 6858000"/>
              <a:gd name="connsiteX64" fmla="*/ 4902376 w 4992864"/>
              <a:gd name="connsiteY64" fmla="*/ 3084512 h 6858000"/>
              <a:gd name="connsiteX65" fmla="*/ 4921426 w 4992864"/>
              <a:gd name="connsiteY65" fmla="*/ 3121025 h 6858000"/>
              <a:gd name="connsiteX66" fmla="*/ 4940476 w 4992864"/>
              <a:gd name="connsiteY66" fmla="*/ 3160712 h 6858000"/>
              <a:gd name="connsiteX67" fmla="*/ 4956351 w 4992864"/>
              <a:gd name="connsiteY67" fmla="*/ 3201987 h 6858000"/>
              <a:gd name="connsiteX68" fmla="*/ 4970639 w 4992864"/>
              <a:gd name="connsiteY68" fmla="*/ 3248025 h 6858000"/>
              <a:gd name="connsiteX69" fmla="*/ 4981751 w 4992864"/>
              <a:gd name="connsiteY69" fmla="*/ 3300412 h 6858000"/>
              <a:gd name="connsiteX70" fmla="*/ 4989689 w 4992864"/>
              <a:gd name="connsiteY70" fmla="*/ 3360737 h 6858000"/>
              <a:gd name="connsiteX71" fmla="*/ 4992864 w 4992864"/>
              <a:gd name="connsiteY71" fmla="*/ 3427412 h 6858000"/>
              <a:gd name="connsiteX72" fmla="*/ 4989689 w 4992864"/>
              <a:gd name="connsiteY72" fmla="*/ 3497262 h 6858000"/>
              <a:gd name="connsiteX73" fmla="*/ 4981751 w 4992864"/>
              <a:gd name="connsiteY73" fmla="*/ 3557587 h 6858000"/>
              <a:gd name="connsiteX74" fmla="*/ 4970639 w 4992864"/>
              <a:gd name="connsiteY74" fmla="*/ 3609975 h 6858000"/>
              <a:gd name="connsiteX75" fmla="*/ 4956351 w 4992864"/>
              <a:gd name="connsiteY75" fmla="*/ 3656012 h 6858000"/>
              <a:gd name="connsiteX76" fmla="*/ 4940476 w 4992864"/>
              <a:gd name="connsiteY76" fmla="*/ 3697287 h 6858000"/>
              <a:gd name="connsiteX77" fmla="*/ 4921426 w 4992864"/>
              <a:gd name="connsiteY77" fmla="*/ 3736975 h 6858000"/>
              <a:gd name="connsiteX78" fmla="*/ 4883326 w 4992864"/>
              <a:gd name="connsiteY78" fmla="*/ 3811587 h 6858000"/>
              <a:gd name="connsiteX79" fmla="*/ 4865864 w 4992864"/>
              <a:gd name="connsiteY79" fmla="*/ 3848100 h 6858000"/>
              <a:gd name="connsiteX80" fmla="*/ 4848401 w 4992864"/>
              <a:gd name="connsiteY80" fmla="*/ 3890962 h 6858000"/>
              <a:gd name="connsiteX81" fmla="*/ 4834114 w 4992864"/>
              <a:gd name="connsiteY81" fmla="*/ 3935412 h 6858000"/>
              <a:gd name="connsiteX82" fmla="*/ 4824589 w 4992864"/>
              <a:gd name="connsiteY82" fmla="*/ 3987800 h 6858000"/>
              <a:gd name="connsiteX83" fmla="*/ 4815064 w 4992864"/>
              <a:gd name="connsiteY83" fmla="*/ 4048125 h 6858000"/>
              <a:gd name="connsiteX84" fmla="*/ 4813476 w 4992864"/>
              <a:gd name="connsiteY84" fmla="*/ 4116387 h 6858000"/>
              <a:gd name="connsiteX85" fmla="*/ 4815064 w 4992864"/>
              <a:gd name="connsiteY85" fmla="*/ 4186237 h 6858000"/>
              <a:gd name="connsiteX86" fmla="*/ 4824589 w 4992864"/>
              <a:gd name="connsiteY86" fmla="*/ 4244975 h 6858000"/>
              <a:gd name="connsiteX87" fmla="*/ 4834114 w 4992864"/>
              <a:gd name="connsiteY87" fmla="*/ 4297362 h 6858000"/>
              <a:gd name="connsiteX88" fmla="*/ 4848401 w 4992864"/>
              <a:gd name="connsiteY88" fmla="*/ 4343400 h 6858000"/>
              <a:gd name="connsiteX89" fmla="*/ 4865864 w 4992864"/>
              <a:gd name="connsiteY89" fmla="*/ 4386262 h 6858000"/>
              <a:gd name="connsiteX90" fmla="*/ 4883326 w 4992864"/>
              <a:gd name="connsiteY90" fmla="*/ 4424362 h 6858000"/>
              <a:gd name="connsiteX91" fmla="*/ 4921426 w 4992864"/>
              <a:gd name="connsiteY91" fmla="*/ 4498975 h 6858000"/>
              <a:gd name="connsiteX92" fmla="*/ 4940476 w 4992864"/>
              <a:gd name="connsiteY92" fmla="*/ 4537075 h 6858000"/>
              <a:gd name="connsiteX93" fmla="*/ 4956351 w 4992864"/>
              <a:gd name="connsiteY93" fmla="*/ 4579937 h 6858000"/>
              <a:gd name="connsiteX94" fmla="*/ 4970639 w 4992864"/>
              <a:gd name="connsiteY94" fmla="*/ 4625975 h 6858000"/>
              <a:gd name="connsiteX95" fmla="*/ 4981751 w 4992864"/>
              <a:gd name="connsiteY95" fmla="*/ 4678362 h 6858000"/>
              <a:gd name="connsiteX96" fmla="*/ 4989689 w 4992864"/>
              <a:gd name="connsiteY96" fmla="*/ 4738687 h 6858000"/>
              <a:gd name="connsiteX97" fmla="*/ 4992864 w 4992864"/>
              <a:gd name="connsiteY97" fmla="*/ 4806950 h 6858000"/>
              <a:gd name="connsiteX98" fmla="*/ 4989689 w 4992864"/>
              <a:gd name="connsiteY98" fmla="*/ 4875212 h 6858000"/>
              <a:gd name="connsiteX99" fmla="*/ 4981751 w 4992864"/>
              <a:gd name="connsiteY99" fmla="*/ 4935537 h 6858000"/>
              <a:gd name="connsiteX100" fmla="*/ 4970639 w 4992864"/>
              <a:gd name="connsiteY100" fmla="*/ 4987925 h 6858000"/>
              <a:gd name="connsiteX101" fmla="*/ 4956351 w 4992864"/>
              <a:gd name="connsiteY101" fmla="*/ 5033962 h 6858000"/>
              <a:gd name="connsiteX102" fmla="*/ 4940476 w 4992864"/>
              <a:gd name="connsiteY102" fmla="*/ 5075237 h 6858000"/>
              <a:gd name="connsiteX103" fmla="*/ 4921426 w 4992864"/>
              <a:gd name="connsiteY103" fmla="*/ 5114925 h 6858000"/>
              <a:gd name="connsiteX104" fmla="*/ 4902376 w 4992864"/>
              <a:gd name="connsiteY104" fmla="*/ 5149850 h 6858000"/>
              <a:gd name="connsiteX105" fmla="*/ 4883326 w 4992864"/>
              <a:gd name="connsiteY105" fmla="*/ 5186362 h 6858000"/>
              <a:gd name="connsiteX106" fmla="*/ 4865864 w 4992864"/>
              <a:gd name="connsiteY106" fmla="*/ 5226050 h 6858000"/>
              <a:gd name="connsiteX107" fmla="*/ 4848401 w 4992864"/>
              <a:gd name="connsiteY107" fmla="*/ 5268912 h 6858000"/>
              <a:gd name="connsiteX108" fmla="*/ 4834114 w 4992864"/>
              <a:gd name="connsiteY108" fmla="*/ 5313362 h 6858000"/>
              <a:gd name="connsiteX109" fmla="*/ 4824589 w 4992864"/>
              <a:gd name="connsiteY109" fmla="*/ 5365750 h 6858000"/>
              <a:gd name="connsiteX110" fmla="*/ 4815064 w 4992864"/>
              <a:gd name="connsiteY110" fmla="*/ 5426075 h 6858000"/>
              <a:gd name="connsiteX111" fmla="*/ 4813476 w 4992864"/>
              <a:gd name="connsiteY111" fmla="*/ 5494337 h 6858000"/>
              <a:gd name="connsiteX112" fmla="*/ 4815064 w 4992864"/>
              <a:gd name="connsiteY112" fmla="*/ 5562600 h 6858000"/>
              <a:gd name="connsiteX113" fmla="*/ 4824589 w 4992864"/>
              <a:gd name="connsiteY113" fmla="*/ 5622925 h 6858000"/>
              <a:gd name="connsiteX114" fmla="*/ 4834114 w 4992864"/>
              <a:gd name="connsiteY114" fmla="*/ 5675312 h 6858000"/>
              <a:gd name="connsiteX115" fmla="*/ 4848401 w 4992864"/>
              <a:gd name="connsiteY115" fmla="*/ 5721350 h 6858000"/>
              <a:gd name="connsiteX116" fmla="*/ 4865864 w 4992864"/>
              <a:gd name="connsiteY116" fmla="*/ 5762625 h 6858000"/>
              <a:gd name="connsiteX117" fmla="*/ 4883326 w 4992864"/>
              <a:gd name="connsiteY117" fmla="*/ 5802312 h 6858000"/>
              <a:gd name="connsiteX118" fmla="*/ 4902376 w 4992864"/>
              <a:gd name="connsiteY118" fmla="*/ 5840412 h 6858000"/>
              <a:gd name="connsiteX119" fmla="*/ 4921426 w 4992864"/>
              <a:gd name="connsiteY119" fmla="*/ 5876925 h 6858000"/>
              <a:gd name="connsiteX120" fmla="*/ 4940476 w 4992864"/>
              <a:gd name="connsiteY120" fmla="*/ 5915025 h 6858000"/>
              <a:gd name="connsiteX121" fmla="*/ 4956351 w 4992864"/>
              <a:gd name="connsiteY121" fmla="*/ 5956300 h 6858000"/>
              <a:gd name="connsiteX122" fmla="*/ 4970639 w 4992864"/>
              <a:gd name="connsiteY122" fmla="*/ 6003925 h 6858000"/>
              <a:gd name="connsiteX123" fmla="*/ 4981751 w 4992864"/>
              <a:gd name="connsiteY123" fmla="*/ 6056312 h 6858000"/>
              <a:gd name="connsiteX124" fmla="*/ 4989689 w 4992864"/>
              <a:gd name="connsiteY124" fmla="*/ 6113462 h 6858000"/>
              <a:gd name="connsiteX125" fmla="*/ 4992864 w 4992864"/>
              <a:gd name="connsiteY125" fmla="*/ 6183312 h 6858000"/>
              <a:gd name="connsiteX126" fmla="*/ 4989689 w 4992864"/>
              <a:gd name="connsiteY126" fmla="*/ 6251575 h 6858000"/>
              <a:gd name="connsiteX127" fmla="*/ 4981751 w 4992864"/>
              <a:gd name="connsiteY127" fmla="*/ 6311900 h 6858000"/>
              <a:gd name="connsiteX128" fmla="*/ 4970639 w 4992864"/>
              <a:gd name="connsiteY128" fmla="*/ 6361112 h 6858000"/>
              <a:gd name="connsiteX129" fmla="*/ 4956351 w 4992864"/>
              <a:gd name="connsiteY129" fmla="*/ 6407150 h 6858000"/>
              <a:gd name="connsiteX130" fmla="*/ 4940476 w 4992864"/>
              <a:gd name="connsiteY130" fmla="*/ 6448425 h 6858000"/>
              <a:gd name="connsiteX131" fmla="*/ 4923014 w 4992864"/>
              <a:gd name="connsiteY131" fmla="*/ 6488112 h 6858000"/>
              <a:gd name="connsiteX132" fmla="*/ 4905551 w 4992864"/>
              <a:gd name="connsiteY132" fmla="*/ 6523037 h 6858000"/>
              <a:gd name="connsiteX133" fmla="*/ 4886501 w 4992864"/>
              <a:gd name="connsiteY133" fmla="*/ 6561137 h 6858000"/>
              <a:gd name="connsiteX134" fmla="*/ 4867451 w 4992864"/>
              <a:gd name="connsiteY134" fmla="*/ 6597650 h 6858000"/>
              <a:gd name="connsiteX135" fmla="*/ 4851576 w 4992864"/>
              <a:gd name="connsiteY135" fmla="*/ 6640512 h 6858000"/>
              <a:gd name="connsiteX136" fmla="*/ 4835701 w 4992864"/>
              <a:gd name="connsiteY136" fmla="*/ 6683375 h 6858000"/>
              <a:gd name="connsiteX137" fmla="*/ 4826176 w 4992864"/>
              <a:gd name="connsiteY137" fmla="*/ 6735762 h 6858000"/>
              <a:gd name="connsiteX138" fmla="*/ 4818239 w 4992864"/>
              <a:gd name="connsiteY138" fmla="*/ 6791325 h 6858000"/>
              <a:gd name="connsiteX139" fmla="*/ 4813476 w 4992864"/>
              <a:gd name="connsiteY139" fmla="*/ 6858000 h 6858000"/>
              <a:gd name="connsiteX140" fmla="*/ 0 w 499286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992864" h="6858000">
                <a:moveTo>
                  <a:pt x="0" y="0"/>
                </a:moveTo>
                <a:lnTo>
                  <a:pt x="4813476" y="0"/>
                </a:lnTo>
                <a:lnTo>
                  <a:pt x="4818239" y="66675"/>
                </a:lnTo>
                <a:lnTo>
                  <a:pt x="4826176" y="122237"/>
                </a:lnTo>
                <a:lnTo>
                  <a:pt x="4835701" y="174625"/>
                </a:lnTo>
                <a:lnTo>
                  <a:pt x="4851576" y="217487"/>
                </a:lnTo>
                <a:lnTo>
                  <a:pt x="4867451" y="260350"/>
                </a:lnTo>
                <a:lnTo>
                  <a:pt x="4886501" y="296862"/>
                </a:lnTo>
                <a:lnTo>
                  <a:pt x="4905551" y="334962"/>
                </a:lnTo>
                <a:lnTo>
                  <a:pt x="4923014" y="369887"/>
                </a:lnTo>
                <a:lnTo>
                  <a:pt x="4940476" y="409575"/>
                </a:lnTo>
                <a:lnTo>
                  <a:pt x="4956351" y="450850"/>
                </a:lnTo>
                <a:lnTo>
                  <a:pt x="4970639" y="496887"/>
                </a:lnTo>
                <a:lnTo>
                  <a:pt x="4981751" y="546100"/>
                </a:lnTo>
                <a:lnTo>
                  <a:pt x="4989689" y="606425"/>
                </a:lnTo>
                <a:lnTo>
                  <a:pt x="4992864" y="673100"/>
                </a:lnTo>
                <a:lnTo>
                  <a:pt x="4989689" y="744537"/>
                </a:lnTo>
                <a:lnTo>
                  <a:pt x="4981751" y="801687"/>
                </a:lnTo>
                <a:lnTo>
                  <a:pt x="4970639" y="854075"/>
                </a:lnTo>
                <a:lnTo>
                  <a:pt x="4956351" y="901700"/>
                </a:lnTo>
                <a:lnTo>
                  <a:pt x="4940476" y="942975"/>
                </a:lnTo>
                <a:lnTo>
                  <a:pt x="4921426" y="981075"/>
                </a:lnTo>
                <a:lnTo>
                  <a:pt x="4902376" y="1017587"/>
                </a:lnTo>
                <a:lnTo>
                  <a:pt x="4883326" y="1055687"/>
                </a:lnTo>
                <a:lnTo>
                  <a:pt x="4865864" y="1095375"/>
                </a:lnTo>
                <a:lnTo>
                  <a:pt x="4848401" y="1136650"/>
                </a:lnTo>
                <a:lnTo>
                  <a:pt x="4834114" y="1182687"/>
                </a:lnTo>
                <a:lnTo>
                  <a:pt x="4824589" y="1235075"/>
                </a:lnTo>
                <a:lnTo>
                  <a:pt x="4815064" y="1295400"/>
                </a:lnTo>
                <a:lnTo>
                  <a:pt x="4813476" y="1363662"/>
                </a:lnTo>
                <a:lnTo>
                  <a:pt x="4815064" y="1431925"/>
                </a:lnTo>
                <a:lnTo>
                  <a:pt x="4824589" y="1492250"/>
                </a:lnTo>
                <a:lnTo>
                  <a:pt x="4834114" y="1544637"/>
                </a:lnTo>
                <a:lnTo>
                  <a:pt x="4848401" y="1589087"/>
                </a:lnTo>
                <a:lnTo>
                  <a:pt x="4865864" y="1631950"/>
                </a:lnTo>
                <a:lnTo>
                  <a:pt x="4883326" y="1671637"/>
                </a:lnTo>
                <a:lnTo>
                  <a:pt x="4902376" y="1708150"/>
                </a:lnTo>
                <a:lnTo>
                  <a:pt x="4921426" y="1743075"/>
                </a:lnTo>
                <a:lnTo>
                  <a:pt x="4940476" y="1782762"/>
                </a:lnTo>
                <a:lnTo>
                  <a:pt x="4956351" y="1824037"/>
                </a:lnTo>
                <a:lnTo>
                  <a:pt x="4970639" y="1870075"/>
                </a:lnTo>
                <a:lnTo>
                  <a:pt x="4981751" y="1922462"/>
                </a:lnTo>
                <a:lnTo>
                  <a:pt x="4989689" y="1982787"/>
                </a:lnTo>
                <a:lnTo>
                  <a:pt x="4992864" y="2051050"/>
                </a:lnTo>
                <a:lnTo>
                  <a:pt x="4989689" y="2119312"/>
                </a:lnTo>
                <a:lnTo>
                  <a:pt x="4981751" y="2179637"/>
                </a:lnTo>
                <a:lnTo>
                  <a:pt x="4970639" y="2232025"/>
                </a:lnTo>
                <a:lnTo>
                  <a:pt x="4956351" y="2278062"/>
                </a:lnTo>
                <a:lnTo>
                  <a:pt x="4940476" y="2319337"/>
                </a:lnTo>
                <a:lnTo>
                  <a:pt x="4921426" y="2359025"/>
                </a:lnTo>
                <a:lnTo>
                  <a:pt x="4902376" y="2395537"/>
                </a:lnTo>
                <a:lnTo>
                  <a:pt x="4883326" y="2433637"/>
                </a:lnTo>
                <a:lnTo>
                  <a:pt x="4865864" y="2471737"/>
                </a:lnTo>
                <a:lnTo>
                  <a:pt x="4848401" y="2513012"/>
                </a:lnTo>
                <a:lnTo>
                  <a:pt x="4834114" y="2560637"/>
                </a:lnTo>
                <a:lnTo>
                  <a:pt x="4824589" y="2613025"/>
                </a:lnTo>
                <a:lnTo>
                  <a:pt x="4815064" y="2671762"/>
                </a:lnTo>
                <a:lnTo>
                  <a:pt x="4813476" y="2741612"/>
                </a:lnTo>
                <a:lnTo>
                  <a:pt x="4815064" y="2809875"/>
                </a:lnTo>
                <a:lnTo>
                  <a:pt x="4824589" y="2868612"/>
                </a:lnTo>
                <a:lnTo>
                  <a:pt x="4834114" y="2922587"/>
                </a:lnTo>
                <a:lnTo>
                  <a:pt x="4848401" y="2967037"/>
                </a:lnTo>
                <a:lnTo>
                  <a:pt x="4865864" y="3009900"/>
                </a:lnTo>
                <a:lnTo>
                  <a:pt x="4883326" y="3046412"/>
                </a:lnTo>
                <a:lnTo>
                  <a:pt x="4902376" y="3084512"/>
                </a:lnTo>
                <a:lnTo>
                  <a:pt x="4921426" y="3121025"/>
                </a:lnTo>
                <a:lnTo>
                  <a:pt x="4940476" y="3160712"/>
                </a:lnTo>
                <a:lnTo>
                  <a:pt x="4956351" y="3201987"/>
                </a:lnTo>
                <a:lnTo>
                  <a:pt x="4970639" y="3248025"/>
                </a:lnTo>
                <a:lnTo>
                  <a:pt x="4981751" y="3300412"/>
                </a:lnTo>
                <a:lnTo>
                  <a:pt x="4989689" y="3360737"/>
                </a:lnTo>
                <a:lnTo>
                  <a:pt x="4992864" y="3427412"/>
                </a:lnTo>
                <a:lnTo>
                  <a:pt x="4989689" y="3497262"/>
                </a:lnTo>
                <a:lnTo>
                  <a:pt x="4981751" y="3557587"/>
                </a:lnTo>
                <a:lnTo>
                  <a:pt x="4970639" y="3609975"/>
                </a:lnTo>
                <a:lnTo>
                  <a:pt x="4956351" y="3656012"/>
                </a:lnTo>
                <a:lnTo>
                  <a:pt x="4940476" y="3697287"/>
                </a:lnTo>
                <a:lnTo>
                  <a:pt x="4921426" y="3736975"/>
                </a:lnTo>
                <a:lnTo>
                  <a:pt x="4883326" y="3811587"/>
                </a:lnTo>
                <a:lnTo>
                  <a:pt x="4865864" y="3848100"/>
                </a:lnTo>
                <a:lnTo>
                  <a:pt x="4848401" y="3890962"/>
                </a:lnTo>
                <a:lnTo>
                  <a:pt x="4834114" y="3935412"/>
                </a:lnTo>
                <a:lnTo>
                  <a:pt x="4824589" y="3987800"/>
                </a:lnTo>
                <a:lnTo>
                  <a:pt x="4815064" y="4048125"/>
                </a:lnTo>
                <a:lnTo>
                  <a:pt x="4813476" y="4116387"/>
                </a:lnTo>
                <a:lnTo>
                  <a:pt x="4815064" y="4186237"/>
                </a:lnTo>
                <a:lnTo>
                  <a:pt x="4824589" y="4244975"/>
                </a:lnTo>
                <a:lnTo>
                  <a:pt x="4834114" y="4297362"/>
                </a:lnTo>
                <a:lnTo>
                  <a:pt x="4848401" y="4343400"/>
                </a:lnTo>
                <a:lnTo>
                  <a:pt x="4865864" y="4386262"/>
                </a:lnTo>
                <a:lnTo>
                  <a:pt x="4883326" y="4424362"/>
                </a:lnTo>
                <a:lnTo>
                  <a:pt x="4921426" y="4498975"/>
                </a:lnTo>
                <a:lnTo>
                  <a:pt x="4940476" y="4537075"/>
                </a:lnTo>
                <a:lnTo>
                  <a:pt x="4956351" y="4579937"/>
                </a:lnTo>
                <a:lnTo>
                  <a:pt x="4970639" y="4625975"/>
                </a:lnTo>
                <a:lnTo>
                  <a:pt x="4981751" y="4678362"/>
                </a:lnTo>
                <a:lnTo>
                  <a:pt x="4989689" y="4738687"/>
                </a:lnTo>
                <a:lnTo>
                  <a:pt x="4992864" y="4806950"/>
                </a:lnTo>
                <a:lnTo>
                  <a:pt x="4989689" y="4875212"/>
                </a:lnTo>
                <a:lnTo>
                  <a:pt x="4981751" y="4935537"/>
                </a:lnTo>
                <a:lnTo>
                  <a:pt x="4970639" y="4987925"/>
                </a:lnTo>
                <a:lnTo>
                  <a:pt x="4956351" y="5033962"/>
                </a:lnTo>
                <a:lnTo>
                  <a:pt x="4940476" y="5075237"/>
                </a:lnTo>
                <a:lnTo>
                  <a:pt x="4921426" y="5114925"/>
                </a:lnTo>
                <a:lnTo>
                  <a:pt x="4902376" y="5149850"/>
                </a:lnTo>
                <a:lnTo>
                  <a:pt x="4883326" y="5186362"/>
                </a:lnTo>
                <a:lnTo>
                  <a:pt x="4865864" y="5226050"/>
                </a:lnTo>
                <a:lnTo>
                  <a:pt x="4848401" y="5268912"/>
                </a:lnTo>
                <a:lnTo>
                  <a:pt x="4834114" y="5313362"/>
                </a:lnTo>
                <a:lnTo>
                  <a:pt x="4824589" y="5365750"/>
                </a:lnTo>
                <a:lnTo>
                  <a:pt x="4815064" y="5426075"/>
                </a:lnTo>
                <a:lnTo>
                  <a:pt x="4813476" y="5494337"/>
                </a:lnTo>
                <a:lnTo>
                  <a:pt x="4815064" y="5562600"/>
                </a:lnTo>
                <a:lnTo>
                  <a:pt x="4824589" y="5622925"/>
                </a:lnTo>
                <a:lnTo>
                  <a:pt x="4834114" y="5675312"/>
                </a:lnTo>
                <a:lnTo>
                  <a:pt x="4848401" y="5721350"/>
                </a:lnTo>
                <a:lnTo>
                  <a:pt x="4865864" y="5762625"/>
                </a:lnTo>
                <a:lnTo>
                  <a:pt x="4883326" y="5802312"/>
                </a:lnTo>
                <a:lnTo>
                  <a:pt x="4902376" y="5840412"/>
                </a:lnTo>
                <a:lnTo>
                  <a:pt x="4921426" y="5876925"/>
                </a:lnTo>
                <a:lnTo>
                  <a:pt x="4940476" y="5915025"/>
                </a:lnTo>
                <a:lnTo>
                  <a:pt x="4956351" y="5956300"/>
                </a:lnTo>
                <a:lnTo>
                  <a:pt x="4970639" y="6003925"/>
                </a:lnTo>
                <a:lnTo>
                  <a:pt x="4981751" y="6056312"/>
                </a:lnTo>
                <a:lnTo>
                  <a:pt x="4989689" y="6113462"/>
                </a:lnTo>
                <a:lnTo>
                  <a:pt x="4992864" y="6183312"/>
                </a:lnTo>
                <a:lnTo>
                  <a:pt x="4989689" y="6251575"/>
                </a:lnTo>
                <a:lnTo>
                  <a:pt x="4981751" y="6311900"/>
                </a:lnTo>
                <a:lnTo>
                  <a:pt x="4970639" y="6361112"/>
                </a:lnTo>
                <a:lnTo>
                  <a:pt x="4956351" y="6407150"/>
                </a:lnTo>
                <a:lnTo>
                  <a:pt x="4940476" y="6448425"/>
                </a:lnTo>
                <a:lnTo>
                  <a:pt x="4923014" y="6488112"/>
                </a:lnTo>
                <a:lnTo>
                  <a:pt x="4905551" y="6523037"/>
                </a:lnTo>
                <a:lnTo>
                  <a:pt x="4886501" y="6561137"/>
                </a:lnTo>
                <a:lnTo>
                  <a:pt x="4867451" y="6597650"/>
                </a:lnTo>
                <a:lnTo>
                  <a:pt x="4851576" y="6640512"/>
                </a:lnTo>
                <a:lnTo>
                  <a:pt x="4835701" y="6683375"/>
                </a:lnTo>
                <a:lnTo>
                  <a:pt x="4826176" y="6735762"/>
                </a:lnTo>
                <a:lnTo>
                  <a:pt x="4818239" y="6791325"/>
                </a:lnTo>
                <a:lnTo>
                  <a:pt x="4813476" y="6858000"/>
                </a:lnTo>
                <a:lnTo>
                  <a:pt x="0" y="6858000"/>
                </a:lnTo>
                <a:close/>
              </a:path>
            </a:pathLst>
          </a:custGeom>
          <a:solidFill>
            <a:schemeClr val="bg2"/>
          </a:solidFill>
          <a:ln w="0">
            <a:noFill/>
            <a:prstDash val="solid"/>
            <a:round/>
            <a:headEnd/>
            <a:tailEnd/>
          </a:ln>
        </p:spPr>
      </p:sp>
      <p:sp>
        <p:nvSpPr>
          <p:cNvPr id="24" name="Freeform: Shape 23">
            <a:extLst>
              <a:ext uri="{FF2B5EF4-FFF2-40B4-BE49-F238E27FC236}">
                <a16:creationId xmlns:a16="http://schemas.microsoft.com/office/drawing/2014/main" id="{FDB19D2F-9F08-47D1-A104-0BE7E30113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46365" y="2"/>
            <a:ext cx="5149751" cy="3402351"/>
          </a:xfrm>
          <a:custGeom>
            <a:avLst/>
            <a:gdLst>
              <a:gd name="connsiteX0" fmla="*/ 189795 w 5149751"/>
              <a:gd name="connsiteY0" fmla="*/ 0 h 3402351"/>
              <a:gd name="connsiteX1" fmla="*/ 5149751 w 5149751"/>
              <a:gd name="connsiteY1" fmla="*/ 0 h 3402351"/>
              <a:gd name="connsiteX2" fmla="*/ 5149751 w 5149751"/>
              <a:gd name="connsiteY2" fmla="*/ 3402351 h 3402351"/>
              <a:gd name="connsiteX3" fmla="*/ 1262 w 5149751"/>
              <a:gd name="connsiteY3" fmla="*/ 3402351 h 3402351"/>
              <a:gd name="connsiteX4" fmla="*/ 3359 w 5149751"/>
              <a:gd name="connsiteY4" fmla="*/ 3360737 h 3402351"/>
              <a:gd name="connsiteX5" fmla="*/ 11757 w 5149751"/>
              <a:gd name="connsiteY5" fmla="*/ 3300412 h 3402351"/>
              <a:gd name="connsiteX6" fmla="*/ 23514 w 5149751"/>
              <a:gd name="connsiteY6" fmla="*/ 3248025 h 3402351"/>
              <a:gd name="connsiteX7" fmla="*/ 38631 w 5149751"/>
              <a:gd name="connsiteY7" fmla="*/ 3201987 h 3402351"/>
              <a:gd name="connsiteX8" fmla="*/ 55427 w 5149751"/>
              <a:gd name="connsiteY8" fmla="*/ 3160712 h 3402351"/>
              <a:gd name="connsiteX9" fmla="*/ 75582 w 5149751"/>
              <a:gd name="connsiteY9" fmla="*/ 3121025 h 3402351"/>
              <a:gd name="connsiteX10" fmla="*/ 95737 w 5149751"/>
              <a:gd name="connsiteY10" fmla="*/ 3084512 h 3402351"/>
              <a:gd name="connsiteX11" fmla="*/ 115892 w 5149751"/>
              <a:gd name="connsiteY11" fmla="*/ 3046412 h 3402351"/>
              <a:gd name="connsiteX12" fmla="*/ 134368 w 5149751"/>
              <a:gd name="connsiteY12" fmla="*/ 3009900 h 3402351"/>
              <a:gd name="connsiteX13" fmla="*/ 152844 w 5149751"/>
              <a:gd name="connsiteY13" fmla="*/ 2967037 h 3402351"/>
              <a:gd name="connsiteX14" fmla="*/ 167959 w 5149751"/>
              <a:gd name="connsiteY14" fmla="*/ 2922587 h 3402351"/>
              <a:gd name="connsiteX15" fmla="*/ 178037 w 5149751"/>
              <a:gd name="connsiteY15" fmla="*/ 2868612 h 3402351"/>
              <a:gd name="connsiteX16" fmla="*/ 188115 w 5149751"/>
              <a:gd name="connsiteY16" fmla="*/ 2809875 h 3402351"/>
              <a:gd name="connsiteX17" fmla="*/ 189795 w 5149751"/>
              <a:gd name="connsiteY17" fmla="*/ 2741612 h 3402351"/>
              <a:gd name="connsiteX18" fmla="*/ 188115 w 5149751"/>
              <a:gd name="connsiteY18" fmla="*/ 2671762 h 3402351"/>
              <a:gd name="connsiteX19" fmla="*/ 178037 w 5149751"/>
              <a:gd name="connsiteY19" fmla="*/ 2613025 h 3402351"/>
              <a:gd name="connsiteX20" fmla="*/ 167959 w 5149751"/>
              <a:gd name="connsiteY20" fmla="*/ 2560637 h 3402351"/>
              <a:gd name="connsiteX21" fmla="*/ 152844 w 5149751"/>
              <a:gd name="connsiteY21" fmla="*/ 2513012 h 3402351"/>
              <a:gd name="connsiteX22" fmla="*/ 134368 w 5149751"/>
              <a:gd name="connsiteY22" fmla="*/ 2471737 h 3402351"/>
              <a:gd name="connsiteX23" fmla="*/ 115892 w 5149751"/>
              <a:gd name="connsiteY23" fmla="*/ 2433637 h 3402351"/>
              <a:gd name="connsiteX24" fmla="*/ 95737 w 5149751"/>
              <a:gd name="connsiteY24" fmla="*/ 2395537 h 3402351"/>
              <a:gd name="connsiteX25" fmla="*/ 75582 w 5149751"/>
              <a:gd name="connsiteY25" fmla="*/ 2359025 h 3402351"/>
              <a:gd name="connsiteX26" fmla="*/ 55427 w 5149751"/>
              <a:gd name="connsiteY26" fmla="*/ 2319337 h 3402351"/>
              <a:gd name="connsiteX27" fmla="*/ 38631 w 5149751"/>
              <a:gd name="connsiteY27" fmla="*/ 2278062 h 3402351"/>
              <a:gd name="connsiteX28" fmla="*/ 23514 w 5149751"/>
              <a:gd name="connsiteY28" fmla="*/ 2232025 h 3402351"/>
              <a:gd name="connsiteX29" fmla="*/ 11757 w 5149751"/>
              <a:gd name="connsiteY29" fmla="*/ 2179637 h 3402351"/>
              <a:gd name="connsiteX30" fmla="*/ 3359 w 5149751"/>
              <a:gd name="connsiteY30" fmla="*/ 2119312 h 3402351"/>
              <a:gd name="connsiteX31" fmla="*/ 0 w 5149751"/>
              <a:gd name="connsiteY31" fmla="*/ 2051050 h 3402351"/>
              <a:gd name="connsiteX32" fmla="*/ 3359 w 5149751"/>
              <a:gd name="connsiteY32" fmla="*/ 1982787 h 3402351"/>
              <a:gd name="connsiteX33" fmla="*/ 11757 w 5149751"/>
              <a:gd name="connsiteY33" fmla="*/ 1922462 h 3402351"/>
              <a:gd name="connsiteX34" fmla="*/ 23514 w 5149751"/>
              <a:gd name="connsiteY34" fmla="*/ 1870075 h 3402351"/>
              <a:gd name="connsiteX35" fmla="*/ 38631 w 5149751"/>
              <a:gd name="connsiteY35" fmla="*/ 1824037 h 3402351"/>
              <a:gd name="connsiteX36" fmla="*/ 55427 w 5149751"/>
              <a:gd name="connsiteY36" fmla="*/ 1782762 h 3402351"/>
              <a:gd name="connsiteX37" fmla="*/ 75582 w 5149751"/>
              <a:gd name="connsiteY37" fmla="*/ 1743075 h 3402351"/>
              <a:gd name="connsiteX38" fmla="*/ 95737 w 5149751"/>
              <a:gd name="connsiteY38" fmla="*/ 1708150 h 3402351"/>
              <a:gd name="connsiteX39" fmla="*/ 115892 w 5149751"/>
              <a:gd name="connsiteY39" fmla="*/ 1671637 h 3402351"/>
              <a:gd name="connsiteX40" fmla="*/ 134368 w 5149751"/>
              <a:gd name="connsiteY40" fmla="*/ 1631950 h 3402351"/>
              <a:gd name="connsiteX41" fmla="*/ 152844 w 5149751"/>
              <a:gd name="connsiteY41" fmla="*/ 1589087 h 3402351"/>
              <a:gd name="connsiteX42" fmla="*/ 167959 w 5149751"/>
              <a:gd name="connsiteY42" fmla="*/ 1544637 h 3402351"/>
              <a:gd name="connsiteX43" fmla="*/ 178037 w 5149751"/>
              <a:gd name="connsiteY43" fmla="*/ 1492250 h 3402351"/>
              <a:gd name="connsiteX44" fmla="*/ 188115 w 5149751"/>
              <a:gd name="connsiteY44" fmla="*/ 1431925 h 3402351"/>
              <a:gd name="connsiteX45" fmla="*/ 189795 w 5149751"/>
              <a:gd name="connsiteY45" fmla="*/ 1363662 h 3402351"/>
              <a:gd name="connsiteX46" fmla="*/ 188115 w 5149751"/>
              <a:gd name="connsiteY46" fmla="*/ 1295400 h 3402351"/>
              <a:gd name="connsiteX47" fmla="*/ 178037 w 5149751"/>
              <a:gd name="connsiteY47" fmla="*/ 1235075 h 3402351"/>
              <a:gd name="connsiteX48" fmla="*/ 167959 w 5149751"/>
              <a:gd name="connsiteY48" fmla="*/ 1182687 h 3402351"/>
              <a:gd name="connsiteX49" fmla="*/ 152844 w 5149751"/>
              <a:gd name="connsiteY49" fmla="*/ 1136650 h 3402351"/>
              <a:gd name="connsiteX50" fmla="*/ 134368 w 5149751"/>
              <a:gd name="connsiteY50" fmla="*/ 1095375 h 3402351"/>
              <a:gd name="connsiteX51" fmla="*/ 115892 w 5149751"/>
              <a:gd name="connsiteY51" fmla="*/ 1055687 h 3402351"/>
              <a:gd name="connsiteX52" fmla="*/ 95737 w 5149751"/>
              <a:gd name="connsiteY52" fmla="*/ 1017587 h 3402351"/>
              <a:gd name="connsiteX53" fmla="*/ 75582 w 5149751"/>
              <a:gd name="connsiteY53" fmla="*/ 981075 h 3402351"/>
              <a:gd name="connsiteX54" fmla="*/ 55427 w 5149751"/>
              <a:gd name="connsiteY54" fmla="*/ 942975 h 3402351"/>
              <a:gd name="connsiteX55" fmla="*/ 38631 w 5149751"/>
              <a:gd name="connsiteY55" fmla="*/ 901700 h 3402351"/>
              <a:gd name="connsiteX56" fmla="*/ 23514 w 5149751"/>
              <a:gd name="connsiteY56" fmla="*/ 854075 h 3402351"/>
              <a:gd name="connsiteX57" fmla="*/ 11757 w 5149751"/>
              <a:gd name="connsiteY57" fmla="*/ 801687 h 3402351"/>
              <a:gd name="connsiteX58" fmla="*/ 3359 w 5149751"/>
              <a:gd name="connsiteY58" fmla="*/ 744537 h 3402351"/>
              <a:gd name="connsiteX59" fmla="*/ 0 w 5149751"/>
              <a:gd name="connsiteY59" fmla="*/ 673100 h 3402351"/>
              <a:gd name="connsiteX60" fmla="*/ 3359 w 5149751"/>
              <a:gd name="connsiteY60" fmla="*/ 606425 h 3402351"/>
              <a:gd name="connsiteX61" fmla="*/ 11757 w 5149751"/>
              <a:gd name="connsiteY61" fmla="*/ 546100 h 3402351"/>
              <a:gd name="connsiteX62" fmla="*/ 23514 w 5149751"/>
              <a:gd name="connsiteY62" fmla="*/ 496887 h 3402351"/>
              <a:gd name="connsiteX63" fmla="*/ 38631 w 5149751"/>
              <a:gd name="connsiteY63" fmla="*/ 450850 h 3402351"/>
              <a:gd name="connsiteX64" fmla="*/ 55427 w 5149751"/>
              <a:gd name="connsiteY64" fmla="*/ 409575 h 3402351"/>
              <a:gd name="connsiteX65" fmla="*/ 73902 w 5149751"/>
              <a:gd name="connsiteY65" fmla="*/ 369887 h 3402351"/>
              <a:gd name="connsiteX66" fmla="*/ 92378 w 5149751"/>
              <a:gd name="connsiteY66" fmla="*/ 334962 h 3402351"/>
              <a:gd name="connsiteX67" fmla="*/ 112533 w 5149751"/>
              <a:gd name="connsiteY67" fmla="*/ 296862 h 3402351"/>
              <a:gd name="connsiteX68" fmla="*/ 132688 w 5149751"/>
              <a:gd name="connsiteY68" fmla="*/ 260350 h 3402351"/>
              <a:gd name="connsiteX69" fmla="*/ 149484 w 5149751"/>
              <a:gd name="connsiteY69" fmla="*/ 217487 h 3402351"/>
              <a:gd name="connsiteX70" fmla="*/ 166280 w 5149751"/>
              <a:gd name="connsiteY70" fmla="*/ 174625 h 3402351"/>
              <a:gd name="connsiteX71" fmla="*/ 176358 w 5149751"/>
              <a:gd name="connsiteY71" fmla="*/ 122237 h 3402351"/>
              <a:gd name="connsiteX72" fmla="*/ 184755 w 5149751"/>
              <a:gd name="connsiteY72" fmla="*/ 66675 h 340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5149751" h="3402351">
                <a:moveTo>
                  <a:pt x="189795" y="0"/>
                </a:moveTo>
                <a:lnTo>
                  <a:pt x="5149751" y="0"/>
                </a:lnTo>
                <a:lnTo>
                  <a:pt x="5149751" y="3402351"/>
                </a:lnTo>
                <a:lnTo>
                  <a:pt x="1262" y="3402351"/>
                </a:lnTo>
                <a:lnTo>
                  <a:pt x="3359" y="3360737"/>
                </a:lnTo>
                <a:lnTo>
                  <a:pt x="11757" y="3300412"/>
                </a:lnTo>
                <a:lnTo>
                  <a:pt x="23514" y="3248025"/>
                </a:lnTo>
                <a:lnTo>
                  <a:pt x="38631" y="3201987"/>
                </a:lnTo>
                <a:lnTo>
                  <a:pt x="55427" y="3160712"/>
                </a:lnTo>
                <a:lnTo>
                  <a:pt x="75582" y="3121025"/>
                </a:lnTo>
                <a:lnTo>
                  <a:pt x="95737" y="3084512"/>
                </a:lnTo>
                <a:lnTo>
                  <a:pt x="115892" y="3046412"/>
                </a:lnTo>
                <a:lnTo>
                  <a:pt x="134368" y="3009900"/>
                </a:lnTo>
                <a:lnTo>
                  <a:pt x="152844" y="2967037"/>
                </a:lnTo>
                <a:lnTo>
                  <a:pt x="167959" y="2922587"/>
                </a:lnTo>
                <a:lnTo>
                  <a:pt x="178037" y="2868612"/>
                </a:lnTo>
                <a:lnTo>
                  <a:pt x="188115" y="2809875"/>
                </a:lnTo>
                <a:lnTo>
                  <a:pt x="189795" y="2741612"/>
                </a:lnTo>
                <a:lnTo>
                  <a:pt x="188115" y="2671762"/>
                </a:lnTo>
                <a:lnTo>
                  <a:pt x="178037" y="2613025"/>
                </a:lnTo>
                <a:lnTo>
                  <a:pt x="167959" y="2560637"/>
                </a:lnTo>
                <a:lnTo>
                  <a:pt x="152844" y="2513012"/>
                </a:lnTo>
                <a:lnTo>
                  <a:pt x="134368" y="2471737"/>
                </a:lnTo>
                <a:lnTo>
                  <a:pt x="115892" y="2433637"/>
                </a:lnTo>
                <a:lnTo>
                  <a:pt x="95737" y="2395537"/>
                </a:lnTo>
                <a:lnTo>
                  <a:pt x="75582" y="2359025"/>
                </a:lnTo>
                <a:lnTo>
                  <a:pt x="55427" y="2319337"/>
                </a:lnTo>
                <a:lnTo>
                  <a:pt x="38631" y="2278062"/>
                </a:lnTo>
                <a:lnTo>
                  <a:pt x="23514" y="2232025"/>
                </a:lnTo>
                <a:lnTo>
                  <a:pt x="11757" y="2179637"/>
                </a:lnTo>
                <a:lnTo>
                  <a:pt x="3359" y="2119312"/>
                </a:lnTo>
                <a:lnTo>
                  <a:pt x="0" y="2051050"/>
                </a:lnTo>
                <a:lnTo>
                  <a:pt x="3359" y="1982787"/>
                </a:lnTo>
                <a:lnTo>
                  <a:pt x="11757" y="1922462"/>
                </a:lnTo>
                <a:lnTo>
                  <a:pt x="23514" y="1870075"/>
                </a:lnTo>
                <a:lnTo>
                  <a:pt x="38631" y="1824037"/>
                </a:lnTo>
                <a:lnTo>
                  <a:pt x="55427" y="1782762"/>
                </a:lnTo>
                <a:lnTo>
                  <a:pt x="75582" y="1743075"/>
                </a:lnTo>
                <a:lnTo>
                  <a:pt x="95737" y="1708150"/>
                </a:lnTo>
                <a:lnTo>
                  <a:pt x="115892" y="1671637"/>
                </a:lnTo>
                <a:lnTo>
                  <a:pt x="134368" y="1631950"/>
                </a:lnTo>
                <a:lnTo>
                  <a:pt x="152844" y="1589087"/>
                </a:lnTo>
                <a:lnTo>
                  <a:pt x="167959" y="1544637"/>
                </a:lnTo>
                <a:lnTo>
                  <a:pt x="178037" y="1492250"/>
                </a:lnTo>
                <a:lnTo>
                  <a:pt x="188115" y="1431925"/>
                </a:lnTo>
                <a:lnTo>
                  <a:pt x="189795" y="1363662"/>
                </a:lnTo>
                <a:lnTo>
                  <a:pt x="188115" y="1295400"/>
                </a:lnTo>
                <a:lnTo>
                  <a:pt x="178037" y="1235075"/>
                </a:lnTo>
                <a:lnTo>
                  <a:pt x="167959" y="1182687"/>
                </a:lnTo>
                <a:lnTo>
                  <a:pt x="152844" y="1136650"/>
                </a:lnTo>
                <a:lnTo>
                  <a:pt x="134368" y="1095375"/>
                </a:lnTo>
                <a:lnTo>
                  <a:pt x="115892" y="1055687"/>
                </a:lnTo>
                <a:lnTo>
                  <a:pt x="95737" y="1017587"/>
                </a:lnTo>
                <a:lnTo>
                  <a:pt x="75582" y="981075"/>
                </a:lnTo>
                <a:lnTo>
                  <a:pt x="55427" y="942975"/>
                </a:lnTo>
                <a:lnTo>
                  <a:pt x="38631" y="901700"/>
                </a:lnTo>
                <a:lnTo>
                  <a:pt x="23514" y="854075"/>
                </a:lnTo>
                <a:lnTo>
                  <a:pt x="11757" y="801687"/>
                </a:lnTo>
                <a:lnTo>
                  <a:pt x="3359" y="744537"/>
                </a:lnTo>
                <a:lnTo>
                  <a:pt x="0" y="673100"/>
                </a:lnTo>
                <a:lnTo>
                  <a:pt x="3359" y="606425"/>
                </a:lnTo>
                <a:lnTo>
                  <a:pt x="11757" y="546100"/>
                </a:lnTo>
                <a:lnTo>
                  <a:pt x="23514" y="496887"/>
                </a:lnTo>
                <a:lnTo>
                  <a:pt x="38631" y="450850"/>
                </a:lnTo>
                <a:lnTo>
                  <a:pt x="55427" y="409575"/>
                </a:lnTo>
                <a:lnTo>
                  <a:pt x="73902" y="369887"/>
                </a:lnTo>
                <a:lnTo>
                  <a:pt x="92378" y="334962"/>
                </a:lnTo>
                <a:lnTo>
                  <a:pt x="112533" y="296862"/>
                </a:lnTo>
                <a:lnTo>
                  <a:pt x="132688" y="260350"/>
                </a:lnTo>
                <a:lnTo>
                  <a:pt x="149484" y="217487"/>
                </a:lnTo>
                <a:lnTo>
                  <a:pt x="166280" y="174625"/>
                </a:lnTo>
                <a:lnTo>
                  <a:pt x="176358" y="122237"/>
                </a:lnTo>
                <a:lnTo>
                  <a:pt x="184755" y="66675"/>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EDDC619B-7F37-4A93-ADCA-7EAE09EE98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46364" y="3511830"/>
            <a:ext cx="5149751" cy="3346171"/>
          </a:xfrm>
          <a:custGeom>
            <a:avLst/>
            <a:gdLst>
              <a:gd name="connsiteX0" fmla="*/ 5387 w 5149751"/>
              <a:gd name="connsiteY0" fmla="*/ 0 h 3346171"/>
              <a:gd name="connsiteX1" fmla="*/ 5149751 w 5149751"/>
              <a:gd name="connsiteY1" fmla="*/ 0 h 3346171"/>
              <a:gd name="connsiteX2" fmla="*/ 5149751 w 5149751"/>
              <a:gd name="connsiteY2" fmla="*/ 3346171 h 3346171"/>
              <a:gd name="connsiteX3" fmla="*/ 189795 w 5149751"/>
              <a:gd name="connsiteY3" fmla="*/ 3346171 h 3346171"/>
              <a:gd name="connsiteX4" fmla="*/ 184755 w 5149751"/>
              <a:gd name="connsiteY4" fmla="*/ 3279496 h 3346171"/>
              <a:gd name="connsiteX5" fmla="*/ 176358 w 5149751"/>
              <a:gd name="connsiteY5" fmla="*/ 3223933 h 3346171"/>
              <a:gd name="connsiteX6" fmla="*/ 166280 w 5149751"/>
              <a:gd name="connsiteY6" fmla="*/ 3171546 h 3346171"/>
              <a:gd name="connsiteX7" fmla="*/ 149484 w 5149751"/>
              <a:gd name="connsiteY7" fmla="*/ 3128683 h 3346171"/>
              <a:gd name="connsiteX8" fmla="*/ 132688 w 5149751"/>
              <a:gd name="connsiteY8" fmla="*/ 3085821 h 3346171"/>
              <a:gd name="connsiteX9" fmla="*/ 112533 w 5149751"/>
              <a:gd name="connsiteY9" fmla="*/ 3049308 h 3346171"/>
              <a:gd name="connsiteX10" fmla="*/ 92378 w 5149751"/>
              <a:gd name="connsiteY10" fmla="*/ 3011208 h 3346171"/>
              <a:gd name="connsiteX11" fmla="*/ 73902 w 5149751"/>
              <a:gd name="connsiteY11" fmla="*/ 2976283 h 3346171"/>
              <a:gd name="connsiteX12" fmla="*/ 55427 w 5149751"/>
              <a:gd name="connsiteY12" fmla="*/ 2936596 h 3346171"/>
              <a:gd name="connsiteX13" fmla="*/ 38631 w 5149751"/>
              <a:gd name="connsiteY13" fmla="*/ 2895321 h 3346171"/>
              <a:gd name="connsiteX14" fmla="*/ 23514 w 5149751"/>
              <a:gd name="connsiteY14" fmla="*/ 2849283 h 3346171"/>
              <a:gd name="connsiteX15" fmla="*/ 11757 w 5149751"/>
              <a:gd name="connsiteY15" fmla="*/ 2800071 h 3346171"/>
              <a:gd name="connsiteX16" fmla="*/ 3359 w 5149751"/>
              <a:gd name="connsiteY16" fmla="*/ 2739746 h 3346171"/>
              <a:gd name="connsiteX17" fmla="*/ 0 w 5149751"/>
              <a:gd name="connsiteY17" fmla="*/ 2671483 h 3346171"/>
              <a:gd name="connsiteX18" fmla="*/ 3359 w 5149751"/>
              <a:gd name="connsiteY18" fmla="*/ 2601633 h 3346171"/>
              <a:gd name="connsiteX19" fmla="*/ 11757 w 5149751"/>
              <a:gd name="connsiteY19" fmla="*/ 2544483 h 3346171"/>
              <a:gd name="connsiteX20" fmla="*/ 23514 w 5149751"/>
              <a:gd name="connsiteY20" fmla="*/ 2492096 h 3346171"/>
              <a:gd name="connsiteX21" fmla="*/ 38631 w 5149751"/>
              <a:gd name="connsiteY21" fmla="*/ 2444471 h 3346171"/>
              <a:gd name="connsiteX22" fmla="*/ 55427 w 5149751"/>
              <a:gd name="connsiteY22" fmla="*/ 2403196 h 3346171"/>
              <a:gd name="connsiteX23" fmla="*/ 75582 w 5149751"/>
              <a:gd name="connsiteY23" fmla="*/ 2365096 h 3346171"/>
              <a:gd name="connsiteX24" fmla="*/ 95737 w 5149751"/>
              <a:gd name="connsiteY24" fmla="*/ 2328583 h 3346171"/>
              <a:gd name="connsiteX25" fmla="*/ 115892 w 5149751"/>
              <a:gd name="connsiteY25" fmla="*/ 2290483 h 3346171"/>
              <a:gd name="connsiteX26" fmla="*/ 134368 w 5149751"/>
              <a:gd name="connsiteY26" fmla="*/ 2250796 h 3346171"/>
              <a:gd name="connsiteX27" fmla="*/ 152844 w 5149751"/>
              <a:gd name="connsiteY27" fmla="*/ 2209521 h 3346171"/>
              <a:gd name="connsiteX28" fmla="*/ 167959 w 5149751"/>
              <a:gd name="connsiteY28" fmla="*/ 2163483 h 3346171"/>
              <a:gd name="connsiteX29" fmla="*/ 178037 w 5149751"/>
              <a:gd name="connsiteY29" fmla="*/ 2111096 h 3346171"/>
              <a:gd name="connsiteX30" fmla="*/ 188115 w 5149751"/>
              <a:gd name="connsiteY30" fmla="*/ 2050771 h 3346171"/>
              <a:gd name="connsiteX31" fmla="*/ 189795 w 5149751"/>
              <a:gd name="connsiteY31" fmla="*/ 1982508 h 3346171"/>
              <a:gd name="connsiteX32" fmla="*/ 188115 w 5149751"/>
              <a:gd name="connsiteY32" fmla="*/ 1914246 h 3346171"/>
              <a:gd name="connsiteX33" fmla="*/ 178037 w 5149751"/>
              <a:gd name="connsiteY33" fmla="*/ 1853921 h 3346171"/>
              <a:gd name="connsiteX34" fmla="*/ 167959 w 5149751"/>
              <a:gd name="connsiteY34" fmla="*/ 1801533 h 3346171"/>
              <a:gd name="connsiteX35" fmla="*/ 152844 w 5149751"/>
              <a:gd name="connsiteY35" fmla="*/ 1757083 h 3346171"/>
              <a:gd name="connsiteX36" fmla="*/ 134368 w 5149751"/>
              <a:gd name="connsiteY36" fmla="*/ 1714221 h 3346171"/>
              <a:gd name="connsiteX37" fmla="*/ 115892 w 5149751"/>
              <a:gd name="connsiteY37" fmla="*/ 1674533 h 3346171"/>
              <a:gd name="connsiteX38" fmla="*/ 95737 w 5149751"/>
              <a:gd name="connsiteY38" fmla="*/ 1638021 h 3346171"/>
              <a:gd name="connsiteX39" fmla="*/ 75582 w 5149751"/>
              <a:gd name="connsiteY39" fmla="*/ 1603096 h 3346171"/>
              <a:gd name="connsiteX40" fmla="*/ 55427 w 5149751"/>
              <a:gd name="connsiteY40" fmla="*/ 1563408 h 3346171"/>
              <a:gd name="connsiteX41" fmla="*/ 38631 w 5149751"/>
              <a:gd name="connsiteY41" fmla="*/ 1522133 h 3346171"/>
              <a:gd name="connsiteX42" fmla="*/ 23514 w 5149751"/>
              <a:gd name="connsiteY42" fmla="*/ 1476096 h 3346171"/>
              <a:gd name="connsiteX43" fmla="*/ 11757 w 5149751"/>
              <a:gd name="connsiteY43" fmla="*/ 1423708 h 3346171"/>
              <a:gd name="connsiteX44" fmla="*/ 3359 w 5149751"/>
              <a:gd name="connsiteY44" fmla="*/ 1363383 h 3346171"/>
              <a:gd name="connsiteX45" fmla="*/ 0 w 5149751"/>
              <a:gd name="connsiteY45" fmla="*/ 1295121 h 3346171"/>
              <a:gd name="connsiteX46" fmla="*/ 3359 w 5149751"/>
              <a:gd name="connsiteY46" fmla="*/ 1226858 h 3346171"/>
              <a:gd name="connsiteX47" fmla="*/ 11757 w 5149751"/>
              <a:gd name="connsiteY47" fmla="*/ 1166533 h 3346171"/>
              <a:gd name="connsiteX48" fmla="*/ 23514 w 5149751"/>
              <a:gd name="connsiteY48" fmla="*/ 1114146 h 3346171"/>
              <a:gd name="connsiteX49" fmla="*/ 38631 w 5149751"/>
              <a:gd name="connsiteY49" fmla="*/ 1068108 h 3346171"/>
              <a:gd name="connsiteX50" fmla="*/ 55427 w 5149751"/>
              <a:gd name="connsiteY50" fmla="*/ 1025246 h 3346171"/>
              <a:gd name="connsiteX51" fmla="*/ 75582 w 5149751"/>
              <a:gd name="connsiteY51" fmla="*/ 987146 h 3346171"/>
              <a:gd name="connsiteX52" fmla="*/ 115892 w 5149751"/>
              <a:gd name="connsiteY52" fmla="*/ 912533 h 3346171"/>
              <a:gd name="connsiteX53" fmla="*/ 134368 w 5149751"/>
              <a:gd name="connsiteY53" fmla="*/ 874433 h 3346171"/>
              <a:gd name="connsiteX54" fmla="*/ 152844 w 5149751"/>
              <a:gd name="connsiteY54" fmla="*/ 831571 h 3346171"/>
              <a:gd name="connsiteX55" fmla="*/ 167959 w 5149751"/>
              <a:gd name="connsiteY55" fmla="*/ 785533 h 3346171"/>
              <a:gd name="connsiteX56" fmla="*/ 178037 w 5149751"/>
              <a:gd name="connsiteY56" fmla="*/ 733146 h 3346171"/>
              <a:gd name="connsiteX57" fmla="*/ 188115 w 5149751"/>
              <a:gd name="connsiteY57" fmla="*/ 674408 h 3346171"/>
              <a:gd name="connsiteX58" fmla="*/ 189795 w 5149751"/>
              <a:gd name="connsiteY58" fmla="*/ 604558 h 3346171"/>
              <a:gd name="connsiteX59" fmla="*/ 188115 w 5149751"/>
              <a:gd name="connsiteY59" fmla="*/ 536296 h 3346171"/>
              <a:gd name="connsiteX60" fmla="*/ 178037 w 5149751"/>
              <a:gd name="connsiteY60" fmla="*/ 475971 h 3346171"/>
              <a:gd name="connsiteX61" fmla="*/ 167959 w 5149751"/>
              <a:gd name="connsiteY61" fmla="*/ 423583 h 3346171"/>
              <a:gd name="connsiteX62" fmla="*/ 152844 w 5149751"/>
              <a:gd name="connsiteY62" fmla="*/ 379133 h 3346171"/>
              <a:gd name="connsiteX63" fmla="*/ 134368 w 5149751"/>
              <a:gd name="connsiteY63" fmla="*/ 336271 h 3346171"/>
              <a:gd name="connsiteX64" fmla="*/ 115892 w 5149751"/>
              <a:gd name="connsiteY64" fmla="*/ 299758 h 3346171"/>
              <a:gd name="connsiteX65" fmla="*/ 75582 w 5149751"/>
              <a:gd name="connsiteY65" fmla="*/ 225146 h 3346171"/>
              <a:gd name="connsiteX66" fmla="*/ 55427 w 5149751"/>
              <a:gd name="connsiteY66" fmla="*/ 185458 h 3346171"/>
              <a:gd name="connsiteX67" fmla="*/ 38631 w 5149751"/>
              <a:gd name="connsiteY67" fmla="*/ 144183 h 3346171"/>
              <a:gd name="connsiteX68" fmla="*/ 23514 w 5149751"/>
              <a:gd name="connsiteY68" fmla="*/ 98146 h 3346171"/>
              <a:gd name="connsiteX69" fmla="*/ 11757 w 5149751"/>
              <a:gd name="connsiteY69" fmla="*/ 45758 h 3346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5149751" h="3346171">
                <a:moveTo>
                  <a:pt x="5387" y="0"/>
                </a:moveTo>
                <a:lnTo>
                  <a:pt x="5149751" y="0"/>
                </a:lnTo>
                <a:lnTo>
                  <a:pt x="5149751" y="3346171"/>
                </a:lnTo>
                <a:lnTo>
                  <a:pt x="189795" y="3346171"/>
                </a:lnTo>
                <a:lnTo>
                  <a:pt x="184755" y="3279496"/>
                </a:lnTo>
                <a:lnTo>
                  <a:pt x="176358" y="3223933"/>
                </a:lnTo>
                <a:lnTo>
                  <a:pt x="166280" y="3171546"/>
                </a:lnTo>
                <a:lnTo>
                  <a:pt x="149484" y="3128683"/>
                </a:lnTo>
                <a:lnTo>
                  <a:pt x="132688" y="3085821"/>
                </a:lnTo>
                <a:lnTo>
                  <a:pt x="112533" y="3049308"/>
                </a:lnTo>
                <a:lnTo>
                  <a:pt x="92378" y="3011208"/>
                </a:lnTo>
                <a:lnTo>
                  <a:pt x="73902" y="2976283"/>
                </a:lnTo>
                <a:lnTo>
                  <a:pt x="55427" y="2936596"/>
                </a:lnTo>
                <a:lnTo>
                  <a:pt x="38631" y="2895321"/>
                </a:lnTo>
                <a:lnTo>
                  <a:pt x="23514" y="2849283"/>
                </a:lnTo>
                <a:lnTo>
                  <a:pt x="11757" y="2800071"/>
                </a:lnTo>
                <a:lnTo>
                  <a:pt x="3359" y="2739746"/>
                </a:lnTo>
                <a:lnTo>
                  <a:pt x="0" y="2671483"/>
                </a:lnTo>
                <a:lnTo>
                  <a:pt x="3359" y="2601633"/>
                </a:lnTo>
                <a:lnTo>
                  <a:pt x="11757" y="2544483"/>
                </a:lnTo>
                <a:lnTo>
                  <a:pt x="23514" y="2492096"/>
                </a:lnTo>
                <a:lnTo>
                  <a:pt x="38631" y="2444471"/>
                </a:lnTo>
                <a:lnTo>
                  <a:pt x="55427" y="2403196"/>
                </a:lnTo>
                <a:lnTo>
                  <a:pt x="75582" y="2365096"/>
                </a:lnTo>
                <a:lnTo>
                  <a:pt x="95737" y="2328583"/>
                </a:lnTo>
                <a:lnTo>
                  <a:pt x="115892" y="2290483"/>
                </a:lnTo>
                <a:lnTo>
                  <a:pt x="134368" y="2250796"/>
                </a:lnTo>
                <a:lnTo>
                  <a:pt x="152844" y="2209521"/>
                </a:lnTo>
                <a:lnTo>
                  <a:pt x="167959" y="2163483"/>
                </a:lnTo>
                <a:lnTo>
                  <a:pt x="178037" y="2111096"/>
                </a:lnTo>
                <a:lnTo>
                  <a:pt x="188115" y="2050771"/>
                </a:lnTo>
                <a:lnTo>
                  <a:pt x="189795" y="1982508"/>
                </a:lnTo>
                <a:lnTo>
                  <a:pt x="188115" y="1914246"/>
                </a:lnTo>
                <a:lnTo>
                  <a:pt x="178037" y="1853921"/>
                </a:lnTo>
                <a:lnTo>
                  <a:pt x="167959" y="1801533"/>
                </a:lnTo>
                <a:lnTo>
                  <a:pt x="152844" y="1757083"/>
                </a:lnTo>
                <a:lnTo>
                  <a:pt x="134368" y="1714221"/>
                </a:lnTo>
                <a:lnTo>
                  <a:pt x="115892" y="1674533"/>
                </a:lnTo>
                <a:lnTo>
                  <a:pt x="95737" y="1638021"/>
                </a:lnTo>
                <a:lnTo>
                  <a:pt x="75582" y="1603096"/>
                </a:lnTo>
                <a:lnTo>
                  <a:pt x="55427" y="1563408"/>
                </a:lnTo>
                <a:lnTo>
                  <a:pt x="38631" y="1522133"/>
                </a:lnTo>
                <a:lnTo>
                  <a:pt x="23514" y="1476096"/>
                </a:lnTo>
                <a:lnTo>
                  <a:pt x="11757" y="1423708"/>
                </a:lnTo>
                <a:lnTo>
                  <a:pt x="3359" y="1363383"/>
                </a:lnTo>
                <a:lnTo>
                  <a:pt x="0" y="1295121"/>
                </a:lnTo>
                <a:lnTo>
                  <a:pt x="3359" y="1226858"/>
                </a:lnTo>
                <a:lnTo>
                  <a:pt x="11757" y="1166533"/>
                </a:lnTo>
                <a:lnTo>
                  <a:pt x="23514" y="1114146"/>
                </a:lnTo>
                <a:lnTo>
                  <a:pt x="38631" y="1068108"/>
                </a:lnTo>
                <a:lnTo>
                  <a:pt x="55427" y="1025246"/>
                </a:lnTo>
                <a:lnTo>
                  <a:pt x="75582" y="987146"/>
                </a:lnTo>
                <a:lnTo>
                  <a:pt x="115892" y="912533"/>
                </a:lnTo>
                <a:lnTo>
                  <a:pt x="134368" y="874433"/>
                </a:lnTo>
                <a:lnTo>
                  <a:pt x="152844" y="831571"/>
                </a:lnTo>
                <a:lnTo>
                  <a:pt x="167959" y="785533"/>
                </a:lnTo>
                <a:lnTo>
                  <a:pt x="178037" y="733146"/>
                </a:lnTo>
                <a:lnTo>
                  <a:pt x="188115" y="674408"/>
                </a:lnTo>
                <a:lnTo>
                  <a:pt x="189795" y="604558"/>
                </a:lnTo>
                <a:lnTo>
                  <a:pt x="188115" y="536296"/>
                </a:lnTo>
                <a:lnTo>
                  <a:pt x="178037" y="475971"/>
                </a:lnTo>
                <a:lnTo>
                  <a:pt x="167959" y="423583"/>
                </a:lnTo>
                <a:lnTo>
                  <a:pt x="152844" y="379133"/>
                </a:lnTo>
                <a:lnTo>
                  <a:pt x="134368" y="336271"/>
                </a:lnTo>
                <a:lnTo>
                  <a:pt x="115892" y="299758"/>
                </a:lnTo>
                <a:lnTo>
                  <a:pt x="75582" y="225146"/>
                </a:lnTo>
                <a:lnTo>
                  <a:pt x="55427" y="185458"/>
                </a:lnTo>
                <a:lnTo>
                  <a:pt x="38631" y="144183"/>
                </a:lnTo>
                <a:lnTo>
                  <a:pt x="23514" y="98146"/>
                </a:lnTo>
                <a:lnTo>
                  <a:pt x="11757" y="4575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Picture 8" descr="A close - up of a gas mask&#10;&#10;Description automatically generated with low confidence">
            <a:extLst>
              <a:ext uri="{FF2B5EF4-FFF2-40B4-BE49-F238E27FC236}">
                <a16:creationId xmlns:a16="http://schemas.microsoft.com/office/drawing/2014/main" id="{8DCACA04-1988-4E9F-9829-77B2DF19102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834723" y="527132"/>
            <a:ext cx="3920640" cy="2520412"/>
          </a:xfrm>
          <a:prstGeom prst="rect">
            <a:avLst/>
          </a:prstGeom>
        </p:spPr>
      </p:pic>
      <p:pic>
        <p:nvPicPr>
          <p:cNvPr id="5" name="Picture 4" descr="Icon&#10;&#10;Description automatically generated">
            <a:extLst>
              <a:ext uri="{FF2B5EF4-FFF2-40B4-BE49-F238E27FC236}">
                <a16:creationId xmlns:a16="http://schemas.microsoft.com/office/drawing/2014/main" id="{94786A60-AB04-47A9-BBA3-0D6567E35D2F}"/>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2" b="7115"/>
          <a:stretch/>
        </p:blipFill>
        <p:spPr>
          <a:xfrm>
            <a:off x="8217987" y="3728632"/>
            <a:ext cx="2806503" cy="2803089"/>
          </a:xfrm>
          <a:prstGeom prst="rect">
            <a:avLst/>
          </a:prstGeom>
        </p:spPr>
      </p:pic>
    </p:spTree>
    <p:extLst>
      <p:ext uri="{BB962C8B-B14F-4D97-AF65-F5344CB8AC3E}">
        <p14:creationId xmlns:p14="http://schemas.microsoft.com/office/powerpoint/2010/main" val="29641451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2E7E9-B165-4458-A10A-E6934D6A1698}"/>
              </a:ext>
            </a:extLst>
          </p:cNvPr>
          <p:cNvSpPr>
            <a:spLocks noGrp="1"/>
          </p:cNvSpPr>
          <p:nvPr>
            <p:ph type="title"/>
          </p:nvPr>
        </p:nvSpPr>
        <p:spPr>
          <a:xfrm>
            <a:off x="1251678" y="382385"/>
            <a:ext cx="10178322" cy="931026"/>
          </a:xfrm>
        </p:spPr>
        <p:txBody>
          <a:bodyPr>
            <a:normAutofit/>
          </a:bodyPr>
          <a:lstStyle/>
          <a:p>
            <a:r>
              <a:rPr lang="en-GB" sz="4400" dirty="0"/>
              <a:t>What are concepts?</a:t>
            </a:r>
          </a:p>
        </p:txBody>
      </p:sp>
      <p:sp>
        <p:nvSpPr>
          <p:cNvPr id="3" name="Content Placeholder 2">
            <a:extLst>
              <a:ext uri="{FF2B5EF4-FFF2-40B4-BE49-F238E27FC236}">
                <a16:creationId xmlns:a16="http://schemas.microsoft.com/office/drawing/2014/main" id="{9741892D-51AE-46AE-9A82-5F1D80924BAC}"/>
              </a:ext>
            </a:extLst>
          </p:cNvPr>
          <p:cNvSpPr>
            <a:spLocks noGrp="1"/>
          </p:cNvSpPr>
          <p:nvPr>
            <p:ph idx="1"/>
          </p:nvPr>
        </p:nvSpPr>
        <p:spPr>
          <a:xfrm>
            <a:off x="1251678" y="1379913"/>
            <a:ext cx="10178322" cy="4846320"/>
          </a:xfrm>
        </p:spPr>
        <p:txBody>
          <a:bodyPr>
            <a:normAutofit lnSpcReduction="10000"/>
          </a:bodyPr>
          <a:lstStyle/>
          <a:p>
            <a:r>
              <a:rPr lang="en-GB" dirty="0"/>
              <a:t>Ideas like ‘business’ are </a:t>
            </a:r>
            <a:r>
              <a:rPr lang="en-GB" dirty="0">
                <a:solidFill>
                  <a:srgbClr val="FF0000"/>
                </a:solidFill>
              </a:rPr>
              <a:t>concepts</a:t>
            </a:r>
            <a:r>
              <a:rPr lang="en-GB" dirty="0"/>
              <a:t>. The word (or </a:t>
            </a:r>
            <a:r>
              <a:rPr lang="en-GB" dirty="0">
                <a:solidFill>
                  <a:srgbClr val="FF0000"/>
                </a:solidFill>
              </a:rPr>
              <a:t>term</a:t>
            </a:r>
            <a:r>
              <a:rPr lang="en-GB" dirty="0"/>
              <a:t>) business is used as the bridge between the abstract concept ‘business’ in the minds of the author and the reader. </a:t>
            </a:r>
          </a:p>
          <a:p>
            <a:r>
              <a:rPr lang="en-GB" dirty="0">
                <a:solidFill>
                  <a:srgbClr val="FF0000"/>
                </a:solidFill>
              </a:rPr>
              <a:t>Using the term </a:t>
            </a:r>
            <a:r>
              <a:rPr lang="en-GB" dirty="0"/>
              <a:t>to </a:t>
            </a:r>
            <a:r>
              <a:rPr lang="en-GB" dirty="0">
                <a:solidFill>
                  <a:srgbClr val="FF0000"/>
                </a:solidFill>
              </a:rPr>
              <a:t>refer to the concept</a:t>
            </a:r>
            <a:r>
              <a:rPr lang="en-GB" dirty="0"/>
              <a:t>, we can write about how we classify, interpret, describe, explain and evaluate aspects of the social world. </a:t>
            </a:r>
          </a:p>
          <a:p>
            <a:r>
              <a:rPr lang="en-GB" dirty="0"/>
              <a:t>One </a:t>
            </a:r>
            <a:r>
              <a:rPr lang="en-GB" dirty="0">
                <a:solidFill>
                  <a:srgbClr val="FF0000"/>
                </a:solidFill>
              </a:rPr>
              <a:t>concept </a:t>
            </a:r>
            <a:r>
              <a:rPr lang="en-GB" dirty="0"/>
              <a:t>will be </a:t>
            </a:r>
            <a:r>
              <a:rPr lang="en-GB" dirty="0">
                <a:solidFill>
                  <a:srgbClr val="FF0000"/>
                </a:solidFill>
              </a:rPr>
              <a:t>defined in relation to other concepts</a:t>
            </a:r>
            <a:r>
              <a:rPr lang="en-GB" dirty="0"/>
              <a:t>, so ‘business’ might be defined in relation to concepts like ‘activity’, ‘innovation’, ‘training’ or ‘skill formation’.</a:t>
            </a:r>
          </a:p>
          <a:p>
            <a:r>
              <a:rPr lang="en-GB" dirty="0"/>
              <a:t>Thus, the extent to which </a:t>
            </a:r>
            <a:r>
              <a:rPr lang="en-GB" dirty="0">
                <a:solidFill>
                  <a:srgbClr val="FF0000"/>
                </a:solidFill>
              </a:rPr>
              <a:t>concepts can be successfully shared </a:t>
            </a:r>
            <a:r>
              <a:rPr lang="en-GB" dirty="0"/>
              <a:t>by an author and a reader depends on the extent to which they both </a:t>
            </a:r>
            <a:r>
              <a:rPr lang="en-GB" dirty="0">
                <a:solidFill>
                  <a:srgbClr val="FF0000"/>
                </a:solidFill>
              </a:rPr>
              <a:t>interpret the term </a:t>
            </a:r>
            <a:r>
              <a:rPr lang="en-GB" dirty="0"/>
              <a:t>in the same way.</a:t>
            </a:r>
          </a:p>
          <a:p>
            <a:r>
              <a:rPr lang="en-GB" dirty="0">
                <a:solidFill>
                  <a:srgbClr val="FF0000"/>
                </a:solidFill>
              </a:rPr>
              <a:t>Problems</a:t>
            </a:r>
            <a:r>
              <a:rPr lang="en-GB" dirty="0"/>
              <a:t> with understanding, and subsequent misunderstandings occur when:</a:t>
            </a:r>
          </a:p>
          <a:p>
            <a:pPr lvl="1">
              <a:buFont typeface="Wingdings" panose="05000000000000000000" pitchFamily="2" charset="2"/>
              <a:buChar char="Ø"/>
            </a:pPr>
            <a:r>
              <a:rPr lang="en-GB" dirty="0"/>
              <a:t>The author and reader </a:t>
            </a:r>
            <a:r>
              <a:rPr lang="en-GB" dirty="0">
                <a:solidFill>
                  <a:srgbClr val="FF0000"/>
                </a:solidFill>
              </a:rPr>
              <a:t>understand</a:t>
            </a:r>
            <a:r>
              <a:rPr lang="en-GB" dirty="0"/>
              <a:t> what the term refers to </a:t>
            </a:r>
            <a:r>
              <a:rPr lang="en-GB" dirty="0">
                <a:solidFill>
                  <a:srgbClr val="FF0000"/>
                </a:solidFill>
              </a:rPr>
              <a:t>differently.</a:t>
            </a:r>
          </a:p>
          <a:p>
            <a:pPr lvl="1">
              <a:buFont typeface="Wingdings" panose="05000000000000000000" pitchFamily="2" charset="2"/>
              <a:buChar char="Ø"/>
            </a:pPr>
            <a:r>
              <a:rPr lang="en-GB" dirty="0"/>
              <a:t>They have </a:t>
            </a:r>
            <a:r>
              <a:rPr lang="en-GB" dirty="0">
                <a:solidFill>
                  <a:srgbClr val="FF0000"/>
                </a:solidFill>
              </a:rPr>
              <a:t>different conceptualisations </a:t>
            </a:r>
            <a:r>
              <a:rPr lang="en-GB" dirty="0"/>
              <a:t>of the underlying phenomenon.</a:t>
            </a:r>
          </a:p>
          <a:p>
            <a:pPr lvl="1">
              <a:buFont typeface="Wingdings" panose="05000000000000000000" pitchFamily="2" charset="2"/>
              <a:buChar char="Ø"/>
            </a:pPr>
            <a:r>
              <a:rPr lang="en-GB" dirty="0"/>
              <a:t>The reader does </a:t>
            </a:r>
            <a:r>
              <a:rPr lang="en-GB" dirty="0">
                <a:solidFill>
                  <a:srgbClr val="FF0000"/>
                </a:solidFill>
              </a:rPr>
              <a:t>not share </a:t>
            </a:r>
            <a:r>
              <a:rPr lang="en-GB" dirty="0"/>
              <a:t>the author’s</a:t>
            </a:r>
            <a:r>
              <a:rPr lang="en-GB" dirty="0">
                <a:solidFill>
                  <a:srgbClr val="FF0000"/>
                </a:solidFill>
              </a:rPr>
              <a:t> view </a:t>
            </a:r>
            <a:r>
              <a:rPr lang="en-GB" dirty="0"/>
              <a:t>about the concept.</a:t>
            </a:r>
          </a:p>
          <a:p>
            <a:r>
              <a:rPr lang="en-GB" dirty="0"/>
              <a:t>A  </a:t>
            </a:r>
            <a:r>
              <a:rPr lang="en-GB" dirty="0">
                <a:solidFill>
                  <a:srgbClr val="FF0000"/>
                </a:solidFill>
              </a:rPr>
              <a:t>solution</a:t>
            </a:r>
            <a:r>
              <a:rPr lang="en-GB" dirty="0"/>
              <a:t> might be to consider explicit and implicit definitions in the original text.</a:t>
            </a:r>
          </a:p>
        </p:txBody>
      </p:sp>
    </p:spTree>
    <p:extLst>
      <p:ext uri="{BB962C8B-B14F-4D97-AF65-F5344CB8AC3E}">
        <p14:creationId xmlns:p14="http://schemas.microsoft.com/office/powerpoint/2010/main" val="13462146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1C776-C186-426B-A8D9-65017AE0CBC8}"/>
              </a:ext>
            </a:extLst>
          </p:cNvPr>
          <p:cNvSpPr>
            <a:spLocks noGrp="1"/>
          </p:cNvSpPr>
          <p:nvPr>
            <p:ph type="title"/>
          </p:nvPr>
        </p:nvSpPr>
        <p:spPr>
          <a:xfrm>
            <a:off x="1251678" y="382385"/>
            <a:ext cx="10178322" cy="922713"/>
          </a:xfrm>
        </p:spPr>
        <p:txBody>
          <a:bodyPr/>
          <a:lstStyle/>
          <a:p>
            <a:r>
              <a:rPr lang="en-GB" dirty="0"/>
              <a:t>Example: </a:t>
            </a:r>
          </a:p>
        </p:txBody>
      </p:sp>
      <p:pic>
        <p:nvPicPr>
          <p:cNvPr id="5" name="Picture 4">
            <a:extLst>
              <a:ext uri="{FF2B5EF4-FFF2-40B4-BE49-F238E27FC236}">
                <a16:creationId xmlns:a16="http://schemas.microsoft.com/office/drawing/2014/main" id="{9E5C38FE-32C7-418C-884E-9E96528B65DD}"/>
              </a:ext>
            </a:extLst>
          </p:cNvPr>
          <p:cNvPicPr>
            <a:picLocks noChangeAspect="1"/>
          </p:cNvPicPr>
          <p:nvPr/>
        </p:nvPicPr>
        <p:blipFill rotWithShape="1">
          <a:blip r:embed="rId2"/>
          <a:srcRect l="21811" t="32653" r="33954" b="13742"/>
          <a:stretch/>
        </p:blipFill>
        <p:spPr>
          <a:xfrm>
            <a:off x="1362269" y="1202461"/>
            <a:ext cx="7875037" cy="5368106"/>
          </a:xfrm>
          <a:prstGeom prst="rect">
            <a:avLst/>
          </a:prstGeom>
        </p:spPr>
      </p:pic>
      <p:sp>
        <p:nvSpPr>
          <p:cNvPr id="6" name="TextBox 5">
            <a:extLst>
              <a:ext uri="{FF2B5EF4-FFF2-40B4-BE49-F238E27FC236}">
                <a16:creationId xmlns:a16="http://schemas.microsoft.com/office/drawing/2014/main" id="{1B8018ED-299C-4E05-ABEF-F3987E120DAA}"/>
              </a:ext>
            </a:extLst>
          </p:cNvPr>
          <p:cNvSpPr txBox="1"/>
          <p:nvPr/>
        </p:nvSpPr>
        <p:spPr>
          <a:xfrm>
            <a:off x="9722498" y="6316824"/>
            <a:ext cx="2021387" cy="276999"/>
          </a:xfrm>
          <a:prstGeom prst="rect">
            <a:avLst/>
          </a:prstGeom>
          <a:noFill/>
        </p:spPr>
        <p:txBody>
          <a:bodyPr wrap="none" rtlCol="0">
            <a:spAutoFit/>
          </a:bodyPr>
          <a:lstStyle/>
          <a:p>
            <a:r>
              <a:rPr lang="en-GB" sz="1200" dirty="0"/>
              <a:t>Wallace and Wray (2011:  73)</a:t>
            </a:r>
          </a:p>
        </p:txBody>
      </p:sp>
    </p:spTree>
    <p:extLst>
      <p:ext uri="{BB962C8B-B14F-4D97-AF65-F5344CB8AC3E}">
        <p14:creationId xmlns:p14="http://schemas.microsoft.com/office/powerpoint/2010/main" val="15150337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5491B-6E55-4144-AFF2-96D2CD80B708}"/>
              </a:ext>
            </a:extLst>
          </p:cNvPr>
          <p:cNvSpPr>
            <a:spLocks noGrp="1"/>
          </p:cNvSpPr>
          <p:nvPr>
            <p:ph type="title"/>
          </p:nvPr>
        </p:nvSpPr>
        <p:spPr>
          <a:xfrm>
            <a:off x="1251678" y="382385"/>
            <a:ext cx="10178322" cy="1022466"/>
          </a:xfrm>
        </p:spPr>
        <p:txBody>
          <a:bodyPr>
            <a:normAutofit/>
          </a:bodyPr>
          <a:lstStyle/>
          <a:p>
            <a:r>
              <a:rPr lang="en-GB" sz="4400" dirty="0"/>
              <a:t>What are perspectives?</a:t>
            </a:r>
          </a:p>
        </p:txBody>
      </p:sp>
      <p:sp>
        <p:nvSpPr>
          <p:cNvPr id="3" name="Content Placeholder 2">
            <a:extLst>
              <a:ext uri="{FF2B5EF4-FFF2-40B4-BE49-F238E27FC236}">
                <a16:creationId xmlns:a16="http://schemas.microsoft.com/office/drawing/2014/main" id="{78429533-9198-425D-9427-3B18CCF67FA6}"/>
              </a:ext>
            </a:extLst>
          </p:cNvPr>
          <p:cNvSpPr>
            <a:spLocks noGrp="1"/>
          </p:cNvSpPr>
          <p:nvPr>
            <p:ph idx="1"/>
          </p:nvPr>
        </p:nvSpPr>
        <p:spPr>
          <a:xfrm>
            <a:off x="1251678" y="1404851"/>
            <a:ext cx="10178322" cy="4474741"/>
          </a:xfrm>
        </p:spPr>
        <p:txBody>
          <a:bodyPr>
            <a:normAutofit fontScale="92500" lnSpcReduction="20000"/>
          </a:bodyPr>
          <a:lstStyle/>
          <a:p>
            <a:r>
              <a:rPr lang="en-GB" dirty="0">
                <a:solidFill>
                  <a:srgbClr val="FF0000"/>
                </a:solidFill>
              </a:rPr>
              <a:t>Sets of concepts </a:t>
            </a:r>
            <a:r>
              <a:rPr lang="en-GB" dirty="0"/>
              <a:t>are often combined to </a:t>
            </a:r>
            <a:r>
              <a:rPr lang="en-GB" dirty="0">
                <a:solidFill>
                  <a:srgbClr val="FF0000"/>
                </a:solidFill>
              </a:rPr>
              <a:t>form perspectives</a:t>
            </a:r>
            <a:r>
              <a:rPr lang="en-GB" dirty="0"/>
              <a:t>. </a:t>
            </a:r>
          </a:p>
          <a:p>
            <a:r>
              <a:rPr lang="en-GB" dirty="0"/>
              <a:t>A perspective is a device for </a:t>
            </a:r>
            <a:r>
              <a:rPr lang="en-GB" b="1" dirty="0">
                <a:solidFill>
                  <a:srgbClr val="7030A0"/>
                </a:solidFill>
              </a:rPr>
              <a:t>filtering </a:t>
            </a:r>
            <a:r>
              <a:rPr lang="en-GB" dirty="0">
                <a:solidFill>
                  <a:srgbClr val="FF0000"/>
                </a:solidFill>
              </a:rPr>
              <a:t>an examination </a:t>
            </a:r>
            <a:r>
              <a:rPr lang="en-GB" dirty="0"/>
              <a:t>of social events and processes, so that certain things are </a:t>
            </a:r>
            <a:r>
              <a:rPr lang="en-GB" dirty="0">
                <a:solidFill>
                  <a:srgbClr val="FF0000"/>
                </a:solidFill>
              </a:rPr>
              <a:t>excluded</a:t>
            </a:r>
            <a:r>
              <a:rPr lang="en-GB" dirty="0"/>
              <a:t>, while others are </a:t>
            </a:r>
            <a:r>
              <a:rPr lang="en-GB" dirty="0">
                <a:solidFill>
                  <a:srgbClr val="FF0000"/>
                </a:solidFill>
              </a:rPr>
              <a:t>included</a:t>
            </a:r>
            <a:r>
              <a:rPr lang="en-GB" dirty="0"/>
              <a:t> and appear particularly prominent. </a:t>
            </a:r>
          </a:p>
          <a:p>
            <a:r>
              <a:rPr lang="en-GB" dirty="0"/>
              <a:t>A </a:t>
            </a:r>
            <a:r>
              <a:rPr lang="en-GB" dirty="0">
                <a:solidFill>
                  <a:srgbClr val="FF0000"/>
                </a:solidFill>
              </a:rPr>
              <a:t>cultural perspective</a:t>
            </a:r>
            <a:r>
              <a:rPr lang="en-GB" dirty="0"/>
              <a:t>, for example, brings to the fore facts, values, assumptions and codes governing what is, and can be done within, a culture. </a:t>
            </a:r>
          </a:p>
          <a:p>
            <a:r>
              <a:rPr lang="en-GB" dirty="0"/>
              <a:t>A writer can pick out different features of the social world using different filters but nobody can look at something from </a:t>
            </a:r>
            <a:r>
              <a:rPr lang="en-GB" dirty="0">
                <a:solidFill>
                  <a:srgbClr val="FF0000"/>
                </a:solidFill>
              </a:rPr>
              <a:t>all possible perspectives </a:t>
            </a:r>
            <a:r>
              <a:rPr lang="en-GB" dirty="0"/>
              <a:t>simultaneously. </a:t>
            </a:r>
          </a:p>
          <a:p>
            <a:r>
              <a:rPr lang="en-GB" dirty="0"/>
              <a:t>Although multiple perspectives are difficult to manage, it is possible to combine perspectives to a limited extent. </a:t>
            </a:r>
          </a:p>
          <a:p>
            <a:r>
              <a:rPr lang="en-GB" dirty="0"/>
              <a:t>A common approach is to </a:t>
            </a:r>
            <a:r>
              <a:rPr lang="en-GB" dirty="0">
                <a:solidFill>
                  <a:srgbClr val="FF0000"/>
                </a:solidFill>
              </a:rPr>
              <a:t>examine a phenomenon </a:t>
            </a:r>
            <a:r>
              <a:rPr lang="en-GB" dirty="0"/>
              <a:t>first from one perspective, then from another. However, difficulties can arise when the two perspectives embody concepts that are incompatible with each other.  </a:t>
            </a:r>
          </a:p>
          <a:p>
            <a:r>
              <a:rPr lang="en-GB" dirty="0"/>
              <a:t>A solution is to </a:t>
            </a:r>
            <a:r>
              <a:rPr lang="en-GB" dirty="0">
                <a:solidFill>
                  <a:srgbClr val="FF0000"/>
                </a:solidFill>
              </a:rPr>
              <a:t>combine the different perspectives </a:t>
            </a:r>
            <a:r>
              <a:rPr lang="en-GB" dirty="0"/>
              <a:t>rather than deal with them independently by adopting </a:t>
            </a:r>
            <a:r>
              <a:rPr lang="en-GB" dirty="0">
                <a:solidFill>
                  <a:srgbClr val="FF0000"/>
                </a:solidFill>
              </a:rPr>
              <a:t>compatible stipulative definitions </a:t>
            </a:r>
            <a:r>
              <a:rPr lang="en-GB" dirty="0"/>
              <a:t>of the key concepts.</a:t>
            </a:r>
          </a:p>
        </p:txBody>
      </p:sp>
    </p:spTree>
    <p:extLst>
      <p:ext uri="{BB962C8B-B14F-4D97-AF65-F5344CB8AC3E}">
        <p14:creationId xmlns:p14="http://schemas.microsoft.com/office/powerpoint/2010/main" val="30877353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7E84B-3B55-481B-9823-476E84A6AD77}"/>
              </a:ext>
            </a:extLst>
          </p:cNvPr>
          <p:cNvSpPr>
            <a:spLocks noGrp="1"/>
          </p:cNvSpPr>
          <p:nvPr>
            <p:ph type="title"/>
          </p:nvPr>
        </p:nvSpPr>
        <p:spPr>
          <a:xfrm>
            <a:off x="1251678" y="382385"/>
            <a:ext cx="10178322" cy="889462"/>
          </a:xfrm>
        </p:spPr>
        <p:txBody>
          <a:bodyPr>
            <a:normAutofit/>
          </a:bodyPr>
          <a:lstStyle/>
          <a:p>
            <a:r>
              <a:rPr lang="en-GB" sz="4400" dirty="0"/>
              <a:t>Example:</a:t>
            </a:r>
          </a:p>
        </p:txBody>
      </p:sp>
      <p:pic>
        <p:nvPicPr>
          <p:cNvPr id="5" name="Picture 4">
            <a:extLst>
              <a:ext uri="{FF2B5EF4-FFF2-40B4-BE49-F238E27FC236}">
                <a16:creationId xmlns:a16="http://schemas.microsoft.com/office/drawing/2014/main" id="{D89A7FFE-A067-4075-8C9F-15A92C4A32CB}"/>
              </a:ext>
            </a:extLst>
          </p:cNvPr>
          <p:cNvPicPr>
            <a:picLocks noChangeAspect="1"/>
          </p:cNvPicPr>
          <p:nvPr/>
        </p:nvPicPr>
        <p:blipFill rotWithShape="1">
          <a:blip r:embed="rId2"/>
          <a:srcRect l="23572" t="35782" r="32653" b="48435"/>
          <a:stretch/>
        </p:blipFill>
        <p:spPr>
          <a:xfrm>
            <a:off x="1642186" y="1422382"/>
            <a:ext cx="7341162" cy="1488768"/>
          </a:xfrm>
          <a:prstGeom prst="rect">
            <a:avLst/>
          </a:prstGeom>
        </p:spPr>
      </p:pic>
      <p:pic>
        <p:nvPicPr>
          <p:cNvPr id="7" name="Picture 6">
            <a:extLst>
              <a:ext uri="{FF2B5EF4-FFF2-40B4-BE49-F238E27FC236}">
                <a16:creationId xmlns:a16="http://schemas.microsoft.com/office/drawing/2014/main" id="{DE53D1D0-D7ED-433C-9F99-4A6EA5804647}"/>
              </a:ext>
            </a:extLst>
          </p:cNvPr>
          <p:cNvPicPr>
            <a:picLocks noChangeAspect="1"/>
          </p:cNvPicPr>
          <p:nvPr/>
        </p:nvPicPr>
        <p:blipFill rotWithShape="1">
          <a:blip r:embed="rId3"/>
          <a:srcRect l="21887" t="44626" r="34337" b="20952"/>
          <a:stretch/>
        </p:blipFill>
        <p:spPr>
          <a:xfrm>
            <a:off x="1642186" y="2911150"/>
            <a:ext cx="7341162" cy="3247053"/>
          </a:xfrm>
          <a:prstGeom prst="rect">
            <a:avLst/>
          </a:prstGeom>
        </p:spPr>
      </p:pic>
      <p:sp>
        <p:nvSpPr>
          <p:cNvPr id="8" name="TextBox 7">
            <a:extLst>
              <a:ext uri="{FF2B5EF4-FFF2-40B4-BE49-F238E27FC236}">
                <a16:creationId xmlns:a16="http://schemas.microsoft.com/office/drawing/2014/main" id="{5FD47F82-2CA9-495B-A804-3957C6986D9C}"/>
              </a:ext>
            </a:extLst>
          </p:cNvPr>
          <p:cNvSpPr txBox="1"/>
          <p:nvPr/>
        </p:nvSpPr>
        <p:spPr>
          <a:xfrm>
            <a:off x="9722498" y="6316824"/>
            <a:ext cx="2021387" cy="276999"/>
          </a:xfrm>
          <a:prstGeom prst="rect">
            <a:avLst/>
          </a:prstGeom>
          <a:noFill/>
        </p:spPr>
        <p:txBody>
          <a:bodyPr wrap="none" rtlCol="0">
            <a:spAutoFit/>
          </a:bodyPr>
          <a:lstStyle/>
          <a:p>
            <a:r>
              <a:rPr lang="en-GB" sz="1200" dirty="0"/>
              <a:t>Wallace and Wray (2011:  75)</a:t>
            </a:r>
          </a:p>
        </p:txBody>
      </p:sp>
    </p:spTree>
    <p:extLst>
      <p:ext uri="{BB962C8B-B14F-4D97-AF65-F5344CB8AC3E}">
        <p14:creationId xmlns:p14="http://schemas.microsoft.com/office/powerpoint/2010/main" val="8718737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3CF3A-AEAA-4528-954D-7A95BFCEEEFA}"/>
              </a:ext>
            </a:extLst>
          </p:cNvPr>
          <p:cNvSpPr>
            <a:spLocks noGrp="1"/>
          </p:cNvSpPr>
          <p:nvPr>
            <p:ph type="title"/>
          </p:nvPr>
        </p:nvSpPr>
        <p:spPr>
          <a:xfrm>
            <a:off x="1251678" y="382385"/>
            <a:ext cx="10178322" cy="922713"/>
          </a:xfrm>
        </p:spPr>
        <p:txBody>
          <a:bodyPr/>
          <a:lstStyle/>
          <a:p>
            <a:r>
              <a:rPr lang="en-GB" dirty="0"/>
              <a:t>What are metaphors?</a:t>
            </a:r>
          </a:p>
        </p:txBody>
      </p:sp>
      <p:sp>
        <p:nvSpPr>
          <p:cNvPr id="3" name="Content Placeholder 2">
            <a:extLst>
              <a:ext uri="{FF2B5EF4-FFF2-40B4-BE49-F238E27FC236}">
                <a16:creationId xmlns:a16="http://schemas.microsoft.com/office/drawing/2014/main" id="{6D9C5CAB-8B7B-4A10-89B2-C4081A74AFC9}"/>
              </a:ext>
            </a:extLst>
          </p:cNvPr>
          <p:cNvSpPr>
            <a:spLocks noGrp="1"/>
          </p:cNvSpPr>
          <p:nvPr>
            <p:ph idx="1"/>
          </p:nvPr>
        </p:nvSpPr>
        <p:spPr>
          <a:xfrm>
            <a:off x="1251678" y="1562793"/>
            <a:ext cx="10178322" cy="4316799"/>
          </a:xfrm>
        </p:spPr>
        <p:txBody>
          <a:bodyPr>
            <a:normAutofit/>
          </a:bodyPr>
          <a:lstStyle/>
          <a:p>
            <a:r>
              <a:rPr lang="en-GB" dirty="0"/>
              <a:t>A </a:t>
            </a:r>
            <a:r>
              <a:rPr lang="en-GB" dirty="0">
                <a:solidFill>
                  <a:srgbClr val="FF0000"/>
                </a:solidFill>
              </a:rPr>
              <a:t>metaphor</a:t>
            </a:r>
            <a:r>
              <a:rPr lang="en-GB" dirty="0"/>
              <a:t> is a way of describing one </a:t>
            </a:r>
            <a:r>
              <a:rPr lang="en-GB" dirty="0">
                <a:solidFill>
                  <a:srgbClr val="FF0000"/>
                </a:solidFill>
              </a:rPr>
              <a:t>unfamiliar</a:t>
            </a:r>
            <a:r>
              <a:rPr lang="en-GB" dirty="0"/>
              <a:t> or </a:t>
            </a:r>
            <a:r>
              <a:rPr lang="en-GB" dirty="0">
                <a:solidFill>
                  <a:srgbClr val="FF0000"/>
                </a:solidFill>
              </a:rPr>
              <a:t>complex phenomenon </a:t>
            </a:r>
            <a:r>
              <a:rPr lang="en-GB" dirty="0"/>
              <a:t>in terms of another more </a:t>
            </a:r>
            <a:r>
              <a:rPr lang="en-GB" dirty="0">
                <a:solidFill>
                  <a:srgbClr val="FF0000"/>
                </a:solidFill>
              </a:rPr>
              <a:t>familiar</a:t>
            </a:r>
            <a:r>
              <a:rPr lang="en-GB" dirty="0"/>
              <a:t> or </a:t>
            </a:r>
            <a:r>
              <a:rPr lang="en-GB" dirty="0">
                <a:solidFill>
                  <a:srgbClr val="FF0000"/>
                </a:solidFill>
              </a:rPr>
              <a:t>simpler one</a:t>
            </a:r>
            <a:r>
              <a:rPr lang="en-GB" dirty="0"/>
              <a:t>. </a:t>
            </a:r>
          </a:p>
          <a:p>
            <a:r>
              <a:rPr lang="en-GB" dirty="0"/>
              <a:t>The characteristics of something familiar and easy to understand are used to explore, by </a:t>
            </a:r>
            <a:r>
              <a:rPr lang="en-GB" dirty="0">
                <a:solidFill>
                  <a:srgbClr val="FF0000"/>
                </a:solidFill>
              </a:rPr>
              <a:t>analogy</a:t>
            </a:r>
            <a:r>
              <a:rPr lang="en-GB" dirty="0"/>
              <a:t>, the nature of the more difficult phenomenon. For example, the tool </a:t>
            </a:r>
            <a:r>
              <a:rPr lang="en-GB" dirty="0">
                <a:solidFill>
                  <a:srgbClr val="FF0000"/>
                </a:solidFill>
              </a:rPr>
              <a:t>‘perspective’ </a:t>
            </a:r>
            <a:r>
              <a:rPr lang="en-GB" dirty="0"/>
              <a:t>was referred to as a </a:t>
            </a:r>
            <a:r>
              <a:rPr lang="en-GB" b="1" dirty="0">
                <a:solidFill>
                  <a:srgbClr val="7030A0"/>
                </a:solidFill>
              </a:rPr>
              <a:t>‘filter’ </a:t>
            </a:r>
            <a:r>
              <a:rPr lang="en-GB" dirty="0"/>
              <a:t>to help us understand what it is. </a:t>
            </a:r>
          </a:p>
          <a:p>
            <a:r>
              <a:rPr lang="en-GB" dirty="0"/>
              <a:t>A metaphor </a:t>
            </a:r>
            <a:r>
              <a:rPr lang="en-GB" dirty="0">
                <a:solidFill>
                  <a:srgbClr val="FF0000"/>
                </a:solidFill>
              </a:rPr>
              <a:t>maps onto the concept </a:t>
            </a:r>
            <a:r>
              <a:rPr lang="en-GB" dirty="0"/>
              <a:t>that it describes, but not exactly. The boundaries marking where the metaphor and concept no longer overlap are important.</a:t>
            </a:r>
          </a:p>
          <a:p>
            <a:r>
              <a:rPr lang="en-GB" dirty="0"/>
              <a:t>As a </a:t>
            </a:r>
            <a:r>
              <a:rPr lang="en-GB" dirty="0">
                <a:solidFill>
                  <a:srgbClr val="FF0000"/>
                </a:solidFill>
              </a:rPr>
              <a:t>critical reader</a:t>
            </a:r>
            <a:r>
              <a:rPr lang="en-GB" dirty="0"/>
              <a:t>, you will often find yourself engaging with an account in which a metaphor has been adopted. It is important for you to reflect on which aspects of the social phenomenon being discussed are highlighted and which underplayed or ignored, and how the </a:t>
            </a:r>
            <a:r>
              <a:rPr lang="en-GB" dirty="0">
                <a:solidFill>
                  <a:srgbClr val="FF0000"/>
                </a:solidFill>
              </a:rPr>
              <a:t>metaphor </a:t>
            </a:r>
            <a:r>
              <a:rPr lang="en-GB" dirty="0"/>
              <a:t>could be further exploited or is already being pushed beyond its usefulness.</a:t>
            </a:r>
          </a:p>
        </p:txBody>
      </p:sp>
    </p:spTree>
    <p:extLst>
      <p:ext uri="{BB962C8B-B14F-4D97-AF65-F5344CB8AC3E}">
        <p14:creationId xmlns:p14="http://schemas.microsoft.com/office/powerpoint/2010/main" val="5498762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D1C1F-064A-4803-AC27-DA594C314BF5}"/>
              </a:ext>
            </a:extLst>
          </p:cNvPr>
          <p:cNvSpPr>
            <a:spLocks noGrp="1"/>
          </p:cNvSpPr>
          <p:nvPr>
            <p:ph type="title"/>
          </p:nvPr>
        </p:nvSpPr>
        <p:spPr>
          <a:xfrm>
            <a:off x="1251678" y="382385"/>
            <a:ext cx="10178322" cy="1005840"/>
          </a:xfrm>
        </p:spPr>
        <p:txBody>
          <a:bodyPr/>
          <a:lstStyle/>
          <a:p>
            <a:r>
              <a:rPr lang="en-GB" dirty="0"/>
              <a:t>Example:</a:t>
            </a:r>
          </a:p>
        </p:txBody>
      </p:sp>
      <p:pic>
        <p:nvPicPr>
          <p:cNvPr id="5" name="Picture 4">
            <a:extLst>
              <a:ext uri="{FF2B5EF4-FFF2-40B4-BE49-F238E27FC236}">
                <a16:creationId xmlns:a16="http://schemas.microsoft.com/office/drawing/2014/main" id="{FCDE0745-BD4A-409D-BE85-7E1A9BD83C50}"/>
              </a:ext>
            </a:extLst>
          </p:cNvPr>
          <p:cNvPicPr>
            <a:picLocks noChangeAspect="1"/>
          </p:cNvPicPr>
          <p:nvPr/>
        </p:nvPicPr>
        <p:blipFill rotWithShape="1">
          <a:blip r:embed="rId2"/>
          <a:srcRect l="21887" t="19048" r="34184" b="43537"/>
          <a:stretch/>
        </p:blipFill>
        <p:spPr>
          <a:xfrm>
            <a:off x="1334277" y="1530219"/>
            <a:ext cx="8355008" cy="4002833"/>
          </a:xfrm>
          <a:prstGeom prst="rect">
            <a:avLst/>
          </a:prstGeom>
        </p:spPr>
      </p:pic>
      <p:sp>
        <p:nvSpPr>
          <p:cNvPr id="6" name="TextBox 5">
            <a:extLst>
              <a:ext uri="{FF2B5EF4-FFF2-40B4-BE49-F238E27FC236}">
                <a16:creationId xmlns:a16="http://schemas.microsoft.com/office/drawing/2014/main" id="{448F4416-B3E8-49CE-8429-52CD7FAF9D89}"/>
              </a:ext>
            </a:extLst>
          </p:cNvPr>
          <p:cNvSpPr txBox="1"/>
          <p:nvPr/>
        </p:nvSpPr>
        <p:spPr>
          <a:xfrm>
            <a:off x="9722498" y="6316824"/>
            <a:ext cx="2021387" cy="276999"/>
          </a:xfrm>
          <a:prstGeom prst="rect">
            <a:avLst/>
          </a:prstGeom>
          <a:noFill/>
        </p:spPr>
        <p:txBody>
          <a:bodyPr wrap="none" rtlCol="0">
            <a:spAutoFit/>
          </a:bodyPr>
          <a:lstStyle/>
          <a:p>
            <a:r>
              <a:rPr lang="en-GB" sz="1200" dirty="0"/>
              <a:t>Wallace and Wray (2011:  75)</a:t>
            </a:r>
          </a:p>
        </p:txBody>
      </p:sp>
    </p:spTree>
    <p:extLst>
      <p:ext uri="{BB962C8B-B14F-4D97-AF65-F5344CB8AC3E}">
        <p14:creationId xmlns:p14="http://schemas.microsoft.com/office/powerpoint/2010/main" val="33937337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BE5E0-F6B0-42A1-9DE1-18FC55827F2D}"/>
              </a:ext>
            </a:extLst>
          </p:cNvPr>
          <p:cNvSpPr>
            <a:spLocks noGrp="1"/>
          </p:cNvSpPr>
          <p:nvPr>
            <p:ph type="title"/>
          </p:nvPr>
        </p:nvSpPr>
        <p:spPr>
          <a:xfrm>
            <a:off x="1251678" y="382385"/>
            <a:ext cx="10178322" cy="889462"/>
          </a:xfrm>
        </p:spPr>
        <p:txBody>
          <a:bodyPr/>
          <a:lstStyle/>
          <a:p>
            <a:r>
              <a:rPr lang="en-GB" dirty="0"/>
              <a:t>What are theories and models?</a:t>
            </a:r>
          </a:p>
        </p:txBody>
      </p:sp>
      <p:sp>
        <p:nvSpPr>
          <p:cNvPr id="3" name="Content Placeholder 2">
            <a:extLst>
              <a:ext uri="{FF2B5EF4-FFF2-40B4-BE49-F238E27FC236}">
                <a16:creationId xmlns:a16="http://schemas.microsoft.com/office/drawing/2014/main" id="{D049BCD2-FE40-4B0E-9E54-C13948F7CB94}"/>
              </a:ext>
            </a:extLst>
          </p:cNvPr>
          <p:cNvSpPr>
            <a:spLocks noGrp="1"/>
          </p:cNvSpPr>
          <p:nvPr>
            <p:ph idx="1"/>
          </p:nvPr>
        </p:nvSpPr>
        <p:spPr>
          <a:xfrm>
            <a:off x="1251678" y="1687485"/>
            <a:ext cx="10178322" cy="4192108"/>
          </a:xfrm>
        </p:spPr>
        <p:txBody>
          <a:bodyPr>
            <a:normAutofit/>
          </a:bodyPr>
          <a:lstStyle/>
          <a:p>
            <a:r>
              <a:rPr lang="en-GB" dirty="0"/>
              <a:t>The terms </a:t>
            </a:r>
            <a:r>
              <a:rPr lang="en-GB" dirty="0">
                <a:solidFill>
                  <a:srgbClr val="FF0000"/>
                </a:solidFill>
              </a:rPr>
              <a:t>‘theory’ </a:t>
            </a:r>
            <a:r>
              <a:rPr lang="en-GB" dirty="0"/>
              <a:t>and </a:t>
            </a:r>
            <a:r>
              <a:rPr lang="en-GB" dirty="0">
                <a:solidFill>
                  <a:srgbClr val="FF0000"/>
                </a:solidFill>
              </a:rPr>
              <a:t>‘model’ </a:t>
            </a:r>
            <a:r>
              <a:rPr lang="en-GB" dirty="0"/>
              <a:t>refer to </a:t>
            </a:r>
            <a:r>
              <a:rPr lang="en-GB" dirty="0">
                <a:solidFill>
                  <a:srgbClr val="FF0000"/>
                </a:solidFill>
              </a:rPr>
              <a:t>explanatory </a:t>
            </a:r>
            <a:r>
              <a:rPr lang="en-GB" dirty="0"/>
              <a:t>and often </a:t>
            </a:r>
            <a:r>
              <a:rPr lang="en-GB" dirty="0">
                <a:solidFill>
                  <a:srgbClr val="FF0000"/>
                </a:solidFill>
              </a:rPr>
              <a:t>evaluative accounts </a:t>
            </a:r>
            <a:r>
              <a:rPr lang="en-GB" dirty="0"/>
              <a:t>of one or more </a:t>
            </a:r>
            <a:r>
              <a:rPr lang="en-GB" dirty="0">
                <a:solidFill>
                  <a:srgbClr val="FF0000"/>
                </a:solidFill>
              </a:rPr>
              <a:t>aspects</a:t>
            </a:r>
            <a:r>
              <a:rPr lang="en-GB" dirty="0"/>
              <a:t> of the social world, </a:t>
            </a:r>
            <a:r>
              <a:rPr lang="en-GB" dirty="0">
                <a:solidFill>
                  <a:srgbClr val="FF0000"/>
                </a:solidFill>
              </a:rPr>
              <a:t>incorporating</a:t>
            </a:r>
            <a:r>
              <a:rPr lang="en-GB" dirty="0"/>
              <a:t> a bundle of </a:t>
            </a:r>
            <a:r>
              <a:rPr lang="en-GB" dirty="0">
                <a:solidFill>
                  <a:srgbClr val="FF0000"/>
                </a:solidFill>
              </a:rPr>
              <a:t>related concepts defined </a:t>
            </a:r>
            <a:r>
              <a:rPr lang="en-GB" dirty="0"/>
              <a:t>in a </a:t>
            </a:r>
            <a:r>
              <a:rPr lang="en-GB" dirty="0">
                <a:solidFill>
                  <a:srgbClr val="FF0000"/>
                </a:solidFill>
              </a:rPr>
              <a:t>particular</a:t>
            </a:r>
            <a:r>
              <a:rPr lang="en-GB" dirty="0"/>
              <a:t> way. </a:t>
            </a:r>
          </a:p>
          <a:p>
            <a:r>
              <a:rPr lang="en-GB" dirty="0"/>
              <a:t>Theories and models may or may not be </a:t>
            </a:r>
            <a:r>
              <a:rPr lang="en-GB" dirty="0">
                <a:solidFill>
                  <a:srgbClr val="FF0000"/>
                </a:solidFill>
              </a:rPr>
              <a:t>informed</a:t>
            </a:r>
            <a:r>
              <a:rPr lang="en-GB" dirty="0"/>
              <a:t> by </a:t>
            </a:r>
            <a:r>
              <a:rPr lang="en-GB" dirty="0">
                <a:solidFill>
                  <a:srgbClr val="FF0000"/>
                </a:solidFill>
              </a:rPr>
              <a:t>research</a:t>
            </a:r>
            <a:r>
              <a:rPr lang="en-GB" dirty="0"/>
              <a:t> or practical </a:t>
            </a:r>
            <a:r>
              <a:rPr lang="en-GB" dirty="0">
                <a:solidFill>
                  <a:srgbClr val="FF0000"/>
                </a:solidFill>
              </a:rPr>
              <a:t>experience</a:t>
            </a:r>
            <a:r>
              <a:rPr lang="en-GB" dirty="0"/>
              <a:t>.</a:t>
            </a:r>
          </a:p>
          <a:p>
            <a:r>
              <a:rPr lang="en-GB" dirty="0">
                <a:solidFill>
                  <a:srgbClr val="FF0000"/>
                </a:solidFill>
              </a:rPr>
              <a:t>Theories</a:t>
            </a:r>
            <a:r>
              <a:rPr lang="en-GB" dirty="0"/>
              <a:t> are widely viewed as a </a:t>
            </a:r>
            <a:r>
              <a:rPr lang="en-GB" dirty="0">
                <a:solidFill>
                  <a:srgbClr val="FF0000"/>
                </a:solidFill>
              </a:rPr>
              <a:t>coherent system of connected concepts</a:t>
            </a:r>
            <a:r>
              <a:rPr lang="en-GB" dirty="0"/>
              <a:t>, underlying within one or more </a:t>
            </a:r>
            <a:r>
              <a:rPr lang="en-GB" dirty="0">
                <a:solidFill>
                  <a:srgbClr val="FF0000"/>
                </a:solidFill>
              </a:rPr>
              <a:t>perspectives</a:t>
            </a:r>
            <a:r>
              <a:rPr lang="en-GB" dirty="0"/>
              <a:t>.  They may be used to interpret and </a:t>
            </a:r>
            <a:r>
              <a:rPr lang="en-GB" dirty="0">
                <a:solidFill>
                  <a:srgbClr val="FF0000"/>
                </a:solidFill>
              </a:rPr>
              <a:t>explain </a:t>
            </a:r>
            <a:r>
              <a:rPr lang="en-GB" dirty="0"/>
              <a:t>what has happened and to </a:t>
            </a:r>
            <a:r>
              <a:rPr lang="en-GB" dirty="0">
                <a:solidFill>
                  <a:srgbClr val="FF0000"/>
                </a:solidFill>
              </a:rPr>
              <a:t>predict</a:t>
            </a:r>
            <a:r>
              <a:rPr lang="en-GB" dirty="0"/>
              <a:t> what will happen.</a:t>
            </a:r>
          </a:p>
          <a:p>
            <a:r>
              <a:rPr lang="en-GB" dirty="0">
                <a:solidFill>
                  <a:srgbClr val="FF0000"/>
                </a:solidFill>
              </a:rPr>
              <a:t>Models</a:t>
            </a:r>
            <a:r>
              <a:rPr lang="en-GB" dirty="0"/>
              <a:t> generally include a small </a:t>
            </a:r>
            <a:r>
              <a:rPr lang="en-GB" dirty="0">
                <a:solidFill>
                  <a:srgbClr val="FF0000"/>
                </a:solidFill>
              </a:rPr>
              <a:t>collection</a:t>
            </a:r>
            <a:r>
              <a:rPr lang="en-GB" dirty="0"/>
              <a:t> of </a:t>
            </a:r>
            <a:r>
              <a:rPr lang="en-GB" dirty="0">
                <a:solidFill>
                  <a:srgbClr val="FF0000"/>
                </a:solidFill>
              </a:rPr>
              <a:t>concepts</a:t>
            </a:r>
            <a:r>
              <a:rPr lang="en-GB" dirty="0"/>
              <a:t> and their </a:t>
            </a:r>
            <a:r>
              <a:rPr lang="en-GB" dirty="0">
                <a:solidFill>
                  <a:srgbClr val="FF0000"/>
                </a:solidFill>
              </a:rPr>
              <a:t>relationship to each other</a:t>
            </a:r>
            <a:r>
              <a:rPr lang="en-GB" dirty="0"/>
              <a:t>. They tend to refer to a </a:t>
            </a:r>
            <a:r>
              <a:rPr lang="en-GB" dirty="0">
                <a:solidFill>
                  <a:srgbClr val="FF0000"/>
                </a:solidFill>
              </a:rPr>
              <a:t>specific aspect of a phenomenon</a:t>
            </a:r>
            <a:r>
              <a:rPr lang="en-GB" dirty="0"/>
              <a:t>, which may </a:t>
            </a:r>
            <a:r>
              <a:rPr lang="en-GB" dirty="0">
                <a:solidFill>
                  <a:srgbClr val="FF0000"/>
                </a:solidFill>
              </a:rPr>
              <a:t>form part of a broader theory</a:t>
            </a:r>
            <a:r>
              <a:rPr lang="en-GB" dirty="0"/>
              <a:t>. It is common, therefore, to see a specific phenomenon being modelled on the basis of the predictions or prescriptions of a more general theory.</a:t>
            </a:r>
          </a:p>
          <a:p>
            <a:endParaRPr lang="en-GB" dirty="0"/>
          </a:p>
        </p:txBody>
      </p:sp>
    </p:spTree>
    <p:extLst>
      <p:ext uri="{BB962C8B-B14F-4D97-AF65-F5344CB8AC3E}">
        <p14:creationId xmlns:p14="http://schemas.microsoft.com/office/powerpoint/2010/main" val="2236975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0686F-123A-4499-89D1-E3C2DD8C2003}"/>
              </a:ext>
            </a:extLst>
          </p:cNvPr>
          <p:cNvSpPr>
            <a:spLocks noGrp="1"/>
          </p:cNvSpPr>
          <p:nvPr>
            <p:ph type="title"/>
          </p:nvPr>
        </p:nvSpPr>
        <p:spPr>
          <a:xfrm>
            <a:off x="1363646" y="251757"/>
            <a:ext cx="3152371" cy="931026"/>
          </a:xfrm>
        </p:spPr>
        <p:txBody>
          <a:bodyPr/>
          <a:lstStyle/>
          <a:p>
            <a:r>
              <a:rPr lang="en-GB" dirty="0"/>
              <a:t>Example:</a:t>
            </a:r>
          </a:p>
        </p:txBody>
      </p:sp>
      <p:pic>
        <p:nvPicPr>
          <p:cNvPr id="5" name="Picture 4">
            <a:extLst>
              <a:ext uri="{FF2B5EF4-FFF2-40B4-BE49-F238E27FC236}">
                <a16:creationId xmlns:a16="http://schemas.microsoft.com/office/drawing/2014/main" id="{269B2567-C976-4346-B478-ABBD94087782}"/>
              </a:ext>
            </a:extLst>
          </p:cNvPr>
          <p:cNvPicPr>
            <a:picLocks noChangeAspect="1"/>
          </p:cNvPicPr>
          <p:nvPr/>
        </p:nvPicPr>
        <p:blipFill rotWithShape="1">
          <a:blip r:embed="rId2"/>
          <a:srcRect l="21964" t="11974" r="34567" b="3401"/>
          <a:stretch/>
        </p:blipFill>
        <p:spPr>
          <a:xfrm>
            <a:off x="3258496" y="990675"/>
            <a:ext cx="5001567" cy="5477069"/>
          </a:xfrm>
          <a:prstGeom prst="rect">
            <a:avLst/>
          </a:prstGeom>
        </p:spPr>
      </p:pic>
      <p:sp>
        <p:nvSpPr>
          <p:cNvPr id="6" name="TextBox 5">
            <a:extLst>
              <a:ext uri="{FF2B5EF4-FFF2-40B4-BE49-F238E27FC236}">
                <a16:creationId xmlns:a16="http://schemas.microsoft.com/office/drawing/2014/main" id="{F2E14BAF-0DCF-4831-BF10-1E930BDE6085}"/>
              </a:ext>
            </a:extLst>
          </p:cNvPr>
          <p:cNvSpPr txBox="1"/>
          <p:nvPr/>
        </p:nvSpPr>
        <p:spPr>
          <a:xfrm>
            <a:off x="8649477" y="6190745"/>
            <a:ext cx="2021387" cy="276999"/>
          </a:xfrm>
          <a:prstGeom prst="rect">
            <a:avLst/>
          </a:prstGeom>
          <a:noFill/>
        </p:spPr>
        <p:txBody>
          <a:bodyPr wrap="none" rtlCol="0">
            <a:spAutoFit/>
          </a:bodyPr>
          <a:lstStyle/>
          <a:p>
            <a:r>
              <a:rPr lang="en-GB" sz="1200" dirty="0"/>
              <a:t>Wallace and Wray (2011:  77)</a:t>
            </a:r>
          </a:p>
        </p:txBody>
      </p:sp>
    </p:spTree>
    <p:extLst>
      <p:ext uri="{BB962C8B-B14F-4D97-AF65-F5344CB8AC3E}">
        <p14:creationId xmlns:p14="http://schemas.microsoft.com/office/powerpoint/2010/main" val="16236388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C1234-82FB-4EBC-BA48-3ACFBAC39E2D}"/>
              </a:ext>
            </a:extLst>
          </p:cNvPr>
          <p:cNvSpPr>
            <a:spLocks noGrp="1"/>
          </p:cNvSpPr>
          <p:nvPr>
            <p:ph type="title"/>
          </p:nvPr>
        </p:nvSpPr>
        <p:spPr>
          <a:xfrm>
            <a:off x="1143611" y="349135"/>
            <a:ext cx="10618897" cy="972590"/>
          </a:xfrm>
        </p:spPr>
        <p:txBody>
          <a:bodyPr>
            <a:noAutofit/>
          </a:bodyPr>
          <a:lstStyle/>
          <a:p>
            <a:r>
              <a:rPr lang="en-GB" sz="4400" dirty="0"/>
              <a:t>What are assumptions and ideologies?</a:t>
            </a:r>
          </a:p>
        </p:txBody>
      </p:sp>
      <p:sp>
        <p:nvSpPr>
          <p:cNvPr id="3" name="Content Placeholder 2">
            <a:extLst>
              <a:ext uri="{FF2B5EF4-FFF2-40B4-BE49-F238E27FC236}">
                <a16:creationId xmlns:a16="http://schemas.microsoft.com/office/drawing/2014/main" id="{722698E1-E1A8-4705-B825-DA5BE0793E54}"/>
              </a:ext>
            </a:extLst>
          </p:cNvPr>
          <p:cNvSpPr>
            <a:spLocks noGrp="1"/>
          </p:cNvSpPr>
          <p:nvPr>
            <p:ph idx="1"/>
          </p:nvPr>
        </p:nvSpPr>
        <p:spPr>
          <a:xfrm>
            <a:off x="1201801" y="1837114"/>
            <a:ext cx="10178322" cy="3593591"/>
          </a:xfrm>
        </p:spPr>
        <p:txBody>
          <a:bodyPr>
            <a:normAutofit/>
          </a:bodyPr>
          <a:lstStyle/>
          <a:p>
            <a:r>
              <a:rPr lang="en-GB" dirty="0">
                <a:solidFill>
                  <a:srgbClr val="FF0000"/>
                </a:solidFill>
              </a:rPr>
              <a:t>Any interpretation </a:t>
            </a:r>
            <a:r>
              <a:rPr lang="en-GB" dirty="0"/>
              <a:t>of the social world rests on certain </a:t>
            </a:r>
            <a:r>
              <a:rPr lang="en-GB" dirty="0">
                <a:solidFill>
                  <a:srgbClr val="FF0000"/>
                </a:solidFill>
              </a:rPr>
              <a:t>assumptions: taken-for-granted beliefs</a:t>
            </a:r>
            <a:r>
              <a:rPr lang="en-GB" dirty="0"/>
              <a:t> of which the writer may be fully aware or quite unaware.</a:t>
            </a:r>
          </a:p>
          <a:p>
            <a:r>
              <a:rPr lang="en-GB" dirty="0"/>
              <a:t>The </a:t>
            </a:r>
            <a:r>
              <a:rPr lang="en-GB" dirty="0">
                <a:solidFill>
                  <a:srgbClr val="FF0000"/>
                </a:solidFill>
              </a:rPr>
              <a:t>validity</a:t>
            </a:r>
            <a:r>
              <a:rPr lang="en-GB" dirty="0"/>
              <a:t> of any </a:t>
            </a:r>
            <a:r>
              <a:rPr lang="en-GB" dirty="0">
                <a:solidFill>
                  <a:srgbClr val="FF0000"/>
                </a:solidFill>
              </a:rPr>
              <a:t>assumption</a:t>
            </a:r>
            <a:r>
              <a:rPr lang="en-GB" dirty="0"/>
              <a:t> is always open to question, often by considering whether there is </a:t>
            </a:r>
            <a:r>
              <a:rPr lang="en-GB" dirty="0">
                <a:solidFill>
                  <a:srgbClr val="FF0000"/>
                </a:solidFill>
              </a:rPr>
              <a:t>evidence to support or challenge </a:t>
            </a:r>
            <a:r>
              <a:rPr lang="en-GB" dirty="0"/>
              <a:t>it, or by checking whether the </a:t>
            </a:r>
            <a:r>
              <a:rPr lang="en-GB" dirty="0">
                <a:solidFill>
                  <a:srgbClr val="FF0000"/>
                </a:solidFill>
              </a:rPr>
              <a:t>assumption is logically consistent</a:t>
            </a:r>
            <a:r>
              <a:rPr lang="en-GB" dirty="0"/>
              <a:t> with the </a:t>
            </a:r>
            <a:r>
              <a:rPr lang="en-GB" dirty="0">
                <a:solidFill>
                  <a:srgbClr val="FF0000"/>
                </a:solidFill>
              </a:rPr>
              <a:t>claims </a:t>
            </a:r>
            <a:r>
              <a:rPr lang="en-GB" dirty="0"/>
              <a:t>being made.</a:t>
            </a:r>
          </a:p>
          <a:p>
            <a:r>
              <a:rPr lang="en-GB" dirty="0"/>
              <a:t>The term </a:t>
            </a:r>
            <a:r>
              <a:rPr lang="en-GB" dirty="0">
                <a:solidFill>
                  <a:srgbClr val="FF0000"/>
                </a:solidFill>
              </a:rPr>
              <a:t>ideology</a:t>
            </a:r>
            <a:r>
              <a:rPr lang="en-GB" dirty="0"/>
              <a:t> implies a </a:t>
            </a:r>
            <a:r>
              <a:rPr lang="en-GB" dirty="0">
                <a:solidFill>
                  <a:srgbClr val="FF0000"/>
                </a:solidFill>
              </a:rPr>
              <a:t>system of beliefs</a:t>
            </a:r>
            <a:r>
              <a:rPr lang="en-GB" dirty="0"/>
              <a:t>, </a:t>
            </a:r>
            <a:r>
              <a:rPr lang="en-GB" dirty="0">
                <a:solidFill>
                  <a:srgbClr val="FF0000"/>
                </a:solidFill>
              </a:rPr>
              <a:t>attitudes </a:t>
            </a:r>
            <a:r>
              <a:rPr lang="en-GB" dirty="0"/>
              <a:t>and </a:t>
            </a:r>
            <a:r>
              <a:rPr lang="en-GB" dirty="0">
                <a:solidFill>
                  <a:srgbClr val="FF0000"/>
                </a:solidFill>
              </a:rPr>
              <a:t>opinions</a:t>
            </a:r>
            <a:r>
              <a:rPr lang="en-GB" dirty="0"/>
              <a:t> about some aspect of the social world, based on particular assumptions.  An ideology guides action towards the realisation of particular interests or goals. </a:t>
            </a:r>
          </a:p>
        </p:txBody>
      </p:sp>
    </p:spTree>
    <p:extLst>
      <p:ext uri="{BB962C8B-B14F-4D97-AF65-F5344CB8AC3E}">
        <p14:creationId xmlns:p14="http://schemas.microsoft.com/office/powerpoint/2010/main" val="2489865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6E3AB-E60E-447D-9FA2-BDBF40525ECB}"/>
              </a:ext>
            </a:extLst>
          </p:cNvPr>
          <p:cNvSpPr>
            <a:spLocks noGrp="1"/>
          </p:cNvSpPr>
          <p:nvPr>
            <p:ph type="title"/>
          </p:nvPr>
        </p:nvSpPr>
        <p:spPr>
          <a:xfrm>
            <a:off x="1251678" y="382385"/>
            <a:ext cx="10178322" cy="781397"/>
          </a:xfrm>
        </p:spPr>
        <p:txBody>
          <a:bodyPr>
            <a:normAutofit/>
          </a:bodyPr>
          <a:lstStyle/>
          <a:p>
            <a:r>
              <a:rPr lang="en-GB" sz="4400" dirty="0"/>
              <a:t>example</a:t>
            </a:r>
          </a:p>
        </p:txBody>
      </p:sp>
      <p:pic>
        <p:nvPicPr>
          <p:cNvPr id="5" name="Picture 4">
            <a:extLst>
              <a:ext uri="{FF2B5EF4-FFF2-40B4-BE49-F238E27FC236}">
                <a16:creationId xmlns:a16="http://schemas.microsoft.com/office/drawing/2014/main" id="{7FF86E85-BA54-45D2-9130-079C83A8F9B5}"/>
              </a:ext>
            </a:extLst>
          </p:cNvPr>
          <p:cNvPicPr>
            <a:picLocks noChangeAspect="1"/>
          </p:cNvPicPr>
          <p:nvPr/>
        </p:nvPicPr>
        <p:blipFill rotWithShape="1">
          <a:blip r:embed="rId2"/>
          <a:srcRect l="23495" t="13741" r="32500" b="15238"/>
          <a:stretch/>
        </p:blipFill>
        <p:spPr>
          <a:xfrm>
            <a:off x="1100904" y="1287624"/>
            <a:ext cx="4995096" cy="4534678"/>
          </a:xfrm>
          <a:prstGeom prst="rect">
            <a:avLst/>
          </a:prstGeom>
        </p:spPr>
      </p:pic>
      <p:pic>
        <p:nvPicPr>
          <p:cNvPr id="7" name="Picture 6">
            <a:extLst>
              <a:ext uri="{FF2B5EF4-FFF2-40B4-BE49-F238E27FC236}">
                <a16:creationId xmlns:a16="http://schemas.microsoft.com/office/drawing/2014/main" id="{053E8689-644E-4B71-A5C4-08467BD77F27}"/>
              </a:ext>
            </a:extLst>
          </p:cNvPr>
          <p:cNvPicPr>
            <a:picLocks noChangeAspect="1"/>
          </p:cNvPicPr>
          <p:nvPr/>
        </p:nvPicPr>
        <p:blipFill rotWithShape="1">
          <a:blip r:embed="rId3"/>
          <a:srcRect l="22117" t="33469" r="34260" b="23945"/>
          <a:stretch/>
        </p:blipFill>
        <p:spPr>
          <a:xfrm>
            <a:off x="6470959" y="1287624"/>
            <a:ext cx="5113175" cy="2827174"/>
          </a:xfrm>
          <a:prstGeom prst="rect">
            <a:avLst/>
          </a:prstGeom>
        </p:spPr>
      </p:pic>
      <p:sp>
        <p:nvSpPr>
          <p:cNvPr id="8" name="TextBox 7">
            <a:extLst>
              <a:ext uri="{FF2B5EF4-FFF2-40B4-BE49-F238E27FC236}">
                <a16:creationId xmlns:a16="http://schemas.microsoft.com/office/drawing/2014/main" id="{54483B01-6AD7-4418-8DC4-BC87B80920A6}"/>
              </a:ext>
            </a:extLst>
          </p:cNvPr>
          <p:cNvSpPr txBox="1"/>
          <p:nvPr/>
        </p:nvSpPr>
        <p:spPr>
          <a:xfrm>
            <a:off x="9741159" y="6337115"/>
            <a:ext cx="2021387" cy="276999"/>
          </a:xfrm>
          <a:prstGeom prst="rect">
            <a:avLst/>
          </a:prstGeom>
          <a:noFill/>
        </p:spPr>
        <p:txBody>
          <a:bodyPr wrap="none" rtlCol="0">
            <a:spAutoFit/>
          </a:bodyPr>
          <a:lstStyle/>
          <a:p>
            <a:r>
              <a:rPr lang="en-GB" sz="1200" dirty="0"/>
              <a:t>Wallace and Wray (2011:  77)</a:t>
            </a:r>
          </a:p>
        </p:txBody>
      </p:sp>
    </p:spTree>
    <p:extLst>
      <p:ext uri="{BB962C8B-B14F-4D97-AF65-F5344CB8AC3E}">
        <p14:creationId xmlns:p14="http://schemas.microsoft.com/office/powerpoint/2010/main" val="36473776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22C3B48-99E5-4B5C-8E49-15C2A9552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5E29A7CE-A0DC-4FC2-9D99-B8DB4955C08A}"/>
              </a:ext>
            </a:extLst>
          </p:cNvPr>
          <p:cNvSpPr>
            <a:spLocks noGrp="1"/>
          </p:cNvSpPr>
          <p:nvPr>
            <p:ph type="title"/>
          </p:nvPr>
        </p:nvSpPr>
        <p:spPr>
          <a:xfrm>
            <a:off x="7951035" y="1371600"/>
            <a:ext cx="3656581" cy="2388033"/>
          </a:xfrm>
        </p:spPr>
        <p:txBody>
          <a:bodyPr anchor="ctr">
            <a:normAutofit/>
          </a:bodyPr>
          <a:lstStyle/>
          <a:p>
            <a:r>
              <a:rPr lang="en-GB" sz="4700"/>
              <a:t>The four components</a:t>
            </a:r>
            <a:endParaRPr lang="en-GB" sz="4700" dirty="0"/>
          </a:p>
        </p:txBody>
      </p:sp>
      <p:sp>
        <p:nvSpPr>
          <p:cNvPr id="12" name="Freeform 10">
            <a:extLst>
              <a:ext uri="{FF2B5EF4-FFF2-40B4-BE49-F238E27FC236}">
                <a16:creationId xmlns:a16="http://schemas.microsoft.com/office/drawing/2014/main" id="{C67B4E51-3288-4A1F-A92C-87C9401EDE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lumMod val="90000"/>
            </a:schemeClr>
          </a:solidFill>
          <a:ln w="0">
            <a:noFill/>
            <a:prstDash val="solid"/>
            <a:round/>
            <a:headEnd/>
            <a:tailEnd/>
          </a:ln>
        </p:spPr>
      </p:sp>
      <p:sp>
        <p:nvSpPr>
          <p:cNvPr id="14" name="Rectangle 13">
            <a:extLst>
              <a:ext uri="{FF2B5EF4-FFF2-40B4-BE49-F238E27FC236}">
                <a16:creationId xmlns:a16="http://schemas.microsoft.com/office/drawing/2014/main" id="{D3E95A6B-F840-413C-9E78-C33C02FFA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77F13015-6725-4F0A-8311-F6D5F6CDEB43}"/>
              </a:ext>
            </a:extLst>
          </p:cNvPr>
          <p:cNvGraphicFramePr>
            <a:graphicFrameLocks noGrp="1"/>
          </p:cNvGraphicFramePr>
          <p:nvPr>
            <p:ph idx="1"/>
            <p:extLst>
              <p:ext uri="{D42A27DB-BD31-4B8C-83A1-F6EECF244321}">
                <p14:modId xmlns:p14="http://schemas.microsoft.com/office/powerpoint/2010/main" val="2626406663"/>
              </p:ext>
            </p:extLst>
          </p:nvPr>
        </p:nvGraphicFramePr>
        <p:xfrm>
          <a:off x="765175" y="481013"/>
          <a:ext cx="6305550" cy="55732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Background pattern&#10;&#10;Description automatically generated">
            <a:extLst>
              <a:ext uri="{FF2B5EF4-FFF2-40B4-BE49-F238E27FC236}">
                <a16:creationId xmlns:a16="http://schemas.microsoft.com/office/drawing/2014/main" id="{FC70962A-F92A-4B98-8472-4A976E3AA11B}"/>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8171680" y="3759633"/>
            <a:ext cx="3435936" cy="2502507"/>
          </a:xfrm>
          <a:prstGeom prst="rect">
            <a:avLst/>
          </a:prstGeom>
        </p:spPr>
      </p:pic>
    </p:spTree>
    <p:extLst>
      <p:ext uri="{BB962C8B-B14F-4D97-AF65-F5344CB8AC3E}">
        <p14:creationId xmlns:p14="http://schemas.microsoft.com/office/powerpoint/2010/main" val="28086340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7E37D-ED1B-4490-B99A-6C9ACCBED6BE}"/>
              </a:ext>
            </a:extLst>
          </p:cNvPr>
          <p:cNvSpPr>
            <a:spLocks noGrp="1"/>
          </p:cNvSpPr>
          <p:nvPr>
            <p:ph type="title"/>
          </p:nvPr>
        </p:nvSpPr>
        <p:spPr>
          <a:xfrm>
            <a:off x="1251678" y="382385"/>
            <a:ext cx="10178322" cy="773084"/>
          </a:xfrm>
        </p:spPr>
        <p:txBody>
          <a:bodyPr>
            <a:normAutofit fontScale="90000"/>
          </a:bodyPr>
          <a:lstStyle/>
          <a:p>
            <a:r>
              <a:rPr lang="en-GB" dirty="0"/>
              <a:t>Mental map components</a:t>
            </a:r>
          </a:p>
        </p:txBody>
      </p:sp>
      <p:sp>
        <p:nvSpPr>
          <p:cNvPr id="3" name="Content Placeholder 2">
            <a:extLst>
              <a:ext uri="{FF2B5EF4-FFF2-40B4-BE49-F238E27FC236}">
                <a16:creationId xmlns:a16="http://schemas.microsoft.com/office/drawing/2014/main" id="{FDD7F9D1-1ABB-44A9-B847-C6938FEDCCAE}"/>
              </a:ext>
            </a:extLst>
          </p:cNvPr>
          <p:cNvSpPr>
            <a:spLocks noGrp="1"/>
          </p:cNvSpPr>
          <p:nvPr>
            <p:ph idx="1"/>
          </p:nvPr>
        </p:nvSpPr>
        <p:spPr>
          <a:xfrm>
            <a:off x="1160238" y="1479666"/>
            <a:ext cx="10269762" cy="4549556"/>
          </a:xfrm>
        </p:spPr>
        <p:txBody>
          <a:bodyPr>
            <a:normAutofit/>
          </a:bodyPr>
          <a:lstStyle/>
          <a:p>
            <a:r>
              <a:rPr lang="en-GB" dirty="0"/>
              <a:t>Having presented the key to the mental map (a set of tools for thinking), let me introduce the mental map components and ask </a:t>
            </a:r>
            <a:r>
              <a:rPr lang="en-GB" dirty="0">
                <a:solidFill>
                  <a:srgbClr val="FF0000"/>
                </a:solidFill>
              </a:rPr>
              <a:t>how do the components relate to the tools</a:t>
            </a:r>
            <a:r>
              <a:rPr lang="en-GB" dirty="0"/>
              <a:t>? </a:t>
            </a:r>
          </a:p>
          <a:p>
            <a:r>
              <a:rPr lang="en-GB" dirty="0"/>
              <a:t>The authors whose work you study, will have employed the </a:t>
            </a:r>
            <a:r>
              <a:rPr lang="en-GB" dirty="0">
                <a:solidFill>
                  <a:srgbClr val="FF0000"/>
                </a:solidFill>
              </a:rPr>
              <a:t>tools for thinking </a:t>
            </a:r>
            <a:r>
              <a:rPr lang="en-GB" dirty="0"/>
              <a:t>in order to develop a </a:t>
            </a:r>
            <a:r>
              <a:rPr lang="en-GB" dirty="0">
                <a:solidFill>
                  <a:srgbClr val="FF0000"/>
                </a:solidFill>
              </a:rPr>
              <a:t>convincing argument</a:t>
            </a:r>
            <a:r>
              <a:rPr lang="en-GB" dirty="0"/>
              <a:t>. The four components of the mental map help to evaluate a range of factors that contribute to the content and robustness of that argument (table below).</a:t>
            </a:r>
          </a:p>
          <a:p>
            <a:r>
              <a:rPr lang="en-GB" dirty="0"/>
              <a:t>In short, </a:t>
            </a:r>
            <a:r>
              <a:rPr lang="en-GB" dirty="0">
                <a:solidFill>
                  <a:srgbClr val="FF0000"/>
                </a:solidFill>
              </a:rPr>
              <a:t>mental map </a:t>
            </a:r>
            <a:r>
              <a:rPr lang="en-GB" dirty="0"/>
              <a:t>clarifies what authors were trying to do, why and with what success. </a:t>
            </a:r>
          </a:p>
        </p:txBody>
      </p:sp>
      <p:pic>
        <p:nvPicPr>
          <p:cNvPr id="5" name="Picture 4">
            <a:extLst>
              <a:ext uri="{FF2B5EF4-FFF2-40B4-BE49-F238E27FC236}">
                <a16:creationId xmlns:a16="http://schemas.microsoft.com/office/drawing/2014/main" id="{FC926EAB-4BB9-4C30-9F2B-83647CE91646}"/>
              </a:ext>
            </a:extLst>
          </p:cNvPr>
          <p:cNvPicPr>
            <a:picLocks noChangeAspect="1"/>
          </p:cNvPicPr>
          <p:nvPr/>
        </p:nvPicPr>
        <p:blipFill rotWithShape="1">
          <a:blip r:embed="rId2"/>
          <a:srcRect l="21276" t="39320" r="33495" b="22858"/>
          <a:stretch/>
        </p:blipFill>
        <p:spPr>
          <a:xfrm>
            <a:off x="3677279" y="4081378"/>
            <a:ext cx="5514392" cy="2593911"/>
          </a:xfrm>
          <a:prstGeom prst="rect">
            <a:avLst/>
          </a:prstGeom>
        </p:spPr>
      </p:pic>
      <p:sp>
        <p:nvSpPr>
          <p:cNvPr id="6" name="TextBox 5">
            <a:extLst>
              <a:ext uri="{FF2B5EF4-FFF2-40B4-BE49-F238E27FC236}">
                <a16:creationId xmlns:a16="http://schemas.microsoft.com/office/drawing/2014/main" id="{2753AFB2-0A1F-4F47-BF1C-7E321D9F655B}"/>
              </a:ext>
            </a:extLst>
          </p:cNvPr>
          <p:cNvSpPr txBox="1"/>
          <p:nvPr/>
        </p:nvSpPr>
        <p:spPr>
          <a:xfrm>
            <a:off x="9741159" y="6337115"/>
            <a:ext cx="2021387" cy="276999"/>
          </a:xfrm>
          <a:prstGeom prst="rect">
            <a:avLst/>
          </a:prstGeom>
          <a:noFill/>
        </p:spPr>
        <p:txBody>
          <a:bodyPr wrap="none" rtlCol="0">
            <a:spAutoFit/>
          </a:bodyPr>
          <a:lstStyle/>
          <a:p>
            <a:r>
              <a:rPr lang="en-GB" sz="1200" dirty="0"/>
              <a:t>Wallace and Wray (2011:  81)</a:t>
            </a:r>
          </a:p>
        </p:txBody>
      </p:sp>
    </p:spTree>
    <p:extLst>
      <p:ext uri="{BB962C8B-B14F-4D97-AF65-F5344CB8AC3E}">
        <p14:creationId xmlns:p14="http://schemas.microsoft.com/office/powerpoint/2010/main" val="9067351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A close - up of a plant&#10;&#10;Description automatically generated with low confidence">
            <a:extLst>
              <a:ext uri="{FF2B5EF4-FFF2-40B4-BE49-F238E27FC236}">
                <a16:creationId xmlns:a16="http://schemas.microsoft.com/office/drawing/2014/main" id="{85CFFF6F-41B7-405F-89D1-A56075081781}"/>
              </a:ext>
            </a:extLst>
          </p:cNvPr>
          <p:cNvPicPr>
            <a:picLocks noChangeAspect="1"/>
          </p:cNvPicPr>
          <p:nvPr/>
        </p:nvPicPr>
        <p:blipFill rotWithShape="1">
          <a:blip r:embed="rId2"/>
          <a:srcRect l="56830" r="2" b="2"/>
          <a:stretch/>
        </p:blipFill>
        <p:spPr>
          <a:xfrm>
            <a:off x="7338646" y="10"/>
            <a:ext cx="4853354" cy="6857990"/>
          </a:xfrm>
          <a:prstGeom prst="rect">
            <a:avLst/>
          </a:prstGeom>
        </p:spPr>
      </p:pic>
      <p:sp>
        <p:nvSpPr>
          <p:cNvPr id="9" name="Freeform 10">
            <a:extLst>
              <a:ext uri="{FF2B5EF4-FFF2-40B4-BE49-F238E27FC236}">
                <a16:creationId xmlns:a16="http://schemas.microsoft.com/office/drawing/2014/main" id="{E1CE536E-134A-4A35-900B-30F927D5B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solidFill>
          <a:ln w="0">
            <a:noFill/>
            <a:prstDash val="solid"/>
            <a:round/>
            <a:headEnd/>
            <a:tailEnd/>
          </a:ln>
        </p:spPr>
      </p:sp>
      <p:sp>
        <p:nvSpPr>
          <p:cNvPr id="2" name="Title 1">
            <a:extLst>
              <a:ext uri="{FF2B5EF4-FFF2-40B4-BE49-F238E27FC236}">
                <a16:creationId xmlns:a16="http://schemas.microsoft.com/office/drawing/2014/main" id="{A05272F4-59E6-46FB-A5E1-4DBB52999922}"/>
              </a:ext>
            </a:extLst>
          </p:cNvPr>
          <p:cNvSpPr>
            <a:spLocks noGrp="1"/>
          </p:cNvSpPr>
          <p:nvPr>
            <p:ph type="title"/>
          </p:nvPr>
        </p:nvSpPr>
        <p:spPr>
          <a:xfrm>
            <a:off x="765051" y="382385"/>
            <a:ext cx="6015897" cy="1492132"/>
          </a:xfrm>
        </p:spPr>
        <p:txBody>
          <a:bodyPr>
            <a:normAutofit/>
          </a:bodyPr>
          <a:lstStyle/>
          <a:p>
            <a:r>
              <a:rPr lang="en-GB" sz="3200" dirty="0"/>
              <a:t>Two dimensions of variation among claims and arguments (1)</a:t>
            </a:r>
          </a:p>
        </p:txBody>
      </p:sp>
      <p:sp>
        <p:nvSpPr>
          <p:cNvPr id="11" name="Rectangle 10">
            <a:extLst>
              <a:ext uri="{FF2B5EF4-FFF2-40B4-BE49-F238E27FC236}">
                <a16:creationId xmlns:a16="http://schemas.microsoft.com/office/drawing/2014/main" id="{FA0382D1-1594-4E3D-842E-04E1E5E75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4A22834E-6882-4809-BDA6-11475F1AA940}"/>
              </a:ext>
            </a:extLst>
          </p:cNvPr>
          <p:cNvSpPr>
            <a:spLocks noGrp="1"/>
          </p:cNvSpPr>
          <p:nvPr>
            <p:ph idx="1"/>
          </p:nvPr>
        </p:nvSpPr>
        <p:spPr>
          <a:xfrm>
            <a:off x="765051" y="1874517"/>
            <a:ext cx="6201014" cy="4601098"/>
          </a:xfrm>
        </p:spPr>
        <p:txBody>
          <a:bodyPr>
            <a:normAutofit fontScale="92500" lnSpcReduction="10000"/>
          </a:bodyPr>
          <a:lstStyle/>
          <a:p>
            <a:pPr>
              <a:lnSpc>
                <a:spcPct val="100000"/>
              </a:lnSpc>
            </a:pPr>
            <a:r>
              <a:rPr lang="en-GB" sz="1800" dirty="0"/>
              <a:t>Earlier in this course, we discussed that an </a:t>
            </a:r>
            <a:r>
              <a:rPr lang="en-GB" sz="1800" dirty="0">
                <a:solidFill>
                  <a:srgbClr val="FF0000"/>
                </a:solidFill>
              </a:rPr>
              <a:t>argument is </a:t>
            </a:r>
            <a:r>
              <a:rPr lang="en-GB" sz="1800" dirty="0"/>
              <a:t>constructed from one or more </a:t>
            </a:r>
            <a:r>
              <a:rPr lang="en-GB" sz="1800" dirty="0">
                <a:solidFill>
                  <a:srgbClr val="FF0000"/>
                </a:solidFill>
              </a:rPr>
              <a:t>claims to knowledge </a:t>
            </a:r>
            <a:r>
              <a:rPr lang="en-GB" sz="1800" dirty="0"/>
              <a:t>– </a:t>
            </a:r>
            <a:r>
              <a:rPr lang="en-GB" sz="1800" dirty="0">
                <a:solidFill>
                  <a:srgbClr val="FF0000"/>
                </a:solidFill>
              </a:rPr>
              <a:t>assertions</a:t>
            </a:r>
            <a:r>
              <a:rPr lang="en-GB" sz="1800" dirty="0"/>
              <a:t> that something is, or normatively should be,</a:t>
            </a:r>
            <a:r>
              <a:rPr lang="en-GB" sz="1800" dirty="0">
                <a:solidFill>
                  <a:srgbClr val="FF0000"/>
                </a:solidFill>
              </a:rPr>
              <a:t> true</a:t>
            </a:r>
            <a:r>
              <a:rPr lang="en-GB" sz="1800" dirty="0"/>
              <a:t>. These claims form the </a:t>
            </a:r>
            <a:r>
              <a:rPr lang="en-GB" sz="1800" dirty="0">
                <a:solidFill>
                  <a:srgbClr val="FF0000"/>
                </a:solidFill>
              </a:rPr>
              <a:t>conclusion</a:t>
            </a:r>
            <a:r>
              <a:rPr lang="en-GB" sz="1800" dirty="0"/>
              <a:t>, which is one half of the argument. </a:t>
            </a:r>
          </a:p>
          <a:p>
            <a:pPr>
              <a:lnSpc>
                <a:spcPct val="100000"/>
              </a:lnSpc>
            </a:pPr>
            <a:r>
              <a:rPr lang="en-GB" sz="1800" dirty="0"/>
              <a:t>The claims are supported by some form of </a:t>
            </a:r>
            <a:r>
              <a:rPr lang="en-GB" sz="1800" dirty="0">
                <a:solidFill>
                  <a:srgbClr val="FF0000"/>
                </a:solidFill>
              </a:rPr>
              <a:t>warranting</a:t>
            </a:r>
            <a:r>
              <a:rPr lang="en-GB" sz="1800" dirty="0"/>
              <a:t> (the premise, the reasons, the evidence), or the half of the argument that justifies why the conclusion should be accepted. </a:t>
            </a:r>
          </a:p>
          <a:p>
            <a:pPr>
              <a:lnSpc>
                <a:spcPct val="100000"/>
              </a:lnSpc>
            </a:pPr>
            <a:r>
              <a:rPr lang="en-GB" sz="1800" dirty="0">
                <a:solidFill>
                  <a:srgbClr val="FF0000"/>
                </a:solidFill>
              </a:rPr>
              <a:t>Claims vary along two important dimensions</a:t>
            </a:r>
            <a:r>
              <a:rPr lang="en-GB" sz="1800" dirty="0"/>
              <a:t>, according to the amount of appropriate evidence contained in the warranting. If there is a mismatch, we see the warranting as inadequate.</a:t>
            </a:r>
          </a:p>
          <a:p>
            <a:pPr>
              <a:lnSpc>
                <a:spcPct val="100000"/>
              </a:lnSpc>
            </a:pPr>
            <a:r>
              <a:rPr lang="en-GB" sz="1800" dirty="0"/>
              <a:t>An </a:t>
            </a:r>
            <a:r>
              <a:rPr lang="en-GB" sz="1800" dirty="0">
                <a:solidFill>
                  <a:srgbClr val="FF0000"/>
                </a:solidFill>
              </a:rPr>
              <a:t>inadequately warranted claim </a:t>
            </a:r>
            <a:r>
              <a:rPr lang="en-GB" sz="1800" dirty="0"/>
              <a:t>often </a:t>
            </a:r>
            <a:r>
              <a:rPr lang="en-GB" sz="1800" dirty="0">
                <a:solidFill>
                  <a:srgbClr val="FF0000"/>
                </a:solidFill>
              </a:rPr>
              <a:t>fails to convince </a:t>
            </a:r>
            <a:r>
              <a:rPr lang="en-GB" sz="1800" dirty="0"/>
              <a:t>because:</a:t>
            </a:r>
          </a:p>
          <a:p>
            <a:pPr lvl="1">
              <a:lnSpc>
                <a:spcPct val="100000"/>
              </a:lnSpc>
              <a:buFont typeface="Wingdings" panose="05000000000000000000" pitchFamily="2" charset="2"/>
              <a:buChar char="Ø"/>
            </a:pPr>
            <a:r>
              <a:rPr lang="en-GB" sz="1600" dirty="0"/>
              <a:t>It is based on an insufficient amount of robust evidence to support the degree of </a:t>
            </a:r>
            <a:r>
              <a:rPr lang="en-GB" sz="1600" i="1" dirty="0">
                <a:solidFill>
                  <a:srgbClr val="FF0000"/>
                </a:solidFill>
              </a:rPr>
              <a:t>certainty </a:t>
            </a:r>
            <a:r>
              <a:rPr lang="en-GB" sz="1600" dirty="0"/>
              <a:t>with which this claim is made.</a:t>
            </a:r>
          </a:p>
          <a:p>
            <a:pPr lvl="1">
              <a:lnSpc>
                <a:spcPct val="100000"/>
              </a:lnSpc>
              <a:buFont typeface="Wingdings" panose="05000000000000000000" pitchFamily="2" charset="2"/>
              <a:buChar char="Ø"/>
            </a:pPr>
            <a:r>
              <a:rPr lang="en-GB" sz="1600" dirty="0"/>
              <a:t>The evidence does not justify the extent to which the claim is </a:t>
            </a:r>
            <a:r>
              <a:rPr lang="en-GB" sz="1600" i="1" dirty="0">
                <a:solidFill>
                  <a:srgbClr val="FF0000"/>
                </a:solidFill>
              </a:rPr>
              <a:t>generalised</a:t>
            </a:r>
            <a:r>
              <a:rPr lang="en-GB" sz="1600" dirty="0"/>
              <a:t> beyond its immediate context.</a:t>
            </a:r>
          </a:p>
          <a:p>
            <a:pPr lvl="1">
              <a:lnSpc>
                <a:spcPct val="100000"/>
              </a:lnSpc>
              <a:buFont typeface="Wingdings" panose="05000000000000000000" pitchFamily="2" charset="2"/>
              <a:buChar char="Ø"/>
            </a:pPr>
            <a:r>
              <a:rPr lang="en-GB" sz="1600" dirty="0"/>
              <a:t>Or both.</a:t>
            </a:r>
          </a:p>
        </p:txBody>
      </p:sp>
    </p:spTree>
    <p:extLst>
      <p:ext uri="{BB962C8B-B14F-4D97-AF65-F5344CB8AC3E}">
        <p14:creationId xmlns:p14="http://schemas.microsoft.com/office/powerpoint/2010/main" val="35662240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6">
            <a:extLst>
              <a:ext uri="{FF2B5EF4-FFF2-40B4-BE49-F238E27FC236}">
                <a16:creationId xmlns:a16="http://schemas.microsoft.com/office/drawing/2014/main" id="{B217C2AD-51B4-40CE-A71F-F5D3F846D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13" name="Rectangle 12">
            <a:extLst>
              <a:ext uri="{FF2B5EF4-FFF2-40B4-BE49-F238E27FC236}">
                <a16:creationId xmlns:a16="http://schemas.microsoft.com/office/drawing/2014/main" id="{6F1BF92E-23CF-4BFE-9E1F-C359BACFA3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5" name="Rectangle 14">
            <a:extLst>
              <a:ext uri="{FF2B5EF4-FFF2-40B4-BE49-F238E27FC236}">
                <a16:creationId xmlns:a16="http://schemas.microsoft.com/office/drawing/2014/main" id="{DFEF8384-2545-4ACD-9071-49DD1CFC4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22">
            <a:extLst>
              <a:ext uri="{FF2B5EF4-FFF2-40B4-BE49-F238E27FC236}">
                <a16:creationId xmlns:a16="http://schemas.microsoft.com/office/drawing/2014/main" id="{F77DB8FA-61A7-4DE7-A777-6D258D1724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4695443" cy="6858000"/>
          </a:xfrm>
          <a:custGeom>
            <a:avLst/>
            <a:gdLst>
              <a:gd name="connsiteX0" fmla="*/ 0 w 4992864"/>
              <a:gd name="connsiteY0" fmla="*/ 0 h 6858000"/>
              <a:gd name="connsiteX1" fmla="*/ 4813476 w 4992864"/>
              <a:gd name="connsiteY1" fmla="*/ 0 h 6858000"/>
              <a:gd name="connsiteX2" fmla="*/ 4818239 w 4992864"/>
              <a:gd name="connsiteY2" fmla="*/ 66675 h 6858000"/>
              <a:gd name="connsiteX3" fmla="*/ 4826176 w 4992864"/>
              <a:gd name="connsiteY3" fmla="*/ 122237 h 6858000"/>
              <a:gd name="connsiteX4" fmla="*/ 4835701 w 4992864"/>
              <a:gd name="connsiteY4" fmla="*/ 174625 h 6858000"/>
              <a:gd name="connsiteX5" fmla="*/ 4851576 w 4992864"/>
              <a:gd name="connsiteY5" fmla="*/ 217487 h 6858000"/>
              <a:gd name="connsiteX6" fmla="*/ 4867451 w 4992864"/>
              <a:gd name="connsiteY6" fmla="*/ 260350 h 6858000"/>
              <a:gd name="connsiteX7" fmla="*/ 4886501 w 4992864"/>
              <a:gd name="connsiteY7" fmla="*/ 296862 h 6858000"/>
              <a:gd name="connsiteX8" fmla="*/ 4905551 w 4992864"/>
              <a:gd name="connsiteY8" fmla="*/ 334962 h 6858000"/>
              <a:gd name="connsiteX9" fmla="*/ 4923014 w 4992864"/>
              <a:gd name="connsiteY9" fmla="*/ 369887 h 6858000"/>
              <a:gd name="connsiteX10" fmla="*/ 4940476 w 4992864"/>
              <a:gd name="connsiteY10" fmla="*/ 409575 h 6858000"/>
              <a:gd name="connsiteX11" fmla="*/ 4956351 w 4992864"/>
              <a:gd name="connsiteY11" fmla="*/ 450850 h 6858000"/>
              <a:gd name="connsiteX12" fmla="*/ 4970639 w 4992864"/>
              <a:gd name="connsiteY12" fmla="*/ 496887 h 6858000"/>
              <a:gd name="connsiteX13" fmla="*/ 4981751 w 4992864"/>
              <a:gd name="connsiteY13" fmla="*/ 546100 h 6858000"/>
              <a:gd name="connsiteX14" fmla="*/ 4989689 w 4992864"/>
              <a:gd name="connsiteY14" fmla="*/ 606425 h 6858000"/>
              <a:gd name="connsiteX15" fmla="*/ 4992864 w 4992864"/>
              <a:gd name="connsiteY15" fmla="*/ 673100 h 6858000"/>
              <a:gd name="connsiteX16" fmla="*/ 4989689 w 4992864"/>
              <a:gd name="connsiteY16" fmla="*/ 744537 h 6858000"/>
              <a:gd name="connsiteX17" fmla="*/ 4981751 w 4992864"/>
              <a:gd name="connsiteY17" fmla="*/ 801687 h 6858000"/>
              <a:gd name="connsiteX18" fmla="*/ 4970639 w 4992864"/>
              <a:gd name="connsiteY18" fmla="*/ 854075 h 6858000"/>
              <a:gd name="connsiteX19" fmla="*/ 4956351 w 4992864"/>
              <a:gd name="connsiteY19" fmla="*/ 901700 h 6858000"/>
              <a:gd name="connsiteX20" fmla="*/ 4940476 w 4992864"/>
              <a:gd name="connsiteY20" fmla="*/ 942975 h 6858000"/>
              <a:gd name="connsiteX21" fmla="*/ 4921426 w 4992864"/>
              <a:gd name="connsiteY21" fmla="*/ 981075 h 6858000"/>
              <a:gd name="connsiteX22" fmla="*/ 4902376 w 4992864"/>
              <a:gd name="connsiteY22" fmla="*/ 1017587 h 6858000"/>
              <a:gd name="connsiteX23" fmla="*/ 4883326 w 4992864"/>
              <a:gd name="connsiteY23" fmla="*/ 1055687 h 6858000"/>
              <a:gd name="connsiteX24" fmla="*/ 4865864 w 4992864"/>
              <a:gd name="connsiteY24" fmla="*/ 1095375 h 6858000"/>
              <a:gd name="connsiteX25" fmla="*/ 4848401 w 4992864"/>
              <a:gd name="connsiteY25" fmla="*/ 1136650 h 6858000"/>
              <a:gd name="connsiteX26" fmla="*/ 4834114 w 4992864"/>
              <a:gd name="connsiteY26" fmla="*/ 1182687 h 6858000"/>
              <a:gd name="connsiteX27" fmla="*/ 4824589 w 4992864"/>
              <a:gd name="connsiteY27" fmla="*/ 1235075 h 6858000"/>
              <a:gd name="connsiteX28" fmla="*/ 4815064 w 4992864"/>
              <a:gd name="connsiteY28" fmla="*/ 1295400 h 6858000"/>
              <a:gd name="connsiteX29" fmla="*/ 4813476 w 4992864"/>
              <a:gd name="connsiteY29" fmla="*/ 1363662 h 6858000"/>
              <a:gd name="connsiteX30" fmla="*/ 4815064 w 4992864"/>
              <a:gd name="connsiteY30" fmla="*/ 1431925 h 6858000"/>
              <a:gd name="connsiteX31" fmla="*/ 4824589 w 4992864"/>
              <a:gd name="connsiteY31" fmla="*/ 1492250 h 6858000"/>
              <a:gd name="connsiteX32" fmla="*/ 4834114 w 4992864"/>
              <a:gd name="connsiteY32" fmla="*/ 1544637 h 6858000"/>
              <a:gd name="connsiteX33" fmla="*/ 4848401 w 4992864"/>
              <a:gd name="connsiteY33" fmla="*/ 1589087 h 6858000"/>
              <a:gd name="connsiteX34" fmla="*/ 4865864 w 4992864"/>
              <a:gd name="connsiteY34" fmla="*/ 1631950 h 6858000"/>
              <a:gd name="connsiteX35" fmla="*/ 4883326 w 4992864"/>
              <a:gd name="connsiteY35" fmla="*/ 1671637 h 6858000"/>
              <a:gd name="connsiteX36" fmla="*/ 4902376 w 4992864"/>
              <a:gd name="connsiteY36" fmla="*/ 1708150 h 6858000"/>
              <a:gd name="connsiteX37" fmla="*/ 4921426 w 4992864"/>
              <a:gd name="connsiteY37" fmla="*/ 1743075 h 6858000"/>
              <a:gd name="connsiteX38" fmla="*/ 4940476 w 4992864"/>
              <a:gd name="connsiteY38" fmla="*/ 1782762 h 6858000"/>
              <a:gd name="connsiteX39" fmla="*/ 4956351 w 4992864"/>
              <a:gd name="connsiteY39" fmla="*/ 1824037 h 6858000"/>
              <a:gd name="connsiteX40" fmla="*/ 4970639 w 4992864"/>
              <a:gd name="connsiteY40" fmla="*/ 1870075 h 6858000"/>
              <a:gd name="connsiteX41" fmla="*/ 4981751 w 4992864"/>
              <a:gd name="connsiteY41" fmla="*/ 1922462 h 6858000"/>
              <a:gd name="connsiteX42" fmla="*/ 4989689 w 4992864"/>
              <a:gd name="connsiteY42" fmla="*/ 1982787 h 6858000"/>
              <a:gd name="connsiteX43" fmla="*/ 4992864 w 4992864"/>
              <a:gd name="connsiteY43" fmla="*/ 2051050 h 6858000"/>
              <a:gd name="connsiteX44" fmla="*/ 4989689 w 4992864"/>
              <a:gd name="connsiteY44" fmla="*/ 2119312 h 6858000"/>
              <a:gd name="connsiteX45" fmla="*/ 4981751 w 4992864"/>
              <a:gd name="connsiteY45" fmla="*/ 2179637 h 6858000"/>
              <a:gd name="connsiteX46" fmla="*/ 4970639 w 4992864"/>
              <a:gd name="connsiteY46" fmla="*/ 2232025 h 6858000"/>
              <a:gd name="connsiteX47" fmla="*/ 4956351 w 4992864"/>
              <a:gd name="connsiteY47" fmla="*/ 2278062 h 6858000"/>
              <a:gd name="connsiteX48" fmla="*/ 4940476 w 4992864"/>
              <a:gd name="connsiteY48" fmla="*/ 2319337 h 6858000"/>
              <a:gd name="connsiteX49" fmla="*/ 4921426 w 4992864"/>
              <a:gd name="connsiteY49" fmla="*/ 2359025 h 6858000"/>
              <a:gd name="connsiteX50" fmla="*/ 4902376 w 4992864"/>
              <a:gd name="connsiteY50" fmla="*/ 2395537 h 6858000"/>
              <a:gd name="connsiteX51" fmla="*/ 4883326 w 4992864"/>
              <a:gd name="connsiteY51" fmla="*/ 2433637 h 6858000"/>
              <a:gd name="connsiteX52" fmla="*/ 4865864 w 4992864"/>
              <a:gd name="connsiteY52" fmla="*/ 2471737 h 6858000"/>
              <a:gd name="connsiteX53" fmla="*/ 4848401 w 4992864"/>
              <a:gd name="connsiteY53" fmla="*/ 2513012 h 6858000"/>
              <a:gd name="connsiteX54" fmla="*/ 4834114 w 4992864"/>
              <a:gd name="connsiteY54" fmla="*/ 2560637 h 6858000"/>
              <a:gd name="connsiteX55" fmla="*/ 4824589 w 4992864"/>
              <a:gd name="connsiteY55" fmla="*/ 2613025 h 6858000"/>
              <a:gd name="connsiteX56" fmla="*/ 4815064 w 4992864"/>
              <a:gd name="connsiteY56" fmla="*/ 2671762 h 6858000"/>
              <a:gd name="connsiteX57" fmla="*/ 4813476 w 4992864"/>
              <a:gd name="connsiteY57" fmla="*/ 2741612 h 6858000"/>
              <a:gd name="connsiteX58" fmla="*/ 4815064 w 4992864"/>
              <a:gd name="connsiteY58" fmla="*/ 2809875 h 6858000"/>
              <a:gd name="connsiteX59" fmla="*/ 4824589 w 4992864"/>
              <a:gd name="connsiteY59" fmla="*/ 2868612 h 6858000"/>
              <a:gd name="connsiteX60" fmla="*/ 4834114 w 4992864"/>
              <a:gd name="connsiteY60" fmla="*/ 2922587 h 6858000"/>
              <a:gd name="connsiteX61" fmla="*/ 4848401 w 4992864"/>
              <a:gd name="connsiteY61" fmla="*/ 2967037 h 6858000"/>
              <a:gd name="connsiteX62" fmla="*/ 4865864 w 4992864"/>
              <a:gd name="connsiteY62" fmla="*/ 3009900 h 6858000"/>
              <a:gd name="connsiteX63" fmla="*/ 4883326 w 4992864"/>
              <a:gd name="connsiteY63" fmla="*/ 3046412 h 6858000"/>
              <a:gd name="connsiteX64" fmla="*/ 4902376 w 4992864"/>
              <a:gd name="connsiteY64" fmla="*/ 3084512 h 6858000"/>
              <a:gd name="connsiteX65" fmla="*/ 4921426 w 4992864"/>
              <a:gd name="connsiteY65" fmla="*/ 3121025 h 6858000"/>
              <a:gd name="connsiteX66" fmla="*/ 4940476 w 4992864"/>
              <a:gd name="connsiteY66" fmla="*/ 3160712 h 6858000"/>
              <a:gd name="connsiteX67" fmla="*/ 4956351 w 4992864"/>
              <a:gd name="connsiteY67" fmla="*/ 3201987 h 6858000"/>
              <a:gd name="connsiteX68" fmla="*/ 4970639 w 4992864"/>
              <a:gd name="connsiteY68" fmla="*/ 3248025 h 6858000"/>
              <a:gd name="connsiteX69" fmla="*/ 4981751 w 4992864"/>
              <a:gd name="connsiteY69" fmla="*/ 3300412 h 6858000"/>
              <a:gd name="connsiteX70" fmla="*/ 4989689 w 4992864"/>
              <a:gd name="connsiteY70" fmla="*/ 3360737 h 6858000"/>
              <a:gd name="connsiteX71" fmla="*/ 4992864 w 4992864"/>
              <a:gd name="connsiteY71" fmla="*/ 3427412 h 6858000"/>
              <a:gd name="connsiteX72" fmla="*/ 4989689 w 4992864"/>
              <a:gd name="connsiteY72" fmla="*/ 3497262 h 6858000"/>
              <a:gd name="connsiteX73" fmla="*/ 4981751 w 4992864"/>
              <a:gd name="connsiteY73" fmla="*/ 3557587 h 6858000"/>
              <a:gd name="connsiteX74" fmla="*/ 4970639 w 4992864"/>
              <a:gd name="connsiteY74" fmla="*/ 3609975 h 6858000"/>
              <a:gd name="connsiteX75" fmla="*/ 4956351 w 4992864"/>
              <a:gd name="connsiteY75" fmla="*/ 3656012 h 6858000"/>
              <a:gd name="connsiteX76" fmla="*/ 4940476 w 4992864"/>
              <a:gd name="connsiteY76" fmla="*/ 3697287 h 6858000"/>
              <a:gd name="connsiteX77" fmla="*/ 4921426 w 4992864"/>
              <a:gd name="connsiteY77" fmla="*/ 3736975 h 6858000"/>
              <a:gd name="connsiteX78" fmla="*/ 4883326 w 4992864"/>
              <a:gd name="connsiteY78" fmla="*/ 3811587 h 6858000"/>
              <a:gd name="connsiteX79" fmla="*/ 4865864 w 4992864"/>
              <a:gd name="connsiteY79" fmla="*/ 3848100 h 6858000"/>
              <a:gd name="connsiteX80" fmla="*/ 4848401 w 4992864"/>
              <a:gd name="connsiteY80" fmla="*/ 3890962 h 6858000"/>
              <a:gd name="connsiteX81" fmla="*/ 4834114 w 4992864"/>
              <a:gd name="connsiteY81" fmla="*/ 3935412 h 6858000"/>
              <a:gd name="connsiteX82" fmla="*/ 4824589 w 4992864"/>
              <a:gd name="connsiteY82" fmla="*/ 3987800 h 6858000"/>
              <a:gd name="connsiteX83" fmla="*/ 4815064 w 4992864"/>
              <a:gd name="connsiteY83" fmla="*/ 4048125 h 6858000"/>
              <a:gd name="connsiteX84" fmla="*/ 4813476 w 4992864"/>
              <a:gd name="connsiteY84" fmla="*/ 4116387 h 6858000"/>
              <a:gd name="connsiteX85" fmla="*/ 4815064 w 4992864"/>
              <a:gd name="connsiteY85" fmla="*/ 4186237 h 6858000"/>
              <a:gd name="connsiteX86" fmla="*/ 4824589 w 4992864"/>
              <a:gd name="connsiteY86" fmla="*/ 4244975 h 6858000"/>
              <a:gd name="connsiteX87" fmla="*/ 4834114 w 4992864"/>
              <a:gd name="connsiteY87" fmla="*/ 4297362 h 6858000"/>
              <a:gd name="connsiteX88" fmla="*/ 4848401 w 4992864"/>
              <a:gd name="connsiteY88" fmla="*/ 4343400 h 6858000"/>
              <a:gd name="connsiteX89" fmla="*/ 4865864 w 4992864"/>
              <a:gd name="connsiteY89" fmla="*/ 4386262 h 6858000"/>
              <a:gd name="connsiteX90" fmla="*/ 4883326 w 4992864"/>
              <a:gd name="connsiteY90" fmla="*/ 4424362 h 6858000"/>
              <a:gd name="connsiteX91" fmla="*/ 4921426 w 4992864"/>
              <a:gd name="connsiteY91" fmla="*/ 4498975 h 6858000"/>
              <a:gd name="connsiteX92" fmla="*/ 4940476 w 4992864"/>
              <a:gd name="connsiteY92" fmla="*/ 4537075 h 6858000"/>
              <a:gd name="connsiteX93" fmla="*/ 4956351 w 4992864"/>
              <a:gd name="connsiteY93" fmla="*/ 4579937 h 6858000"/>
              <a:gd name="connsiteX94" fmla="*/ 4970639 w 4992864"/>
              <a:gd name="connsiteY94" fmla="*/ 4625975 h 6858000"/>
              <a:gd name="connsiteX95" fmla="*/ 4981751 w 4992864"/>
              <a:gd name="connsiteY95" fmla="*/ 4678362 h 6858000"/>
              <a:gd name="connsiteX96" fmla="*/ 4989689 w 4992864"/>
              <a:gd name="connsiteY96" fmla="*/ 4738687 h 6858000"/>
              <a:gd name="connsiteX97" fmla="*/ 4992864 w 4992864"/>
              <a:gd name="connsiteY97" fmla="*/ 4806950 h 6858000"/>
              <a:gd name="connsiteX98" fmla="*/ 4989689 w 4992864"/>
              <a:gd name="connsiteY98" fmla="*/ 4875212 h 6858000"/>
              <a:gd name="connsiteX99" fmla="*/ 4981751 w 4992864"/>
              <a:gd name="connsiteY99" fmla="*/ 4935537 h 6858000"/>
              <a:gd name="connsiteX100" fmla="*/ 4970639 w 4992864"/>
              <a:gd name="connsiteY100" fmla="*/ 4987925 h 6858000"/>
              <a:gd name="connsiteX101" fmla="*/ 4956351 w 4992864"/>
              <a:gd name="connsiteY101" fmla="*/ 5033962 h 6858000"/>
              <a:gd name="connsiteX102" fmla="*/ 4940476 w 4992864"/>
              <a:gd name="connsiteY102" fmla="*/ 5075237 h 6858000"/>
              <a:gd name="connsiteX103" fmla="*/ 4921426 w 4992864"/>
              <a:gd name="connsiteY103" fmla="*/ 5114925 h 6858000"/>
              <a:gd name="connsiteX104" fmla="*/ 4902376 w 4992864"/>
              <a:gd name="connsiteY104" fmla="*/ 5149850 h 6858000"/>
              <a:gd name="connsiteX105" fmla="*/ 4883326 w 4992864"/>
              <a:gd name="connsiteY105" fmla="*/ 5186362 h 6858000"/>
              <a:gd name="connsiteX106" fmla="*/ 4865864 w 4992864"/>
              <a:gd name="connsiteY106" fmla="*/ 5226050 h 6858000"/>
              <a:gd name="connsiteX107" fmla="*/ 4848401 w 4992864"/>
              <a:gd name="connsiteY107" fmla="*/ 5268912 h 6858000"/>
              <a:gd name="connsiteX108" fmla="*/ 4834114 w 4992864"/>
              <a:gd name="connsiteY108" fmla="*/ 5313362 h 6858000"/>
              <a:gd name="connsiteX109" fmla="*/ 4824589 w 4992864"/>
              <a:gd name="connsiteY109" fmla="*/ 5365750 h 6858000"/>
              <a:gd name="connsiteX110" fmla="*/ 4815064 w 4992864"/>
              <a:gd name="connsiteY110" fmla="*/ 5426075 h 6858000"/>
              <a:gd name="connsiteX111" fmla="*/ 4813476 w 4992864"/>
              <a:gd name="connsiteY111" fmla="*/ 5494337 h 6858000"/>
              <a:gd name="connsiteX112" fmla="*/ 4815064 w 4992864"/>
              <a:gd name="connsiteY112" fmla="*/ 5562600 h 6858000"/>
              <a:gd name="connsiteX113" fmla="*/ 4824589 w 4992864"/>
              <a:gd name="connsiteY113" fmla="*/ 5622925 h 6858000"/>
              <a:gd name="connsiteX114" fmla="*/ 4834114 w 4992864"/>
              <a:gd name="connsiteY114" fmla="*/ 5675312 h 6858000"/>
              <a:gd name="connsiteX115" fmla="*/ 4848401 w 4992864"/>
              <a:gd name="connsiteY115" fmla="*/ 5721350 h 6858000"/>
              <a:gd name="connsiteX116" fmla="*/ 4865864 w 4992864"/>
              <a:gd name="connsiteY116" fmla="*/ 5762625 h 6858000"/>
              <a:gd name="connsiteX117" fmla="*/ 4883326 w 4992864"/>
              <a:gd name="connsiteY117" fmla="*/ 5802312 h 6858000"/>
              <a:gd name="connsiteX118" fmla="*/ 4902376 w 4992864"/>
              <a:gd name="connsiteY118" fmla="*/ 5840412 h 6858000"/>
              <a:gd name="connsiteX119" fmla="*/ 4921426 w 4992864"/>
              <a:gd name="connsiteY119" fmla="*/ 5876925 h 6858000"/>
              <a:gd name="connsiteX120" fmla="*/ 4940476 w 4992864"/>
              <a:gd name="connsiteY120" fmla="*/ 5915025 h 6858000"/>
              <a:gd name="connsiteX121" fmla="*/ 4956351 w 4992864"/>
              <a:gd name="connsiteY121" fmla="*/ 5956300 h 6858000"/>
              <a:gd name="connsiteX122" fmla="*/ 4970639 w 4992864"/>
              <a:gd name="connsiteY122" fmla="*/ 6003925 h 6858000"/>
              <a:gd name="connsiteX123" fmla="*/ 4981751 w 4992864"/>
              <a:gd name="connsiteY123" fmla="*/ 6056312 h 6858000"/>
              <a:gd name="connsiteX124" fmla="*/ 4989689 w 4992864"/>
              <a:gd name="connsiteY124" fmla="*/ 6113462 h 6858000"/>
              <a:gd name="connsiteX125" fmla="*/ 4992864 w 4992864"/>
              <a:gd name="connsiteY125" fmla="*/ 6183312 h 6858000"/>
              <a:gd name="connsiteX126" fmla="*/ 4989689 w 4992864"/>
              <a:gd name="connsiteY126" fmla="*/ 6251575 h 6858000"/>
              <a:gd name="connsiteX127" fmla="*/ 4981751 w 4992864"/>
              <a:gd name="connsiteY127" fmla="*/ 6311900 h 6858000"/>
              <a:gd name="connsiteX128" fmla="*/ 4970639 w 4992864"/>
              <a:gd name="connsiteY128" fmla="*/ 6361112 h 6858000"/>
              <a:gd name="connsiteX129" fmla="*/ 4956351 w 4992864"/>
              <a:gd name="connsiteY129" fmla="*/ 6407150 h 6858000"/>
              <a:gd name="connsiteX130" fmla="*/ 4940476 w 4992864"/>
              <a:gd name="connsiteY130" fmla="*/ 6448425 h 6858000"/>
              <a:gd name="connsiteX131" fmla="*/ 4923014 w 4992864"/>
              <a:gd name="connsiteY131" fmla="*/ 6488112 h 6858000"/>
              <a:gd name="connsiteX132" fmla="*/ 4905551 w 4992864"/>
              <a:gd name="connsiteY132" fmla="*/ 6523037 h 6858000"/>
              <a:gd name="connsiteX133" fmla="*/ 4886501 w 4992864"/>
              <a:gd name="connsiteY133" fmla="*/ 6561137 h 6858000"/>
              <a:gd name="connsiteX134" fmla="*/ 4867451 w 4992864"/>
              <a:gd name="connsiteY134" fmla="*/ 6597650 h 6858000"/>
              <a:gd name="connsiteX135" fmla="*/ 4851576 w 4992864"/>
              <a:gd name="connsiteY135" fmla="*/ 6640512 h 6858000"/>
              <a:gd name="connsiteX136" fmla="*/ 4835701 w 4992864"/>
              <a:gd name="connsiteY136" fmla="*/ 6683375 h 6858000"/>
              <a:gd name="connsiteX137" fmla="*/ 4826176 w 4992864"/>
              <a:gd name="connsiteY137" fmla="*/ 6735762 h 6858000"/>
              <a:gd name="connsiteX138" fmla="*/ 4818239 w 4992864"/>
              <a:gd name="connsiteY138" fmla="*/ 6791325 h 6858000"/>
              <a:gd name="connsiteX139" fmla="*/ 4813476 w 4992864"/>
              <a:gd name="connsiteY139" fmla="*/ 6858000 h 6858000"/>
              <a:gd name="connsiteX140" fmla="*/ 0 w 499286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992864" h="6858000">
                <a:moveTo>
                  <a:pt x="0" y="0"/>
                </a:moveTo>
                <a:lnTo>
                  <a:pt x="4813476" y="0"/>
                </a:lnTo>
                <a:lnTo>
                  <a:pt x="4818239" y="66675"/>
                </a:lnTo>
                <a:lnTo>
                  <a:pt x="4826176" y="122237"/>
                </a:lnTo>
                <a:lnTo>
                  <a:pt x="4835701" y="174625"/>
                </a:lnTo>
                <a:lnTo>
                  <a:pt x="4851576" y="217487"/>
                </a:lnTo>
                <a:lnTo>
                  <a:pt x="4867451" y="260350"/>
                </a:lnTo>
                <a:lnTo>
                  <a:pt x="4886501" y="296862"/>
                </a:lnTo>
                <a:lnTo>
                  <a:pt x="4905551" y="334962"/>
                </a:lnTo>
                <a:lnTo>
                  <a:pt x="4923014" y="369887"/>
                </a:lnTo>
                <a:lnTo>
                  <a:pt x="4940476" y="409575"/>
                </a:lnTo>
                <a:lnTo>
                  <a:pt x="4956351" y="450850"/>
                </a:lnTo>
                <a:lnTo>
                  <a:pt x="4970639" y="496887"/>
                </a:lnTo>
                <a:lnTo>
                  <a:pt x="4981751" y="546100"/>
                </a:lnTo>
                <a:lnTo>
                  <a:pt x="4989689" y="606425"/>
                </a:lnTo>
                <a:lnTo>
                  <a:pt x="4992864" y="673100"/>
                </a:lnTo>
                <a:lnTo>
                  <a:pt x="4989689" y="744537"/>
                </a:lnTo>
                <a:lnTo>
                  <a:pt x="4981751" y="801687"/>
                </a:lnTo>
                <a:lnTo>
                  <a:pt x="4970639" y="854075"/>
                </a:lnTo>
                <a:lnTo>
                  <a:pt x="4956351" y="901700"/>
                </a:lnTo>
                <a:lnTo>
                  <a:pt x="4940476" y="942975"/>
                </a:lnTo>
                <a:lnTo>
                  <a:pt x="4921426" y="981075"/>
                </a:lnTo>
                <a:lnTo>
                  <a:pt x="4902376" y="1017587"/>
                </a:lnTo>
                <a:lnTo>
                  <a:pt x="4883326" y="1055687"/>
                </a:lnTo>
                <a:lnTo>
                  <a:pt x="4865864" y="1095375"/>
                </a:lnTo>
                <a:lnTo>
                  <a:pt x="4848401" y="1136650"/>
                </a:lnTo>
                <a:lnTo>
                  <a:pt x="4834114" y="1182687"/>
                </a:lnTo>
                <a:lnTo>
                  <a:pt x="4824589" y="1235075"/>
                </a:lnTo>
                <a:lnTo>
                  <a:pt x="4815064" y="1295400"/>
                </a:lnTo>
                <a:lnTo>
                  <a:pt x="4813476" y="1363662"/>
                </a:lnTo>
                <a:lnTo>
                  <a:pt x="4815064" y="1431925"/>
                </a:lnTo>
                <a:lnTo>
                  <a:pt x="4824589" y="1492250"/>
                </a:lnTo>
                <a:lnTo>
                  <a:pt x="4834114" y="1544637"/>
                </a:lnTo>
                <a:lnTo>
                  <a:pt x="4848401" y="1589087"/>
                </a:lnTo>
                <a:lnTo>
                  <a:pt x="4865864" y="1631950"/>
                </a:lnTo>
                <a:lnTo>
                  <a:pt x="4883326" y="1671637"/>
                </a:lnTo>
                <a:lnTo>
                  <a:pt x="4902376" y="1708150"/>
                </a:lnTo>
                <a:lnTo>
                  <a:pt x="4921426" y="1743075"/>
                </a:lnTo>
                <a:lnTo>
                  <a:pt x="4940476" y="1782762"/>
                </a:lnTo>
                <a:lnTo>
                  <a:pt x="4956351" y="1824037"/>
                </a:lnTo>
                <a:lnTo>
                  <a:pt x="4970639" y="1870075"/>
                </a:lnTo>
                <a:lnTo>
                  <a:pt x="4981751" y="1922462"/>
                </a:lnTo>
                <a:lnTo>
                  <a:pt x="4989689" y="1982787"/>
                </a:lnTo>
                <a:lnTo>
                  <a:pt x="4992864" y="2051050"/>
                </a:lnTo>
                <a:lnTo>
                  <a:pt x="4989689" y="2119312"/>
                </a:lnTo>
                <a:lnTo>
                  <a:pt x="4981751" y="2179637"/>
                </a:lnTo>
                <a:lnTo>
                  <a:pt x="4970639" y="2232025"/>
                </a:lnTo>
                <a:lnTo>
                  <a:pt x="4956351" y="2278062"/>
                </a:lnTo>
                <a:lnTo>
                  <a:pt x="4940476" y="2319337"/>
                </a:lnTo>
                <a:lnTo>
                  <a:pt x="4921426" y="2359025"/>
                </a:lnTo>
                <a:lnTo>
                  <a:pt x="4902376" y="2395537"/>
                </a:lnTo>
                <a:lnTo>
                  <a:pt x="4883326" y="2433637"/>
                </a:lnTo>
                <a:lnTo>
                  <a:pt x="4865864" y="2471737"/>
                </a:lnTo>
                <a:lnTo>
                  <a:pt x="4848401" y="2513012"/>
                </a:lnTo>
                <a:lnTo>
                  <a:pt x="4834114" y="2560637"/>
                </a:lnTo>
                <a:lnTo>
                  <a:pt x="4824589" y="2613025"/>
                </a:lnTo>
                <a:lnTo>
                  <a:pt x="4815064" y="2671762"/>
                </a:lnTo>
                <a:lnTo>
                  <a:pt x="4813476" y="2741612"/>
                </a:lnTo>
                <a:lnTo>
                  <a:pt x="4815064" y="2809875"/>
                </a:lnTo>
                <a:lnTo>
                  <a:pt x="4824589" y="2868612"/>
                </a:lnTo>
                <a:lnTo>
                  <a:pt x="4834114" y="2922587"/>
                </a:lnTo>
                <a:lnTo>
                  <a:pt x="4848401" y="2967037"/>
                </a:lnTo>
                <a:lnTo>
                  <a:pt x="4865864" y="3009900"/>
                </a:lnTo>
                <a:lnTo>
                  <a:pt x="4883326" y="3046412"/>
                </a:lnTo>
                <a:lnTo>
                  <a:pt x="4902376" y="3084512"/>
                </a:lnTo>
                <a:lnTo>
                  <a:pt x="4921426" y="3121025"/>
                </a:lnTo>
                <a:lnTo>
                  <a:pt x="4940476" y="3160712"/>
                </a:lnTo>
                <a:lnTo>
                  <a:pt x="4956351" y="3201987"/>
                </a:lnTo>
                <a:lnTo>
                  <a:pt x="4970639" y="3248025"/>
                </a:lnTo>
                <a:lnTo>
                  <a:pt x="4981751" y="3300412"/>
                </a:lnTo>
                <a:lnTo>
                  <a:pt x="4989689" y="3360737"/>
                </a:lnTo>
                <a:lnTo>
                  <a:pt x="4992864" y="3427412"/>
                </a:lnTo>
                <a:lnTo>
                  <a:pt x="4989689" y="3497262"/>
                </a:lnTo>
                <a:lnTo>
                  <a:pt x="4981751" y="3557587"/>
                </a:lnTo>
                <a:lnTo>
                  <a:pt x="4970639" y="3609975"/>
                </a:lnTo>
                <a:lnTo>
                  <a:pt x="4956351" y="3656012"/>
                </a:lnTo>
                <a:lnTo>
                  <a:pt x="4940476" y="3697287"/>
                </a:lnTo>
                <a:lnTo>
                  <a:pt x="4921426" y="3736975"/>
                </a:lnTo>
                <a:lnTo>
                  <a:pt x="4883326" y="3811587"/>
                </a:lnTo>
                <a:lnTo>
                  <a:pt x="4865864" y="3848100"/>
                </a:lnTo>
                <a:lnTo>
                  <a:pt x="4848401" y="3890962"/>
                </a:lnTo>
                <a:lnTo>
                  <a:pt x="4834114" y="3935412"/>
                </a:lnTo>
                <a:lnTo>
                  <a:pt x="4824589" y="3987800"/>
                </a:lnTo>
                <a:lnTo>
                  <a:pt x="4815064" y="4048125"/>
                </a:lnTo>
                <a:lnTo>
                  <a:pt x="4813476" y="4116387"/>
                </a:lnTo>
                <a:lnTo>
                  <a:pt x="4815064" y="4186237"/>
                </a:lnTo>
                <a:lnTo>
                  <a:pt x="4824589" y="4244975"/>
                </a:lnTo>
                <a:lnTo>
                  <a:pt x="4834114" y="4297362"/>
                </a:lnTo>
                <a:lnTo>
                  <a:pt x="4848401" y="4343400"/>
                </a:lnTo>
                <a:lnTo>
                  <a:pt x="4865864" y="4386262"/>
                </a:lnTo>
                <a:lnTo>
                  <a:pt x="4883326" y="4424362"/>
                </a:lnTo>
                <a:lnTo>
                  <a:pt x="4921426" y="4498975"/>
                </a:lnTo>
                <a:lnTo>
                  <a:pt x="4940476" y="4537075"/>
                </a:lnTo>
                <a:lnTo>
                  <a:pt x="4956351" y="4579937"/>
                </a:lnTo>
                <a:lnTo>
                  <a:pt x="4970639" y="4625975"/>
                </a:lnTo>
                <a:lnTo>
                  <a:pt x="4981751" y="4678362"/>
                </a:lnTo>
                <a:lnTo>
                  <a:pt x="4989689" y="4738687"/>
                </a:lnTo>
                <a:lnTo>
                  <a:pt x="4992864" y="4806950"/>
                </a:lnTo>
                <a:lnTo>
                  <a:pt x="4989689" y="4875212"/>
                </a:lnTo>
                <a:lnTo>
                  <a:pt x="4981751" y="4935537"/>
                </a:lnTo>
                <a:lnTo>
                  <a:pt x="4970639" y="4987925"/>
                </a:lnTo>
                <a:lnTo>
                  <a:pt x="4956351" y="5033962"/>
                </a:lnTo>
                <a:lnTo>
                  <a:pt x="4940476" y="5075237"/>
                </a:lnTo>
                <a:lnTo>
                  <a:pt x="4921426" y="5114925"/>
                </a:lnTo>
                <a:lnTo>
                  <a:pt x="4902376" y="5149850"/>
                </a:lnTo>
                <a:lnTo>
                  <a:pt x="4883326" y="5186362"/>
                </a:lnTo>
                <a:lnTo>
                  <a:pt x="4865864" y="5226050"/>
                </a:lnTo>
                <a:lnTo>
                  <a:pt x="4848401" y="5268912"/>
                </a:lnTo>
                <a:lnTo>
                  <a:pt x="4834114" y="5313362"/>
                </a:lnTo>
                <a:lnTo>
                  <a:pt x="4824589" y="5365750"/>
                </a:lnTo>
                <a:lnTo>
                  <a:pt x="4815064" y="5426075"/>
                </a:lnTo>
                <a:lnTo>
                  <a:pt x="4813476" y="5494337"/>
                </a:lnTo>
                <a:lnTo>
                  <a:pt x="4815064" y="5562600"/>
                </a:lnTo>
                <a:lnTo>
                  <a:pt x="4824589" y="5622925"/>
                </a:lnTo>
                <a:lnTo>
                  <a:pt x="4834114" y="5675312"/>
                </a:lnTo>
                <a:lnTo>
                  <a:pt x="4848401" y="5721350"/>
                </a:lnTo>
                <a:lnTo>
                  <a:pt x="4865864" y="5762625"/>
                </a:lnTo>
                <a:lnTo>
                  <a:pt x="4883326" y="5802312"/>
                </a:lnTo>
                <a:lnTo>
                  <a:pt x="4902376" y="5840412"/>
                </a:lnTo>
                <a:lnTo>
                  <a:pt x="4921426" y="5876925"/>
                </a:lnTo>
                <a:lnTo>
                  <a:pt x="4940476" y="5915025"/>
                </a:lnTo>
                <a:lnTo>
                  <a:pt x="4956351" y="5956300"/>
                </a:lnTo>
                <a:lnTo>
                  <a:pt x="4970639" y="6003925"/>
                </a:lnTo>
                <a:lnTo>
                  <a:pt x="4981751" y="6056312"/>
                </a:lnTo>
                <a:lnTo>
                  <a:pt x="4989689" y="6113462"/>
                </a:lnTo>
                <a:lnTo>
                  <a:pt x="4992864" y="6183312"/>
                </a:lnTo>
                <a:lnTo>
                  <a:pt x="4989689" y="6251575"/>
                </a:lnTo>
                <a:lnTo>
                  <a:pt x="4981751" y="6311900"/>
                </a:lnTo>
                <a:lnTo>
                  <a:pt x="4970639" y="6361112"/>
                </a:lnTo>
                <a:lnTo>
                  <a:pt x="4956351" y="6407150"/>
                </a:lnTo>
                <a:lnTo>
                  <a:pt x="4940476" y="6448425"/>
                </a:lnTo>
                <a:lnTo>
                  <a:pt x="4923014" y="6488112"/>
                </a:lnTo>
                <a:lnTo>
                  <a:pt x="4905551" y="6523037"/>
                </a:lnTo>
                <a:lnTo>
                  <a:pt x="4886501" y="6561137"/>
                </a:lnTo>
                <a:lnTo>
                  <a:pt x="4867451" y="6597650"/>
                </a:lnTo>
                <a:lnTo>
                  <a:pt x="4851576" y="6640512"/>
                </a:lnTo>
                <a:lnTo>
                  <a:pt x="4835701" y="6683375"/>
                </a:lnTo>
                <a:lnTo>
                  <a:pt x="4826176" y="6735762"/>
                </a:lnTo>
                <a:lnTo>
                  <a:pt x="4818239" y="6791325"/>
                </a:lnTo>
                <a:lnTo>
                  <a:pt x="4813476" y="6858000"/>
                </a:lnTo>
                <a:lnTo>
                  <a:pt x="0" y="6858000"/>
                </a:lnTo>
                <a:close/>
              </a:path>
            </a:pathLst>
          </a:custGeom>
          <a:solidFill>
            <a:schemeClr val="accent1"/>
          </a:solidFill>
          <a:ln w="0">
            <a:noFill/>
            <a:prstDash val="solid"/>
            <a:round/>
            <a:headEnd/>
            <a:tailEnd/>
          </a:ln>
        </p:spPr>
      </p:sp>
      <p:sp>
        <p:nvSpPr>
          <p:cNvPr id="4" name="Title 1">
            <a:extLst>
              <a:ext uri="{FF2B5EF4-FFF2-40B4-BE49-F238E27FC236}">
                <a16:creationId xmlns:a16="http://schemas.microsoft.com/office/drawing/2014/main" id="{21D91D92-F5DA-45C7-865B-662BD3F659AB}"/>
              </a:ext>
            </a:extLst>
          </p:cNvPr>
          <p:cNvSpPr>
            <a:spLocks noGrp="1"/>
          </p:cNvSpPr>
          <p:nvPr>
            <p:ph type="title"/>
          </p:nvPr>
        </p:nvSpPr>
        <p:spPr>
          <a:xfrm>
            <a:off x="644854" y="643464"/>
            <a:ext cx="3437290" cy="4374850"/>
          </a:xfrm>
        </p:spPr>
        <p:txBody>
          <a:bodyPr vert="horz" lIns="91440" tIns="45720" rIns="91440" bIns="45720" rtlCol="0" anchor="ctr">
            <a:normAutofit/>
          </a:bodyPr>
          <a:lstStyle/>
          <a:p>
            <a:pPr algn="ctr"/>
            <a:r>
              <a:rPr lang="en-US" sz="3200" spc="800" dirty="0">
                <a:solidFill>
                  <a:srgbClr val="2A1A00"/>
                </a:solidFill>
              </a:rPr>
              <a:t>Two dimensions of variation among claims and arguments (2)</a:t>
            </a:r>
          </a:p>
        </p:txBody>
      </p:sp>
      <p:pic>
        <p:nvPicPr>
          <p:cNvPr id="6" name="Picture 5">
            <a:extLst>
              <a:ext uri="{FF2B5EF4-FFF2-40B4-BE49-F238E27FC236}">
                <a16:creationId xmlns:a16="http://schemas.microsoft.com/office/drawing/2014/main" id="{B5DEC1C6-83D4-4ABB-909F-1550F1EC8248}"/>
              </a:ext>
            </a:extLst>
          </p:cNvPr>
          <p:cNvPicPr>
            <a:picLocks noChangeAspect="1"/>
          </p:cNvPicPr>
          <p:nvPr/>
        </p:nvPicPr>
        <p:blipFill rotWithShape="1">
          <a:blip r:embed="rId2"/>
          <a:srcRect l="23674" t="27961" r="32371" b="10341"/>
          <a:stretch/>
        </p:blipFill>
        <p:spPr>
          <a:xfrm>
            <a:off x="4695445" y="317241"/>
            <a:ext cx="7496554" cy="6232849"/>
          </a:xfrm>
          <a:prstGeom prst="rect">
            <a:avLst/>
          </a:prstGeom>
        </p:spPr>
      </p:pic>
      <p:sp>
        <p:nvSpPr>
          <p:cNvPr id="12" name="TextBox 11">
            <a:extLst>
              <a:ext uri="{FF2B5EF4-FFF2-40B4-BE49-F238E27FC236}">
                <a16:creationId xmlns:a16="http://schemas.microsoft.com/office/drawing/2014/main" id="{C929EE10-33D1-41AA-8C4A-9027664433FB}"/>
              </a:ext>
            </a:extLst>
          </p:cNvPr>
          <p:cNvSpPr txBox="1"/>
          <p:nvPr/>
        </p:nvSpPr>
        <p:spPr>
          <a:xfrm>
            <a:off x="10015479" y="6427045"/>
            <a:ext cx="2021387" cy="276999"/>
          </a:xfrm>
          <a:prstGeom prst="rect">
            <a:avLst/>
          </a:prstGeom>
          <a:noFill/>
        </p:spPr>
        <p:txBody>
          <a:bodyPr wrap="none" rtlCol="0">
            <a:spAutoFit/>
          </a:bodyPr>
          <a:lstStyle/>
          <a:p>
            <a:r>
              <a:rPr lang="en-GB" sz="1200" dirty="0"/>
              <a:t>Wallace and Wray (2011:  86)</a:t>
            </a:r>
          </a:p>
        </p:txBody>
      </p:sp>
    </p:spTree>
    <p:extLst>
      <p:ext uri="{BB962C8B-B14F-4D97-AF65-F5344CB8AC3E}">
        <p14:creationId xmlns:p14="http://schemas.microsoft.com/office/powerpoint/2010/main" val="16519623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6">
            <a:extLst>
              <a:ext uri="{FF2B5EF4-FFF2-40B4-BE49-F238E27FC236}">
                <a16:creationId xmlns:a16="http://schemas.microsoft.com/office/drawing/2014/main" id="{B217C2AD-51B4-40CE-A71F-F5D3F846D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13" name="Rectangle 12">
            <a:extLst>
              <a:ext uri="{FF2B5EF4-FFF2-40B4-BE49-F238E27FC236}">
                <a16:creationId xmlns:a16="http://schemas.microsoft.com/office/drawing/2014/main" id="{6F1BF92E-23CF-4BFE-9E1F-C359BACFA3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5" name="Rectangle 14">
            <a:extLst>
              <a:ext uri="{FF2B5EF4-FFF2-40B4-BE49-F238E27FC236}">
                <a16:creationId xmlns:a16="http://schemas.microsoft.com/office/drawing/2014/main" id="{DFEF8384-2545-4ACD-9071-49DD1CFC4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22">
            <a:extLst>
              <a:ext uri="{FF2B5EF4-FFF2-40B4-BE49-F238E27FC236}">
                <a16:creationId xmlns:a16="http://schemas.microsoft.com/office/drawing/2014/main" id="{F77DB8FA-61A7-4DE7-A777-6D258D1724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4695443" cy="6858000"/>
          </a:xfrm>
          <a:custGeom>
            <a:avLst/>
            <a:gdLst>
              <a:gd name="connsiteX0" fmla="*/ 0 w 4992864"/>
              <a:gd name="connsiteY0" fmla="*/ 0 h 6858000"/>
              <a:gd name="connsiteX1" fmla="*/ 4813476 w 4992864"/>
              <a:gd name="connsiteY1" fmla="*/ 0 h 6858000"/>
              <a:gd name="connsiteX2" fmla="*/ 4818239 w 4992864"/>
              <a:gd name="connsiteY2" fmla="*/ 66675 h 6858000"/>
              <a:gd name="connsiteX3" fmla="*/ 4826176 w 4992864"/>
              <a:gd name="connsiteY3" fmla="*/ 122237 h 6858000"/>
              <a:gd name="connsiteX4" fmla="*/ 4835701 w 4992864"/>
              <a:gd name="connsiteY4" fmla="*/ 174625 h 6858000"/>
              <a:gd name="connsiteX5" fmla="*/ 4851576 w 4992864"/>
              <a:gd name="connsiteY5" fmla="*/ 217487 h 6858000"/>
              <a:gd name="connsiteX6" fmla="*/ 4867451 w 4992864"/>
              <a:gd name="connsiteY6" fmla="*/ 260350 h 6858000"/>
              <a:gd name="connsiteX7" fmla="*/ 4886501 w 4992864"/>
              <a:gd name="connsiteY7" fmla="*/ 296862 h 6858000"/>
              <a:gd name="connsiteX8" fmla="*/ 4905551 w 4992864"/>
              <a:gd name="connsiteY8" fmla="*/ 334962 h 6858000"/>
              <a:gd name="connsiteX9" fmla="*/ 4923014 w 4992864"/>
              <a:gd name="connsiteY9" fmla="*/ 369887 h 6858000"/>
              <a:gd name="connsiteX10" fmla="*/ 4940476 w 4992864"/>
              <a:gd name="connsiteY10" fmla="*/ 409575 h 6858000"/>
              <a:gd name="connsiteX11" fmla="*/ 4956351 w 4992864"/>
              <a:gd name="connsiteY11" fmla="*/ 450850 h 6858000"/>
              <a:gd name="connsiteX12" fmla="*/ 4970639 w 4992864"/>
              <a:gd name="connsiteY12" fmla="*/ 496887 h 6858000"/>
              <a:gd name="connsiteX13" fmla="*/ 4981751 w 4992864"/>
              <a:gd name="connsiteY13" fmla="*/ 546100 h 6858000"/>
              <a:gd name="connsiteX14" fmla="*/ 4989689 w 4992864"/>
              <a:gd name="connsiteY14" fmla="*/ 606425 h 6858000"/>
              <a:gd name="connsiteX15" fmla="*/ 4992864 w 4992864"/>
              <a:gd name="connsiteY15" fmla="*/ 673100 h 6858000"/>
              <a:gd name="connsiteX16" fmla="*/ 4989689 w 4992864"/>
              <a:gd name="connsiteY16" fmla="*/ 744537 h 6858000"/>
              <a:gd name="connsiteX17" fmla="*/ 4981751 w 4992864"/>
              <a:gd name="connsiteY17" fmla="*/ 801687 h 6858000"/>
              <a:gd name="connsiteX18" fmla="*/ 4970639 w 4992864"/>
              <a:gd name="connsiteY18" fmla="*/ 854075 h 6858000"/>
              <a:gd name="connsiteX19" fmla="*/ 4956351 w 4992864"/>
              <a:gd name="connsiteY19" fmla="*/ 901700 h 6858000"/>
              <a:gd name="connsiteX20" fmla="*/ 4940476 w 4992864"/>
              <a:gd name="connsiteY20" fmla="*/ 942975 h 6858000"/>
              <a:gd name="connsiteX21" fmla="*/ 4921426 w 4992864"/>
              <a:gd name="connsiteY21" fmla="*/ 981075 h 6858000"/>
              <a:gd name="connsiteX22" fmla="*/ 4902376 w 4992864"/>
              <a:gd name="connsiteY22" fmla="*/ 1017587 h 6858000"/>
              <a:gd name="connsiteX23" fmla="*/ 4883326 w 4992864"/>
              <a:gd name="connsiteY23" fmla="*/ 1055687 h 6858000"/>
              <a:gd name="connsiteX24" fmla="*/ 4865864 w 4992864"/>
              <a:gd name="connsiteY24" fmla="*/ 1095375 h 6858000"/>
              <a:gd name="connsiteX25" fmla="*/ 4848401 w 4992864"/>
              <a:gd name="connsiteY25" fmla="*/ 1136650 h 6858000"/>
              <a:gd name="connsiteX26" fmla="*/ 4834114 w 4992864"/>
              <a:gd name="connsiteY26" fmla="*/ 1182687 h 6858000"/>
              <a:gd name="connsiteX27" fmla="*/ 4824589 w 4992864"/>
              <a:gd name="connsiteY27" fmla="*/ 1235075 h 6858000"/>
              <a:gd name="connsiteX28" fmla="*/ 4815064 w 4992864"/>
              <a:gd name="connsiteY28" fmla="*/ 1295400 h 6858000"/>
              <a:gd name="connsiteX29" fmla="*/ 4813476 w 4992864"/>
              <a:gd name="connsiteY29" fmla="*/ 1363662 h 6858000"/>
              <a:gd name="connsiteX30" fmla="*/ 4815064 w 4992864"/>
              <a:gd name="connsiteY30" fmla="*/ 1431925 h 6858000"/>
              <a:gd name="connsiteX31" fmla="*/ 4824589 w 4992864"/>
              <a:gd name="connsiteY31" fmla="*/ 1492250 h 6858000"/>
              <a:gd name="connsiteX32" fmla="*/ 4834114 w 4992864"/>
              <a:gd name="connsiteY32" fmla="*/ 1544637 h 6858000"/>
              <a:gd name="connsiteX33" fmla="*/ 4848401 w 4992864"/>
              <a:gd name="connsiteY33" fmla="*/ 1589087 h 6858000"/>
              <a:gd name="connsiteX34" fmla="*/ 4865864 w 4992864"/>
              <a:gd name="connsiteY34" fmla="*/ 1631950 h 6858000"/>
              <a:gd name="connsiteX35" fmla="*/ 4883326 w 4992864"/>
              <a:gd name="connsiteY35" fmla="*/ 1671637 h 6858000"/>
              <a:gd name="connsiteX36" fmla="*/ 4902376 w 4992864"/>
              <a:gd name="connsiteY36" fmla="*/ 1708150 h 6858000"/>
              <a:gd name="connsiteX37" fmla="*/ 4921426 w 4992864"/>
              <a:gd name="connsiteY37" fmla="*/ 1743075 h 6858000"/>
              <a:gd name="connsiteX38" fmla="*/ 4940476 w 4992864"/>
              <a:gd name="connsiteY38" fmla="*/ 1782762 h 6858000"/>
              <a:gd name="connsiteX39" fmla="*/ 4956351 w 4992864"/>
              <a:gd name="connsiteY39" fmla="*/ 1824037 h 6858000"/>
              <a:gd name="connsiteX40" fmla="*/ 4970639 w 4992864"/>
              <a:gd name="connsiteY40" fmla="*/ 1870075 h 6858000"/>
              <a:gd name="connsiteX41" fmla="*/ 4981751 w 4992864"/>
              <a:gd name="connsiteY41" fmla="*/ 1922462 h 6858000"/>
              <a:gd name="connsiteX42" fmla="*/ 4989689 w 4992864"/>
              <a:gd name="connsiteY42" fmla="*/ 1982787 h 6858000"/>
              <a:gd name="connsiteX43" fmla="*/ 4992864 w 4992864"/>
              <a:gd name="connsiteY43" fmla="*/ 2051050 h 6858000"/>
              <a:gd name="connsiteX44" fmla="*/ 4989689 w 4992864"/>
              <a:gd name="connsiteY44" fmla="*/ 2119312 h 6858000"/>
              <a:gd name="connsiteX45" fmla="*/ 4981751 w 4992864"/>
              <a:gd name="connsiteY45" fmla="*/ 2179637 h 6858000"/>
              <a:gd name="connsiteX46" fmla="*/ 4970639 w 4992864"/>
              <a:gd name="connsiteY46" fmla="*/ 2232025 h 6858000"/>
              <a:gd name="connsiteX47" fmla="*/ 4956351 w 4992864"/>
              <a:gd name="connsiteY47" fmla="*/ 2278062 h 6858000"/>
              <a:gd name="connsiteX48" fmla="*/ 4940476 w 4992864"/>
              <a:gd name="connsiteY48" fmla="*/ 2319337 h 6858000"/>
              <a:gd name="connsiteX49" fmla="*/ 4921426 w 4992864"/>
              <a:gd name="connsiteY49" fmla="*/ 2359025 h 6858000"/>
              <a:gd name="connsiteX50" fmla="*/ 4902376 w 4992864"/>
              <a:gd name="connsiteY50" fmla="*/ 2395537 h 6858000"/>
              <a:gd name="connsiteX51" fmla="*/ 4883326 w 4992864"/>
              <a:gd name="connsiteY51" fmla="*/ 2433637 h 6858000"/>
              <a:gd name="connsiteX52" fmla="*/ 4865864 w 4992864"/>
              <a:gd name="connsiteY52" fmla="*/ 2471737 h 6858000"/>
              <a:gd name="connsiteX53" fmla="*/ 4848401 w 4992864"/>
              <a:gd name="connsiteY53" fmla="*/ 2513012 h 6858000"/>
              <a:gd name="connsiteX54" fmla="*/ 4834114 w 4992864"/>
              <a:gd name="connsiteY54" fmla="*/ 2560637 h 6858000"/>
              <a:gd name="connsiteX55" fmla="*/ 4824589 w 4992864"/>
              <a:gd name="connsiteY55" fmla="*/ 2613025 h 6858000"/>
              <a:gd name="connsiteX56" fmla="*/ 4815064 w 4992864"/>
              <a:gd name="connsiteY56" fmla="*/ 2671762 h 6858000"/>
              <a:gd name="connsiteX57" fmla="*/ 4813476 w 4992864"/>
              <a:gd name="connsiteY57" fmla="*/ 2741612 h 6858000"/>
              <a:gd name="connsiteX58" fmla="*/ 4815064 w 4992864"/>
              <a:gd name="connsiteY58" fmla="*/ 2809875 h 6858000"/>
              <a:gd name="connsiteX59" fmla="*/ 4824589 w 4992864"/>
              <a:gd name="connsiteY59" fmla="*/ 2868612 h 6858000"/>
              <a:gd name="connsiteX60" fmla="*/ 4834114 w 4992864"/>
              <a:gd name="connsiteY60" fmla="*/ 2922587 h 6858000"/>
              <a:gd name="connsiteX61" fmla="*/ 4848401 w 4992864"/>
              <a:gd name="connsiteY61" fmla="*/ 2967037 h 6858000"/>
              <a:gd name="connsiteX62" fmla="*/ 4865864 w 4992864"/>
              <a:gd name="connsiteY62" fmla="*/ 3009900 h 6858000"/>
              <a:gd name="connsiteX63" fmla="*/ 4883326 w 4992864"/>
              <a:gd name="connsiteY63" fmla="*/ 3046412 h 6858000"/>
              <a:gd name="connsiteX64" fmla="*/ 4902376 w 4992864"/>
              <a:gd name="connsiteY64" fmla="*/ 3084512 h 6858000"/>
              <a:gd name="connsiteX65" fmla="*/ 4921426 w 4992864"/>
              <a:gd name="connsiteY65" fmla="*/ 3121025 h 6858000"/>
              <a:gd name="connsiteX66" fmla="*/ 4940476 w 4992864"/>
              <a:gd name="connsiteY66" fmla="*/ 3160712 h 6858000"/>
              <a:gd name="connsiteX67" fmla="*/ 4956351 w 4992864"/>
              <a:gd name="connsiteY67" fmla="*/ 3201987 h 6858000"/>
              <a:gd name="connsiteX68" fmla="*/ 4970639 w 4992864"/>
              <a:gd name="connsiteY68" fmla="*/ 3248025 h 6858000"/>
              <a:gd name="connsiteX69" fmla="*/ 4981751 w 4992864"/>
              <a:gd name="connsiteY69" fmla="*/ 3300412 h 6858000"/>
              <a:gd name="connsiteX70" fmla="*/ 4989689 w 4992864"/>
              <a:gd name="connsiteY70" fmla="*/ 3360737 h 6858000"/>
              <a:gd name="connsiteX71" fmla="*/ 4992864 w 4992864"/>
              <a:gd name="connsiteY71" fmla="*/ 3427412 h 6858000"/>
              <a:gd name="connsiteX72" fmla="*/ 4989689 w 4992864"/>
              <a:gd name="connsiteY72" fmla="*/ 3497262 h 6858000"/>
              <a:gd name="connsiteX73" fmla="*/ 4981751 w 4992864"/>
              <a:gd name="connsiteY73" fmla="*/ 3557587 h 6858000"/>
              <a:gd name="connsiteX74" fmla="*/ 4970639 w 4992864"/>
              <a:gd name="connsiteY74" fmla="*/ 3609975 h 6858000"/>
              <a:gd name="connsiteX75" fmla="*/ 4956351 w 4992864"/>
              <a:gd name="connsiteY75" fmla="*/ 3656012 h 6858000"/>
              <a:gd name="connsiteX76" fmla="*/ 4940476 w 4992864"/>
              <a:gd name="connsiteY76" fmla="*/ 3697287 h 6858000"/>
              <a:gd name="connsiteX77" fmla="*/ 4921426 w 4992864"/>
              <a:gd name="connsiteY77" fmla="*/ 3736975 h 6858000"/>
              <a:gd name="connsiteX78" fmla="*/ 4883326 w 4992864"/>
              <a:gd name="connsiteY78" fmla="*/ 3811587 h 6858000"/>
              <a:gd name="connsiteX79" fmla="*/ 4865864 w 4992864"/>
              <a:gd name="connsiteY79" fmla="*/ 3848100 h 6858000"/>
              <a:gd name="connsiteX80" fmla="*/ 4848401 w 4992864"/>
              <a:gd name="connsiteY80" fmla="*/ 3890962 h 6858000"/>
              <a:gd name="connsiteX81" fmla="*/ 4834114 w 4992864"/>
              <a:gd name="connsiteY81" fmla="*/ 3935412 h 6858000"/>
              <a:gd name="connsiteX82" fmla="*/ 4824589 w 4992864"/>
              <a:gd name="connsiteY82" fmla="*/ 3987800 h 6858000"/>
              <a:gd name="connsiteX83" fmla="*/ 4815064 w 4992864"/>
              <a:gd name="connsiteY83" fmla="*/ 4048125 h 6858000"/>
              <a:gd name="connsiteX84" fmla="*/ 4813476 w 4992864"/>
              <a:gd name="connsiteY84" fmla="*/ 4116387 h 6858000"/>
              <a:gd name="connsiteX85" fmla="*/ 4815064 w 4992864"/>
              <a:gd name="connsiteY85" fmla="*/ 4186237 h 6858000"/>
              <a:gd name="connsiteX86" fmla="*/ 4824589 w 4992864"/>
              <a:gd name="connsiteY86" fmla="*/ 4244975 h 6858000"/>
              <a:gd name="connsiteX87" fmla="*/ 4834114 w 4992864"/>
              <a:gd name="connsiteY87" fmla="*/ 4297362 h 6858000"/>
              <a:gd name="connsiteX88" fmla="*/ 4848401 w 4992864"/>
              <a:gd name="connsiteY88" fmla="*/ 4343400 h 6858000"/>
              <a:gd name="connsiteX89" fmla="*/ 4865864 w 4992864"/>
              <a:gd name="connsiteY89" fmla="*/ 4386262 h 6858000"/>
              <a:gd name="connsiteX90" fmla="*/ 4883326 w 4992864"/>
              <a:gd name="connsiteY90" fmla="*/ 4424362 h 6858000"/>
              <a:gd name="connsiteX91" fmla="*/ 4921426 w 4992864"/>
              <a:gd name="connsiteY91" fmla="*/ 4498975 h 6858000"/>
              <a:gd name="connsiteX92" fmla="*/ 4940476 w 4992864"/>
              <a:gd name="connsiteY92" fmla="*/ 4537075 h 6858000"/>
              <a:gd name="connsiteX93" fmla="*/ 4956351 w 4992864"/>
              <a:gd name="connsiteY93" fmla="*/ 4579937 h 6858000"/>
              <a:gd name="connsiteX94" fmla="*/ 4970639 w 4992864"/>
              <a:gd name="connsiteY94" fmla="*/ 4625975 h 6858000"/>
              <a:gd name="connsiteX95" fmla="*/ 4981751 w 4992864"/>
              <a:gd name="connsiteY95" fmla="*/ 4678362 h 6858000"/>
              <a:gd name="connsiteX96" fmla="*/ 4989689 w 4992864"/>
              <a:gd name="connsiteY96" fmla="*/ 4738687 h 6858000"/>
              <a:gd name="connsiteX97" fmla="*/ 4992864 w 4992864"/>
              <a:gd name="connsiteY97" fmla="*/ 4806950 h 6858000"/>
              <a:gd name="connsiteX98" fmla="*/ 4989689 w 4992864"/>
              <a:gd name="connsiteY98" fmla="*/ 4875212 h 6858000"/>
              <a:gd name="connsiteX99" fmla="*/ 4981751 w 4992864"/>
              <a:gd name="connsiteY99" fmla="*/ 4935537 h 6858000"/>
              <a:gd name="connsiteX100" fmla="*/ 4970639 w 4992864"/>
              <a:gd name="connsiteY100" fmla="*/ 4987925 h 6858000"/>
              <a:gd name="connsiteX101" fmla="*/ 4956351 w 4992864"/>
              <a:gd name="connsiteY101" fmla="*/ 5033962 h 6858000"/>
              <a:gd name="connsiteX102" fmla="*/ 4940476 w 4992864"/>
              <a:gd name="connsiteY102" fmla="*/ 5075237 h 6858000"/>
              <a:gd name="connsiteX103" fmla="*/ 4921426 w 4992864"/>
              <a:gd name="connsiteY103" fmla="*/ 5114925 h 6858000"/>
              <a:gd name="connsiteX104" fmla="*/ 4902376 w 4992864"/>
              <a:gd name="connsiteY104" fmla="*/ 5149850 h 6858000"/>
              <a:gd name="connsiteX105" fmla="*/ 4883326 w 4992864"/>
              <a:gd name="connsiteY105" fmla="*/ 5186362 h 6858000"/>
              <a:gd name="connsiteX106" fmla="*/ 4865864 w 4992864"/>
              <a:gd name="connsiteY106" fmla="*/ 5226050 h 6858000"/>
              <a:gd name="connsiteX107" fmla="*/ 4848401 w 4992864"/>
              <a:gd name="connsiteY107" fmla="*/ 5268912 h 6858000"/>
              <a:gd name="connsiteX108" fmla="*/ 4834114 w 4992864"/>
              <a:gd name="connsiteY108" fmla="*/ 5313362 h 6858000"/>
              <a:gd name="connsiteX109" fmla="*/ 4824589 w 4992864"/>
              <a:gd name="connsiteY109" fmla="*/ 5365750 h 6858000"/>
              <a:gd name="connsiteX110" fmla="*/ 4815064 w 4992864"/>
              <a:gd name="connsiteY110" fmla="*/ 5426075 h 6858000"/>
              <a:gd name="connsiteX111" fmla="*/ 4813476 w 4992864"/>
              <a:gd name="connsiteY111" fmla="*/ 5494337 h 6858000"/>
              <a:gd name="connsiteX112" fmla="*/ 4815064 w 4992864"/>
              <a:gd name="connsiteY112" fmla="*/ 5562600 h 6858000"/>
              <a:gd name="connsiteX113" fmla="*/ 4824589 w 4992864"/>
              <a:gd name="connsiteY113" fmla="*/ 5622925 h 6858000"/>
              <a:gd name="connsiteX114" fmla="*/ 4834114 w 4992864"/>
              <a:gd name="connsiteY114" fmla="*/ 5675312 h 6858000"/>
              <a:gd name="connsiteX115" fmla="*/ 4848401 w 4992864"/>
              <a:gd name="connsiteY115" fmla="*/ 5721350 h 6858000"/>
              <a:gd name="connsiteX116" fmla="*/ 4865864 w 4992864"/>
              <a:gd name="connsiteY116" fmla="*/ 5762625 h 6858000"/>
              <a:gd name="connsiteX117" fmla="*/ 4883326 w 4992864"/>
              <a:gd name="connsiteY117" fmla="*/ 5802312 h 6858000"/>
              <a:gd name="connsiteX118" fmla="*/ 4902376 w 4992864"/>
              <a:gd name="connsiteY118" fmla="*/ 5840412 h 6858000"/>
              <a:gd name="connsiteX119" fmla="*/ 4921426 w 4992864"/>
              <a:gd name="connsiteY119" fmla="*/ 5876925 h 6858000"/>
              <a:gd name="connsiteX120" fmla="*/ 4940476 w 4992864"/>
              <a:gd name="connsiteY120" fmla="*/ 5915025 h 6858000"/>
              <a:gd name="connsiteX121" fmla="*/ 4956351 w 4992864"/>
              <a:gd name="connsiteY121" fmla="*/ 5956300 h 6858000"/>
              <a:gd name="connsiteX122" fmla="*/ 4970639 w 4992864"/>
              <a:gd name="connsiteY122" fmla="*/ 6003925 h 6858000"/>
              <a:gd name="connsiteX123" fmla="*/ 4981751 w 4992864"/>
              <a:gd name="connsiteY123" fmla="*/ 6056312 h 6858000"/>
              <a:gd name="connsiteX124" fmla="*/ 4989689 w 4992864"/>
              <a:gd name="connsiteY124" fmla="*/ 6113462 h 6858000"/>
              <a:gd name="connsiteX125" fmla="*/ 4992864 w 4992864"/>
              <a:gd name="connsiteY125" fmla="*/ 6183312 h 6858000"/>
              <a:gd name="connsiteX126" fmla="*/ 4989689 w 4992864"/>
              <a:gd name="connsiteY126" fmla="*/ 6251575 h 6858000"/>
              <a:gd name="connsiteX127" fmla="*/ 4981751 w 4992864"/>
              <a:gd name="connsiteY127" fmla="*/ 6311900 h 6858000"/>
              <a:gd name="connsiteX128" fmla="*/ 4970639 w 4992864"/>
              <a:gd name="connsiteY128" fmla="*/ 6361112 h 6858000"/>
              <a:gd name="connsiteX129" fmla="*/ 4956351 w 4992864"/>
              <a:gd name="connsiteY129" fmla="*/ 6407150 h 6858000"/>
              <a:gd name="connsiteX130" fmla="*/ 4940476 w 4992864"/>
              <a:gd name="connsiteY130" fmla="*/ 6448425 h 6858000"/>
              <a:gd name="connsiteX131" fmla="*/ 4923014 w 4992864"/>
              <a:gd name="connsiteY131" fmla="*/ 6488112 h 6858000"/>
              <a:gd name="connsiteX132" fmla="*/ 4905551 w 4992864"/>
              <a:gd name="connsiteY132" fmla="*/ 6523037 h 6858000"/>
              <a:gd name="connsiteX133" fmla="*/ 4886501 w 4992864"/>
              <a:gd name="connsiteY133" fmla="*/ 6561137 h 6858000"/>
              <a:gd name="connsiteX134" fmla="*/ 4867451 w 4992864"/>
              <a:gd name="connsiteY134" fmla="*/ 6597650 h 6858000"/>
              <a:gd name="connsiteX135" fmla="*/ 4851576 w 4992864"/>
              <a:gd name="connsiteY135" fmla="*/ 6640512 h 6858000"/>
              <a:gd name="connsiteX136" fmla="*/ 4835701 w 4992864"/>
              <a:gd name="connsiteY136" fmla="*/ 6683375 h 6858000"/>
              <a:gd name="connsiteX137" fmla="*/ 4826176 w 4992864"/>
              <a:gd name="connsiteY137" fmla="*/ 6735762 h 6858000"/>
              <a:gd name="connsiteX138" fmla="*/ 4818239 w 4992864"/>
              <a:gd name="connsiteY138" fmla="*/ 6791325 h 6858000"/>
              <a:gd name="connsiteX139" fmla="*/ 4813476 w 4992864"/>
              <a:gd name="connsiteY139" fmla="*/ 6858000 h 6858000"/>
              <a:gd name="connsiteX140" fmla="*/ 0 w 499286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992864" h="6858000">
                <a:moveTo>
                  <a:pt x="0" y="0"/>
                </a:moveTo>
                <a:lnTo>
                  <a:pt x="4813476" y="0"/>
                </a:lnTo>
                <a:lnTo>
                  <a:pt x="4818239" y="66675"/>
                </a:lnTo>
                <a:lnTo>
                  <a:pt x="4826176" y="122237"/>
                </a:lnTo>
                <a:lnTo>
                  <a:pt x="4835701" y="174625"/>
                </a:lnTo>
                <a:lnTo>
                  <a:pt x="4851576" y="217487"/>
                </a:lnTo>
                <a:lnTo>
                  <a:pt x="4867451" y="260350"/>
                </a:lnTo>
                <a:lnTo>
                  <a:pt x="4886501" y="296862"/>
                </a:lnTo>
                <a:lnTo>
                  <a:pt x="4905551" y="334962"/>
                </a:lnTo>
                <a:lnTo>
                  <a:pt x="4923014" y="369887"/>
                </a:lnTo>
                <a:lnTo>
                  <a:pt x="4940476" y="409575"/>
                </a:lnTo>
                <a:lnTo>
                  <a:pt x="4956351" y="450850"/>
                </a:lnTo>
                <a:lnTo>
                  <a:pt x="4970639" y="496887"/>
                </a:lnTo>
                <a:lnTo>
                  <a:pt x="4981751" y="546100"/>
                </a:lnTo>
                <a:lnTo>
                  <a:pt x="4989689" y="606425"/>
                </a:lnTo>
                <a:lnTo>
                  <a:pt x="4992864" y="673100"/>
                </a:lnTo>
                <a:lnTo>
                  <a:pt x="4989689" y="744537"/>
                </a:lnTo>
                <a:lnTo>
                  <a:pt x="4981751" y="801687"/>
                </a:lnTo>
                <a:lnTo>
                  <a:pt x="4970639" y="854075"/>
                </a:lnTo>
                <a:lnTo>
                  <a:pt x="4956351" y="901700"/>
                </a:lnTo>
                <a:lnTo>
                  <a:pt x="4940476" y="942975"/>
                </a:lnTo>
                <a:lnTo>
                  <a:pt x="4921426" y="981075"/>
                </a:lnTo>
                <a:lnTo>
                  <a:pt x="4902376" y="1017587"/>
                </a:lnTo>
                <a:lnTo>
                  <a:pt x="4883326" y="1055687"/>
                </a:lnTo>
                <a:lnTo>
                  <a:pt x="4865864" y="1095375"/>
                </a:lnTo>
                <a:lnTo>
                  <a:pt x="4848401" y="1136650"/>
                </a:lnTo>
                <a:lnTo>
                  <a:pt x="4834114" y="1182687"/>
                </a:lnTo>
                <a:lnTo>
                  <a:pt x="4824589" y="1235075"/>
                </a:lnTo>
                <a:lnTo>
                  <a:pt x="4815064" y="1295400"/>
                </a:lnTo>
                <a:lnTo>
                  <a:pt x="4813476" y="1363662"/>
                </a:lnTo>
                <a:lnTo>
                  <a:pt x="4815064" y="1431925"/>
                </a:lnTo>
                <a:lnTo>
                  <a:pt x="4824589" y="1492250"/>
                </a:lnTo>
                <a:lnTo>
                  <a:pt x="4834114" y="1544637"/>
                </a:lnTo>
                <a:lnTo>
                  <a:pt x="4848401" y="1589087"/>
                </a:lnTo>
                <a:lnTo>
                  <a:pt x="4865864" y="1631950"/>
                </a:lnTo>
                <a:lnTo>
                  <a:pt x="4883326" y="1671637"/>
                </a:lnTo>
                <a:lnTo>
                  <a:pt x="4902376" y="1708150"/>
                </a:lnTo>
                <a:lnTo>
                  <a:pt x="4921426" y="1743075"/>
                </a:lnTo>
                <a:lnTo>
                  <a:pt x="4940476" y="1782762"/>
                </a:lnTo>
                <a:lnTo>
                  <a:pt x="4956351" y="1824037"/>
                </a:lnTo>
                <a:lnTo>
                  <a:pt x="4970639" y="1870075"/>
                </a:lnTo>
                <a:lnTo>
                  <a:pt x="4981751" y="1922462"/>
                </a:lnTo>
                <a:lnTo>
                  <a:pt x="4989689" y="1982787"/>
                </a:lnTo>
                <a:lnTo>
                  <a:pt x="4992864" y="2051050"/>
                </a:lnTo>
                <a:lnTo>
                  <a:pt x="4989689" y="2119312"/>
                </a:lnTo>
                <a:lnTo>
                  <a:pt x="4981751" y="2179637"/>
                </a:lnTo>
                <a:lnTo>
                  <a:pt x="4970639" y="2232025"/>
                </a:lnTo>
                <a:lnTo>
                  <a:pt x="4956351" y="2278062"/>
                </a:lnTo>
                <a:lnTo>
                  <a:pt x="4940476" y="2319337"/>
                </a:lnTo>
                <a:lnTo>
                  <a:pt x="4921426" y="2359025"/>
                </a:lnTo>
                <a:lnTo>
                  <a:pt x="4902376" y="2395537"/>
                </a:lnTo>
                <a:lnTo>
                  <a:pt x="4883326" y="2433637"/>
                </a:lnTo>
                <a:lnTo>
                  <a:pt x="4865864" y="2471737"/>
                </a:lnTo>
                <a:lnTo>
                  <a:pt x="4848401" y="2513012"/>
                </a:lnTo>
                <a:lnTo>
                  <a:pt x="4834114" y="2560637"/>
                </a:lnTo>
                <a:lnTo>
                  <a:pt x="4824589" y="2613025"/>
                </a:lnTo>
                <a:lnTo>
                  <a:pt x="4815064" y="2671762"/>
                </a:lnTo>
                <a:lnTo>
                  <a:pt x="4813476" y="2741612"/>
                </a:lnTo>
                <a:lnTo>
                  <a:pt x="4815064" y="2809875"/>
                </a:lnTo>
                <a:lnTo>
                  <a:pt x="4824589" y="2868612"/>
                </a:lnTo>
                <a:lnTo>
                  <a:pt x="4834114" y="2922587"/>
                </a:lnTo>
                <a:lnTo>
                  <a:pt x="4848401" y="2967037"/>
                </a:lnTo>
                <a:lnTo>
                  <a:pt x="4865864" y="3009900"/>
                </a:lnTo>
                <a:lnTo>
                  <a:pt x="4883326" y="3046412"/>
                </a:lnTo>
                <a:lnTo>
                  <a:pt x="4902376" y="3084512"/>
                </a:lnTo>
                <a:lnTo>
                  <a:pt x="4921426" y="3121025"/>
                </a:lnTo>
                <a:lnTo>
                  <a:pt x="4940476" y="3160712"/>
                </a:lnTo>
                <a:lnTo>
                  <a:pt x="4956351" y="3201987"/>
                </a:lnTo>
                <a:lnTo>
                  <a:pt x="4970639" y="3248025"/>
                </a:lnTo>
                <a:lnTo>
                  <a:pt x="4981751" y="3300412"/>
                </a:lnTo>
                <a:lnTo>
                  <a:pt x="4989689" y="3360737"/>
                </a:lnTo>
                <a:lnTo>
                  <a:pt x="4992864" y="3427412"/>
                </a:lnTo>
                <a:lnTo>
                  <a:pt x="4989689" y="3497262"/>
                </a:lnTo>
                <a:lnTo>
                  <a:pt x="4981751" y="3557587"/>
                </a:lnTo>
                <a:lnTo>
                  <a:pt x="4970639" y="3609975"/>
                </a:lnTo>
                <a:lnTo>
                  <a:pt x="4956351" y="3656012"/>
                </a:lnTo>
                <a:lnTo>
                  <a:pt x="4940476" y="3697287"/>
                </a:lnTo>
                <a:lnTo>
                  <a:pt x="4921426" y="3736975"/>
                </a:lnTo>
                <a:lnTo>
                  <a:pt x="4883326" y="3811587"/>
                </a:lnTo>
                <a:lnTo>
                  <a:pt x="4865864" y="3848100"/>
                </a:lnTo>
                <a:lnTo>
                  <a:pt x="4848401" y="3890962"/>
                </a:lnTo>
                <a:lnTo>
                  <a:pt x="4834114" y="3935412"/>
                </a:lnTo>
                <a:lnTo>
                  <a:pt x="4824589" y="3987800"/>
                </a:lnTo>
                <a:lnTo>
                  <a:pt x="4815064" y="4048125"/>
                </a:lnTo>
                <a:lnTo>
                  <a:pt x="4813476" y="4116387"/>
                </a:lnTo>
                <a:lnTo>
                  <a:pt x="4815064" y="4186237"/>
                </a:lnTo>
                <a:lnTo>
                  <a:pt x="4824589" y="4244975"/>
                </a:lnTo>
                <a:lnTo>
                  <a:pt x="4834114" y="4297362"/>
                </a:lnTo>
                <a:lnTo>
                  <a:pt x="4848401" y="4343400"/>
                </a:lnTo>
                <a:lnTo>
                  <a:pt x="4865864" y="4386262"/>
                </a:lnTo>
                <a:lnTo>
                  <a:pt x="4883326" y="4424362"/>
                </a:lnTo>
                <a:lnTo>
                  <a:pt x="4921426" y="4498975"/>
                </a:lnTo>
                <a:lnTo>
                  <a:pt x="4940476" y="4537075"/>
                </a:lnTo>
                <a:lnTo>
                  <a:pt x="4956351" y="4579937"/>
                </a:lnTo>
                <a:lnTo>
                  <a:pt x="4970639" y="4625975"/>
                </a:lnTo>
                <a:lnTo>
                  <a:pt x="4981751" y="4678362"/>
                </a:lnTo>
                <a:lnTo>
                  <a:pt x="4989689" y="4738687"/>
                </a:lnTo>
                <a:lnTo>
                  <a:pt x="4992864" y="4806950"/>
                </a:lnTo>
                <a:lnTo>
                  <a:pt x="4989689" y="4875212"/>
                </a:lnTo>
                <a:lnTo>
                  <a:pt x="4981751" y="4935537"/>
                </a:lnTo>
                <a:lnTo>
                  <a:pt x="4970639" y="4987925"/>
                </a:lnTo>
                <a:lnTo>
                  <a:pt x="4956351" y="5033962"/>
                </a:lnTo>
                <a:lnTo>
                  <a:pt x="4940476" y="5075237"/>
                </a:lnTo>
                <a:lnTo>
                  <a:pt x="4921426" y="5114925"/>
                </a:lnTo>
                <a:lnTo>
                  <a:pt x="4902376" y="5149850"/>
                </a:lnTo>
                <a:lnTo>
                  <a:pt x="4883326" y="5186362"/>
                </a:lnTo>
                <a:lnTo>
                  <a:pt x="4865864" y="5226050"/>
                </a:lnTo>
                <a:lnTo>
                  <a:pt x="4848401" y="5268912"/>
                </a:lnTo>
                <a:lnTo>
                  <a:pt x="4834114" y="5313362"/>
                </a:lnTo>
                <a:lnTo>
                  <a:pt x="4824589" y="5365750"/>
                </a:lnTo>
                <a:lnTo>
                  <a:pt x="4815064" y="5426075"/>
                </a:lnTo>
                <a:lnTo>
                  <a:pt x="4813476" y="5494337"/>
                </a:lnTo>
                <a:lnTo>
                  <a:pt x="4815064" y="5562600"/>
                </a:lnTo>
                <a:lnTo>
                  <a:pt x="4824589" y="5622925"/>
                </a:lnTo>
                <a:lnTo>
                  <a:pt x="4834114" y="5675312"/>
                </a:lnTo>
                <a:lnTo>
                  <a:pt x="4848401" y="5721350"/>
                </a:lnTo>
                <a:lnTo>
                  <a:pt x="4865864" y="5762625"/>
                </a:lnTo>
                <a:lnTo>
                  <a:pt x="4883326" y="5802312"/>
                </a:lnTo>
                <a:lnTo>
                  <a:pt x="4902376" y="5840412"/>
                </a:lnTo>
                <a:lnTo>
                  <a:pt x="4921426" y="5876925"/>
                </a:lnTo>
                <a:lnTo>
                  <a:pt x="4940476" y="5915025"/>
                </a:lnTo>
                <a:lnTo>
                  <a:pt x="4956351" y="5956300"/>
                </a:lnTo>
                <a:lnTo>
                  <a:pt x="4970639" y="6003925"/>
                </a:lnTo>
                <a:lnTo>
                  <a:pt x="4981751" y="6056312"/>
                </a:lnTo>
                <a:lnTo>
                  <a:pt x="4989689" y="6113462"/>
                </a:lnTo>
                <a:lnTo>
                  <a:pt x="4992864" y="6183312"/>
                </a:lnTo>
                <a:lnTo>
                  <a:pt x="4989689" y="6251575"/>
                </a:lnTo>
                <a:lnTo>
                  <a:pt x="4981751" y="6311900"/>
                </a:lnTo>
                <a:lnTo>
                  <a:pt x="4970639" y="6361112"/>
                </a:lnTo>
                <a:lnTo>
                  <a:pt x="4956351" y="6407150"/>
                </a:lnTo>
                <a:lnTo>
                  <a:pt x="4940476" y="6448425"/>
                </a:lnTo>
                <a:lnTo>
                  <a:pt x="4923014" y="6488112"/>
                </a:lnTo>
                <a:lnTo>
                  <a:pt x="4905551" y="6523037"/>
                </a:lnTo>
                <a:lnTo>
                  <a:pt x="4886501" y="6561137"/>
                </a:lnTo>
                <a:lnTo>
                  <a:pt x="4867451" y="6597650"/>
                </a:lnTo>
                <a:lnTo>
                  <a:pt x="4851576" y="6640512"/>
                </a:lnTo>
                <a:lnTo>
                  <a:pt x="4835701" y="6683375"/>
                </a:lnTo>
                <a:lnTo>
                  <a:pt x="4826176" y="6735762"/>
                </a:lnTo>
                <a:lnTo>
                  <a:pt x="4818239" y="6791325"/>
                </a:lnTo>
                <a:lnTo>
                  <a:pt x="4813476" y="6858000"/>
                </a:lnTo>
                <a:lnTo>
                  <a:pt x="0" y="6858000"/>
                </a:lnTo>
                <a:close/>
              </a:path>
            </a:pathLst>
          </a:custGeom>
          <a:solidFill>
            <a:schemeClr val="accent1"/>
          </a:solidFill>
          <a:ln w="0">
            <a:noFill/>
            <a:prstDash val="solid"/>
            <a:round/>
            <a:headEnd/>
            <a:tailEnd/>
          </a:ln>
        </p:spPr>
      </p:sp>
      <p:sp>
        <p:nvSpPr>
          <p:cNvPr id="2" name="Title 1">
            <a:extLst>
              <a:ext uri="{FF2B5EF4-FFF2-40B4-BE49-F238E27FC236}">
                <a16:creationId xmlns:a16="http://schemas.microsoft.com/office/drawing/2014/main" id="{BBA902D0-DBA9-45E8-A206-66A1DDDDECDB}"/>
              </a:ext>
            </a:extLst>
          </p:cNvPr>
          <p:cNvSpPr>
            <a:spLocks noGrp="1"/>
          </p:cNvSpPr>
          <p:nvPr>
            <p:ph type="title"/>
          </p:nvPr>
        </p:nvSpPr>
        <p:spPr>
          <a:xfrm>
            <a:off x="644854" y="643464"/>
            <a:ext cx="3437290" cy="4374850"/>
          </a:xfrm>
        </p:spPr>
        <p:txBody>
          <a:bodyPr vert="horz" lIns="91440" tIns="45720" rIns="91440" bIns="45720" rtlCol="0" anchor="ctr">
            <a:normAutofit/>
          </a:bodyPr>
          <a:lstStyle/>
          <a:p>
            <a:pPr algn="ctr"/>
            <a:r>
              <a:rPr lang="en-US" sz="3800" spc="800">
                <a:solidFill>
                  <a:srgbClr val="2A1A00"/>
                </a:solidFill>
              </a:rPr>
              <a:t>Three types of knowledge</a:t>
            </a:r>
          </a:p>
        </p:txBody>
      </p:sp>
      <p:sp>
        <p:nvSpPr>
          <p:cNvPr id="6" name="TextBox 5">
            <a:extLst>
              <a:ext uri="{FF2B5EF4-FFF2-40B4-BE49-F238E27FC236}">
                <a16:creationId xmlns:a16="http://schemas.microsoft.com/office/drawing/2014/main" id="{864A2FD9-0C30-44DA-8C20-07EEF3DB9FF2}"/>
              </a:ext>
            </a:extLst>
          </p:cNvPr>
          <p:cNvSpPr txBox="1"/>
          <p:nvPr/>
        </p:nvSpPr>
        <p:spPr>
          <a:xfrm>
            <a:off x="8563432" y="6435713"/>
            <a:ext cx="3215703" cy="304099"/>
          </a:xfrm>
          <a:prstGeom prst="rect">
            <a:avLst/>
          </a:prstGeom>
        </p:spPr>
        <p:txBody>
          <a:bodyPr vert="horz" lIns="91440" tIns="45720" rIns="91440" bIns="45720" rtlCol="0" anchor="t">
            <a:normAutofit/>
          </a:bodyPr>
          <a:lstStyle/>
          <a:p>
            <a:pPr defTabSz="914400">
              <a:spcBef>
                <a:spcPts val="700"/>
              </a:spcBef>
              <a:buClr>
                <a:schemeClr val="tx2"/>
              </a:buClr>
            </a:pPr>
            <a:r>
              <a:rPr lang="en-US" sz="1000" spc="400" dirty="0"/>
              <a:t>Wallace and Wray (2011: 91)</a:t>
            </a:r>
          </a:p>
        </p:txBody>
      </p:sp>
      <p:pic>
        <p:nvPicPr>
          <p:cNvPr id="5" name="Picture 4">
            <a:extLst>
              <a:ext uri="{FF2B5EF4-FFF2-40B4-BE49-F238E27FC236}">
                <a16:creationId xmlns:a16="http://schemas.microsoft.com/office/drawing/2014/main" id="{08860FB8-EFEB-4DB1-9269-7EFAFC5342E4}"/>
              </a:ext>
            </a:extLst>
          </p:cNvPr>
          <p:cNvPicPr>
            <a:picLocks noChangeAspect="1"/>
          </p:cNvPicPr>
          <p:nvPr/>
        </p:nvPicPr>
        <p:blipFill rotWithShape="1">
          <a:blip r:embed="rId2"/>
          <a:srcRect l="22730" t="20410" r="35102" b="18095"/>
          <a:stretch/>
        </p:blipFill>
        <p:spPr>
          <a:xfrm>
            <a:off x="5340297" y="879651"/>
            <a:ext cx="6220332" cy="5102614"/>
          </a:xfrm>
          <a:prstGeom prst="rect">
            <a:avLst/>
          </a:prstGeom>
        </p:spPr>
      </p:pic>
    </p:spTree>
    <p:extLst>
      <p:ext uri="{BB962C8B-B14F-4D97-AF65-F5344CB8AC3E}">
        <p14:creationId xmlns:p14="http://schemas.microsoft.com/office/powerpoint/2010/main" val="41854495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AA551-18EC-4142-84D4-2E1656A177D1}"/>
              </a:ext>
            </a:extLst>
          </p:cNvPr>
          <p:cNvSpPr>
            <a:spLocks noGrp="1"/>
          </p:cNvSpPr>
          <p:nvPr>
            <p:ph type="title"/>
          </p:nvPr>
        </p:nvSpPr>
        <p:spPr>
          <a:xfrm>
            <a:off x="1251678" y="199506"/>
            <a:ext cx="10178322" cy="620961"/>
          </a:xfrm>
        </p:spPr>
        <p:txBody>
          <a:bodyPr>
            <a:normAutofit/>
          </a:bodyPr>
          <a:lstStyle/>
          <a:p>
            <a:r>
              <a:rPr lang="en-GB" sz="3600" dirty="0"/>
              <a:t>Four types of literature</a:t>
            </a:r>
          </a:p>
        </p:txBody>
      </p:sp>
      <p:graphicFrame>
        <p:nvGraphicFramePr>
          <p:cNvPr id="4" name="Content Placeholder 3">
            <a:extLst>
              <a:ext uri="{FF2B5EF4-FFF2-40B4-BE49-F238E27FC236}">
                <a16:creationId xmlns:a16="http://schemas.microsoft.com/office/drawing/2014/main" id="{61422EF9-686C-4995-9FEE-3BBEBE6BFA09}"/>
              </a:ext>
            </a:extLst>
          </p:cNvPr>
          <p:cNvGraphicFramePr>
            <a:graphicFrameLocks noGrp="1"/>
          </p:cNvGraphicFramePr>
          <p:nvPr>
            <p:ph idx="1"/>
            <p:extLst>
              <p:ext uri="{D42A27DB-BD31-4B8C-83A1-F6EECF244321}">
                <p14:modId xmlns:p14="http://schemas.microsoft.com/office/powerpoint/2010/main" val="457964930"/>
              </p:ext>
            </p:extLst>
          </p:nvPr>
        </p:nvGraphicFramePr>
        <p:xfrm>
          <a:off x="1250950" y="820468"/>
          <a:ext cx="10179050" cy="58380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9CC7AAD8-428E-4A84-8293-BC35741C65FA}"/>
              </a:ext>
            </a:extLst>
          </p:cNvPr>
          <p:cNvSpPr txBox="1"/>
          <p:nvPr/>
        </p:nvSpPr>
        <p:spPr>
          <a:xfrm>
            <a:off x="6340475" y="5488943"/>
            <a:ext cx="2564476" cy="1169551"/>
          </a:xfrm>
          <a:prstGeom prst="rect">
            <a:avLst/>
          </a:prstGeom>
          <a:noFill/>
        </p:spPr>
        <p:txBody>
          <a:bodyPr wrap="square" rtlCol="0">
            <a:spAutoFit/>
          </a:bodyPr>
          <a:lstStyle/>
          <a:p>
            <a:pPr marL="285750" indent="-285750">
              <a:buFont typeface="Arial" panose="020B0604020202020204" pitchFamily="34" charset="0"/>
              <a:buChar char="•"/>
            </a:pPr>
            <a:r>
              <a:rPr lang="en-GB" sz="1400" dirty="0"/>
              <a:t>Proposes changes in practice that are desired by policy-makers, thereby implying a negative evaluation of present practice.</a:t>
            </a:r>
          </a:p>
        </p:txBody>
      </p:sp>
    </p:spTree>
    <p:extLst>
      <p:ext uri="{BB962C8B-B14F-4D97-AF65-F5344CB8AC3E}">
        <p14:creationId xmlns:p14="http://schemas.microsoft.com/office/powerpoint/2010/main" val="23175218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F8F1390-D5DD-4C83-BA9C-F361A33FC6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C26729-DDBB-4A09-8789-01DEDF5BB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5913" y="-188080"/>
            <a:ext cx="1900163" cy="12191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E0917FA-8328-40F8-921E-C0BE2A4C660D}"/>
              </a:ext>
            </a:extLst>
          </p:cNvPr>
          <p:cNvSpPr>
            <a:spLocks noGrp="1"/>
          </p:cNvSpPr>
          <p:nvPr>
            <p:ph type="title"/>
          </p:nvPr>
        </p:nvSpPr>
        <p:spPr>
          <a:xfrm>
            <a:off x="612367" y="5362699"/>
            <a:ext cx="10668004" cy="947272"/>
          </a:xfrm>
        </p:spPr>
        <p:txBody>
          <a:bodyPr anchor="ctr">
            <a:normAutofit/>
          </a:bodyPr>
          <a:lstStyle/>
          <a:p>
            <a:pPr algn="ctr"/>
            <a:r>
              <a:rPr lang="en-GB" sz="3600" dirty="0"/>
              <a:t>Five types of intellectual projects</a:t>
            </a:r>
          </a:p>
        </p:txBody>
      </p:sp>
      <p:sp>
        <p:nvSpPr>
          <p:cNvPr id="3" name="Content Placeholder 2">
            <a:extLst>
              <a:ext uri="{FF2B5EF4-FFF2-40B4-BE49-F238E27FC236}">
                <a16:creationId xmlns:a16="http://schemas.microsoft.com/office/drawing/2014/main" id="{DB37553F-5F34-4F2B-A161-4E659036F0FC}"/>
              </a:ext>
            </a:extLst>
          </p:cNvPr>
          <p:cNvSpPr>
            <a:spLocks noGrp="1"/>
          </p:cNvSpPr>
          <p:nvPr>
            <p:ph idx="1"/>
          </p:nvPr>
        </p:nvSpPr>
        <p:spPr>
          <a:xfrm>
            <a:off x="317241" y="335902"/>
            <a:ext cx="11112759" cy="4506686"/>
          </a:xfrm>
        </p:spPr>
        <p:txBody>
          <a:bodyPr anchor="ctr">
            <a:normAutofit lnSpcReduction="10000"/>
          </a:bodyPr>
          <a:lstStyle/>
          <a:p>
            <a:pPr>
              <a:lnSpc>
                <a:spcPct val="100000"/>
              </a:lnSpc>
            </a:pPr>
            <a:r>
              <a:rPr lang="en-GB" sz="1800" dirty="0">
                <a:solidFill>
                  <a:srgbClr val="FF0000"/>
                </a:solidFill>
              </a:rPr>
              <a:t>Knowledge-for-understanding</a:t>
            </a:r>
            <a:r>
              <a:rPr lang="en-GB" sz="1800" dirty="0">
                <a:solidFill>
                  <a:schemeClr val="tx2"/>
                </a:solidFill>
              </a:rPr>
              <a:t> – attempting to develop theoretical and research knowledge from a relatively impartial standpoint. The rationale is to understand (rather than change) practice and policy or underlying ideologies.</a:t>
            </a:r>
          </a:p>
          <a:p>
            <a:pPr>
              <a:lnSpc>
                <a:spcPct val="100000"/>
              </a:lnSpc>
            </a:pPr>
            <a:r>
              <a:rPr lang="en-GB" sz="1800" dirty="0">
                <a:solidFill>
                  <a:srgbClr val="FF0000"/>
                </a:solidFill>
              </a:rPr>
              <a:t>Knowledge-for-critical evaluation </a:t>
            </a:r>
            <a:r>
              <a:rPr lang="en-GB" sz="1800" dirty="0">
                <a:solidFill>
                  <a:schemeClr val="tx2"/>
                </a:solidFill>
              </a:rPr>
              <a:t>– attempting to develop theoretical and research knowledge from an explicitly negative standpoint towards existing practice and policy. The rationale is to criticise and expose the prevailing ideology, arguing why it should be rejected and sometimes advocating improvement according to an alternative ideology.</a:t>
            </a:r>
          </a:p>
          <a:p>
            <a:pPr>
              <a:lnSpc>
                <a:spcPct val="100000"/>
              </a:lnSpc>
            </a:pPr>
            <a:r>
              <a:rPr lang="en-GB" sz="1800" dirty="0">
                <a:solidFill>
                  <a:srgbClr val="FF0000"/>
                </a:solidFill>
              </a:rPr>
              <a:t>Knowledge-for-action</a:t>
            </a:r>
            <a:r>
              <a:rPr lang="en-GB" sz="1800" dirty="0">
                <a:solidFill>
                  <a:schemeClr val="tx2"/>
                </a:solidFill>
              </a:rPr>
              <a:t> – attempting to develop practice-relevant theoretical and research knowledge, taking a positive standpoint towards practice and policy. The rationale is to inform efforts to bring about improvement within the prevailing ideology.</a:t>
            </a:r>
          </a:p>
          <a:p>
            <a:pPr>
              <a:lnSpc>
                <a:spcPct val="100000"/>
              </a:lnSpc>
            </a:pPr>
            <a:r>
              <a:rPr lang="en-GB" sz="1800" dirty="0">
                <a:solidFill>
                  <a:srgbClr val="FF0000"/>
                </a:solidFill>
              </a:rPr>
              <a:t>Instrumentalism</a:t>
            </a:r>
            <a:r>
              <a:rPr lang="en-GB" sz="1800" dirty="0">
                <a:solidFill>
                  <a:schemeClr val="tx2"/>
                </a:solidFill>
              </a:rPr>
              <a:t> – attempting, through training and consultancy, to impart practice knowledge and associated skills, taking a positive standpoint towards practice and policy. The rationale is directly to improve practice within the prevailing ideology.</a:t>
            </a:r>
          </a:p>
          <a:p>
            <a:pPr>
              <a:lnSpc>
                <a:spcPct val="100000"/>
              </a:lnSpc>
            </a:pPr>
            <a:r>
              <a:rPr lang="en-GB" sz="1800" dirty="0">
                <a:solidFill>
                  <a:srgbClr val="FF0000"/>
                </a:solidFill>
              </a:rPr>
              <a:t>Reflexive action </a:t>
            </a:r>
            <a:r>
              <a:rPr lang="en-GB" sz="1800" dirty="0">
                <a:solidFill>
                  <a:schemeClr val="tx2"/>
                </a:solidFill>
              </a:rPr>
              <a:t>– practitioners attempting to develop and share their own practice knowledge, taking a constructively self-critical standpoint. The rationale is to improve their practice, either within the prevailing ideology or according to an alternative ideology.</a:t>
            </a:r>
          </a:p>
        </p:txBody>
      </p:sp>
    </p:spTree>
    <p:extLst>
      <p:ext uri="{BB962C8B-B14F-4D97-AF65-F5344CB8AC3E}">
        <p14:creationId xmlns:p14="http://schemas.microsoft.com/office/powerpoint/2010/main" val="35890537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6">
            <a:extLst>
              <a:ext uri="{FF2B5EF4-FFF2-40B4-BE49-F238E27FC236}">
                <a16:creationId xmlns:a16="http://schemas.microsoft.com/office/drawing/2014/main" id="{B217C2AD-51B4-40CE-A71F-F5D3F846D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12" name="Rectangle 11">
            <a:extLst>
              <a:ext uri="{FF2B5EF4-FFF2-40B4-BE49-F238E27FC236}">
                <a16:creationId xmlns:a16="http://schemas.microsoft.com/office/drawing/2014/main" id="{6F1BF92E-23CF-4BFE-9E1F-C359BACFA3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4" name="Rectangle 13">
            <a:extLst>
              <a:ext uri="{FF2B5EF4-FFF2-40B4-BE49-F238E27FC236}">
                <a16:creationId xmlns:a16="http://schemas.microsoft.com/office/drawing/2014/main" id="{33DFEFC0-99B4-4D27-9168-1B2F659A34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A2C20081-2005-4B05-BEA4-EB8D4C90A3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070708"/>
            <a:ext cx="12192000" cy="1787292"/>
          </a:xfrm>
          <a:custGeom>
            <a:avLst/>
            <a:gdLst>
              <a:gd name="connsiteX0" fmla="*/ 619389 w 12192000"/>
              <a:gd name="connsiteY0" fmla="*/ 0 h 1787292"/>
              <a:gd name="connsiteX1" fmla="*/ 687652 w 12192000"/>
              <a:gd name="connsiteY1" fmla="*/ 3175 h 1787292"/>
              <a:gd name="connsiteX2" fmla="*/ 747977 w 12192000"/>
              <a:gd name="connsiteY2" fmla="*/ 9525 h 1787292"/>
              <a:gd name="connsiteX3" fmla="*/ 800364 w 12192000"/>
              <a:gd name="connsiteY3" fmla="*/ 20637 h 1787292"/>
              <a:gd name="connsiteX4" fmla="*/ 846402 w 12192000"/>
              <a:gd name="connsiteY4" fmla="*/ 36512 h 1787292"/>
              <a:gd name="connsiteX5" fmla="*/ 887677 w 12192000"/>
              <a:gd name="connsiteY5" fmla="*/ 52387 h 1787292"/>
              <a:gd name="connsiteX6" fmla="*/ 924189 w 12192000"/>
              <a:gd name="connsiteY6" fmla="*/ 68262 h 1787292"/>
              <a:gd name="connsiteX7" fmla="*/ 962289 w 12192000"/>
              <a:gd name="connsiteY7" fmla="*/ 87312 h 1787292"/>
              <a:gd name="connsiteX8" fmla="*/ 1000389 w 12192000"/>
              <a:gd name="connsiteY8" fmla="*/ 106362 h 1787292"/>
              <a:gd name="connsiteX9" fmla="*/ 1036902 w 12192000"/>
              <a:gd name="connsiteY9" fmla="*/ 125412 h 1787292"/>
              <a:gd name="connsiteX10" fmla="*/ 1078177 w 12192000"/>
              <a:gd name="connsiteY10" fmla="*/ 141287 h 1787292"/>
              <a:gd name="connsiteX11" fmla="*/ 1124214 w 12192000"/>
              <a:gd name="connsiteY11" fmla="*/ 155575 h 1787292"/>
              <a:gd name="connsiteX12" fmla="*/ 1176602 w 12192000"/>
              <a:gd name="connsiteY12" fmla="*/ 166687 h 1787292"/>
              <a:gd name="connsiteX13" fmla="*/ 1236927 w 12192000"/>
              <a:gd name="connsiteY13" fmla="*/ 174625 h 1787292"/>
              <a:gd name="connsiteX14" fmla="*/ 1305189 w 12192000"/>
              <a:gd name="connsiteY14" fmla="*/ 176212 h 1787292"/>
              <a:gd name="connsiteX15" fmla="*/ 1373452 w 12192000"/>
              <a:gd name="connsiteY15" fmla="*/ 174625 h 1787292"/>
              <a:gd name="connsiteX16" fmla="*/ 1433777 w 12192000"/>
              <a:gd name="connsiteY16" fmla="*/ 166687 h 1787292"/>
              <a:gd name="connsiteX17" fmla="*/ 1486164 w 12192000"/>
              <a:gd name="connsiteY17" fmla="*/ 155575 h 1787292"/>
              <a:gd name="connsiteX18" fmla="*/ 1532202 w 12192000"/>
              <a:gd name="connsiteY18" fmla="*/ 141287 h 1787292"/>
              <a:gd name="connsiteX19" fmla="*/ 1573477 w 12192000"/>
              <a:gd name="connsiteY19" fmla="*/ 125412 h 1787292"/>
              <a:gd name="connsiteX20" fmla="*/ 1609989 w 12192000"/>
              <a:gd name="connsiteY20" fmla="*/ 106362 h 1787292"/>
              <a:gd name="connsiteX21" fmla="*/ 1648089 w 12192000"/>
              <a:gd name="connsiteY21" fmla="*/ 87312 h 1787292"/>
              <a:gd name="connsiteX22" fmla="*/ 1686189 w 12192000"/>
              <a:gd name="connsiteY22" fmla="*/ 68262 h 1787292"/>
              <a:gd name="connsiteX23" fmla="*/ 1722702 w 12192000"/>
              <a:gd name="connsiteY23" fmla="*/ 52387 h 1787292"/>
              <a:gd name="connsiteX24" fmla="*/ 1763977 w 12192000"/>
              <a:gd name="connsiteY24" fmla="*/ 36512 h 1787292"/>
              <a:gd name="connsiteX25" fmla="*/ 1810014 w 12192000"/>
              <a:gd name="connsiteY25" fmla="*/ 20637 h 1787292"/>
              <a:gd name="connsiteX26" fmla="*/ 1862402 w 12192000"/>
              <a:gd name="connsiteY26" fmla="*/ 9525 h 1787292"/>
              <a:gd name="connsiteX27" fmla="*/ 1922727 w 12192000"/>
              <a:gd name="connsiteY27" fmla="*/ 3175 h 1787292"/>
              <a:gd name="connsiteX28" fmla="*/ 1990989 w 12192000"/>
              <a:gd name="connsiteY28" fmla="*/ 0 h 1787292"/>
              <a:gd name="connsiteX29" fmla="*/ 2059252 w 12192000"/>
              <a:gd name="connsiteY29" fmla="*/ 3175 h 1787292"/>
              <a:gd name="connsiteX30" fmla="*/ 2119577 w 12192000"/>
              <a:gd name="connsiteY30" fmla="*/ 9525 h 1787292"/>
              <a:gd name="connsiteX31" fmla="*/ 2171964 w 12192000"/>
              <a:gd name="connsiteY31" fmla="*/ 20637 h 1787292"/>
              <a:gd name="connsiteX32" fmla="*/ 2218002 w 12192000"/>
              <a:gd name="connsiteY32" fmla="*/ 36512 h 1787292"/>
              <a:gd name="connsiteX33" fmla="*/ 2259277 w 12192000"/>
              <a:gd name="connsiteY33" fmla="*/ 52387 h 1787292"/>
              <a:gd name="connsiteX34" fmla="*/ 2295789 w 12192000"/>
              <a:gd name="connsiteY34" fmla="*/ 68262 h 1787292"/>
              <a:gd name="connsiteX35" fmla="*/ 2333889 w 12192000"/>
              <a:gd name="connsiteY35" fmla="*/ 87312 h 1787292"/>
              <a:gd name="connsiteX36" fmla="*/ 2371989 w 12192000"/>
              <a:gd name="connsiteY36" fmla="*/ 106362 h 1787292"/>
              <a:gd name="connsiteX37" fmla="*/ 2408502 w 12192000"/>
              <a:gd name="connsiteY37" fmla="*/ 125412 h 1787292"/>
              <a:gd name="connsiteX38" fmla="*/ 2449777 w 12192000"/>
              <a:gd name="connsiteY38" fmla="*/ 141287 h 1787292"/>
              <a:gd name="connsiteX39" fmla="*/ 2495814 w 12192000"/>
              <a:gd name="connsiteY39" fmla="*/ 155575 h 1787292"/>
              <a:gd name="connsiteX40" fmla="*/ 2548202 w 12192000"/>
              <a:gd name="connsiteY40" fmla="*/ 166687 h 1787292"/>
              <a:gd name="connsiteX41" fmla="*/ 2608527 w 12192000"/>
              <a:gd name="connsiteY41" fmla="*/ 174625 h 1787292"/>
              <a:gd name="connsiteX42" fmla="*/ 2676789 w 12192000"/>
              <a:gd name="connsiteY42" fmla="*/ 176212 h 1787292"/>
              <a:gd name="connsiteX43" fmla="*/ 2745052 w 12192000"/>
              <a:gd name="connsiteY43" fmla="*/ 174625 h 1787292"/>
              <a:gd name="connsiteX44" fmla="*/ 2805377 w 12192000"/>
              <a:gd name="connsiteY44" fmla="*/ 166687 h 1787292"/>
              <a:gd name="connsiteX45" fmla="*/ 2857764 w 12192000"/>
              <a:gd name="connsiteY45" fmla="*/ 155575 h 1787292"/>
              <a:gd name="connsiteX46" fmla="*/ 2903802 w 12192000"/>
              <a:gd name="connsiteY46" fmla="*/ 141287 h 1787292"/>
              <a:gd name="connsiteX47" fmla="*/ 2945077 w 12192000"/>
              <a:gd name="connsiteY47" fmla="*/ 125412 h 1787292"/>
              <a:gd name="connsiteX48" fmla="*/ 2981589 w 12192000"/>
              <a:gd name="connsiteY48" fmla="*/ 106362 h 1787292"/>
              <a:gd name="connsiteX49" fmla="*/ 3019689 w 12192000"/>
              <a:gd name="connsiteY49" fmla="*/ 87312 h 1787292"/>
              <a:gd name="connsiteX50" fmla="*/ 3057789 w 12192000"/>
              <a:gd name="connsiteY50" fmla="*/ 68262 h 1787292"/>
              <a:gd name="connsiteX51" fmla="*/ 3094302 w 12192000"/>
              <a:gd name="connsiteY51" fmla="*/ 52387 h 1787292"/>
              <a:gd name="connsiteX52" fmla="*/ 3135577 w 12192000"/>
              <a:gd name="connsiteY52" fmla="*/ 36512 h 1787292"/>
              <a:gd name="connsiteX53" fmla="*/ 3181614 w 12192000"/>
              <a:gd name="connsiteY53" fmla="*/ 20637 h 1787292"/>
              <a:gd name="connsiteX54" fmla="*/ 3234002 w 12192000"/>
              <a:gd name="connsiteY54" fmla="*/ 9525 h 1787292"/>
              <a:gd name="connsiteX55" fmla="*/ 3294327 w 12192000"/>
              <a:gd name="connsiteY55" fmla="*/ 3175 h 1787292"/>
              <a:gd name="connsiteX56" fmla="*/ 3361002 w 12192000"/>
              <a:gd name="connsiteY56" fmla="*/ 0 h 1787292"/>
              <a:gd name="connsiteX57" fmla="*/ 3430852 w 12192000"/>
              <a:gd name="connsiteY57" fmla="*/ 3175 h 1787292"/>
              <a:gd name="connsiteX58" fmla="*/ 3491177 w 12192000"/>
              <a:gd name="connsiteY58" fmla="*/ 9525 h 1787292"/>
              <a:gd name="connsiteX59" fmla="*/ 3543564 w 12192000"/>
              <a:gd name="connsiteY59" fmla="*/ 20637 h 1787292"/>
              <a:gd name="connsiteX60" fmla="*/ 3589602 w 12192000"/>
              <a:gd name="connsiteY60" fmla="*/ 36512 h 1787292"/>
              <a:gd name="connsiteX61" fmla="*/ 3630877 w 12192000"/>
              <a:gd name="connsiteY61" fmla="*/ 52387 h 1787292"/>
              <a:gd name="connsiteX62" fmla="*/ 3667389 w 12192000"/>
              <a:gd name="connsiteY62" fmla="*/ 68262 h 1787292"/>
              <a:gd name="connsiteX63" fmla="*/ 3705489 w 12192000"/>
              <a:gd name="connsiteY63" fmla="*/ 87312 h 1787292"/>
              <a:gd name="connsiteX64" fmla="*/ 3743589 w 12192000"/>
              <a:gd name="connsiteY64" fmla="*/ 106362 h 1787292"/>
              <a:gd name="connsiteX65" fmla="*/ 3780102 w 12192000"/>
              <a:gd name="connsiteY65" fmla="*/ 125412 h 1787292"/>
              <a:gd name="connsiteX66" fmla="*/ 3821377 w 12192000"/>
              <a:gd name="connsiteY66" fmla="*/ 141287 h 1787292"/>
              <a:gd name="connsiteX67" fmla="*/ 3867414 w 12192000"/>
              <a:gd name="connsiteY67" fmla="*/ 155575 h 1787292"/>
              <a:gd name="connsiteX68" fmla="*/ 3919802 w 12192000"/>
              <a:gd name="connsiteY68" fmla="*/ 166687 h 1787292"/>
              <a:gd name="connsiteX69" fmla="*/ 3980127 w 12192000"/>
              <a:gd name="connsiteY69" fmla="*/ 174625 h 1787292"/>
              <a:gd name="connsiteX70" fmla="*/ 4048389 w 12192000"/>
              <a:gd name="connsiteY70" fmla="*/ 176212 h 1787292"/>
              <a:gd name="connsiteX71" fmla="*/ 4116652 w 12192000"/>
              <a:gd name="connsiteY71" fmla="*/ 174625 h 1787292"/>
              <a:gd name="connsiteX72" fmla="*/ 4176977 w 12192000"/>
              <a:gd name="connsiteY72" fmla="*/ 166687 h 1787292"/>
              <a:gd name="connsiteX73" fmla="*/ 4229364 w 12192000"/>
              <a:gd name="connsiteY73" fmla="*/ 155575 h 1787292"/>
              <a:gd name="connsiteX74" fmla="*/ 4275402 w 12192000"/>
              <a:gd name="connsiteY74" fmla="*/ 141287 h 1787292"/>
              <a:gd name="connsiteX75" fmla="*/ 4316677 w 12192000"/>
              <a:gd name="connsiteY75" fmla="*/ 125412 h 1787292"/>
              <a:gd name="connsiteX76" fmla="*/ 4353189 w 12192000"/>
              <a:gd name="connsiteY76" fmla="*/ 106362 h 1787292"/>
              <a:gd name="connsiteX77" fmla="*/ 4429389 w 12192000"/>
              <a:gd name="connsiteY77" fmla="*/ 68262 h 1787292"/>
              <a:gd name="connsiteX78" fmla="*/ 4465902 w 12192000"/>
              <a:gd name="connsiteY78" fmla="*/ 52387 h 1787292"/>
              <a:gd name="connsiteX79" fmla="*/ 4507177 w 12192000"/>
              <a:gd name="connsiteY79" fmla="*/ 36512 h 1787292"/>
              <a:gd name="connsiteX80" fmla="*/ 4553214 w 12192000"/>
              <a:gd name="connsiteY80" fmla="*/ 20637 h 1787292"/>
              <a:gd name="connsiteX81" fmla="*/ 4605602 w 12192000"/>
              <a:gd name="connsiteY81" fmla="*/ 9525 h 1787292"/>
              <a:gd name="connsiteX82" fmla="*/ 4665928 w 12192000"/>
              <a:gd name="connsiteY82" fmla="*/ 3175 h 1787292"/>
              <a:gd name="connsiteX83" fmla="*/ 4734189 w 12192000"/>
              <a:gd name="connsiteY83" fmla="*/ 0 h 1787292"/>
              <a:gd name="connsiteX84" fmla="*/ 4802453 w 12192000"/>
              <a:gd name="connsiteY84" fmla="*/ 3175 h 1787292"/>
              <a:gd name="connsiteX85" fmla="*/ 4862777 w 12192000"/>
              <a:gd name="connsiteY85" fmla="*/ 9525 h 1787292"/>
              <a:gd name="connsiteX86" fmla="*/ 4915165 w 12192000"/>
              <a:gd name="connsiteY86" fmla="*/ 20637 h 1787292"/>
              <a:gd name="connsiteX87" fmla="*/ 4961201 w 12192000"/>
              <a:gd name="connsiteY87" fmla="*/ 36512 h 1787292"/>
              <a:gd name="connsiteX88" fmla="*/ 5002476 w 12192000"/>
              <a:gd name="connsiteY88" fmla="*/ 52387 h 1787292"/>
              <a:gd name="connsiteX89" fmla="*/ 5038989 w 12192000"/>
              <a:gd name="connsiteY89" fmla="*/ 68262 h 1787292"/>
              <a:gd name="connsiteX90" fmla="*/ 5077089 w 12192000"/>
              <a:gd name="connsiteY90" fmla="*/ 87312 h 1787292"/>
              <a:gd name="connsiteX91" fmla="*/ 5115189 w 12192000"/>
              <a:gd name="connsiteY91" fmla="*/ 106362 h 1787292"/>
              <a:gd name="connsiteX92" fmla="*/ 5151701 w 12192000"/>
              <a:gd name="connsiteY92" fmla="*/ 125412 h 1787292"/>
              <a:gd name="connsiteX93" fmla="*/ 5192976 w 12192000"/>
              <a:gd name="connsiteY93" fmla="*/ 141287 h 1787292"/>
              <a:gd name="connsiteX94" fmla="*/ 5239014 w 12192000"/>
              <a:gd name="connsiteY94" fmla="*/ 155575 h 1787292"/>
              <a:gd name="connsiteX95" fmla="*/ 5291401 w 12192000"/>
              <a:gd name="connsiteY95" fmla="*/ 166687 h 1787292"/>
              <a:gd name="connsiteX96" fmla="*/ 5351727 w 12192000"/>
              <a:gd name="connsiteY96" fmla="*/ 174625 h 1787292"/>
              <a:gd name="connsiteX97" fmla="*/ 5410199 w 12192000"/>
              <a:gd name="connsiteY97" fmla="*/ 175985 h 1787292"/>
              <a:gd name="connsiteX98" fmla="*/ 5468671 w 12192000"/>
              <a:gd name="connsiteY98" fmla="*/ 174625 h 1787292"/>
              <a:gd name="connsiteX99" fmla="*/ 5528996 w 12192000"/>
              <a:gd name="connsiteY99" fmla="*/ 166687 h 1787292"/>
              <a:gd name="connsiteX100" fmla="*/ 5581383 w 12192000"/>
              <a:gd name="connsiteY100" fmla="*/ 155575 h 1787292"/>
              <a:gd name="connsiteX101" fmla="*/ 5627421 w 12192000"/>
              <a:gd name="connsiteY101" fmla="*/ 141287 h 1787292"/>
              <a:gd name="connsiteX102" fmla="*/ 5668696 w 12192000"/>
              <a:gd name="connsiteY102" fmla="*/ 125412 h 1787292"/>
              <a:gd name="connsiteX103" fmla="*/ 5705209 w 12192000"/>
              <a:gd name="connsiteY103" fmla="*/ 106362 h 1787292"/>
              <a:gd name="connsiteX104" fmla="*/ 5743308 w 12192000"/>
              <a:gd name="connsiteY104" fmla="*/ 87312 h 1787292"/>
              <a:gd name="connsiteX105" fmla="*/ 5781408 w 12192000"/>
              <a:gd name="connsiteY105" fmla="*/ 68262 h 1787292"/>
              <a:gd name="connsiteX106" fmla="*/ 5817921 w 12192000"/>
              <a:gd name="connsiteY106" fmla="*/ 52387 h 1787292"/>
              <a:gd name="connsiteX107" fmla="*/ 5859196 w 12192000"/>
              <a:gd name="connsiteY107" fmla="*/ 36512 h 1787292"/>
              <a:gd name="connsiteX108" fmla="*/ 5905234 w 12192000"/>
              <a:gd name="connsiteY108" fmla="*/ 20637 h 1787292"/>
              <a:gd name="connsiteX109" fmla="*/ 5957621 w 12192000"/>
              <a:gd name="connsiteY109" fmla="*/ 9525 h 1787292"/>
              <a:gd name="connsiteX110" fmla="*/ 6017947 w 12192000"/>
              <a:gd name="connsiteY110" fmla="*/ 3175 h 1787292"/>
              <a:gd name="connsiteX111" fmla="*/ 6086208 w 12192000"/>
              <a:gd name="connsiteY111" fmla="*/ 0 h 1787292"/>
              <a:gd name="connsiteX112" fmla="*/ 6095999 w 12192000"/>
              <a:gd name="connsiteY112" fmla="*/ 455 h 1787292"/>
              <a:gd name="connsiteX113" fmla="*/ 6105789 w 12192000"/>
              <a:gd name="connsiteY113" fmla="*/ 0 h 1787292"/>
              <a:gd name="connsiteX114" fmla="*/ 6174052 w 12192000"/>
              <a:gd name="connsiteY114" fmla="*/ 3175 h 1787292"/>
              <a:gd name="connsiteX115" fmla="*/ 6234377 w 12192000"/>
              <a:gd name="connsiteY115" fmla="*/ 9525 h 1787292"/>
              <a:gd name="connsiteX116" fmla="*/ 6286764 w 12192000"/>
              <a:gd name="connsiteY116" fmla="*/ 20637 h 1787292"/>
              <a:gd name="connsiteX117" fmla="*/ 6332802 w 12192000"/>
              <a:gd name="connsiteY117" fmla="*/ 36512 h 1787292"/>
              <a:gd name="connsiteX118" fmla="*/ 6374077 w 12192000"/>
              <a:gd name="connsiteY118" fmla="*/ 52387 h 1787292"/>
              <a:gd name="connsiteX119" fmla="*/ 6410589 w 12192000"/>
              <a:gd name="connsiteY119" fmla="*/ 68262 h 1787292"/>
              <a:gd name="connsiteX120" fmla="*/ 6448689 w 12192000"/>
              <a:gd name="connsiteY120" fmla="*/ 87312 h 1787292"/>
              <a:gd name="connsiteX121" fmla="*/ 6486789 w 12192000"/>
              <a:gd name="connsiteY121" fmla="*/ 106362 h 1787292"/>
              <a:gd name="connsiteX122" fmla="*/ 6523302 w 12192000"/>
              <a:gd name="connsiteY122" fmla="*/ 125412 h 1787292"/>
              <a:gd name="connsiteX123" fmla="*/ 6564577 w 12192000"/>
              <a:gd name="connsiteY123" fmla="*/ 141287 h 1787292"/>
              <a:gd name="connsiteX124" fmla="*/ 6610614 w 12192000"/>
              <a:gd name="connsiteY124" fmla="*/ 155575 h 1787292"/>
              <a:gd name="connsiteX125" fmla="*/ 6663002 w 12192000"/>
              <a:gd name="connsiteY125" fmla="*/ 166687 h 1787292"/>
              <a:gd name="connsiteX126" fmla="*/ 6723327 w 12192000"/>
              <a:gd name="connsiteY126" fmla="*/ 174625 h 1787292"/>
              <a:gd name="connsiteX127" fmla="*/ 6781799 w 12192000"/>
              <a:gd name="connsiteY127" fmla="*/ 175985 h 1787292"/>
              <a:gd name="connsiteX128" fmla="*/ 6840271 w 12192000"/>
              <a:gd name="connsiteY128" fmla="*/ 174625 h 1787292"/>
              <a:gd name="connsiteX129" fmla="*/ 6900596 w 12192000"/>
              <a:gd name="connsiteY129" fmla="*/ 166687 h 1787292"/>
              <a:gd name="connsiteX130" fmla="*/ 6952983 w 12192000"/>
              <a:gd name="connsiteY130" fmla="*/ 155575 h 1787292"/>
              <a:gd name="connsiteX131" fmla="*/ 6999021 w 12192000"/>
              <a:gd name="connsiteY131" fmla="*/ 141287 h 1787292"/>
              <a:gd name="connsiteX132" fmla="*/ 7040296 w 12192000"/>
              <a:gd name="connsiteY132" fmla="*/ 125412 h 1787292"/>
              <a:gd name="connsiteX133" fmla="*/ 7076808 w 12192000"/>
              <a:gd name="connsiteY133" fmla="*/ 106362 h 1787292"/>
              <a:gd name="connsiteX134" fmla="*/ 7114908 w 12192000"/>
              <a:gd name="connsiteY134" fmla="*/ 87312 h 1787292"/>
              <a:gd name="connsiteX135" fmla="*/ 7153008 w 12192000"/>
              <a:gd name="connsiteY135" fmla="*/ 68262 h 1787292"/>
              <a:gd name="connsiteX136" fmla="*/ 7189521 w 12192000"/>
              <a:gd name="connsiteY136" fmla="*/ 52387 h 1787292"/>
              <a:gd name="connsiteX137" fmla="*/ 7230796 w 12192000"/>
              <a:gd name="connsiteY137" fmla="*/ 36512 h 1787292"/>
              <a:gd name="connsiteX138" fmla="*/ 7276833 w 12192000"/>
              <a:gd name="connsiteY138" fmla="*/ 20637 h 1787292"/>
              <a:gd name="connsiteX139" fmla="*/ 7329221 w 12192000"/>
              <a:gd name="connsiteY139" fmla="*/ 9525 h 1787292"/>
              <a:gd name="connsiteX140" fmla="*/ 7389546 w 12192000"/>
              <a:gd name="connsiteY140" fmla="*/ 3175 h 1787292"/>
              <a:gd name="connsiteX141" fmla="*/ 7457808 w 12192000"/>
              <a:gd name="connsiteY141" fmla="*/ 0 h 1787292"/>
              <a:gd name="connsiteX142" fmla="*/ 7526071 w 12192000"/>
              <a:gd name="connsiteY142" fmla="*/ 3175 h 1787292"/>
              <a:gd name="connsiteX143" fmla="*/ 7586396 w 12192000"/>
              <a:gd name="connsiteY143" fmla="*/ 9525 h 1787292"/>
              <a:gd name="connsiteX144" fmla="*/ 7638783 w 12192000"/>
              <a:gd name="connsiteY144" fmla="*/ 20637 h 1787292"/>
              <a:gd name="connsiteX145" fmla="*/ 7684821 w 12192000"/>
              <a:gd name="connsiteY145" fmla="*/ 36512 h 1787292"/>
              <a:gd name="connsiteX146" fmla="*/ 7726096 w 12192000"/>
              <a:gd name="connsiteY146" fmla="*/ 52387 h 1787292"/>
              <a:gd name="connsiteX147" fmla="*/ 7762608 w 12192000"/>
              <a:gd name="connsiteY147" fmla="*/ 68262 h 1787292"/>
              <a:gd name="connsiteX148" fmla="*/ 7800708 w 12192000"/>
              <a:gd name="connsiteY148" fmla="*/ 87312 h 1787292"/>
              <a:gd name="connsiteX149" fmla="*/ 7838808 w 12192000"/>
              <a:gd name="connsiteY149" fmla="*/ 106362 h 1787292"/>
              <a:gd name="connsiteX150" fmla="*/ 7875321 w 12192000"/>
              <a:gd name="connsiteY150" fmla="*/ 125412 h 1787292"/>
              <a:gd name="connsiteX151" fmla="*/ 7916596 w 12192000"/>
              <a:gd name="connsiteY151" fmla="*/ 141287 h 1787292"/>
              <a:gd name="connsiteX152" fmla="*/ 7962633 w 12192000"/>
              <a:gd name="connsiteY152" fmla="*/ 155575 h 1787292"/>
              <a:gd name="connsiteX153" fmla="*/ 8015021 w 12192000"/>
              <a:gd name="connsiteY153" fmla="*/ 166687 h 1787292"/>
              <a:gd name="connsiteX154" fmla="*/ 8075346 w 12192000"/>
              <a:gd name="connsiteY154" fmla="*/ 174625 h 1787292"/>
              <a:gd name="connsiteX155" fmla="*/ 8143608 w 12192000"/>
              <a:gd name="connsiteY155" fmla="*/ 176212 h 1787292"/>
              <a:gd name="connsiteX156" fmla="*/ 8211871 w 12192000"/>
              <a:gd name="connsiteY156" fmla="*/ 174625 h 1787292"/>
              <a:gd name="connsiteX157" fmla="*/ 8272196 w 12192000"/>
              <a:gd name="connsiteY157" fmla="*/ 166687 h 1787292"/>
              <a:gd name="connsiteX158" fmla="*/ 8324583 w 12192000"/>
              <a:gd name="connsiteY158" fmla="*/ 155575 h 1787292"/>
              <a:gd name="connsiteX159" fmla="*/ 8370621 w 12192000"/>
              <a:gd name="connsiteY159" fmla="*/ 141287 h 1787292"/>
              <a:gd name="connsiteX160" fmla="*/ 8411896 w 12192000"/>
              <a:gd name="connsiteY160" fmla="*/ 125412 h 1787292"/>
              <a:gd name="connsiteX161" fmla="*/ 8448408 w 12192000"/>
              <a:gd name="connsiteY161" fmla="*/ 106362 h 1787292"/>
              <a:gd name="connsiteX162" fmla="*/ 8486508 w 12192000"/>
              <a:gd name="connsiteY162" fmla="*/ 87312 h 1787292"/>
              <a:gd name="connsiteX163" fmla="*/ 8524608 w 12192000"/>
              <a:gd name="connsiteY163" fmla="*/ 68262 h 1787292"/>
              <a:gd name="connsiteX164" fmla="*/ 8561120 w 12192000"/>
              <a:gd name="connsiteY164" fmla="*/ 52387 h 1787292"/>
              <a:gd name="connsiteX165" fmla="*/ 8602396 w 12192000"/>
              <a:gd name="connsiteY165" fmla="*/ 36512 h 1787292"/>
              <a:gd name="connsiteX166" fmla="*/ 8648432 w 12192000"/>
              <a:gd name="connsiteY166" fmla="*/ 20637 h 1787292"/>
              <a:gd name="connsiteX167" fmla="*/ 8700820 w 12192000"/>
              <a:gd name="connsiteY167" fmla="*/ 9525 h 1787292"/>
              <a:gd name="connsiteX168" fmla="*/ 8761146 w 12192000"/>
              <a:gd name="connsiteY168" fmla="*/ 3175 h 1787292"/>
              <a:gd name="connsiteX169" fmla="*/ 8827820 w 12192000"/>
              <a:gd name="connsiteY169" fmla="*/ 0 h 1787292"/>
              <a:gd name="connsiteX170" fmla="*/ 8897670 w 12192000"/>
              <a:gd name="connsiteY170" fmla="*/ 3175 h 1787292"/>
              <a:gd name="connsiteX171" fmla="*/ 8957996 w 12192000"/>
              <a:gd name="connsiteY171" fmla="*/ 9525 h 1787292"/>
              <a:gd name="connsiteX172" fmla="*/ 9010382 w 12192000"/>
              <a:gd name="connsiteY172" fmla="*/ 20637 h 1787292"/>
              <a:gd name="connsiteX173" fmla="*/ 9056420 w 12192000"/>
              <a:gd name="connsiteY173" fmla="*/ 36512 h 1787292"/>
              <a:gd name="connsiteX174" fmla="*/ 9097696 w 12192000"/>
              <a:gd name="connsiteY174" fmla="*/ 52387 h 1787292"/>
              <a:gd name="connsiteX175" fmla="*/ 9134208 w 12192000"/>
              <a:gd name="connsiteY175" fmla="*/ 68262 h 1787292"/>
              <a:gd name="connsiteX176" fmla="*/ 9172308 w 12192000"/>
              <a:gd name="connsiteY176" fmla="*/ 87312 h 1787292"/>
              <a:gd name="connsiteX177" fmla="*/ 9210408 w 12192000"/>
              <a:gd name="connsiteY177" fmla="*/ 106362 h 1787292"/>
              <a:gd name="connsiteX178" fmla="*/ 9246920 w 12192000"/>
              <a:gd name="connsiteY178" fmla="*/ 125412 h 1787292"/>
              <a:gd name="connsiteX179" fmla="*/ 9288196 w 12192000"/>
              <a:gd name="connsiteY179" fmla="*/ 141287 h 1787292"/>
              <a:gd name="connsiteX180" fmla="*/ 9334232 w 12192000"/>
              <a:gd name="connsiteY180" fmla="*/ 155575 h 1787292"/>
              <a:gd name="connsiteX181" fmla="*/ 9386620 w 12192000"/>
              <a:gd name="connsiteY181" fmla="*/ 166687 h 1787292"/>
              <a:gd name="connsiteX182" fmla="*/ 9446946 w 12192000"/>
              <a:gd name="connsiteY182" fmla="*/ 174625 h 1787292"/>
              <a:gd name="connsiteX183" fmla="*/ 9515208 w 12192000"/>
              <a:gd name="connsiteY183" fmla="*/ 176212 h 1787292"/>
              <a:gd name="connsiteX184" fmla="*/ 9583470 w 12192000"/>
              <a:gd name="connsiteY184" fmla="*/ 174625 h 1787292"/>
              <a:gd name="connsiteX185" fmla="*/ 9643796 w 12192000"/>
              <a:gd name="connsiteY185" fmla="*/ 166687 h 1787292"/>
              <a:gd name="connsiteX186" fmla="*/ 9696182 w 12192000"/>
              <a:gd name="connsiteY186" fmla="*/ 155575 h 1787292"/>
              <a:gd name="connsiteX187" fmla="*/ 9742220 w 12192000"/>
              <a:gd name="connsiteY187" fmla="*/ 141287 h 1787292"/>
              <a:gd name="connsiteX188" fmla="*/ 9783496 w 12192000"/>
              <a:gd name="connsiteY188" fmla="*/ 125412 h 1787292"/>
              <a:gd name="connsiteX189" fmla="*/ 9820008 w 12192000"/>
              <a:gd name="connsiteY189" fmla="*/ 106362 h 1787292"/>
              <a:gd name="connsiteX190" fmla="*/ 9896208 w 12192000"/>
              <a:gd name="connsiteY190" fmla="*/ 68262 h 1787292"/>
              <a:gd name="connsiteX191" fmla="*/ 9932720 w 12192000"/>
              <a:gd name="connsiteY191" fmla="*/ 52387 h 1787292"/>
              <a:gd name="connsiteX192" fmla="*/ 9973996 w 12192000"/>
              <a:gd name="connsiteY192" fmla="*/ 36512 h 1787292"/>
              <a:gd name="connsiteX193" fmla="*/ 10020032 w 12192000"/>
              <a:gd name="connsiteY193" fmla="*/ 20637 h 1787292"/>
              <a:gd name="connsiteX194" fmla="*/ 10072420 w 12192000"/>
              <a:gd name="connsiteY194" fmla="*/ 9525 h 1787292"/>
              <a:gd name="connsiteX195" fmla="*/ 10132746 w 12192000"/>
              <a:gd name="connsiteY195" fmla="*/ 3175 h 1787292"/>
              <a:gd name="connsiteX196" fmla="*/ 10201008 w 12192000"/>
              <a:gd name="connsiteY196" fmla="*/ 0 h 1787292"/>
              <a:gd name="connsiteX197" fmla="*/ 10269270 w 12192000"/>
              <a:gd name="connsiteY197" fmla="*/ 3175 h 1787292"/>
              <a:gd name="connsiteX198" fmla="*/ 10329596 w 12192000"/>
              <a:gd name="connsiteY198" fmla="*/ 9525 h 1787292"/>
              <a:gd name="connsiteX199" fmla="*/ 10381982 w 12192000"/>
              <a:gd name="connsiteY199" fmla="*/ 20637 h 1787292"/>
              <a:gd name="connsiteX200" fmla="*/ 10428020 w 12192000"/>
              <a:gd name="connsiteY200" fmla="*/ 36512 h 1787292"/>
              <a:gd name="connsiteX201" fmla="*/ 10469296 w 12192000"/>
              <a:gd name="connsiteY201" fmla="*/ 52387 h 1787292"/>
              <a:gd name="connsiteX202" fmla="*/ 10505808 w 12192000"/>
              <a:gd name="connsiteY202" fmla="*/ 68262 h 1787292"/>
              <a:gd name="connsiteX203" fmla="*/ 10543908 w 12192000"/>
              <a:gd name="connsiteY203" fmla="*/ 87312 h 1787292"/>
              <a:gd name="connsiteX204" fmla="*/ 10582008 w 12192000"/>
              <a:gd name="connsiteY204" fmla="*/ 106362 h 1787292"/>
              <a:gd name="connsiteX205" fmla="*/ 10618520 w 12192000"/>
              <a:gd name="connsiteY205" fmla="*/ 125412 h 1787292"/>
              <a:gd name="connsiteX206" fmla="*/ 10659796 w 12192000"/>
              <a:gd name="connsiteY206" fmla="*/ 141287 h 1787292"/>
              <a:gd name="connsiteX207" fmla="*/ 10705832 w 12192000"/>
              <a:gd name="connsiteY207" fmla="*/ 155575 h 1787292"/>
              <a:gd name="connsiteX208" fmla="*/ 10758220 w 12192000"/>
              <a:gd name="connsiteY208" fmla="*/ 166687 h 1787292"/>
              <a:gd name="connsiteX209" fmla="*/ 10818546 w 12192000"/>
              <a:gd name="connsiteY209" fmla="*/ 174625 h 1787292"/>
              <a:gd name="connsiteX210" fmla="*/ 10886808 w 12192000"/>
              <a:gd name="connsiteY210" fmla="*/ 176212 h 1787292"/>
              <a:gd name="connsiteX211" fmla="*/ 10955070 w 12192000"/>
              <a:gd name="connsiteY211" fmla="*/ 174625 h 1787292"/>
              <a:gd name="connsiteX212" fmla="*/ 11015396 w 12192000"/>
              <a:gd name="connsiteY212" fmla="*/ 166687 h 1787292"/>
              <a:gd name="connsiteX213" fmla="*/ 11067782 w 12192000"/>
              <a:gd name="connsiteY213" fmla="*/ 155575 h 1787292"/>
              <a:gd name="connsiteX214" fmla="*/ 11113820 w 12192000"/>
              <a:gd name="connsiteY214" fmla="*/ 141287 h 1787292"/>
              <a:gd name="connsiteX215" fmla="*/ 11155096 w 12192000"/>
              <a:gd name="connsiteY215" fmla="*/ 125412 h 1787292"/>
              <a:gd name="connsiteX216" fmla="*/ 11191608 w 12192000"/>
              <a:gd name="connsiteY216" fmla="*/ 106362 h 1787292"/>
              <a:gd name="connsiteX217" fmla="*/ 11229708 w 12192000"/>
              <a:gd name="connsiteY217" fmla="*/ 87312 h 1787292"/>
              <a:gd name="connsiteX218" fmla="*/ 11267808 w 12192000"/>
              <a:gd name="connsiteY218" fmla="*/ 68262 h 1787292"/>
              <a:gd name="connsiteX219" fmla="*/ 11304320 w 12192000"/>
              <a:gd name="connsiteY219" fmla="*/ 52387 h 1787292"/>
              <a:gd name="connsiteX220" fmla="*/ 11345596 w 12192000"/>
              <a:gd name="connsiteY220" fmla="*/ 36512 h 1787292"/>
              <a:gd name="connsiteX221" fmla="*/ 11391632 w 12192000"/>
              <a:gd name="connsiteY221" fmla="*/ 20637 h 1787292"/>
              <a:gd name="connsiteX222" fmla="*/ 11444020 w 12192000"/>
              <a:gd name="connsiteY222" fmla="*/ 9525 h 1787292"/>
              <a:gd name="connsiteX223" fmla="*/ 11504346 w 12192000"/>
              <a:gd name="connsiteY223" fmla="*/ 3175 h 1787292"/>
              <a:gd name="connsiteX224" fmla="*/ 11572608 w 12192000"/>
              <a:gd name="connsiteY224" fmla="*/ 0 h 1787292"/>
              <a:gd name="connsiteX225" fmla="*/ 11640870 w 12192000"/>
              <a:gd name="connsiteY225" fmla="*/ 3175 h 1787292"/>
              <a:gd name="connsiteX226" fmla="*/ 11701196 w 12192000"/>
              <a:gd name="connsiteY226" fmla="*/ 9525 h 1787292"/>
              <a:gd name="connsiteX227" fmla="*/ 11753582 w 12192000"/>
              <a:gd name="connsiteY227" fmla="*/ 20637 h 1787292"/>
              <a:gd name="connsiteX228" fmla="*/ 11799620 w 12192000"/>
              <a:gd name="connsiteY228" fmla="*/ 36512 h 1787292"/>
              <a:gd name="connsiteX229" fmla="*/ 11840896 w 12192000"/>
              <a:gd name="connsiteY229" fmla="*/ 52387 h 1787292"/>
              <a:gd name="connsiteX230" fmla="*/ 11877408 w 12192000"/>
              <a:gd name="connsiteY230" fmla="*/ 68262 h 1787292"/>
              <a:gd name="connsiteX231" fmla="*/ 11915508 w 12192000"/>
              <a:gd name="connsiteY231" fmla="*/ 87312 h 1787292"/>
              <a:gd name="connsiteX232" fmla="*/ 11953608 w 12192000"/>
              <a:gd name="connsiteY232" fmla="*/ 106362 h 1787292"/>
              <a:gd name="connsiteX233" fmla="*/ 11990120 w 12192000"/>
              <a:gd name="connsiteY233" fmla="*/ 125412 h 1787292"/>
              <a:gd name="connsiteX234" fmla="*/ 12031396 w 12192000"/>
              <a:gd name="connsiteY234" fmla="*/ 141287 h 1787292"/>
              <a:gd name="connsiteX235" fmla="*/ 12077432 w 12192000"/>
              <a:gd name="connsiteY235" fmla="*/ 155575 h 1787292"/>
              <a:gd name="connsiteX236" fmla="*/ 12129820 w 12192000"/>
              <a:gd name="connsiteY236" fmla="*/ 166688 h 1787292"/>
              <a:gd name="connsiteX237" fmla="*/ 12190146 w 12192000"/>
              <a:gd name="connsiteY237" fmla="*/ 174625 h 1787292"/>
              <a:gd name="connsiteX238" fmla="*/ 12192000 w 12192000"/>
              <a:gd name="connsiteY238" fmla="*/ 174668 h 1787292"/>
              <a:gd name="connsiteX239" fmla="*/ 12192000 w 12192000"/>
              <a:gd name="connsiteY239" fmla="*/ 885826 h 1787292"/>
              <a:gd name="connsiteX240" fmla="*/ 12192000 w 12192000"/>
              <a:gd name="connsiteY240" fmla="*/ 1787292 h 1787292"/>
              <a:gd name="connsiteX241" fmla="*/ 0 w 12192000"/>
              <a:gd name="connsiteY241" fmla="*/ 1787292 h 1787292"/>
              <a:gd name="connsiteX242" fmla="*/ 0 w 12192000"/>
              <a:gd name="connsiteY242" fmla="*/ 885826 h 1787292"/>
              <a:gd name="connsiteX243" fmla="*/ 0 w 12192000"/>
              <a:gd name="connsiteY243" fmla="*/ 174668 h 1787292"/>
              <a:gd name="connsiteX244" fmla="*/ 1852 w 12192000"/>
              <a:gd name="connsiteY244" fmla="*/ 174625 h 1787292"/>
              <a:gd name="connsiteX245" fmla="*/ 62177 w 12192000"/>
              <a:gd name="connsiteY245" fmla="*/ 166687 h 1787292"/>
              <a:gd name="connsiteX246" fmla="*/ 114564 w 12192000"/>
              <a:gd name="connsiteY246" fmla="*/ 155575 h 1787292"/>
              <a:gd name="connsiteX247" fmla="*/ 160602 w 12192000"/>
              <a:gd name="connsiteY247" fmla="*/ 141287 h 1787292"/>
              <a:gd name="connsiteX248" fmla="*/ 201877 w 12192000"/>
              <a:gd name="connsiteY248" fmla="*/ 125412 h 1787292"/>
              <a:gd name="connsiteX249" fmla="*/ 238389 w 12192000"/>
              <a:gd name="connsiteY249" fmla="*/ 106362 h 1787292"/>
              <a:gd name="connsiteX250" fmla="*/ 276489 w 12192000"/>
              <a:gd name="connsiteY250" fmla="*/ 87312 h 1787292"/>
              <a:gd name="connsiteX251" fmla="*/ 314589 w 12192000"/>
              <a:gd name="connsiteY251" fmla="*/ 68262 h 1787292"/>
              <a:gd name="connsiteX252" fmla="*/ 351102 w 12192000"/>
              <a:gd name="connsiteY252" fmla="*/ 52387 h 1787292"/>
              <a:gd name="connsiteX253" fmla="*/ 392377 w 12192000"/>
              <a:gd name="connsiteY253" fmla="*/ 36512 h 1787292"/>
              <a:gd name="connsiteX254" fmla="*/ 438414 w 12192000"/>
              <a:gd name="connsiteY254" fmla="*/ 20637 h 1787292"/>
              <a:gd name="connsiteX255" fmla="*/ 490802 w 12192000"/>
              <a:gd name="connsiteY255" fmla="*/ 9525 h 1787292"/>
              <a:gd name="connsiteX256" fmla="*/ 551127 w 12192000"/>
              <a:gd name="connsiteY256" fmla="*/ 3175 h 178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Lst>
            <a:rect l="l" t="t" r="r" b="b"/>
            <a:pathLst>
              <a:path w="12192000" h="1787292">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4" y="20637"/>
                </a:lnTo>
                <a:lnTo>
                  <a:pt x="4605602" y="9525"/>
                </a:lnTo>
                <a:lnTo>
                  <a:pt x="4665928" y="3175"/>
                </a:lnTo>
                <a:lnTo>
                  <a:pt x="4734189" y="0"/>
                </a:lnTo>
                <a:lnTo>
                  <a:pt x="4802453" y="3175"/>
                </a:lnTo>
                <a:lnTo>
                  <a:pt x="4862777" y="9525"/>
                </a:lnTo>
                <a:lnTo>
                  <a:pt x="4915165" y="20637"/>
                </a:lnTo>
                <a:lnTo>
                  <a:pt x="4961201" y="36512"/>
                </a:lnTo>
                <a:lnTo>
                  <a:pt x="5002476" y="52387"/>
                </a:lnTo>
                <a:lnTo>
                  <a:pt x="5038989" y="68262"/>
                </a:lnTo>
                <a:lnTo>
                  <a:pt x="5077089" y="87312"/>
                </a:lnTo>
                <a:lnTo>
                  <a:pt x="5115189" y="106362"/>
                </a:lnTo>
                <a:lnTo>
                  <a:pt x="5151701" y="125412"/>
                </a:lnTo>
                <a:lnTo>
                  <a:pt x="5192976"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09" y="106362"/>
                </a:lnTo>
                <a:lnTo>
                  <a:pt x="5743308" y="87312"/>
                </a:lnTo>
                <a:lnTo>
                  <a:pt x="5781408" y="68262"/>
                </a:lnTo>
                <a:lnTo>
                  <a:pt x="5817921" y="52387"/>
                </a:lnTo>
                <a:lnTo>
                  <a:pt x="5859196" y="36512"/>
                </a:lnTo>
                <a:lnTo>
                  <a:pt x="5905234" y="20637"/>
                </a:lnTo>
                <a:lnTo>
                  <a:pt x="5957621" y="9525"/>
                </a:lnTo>
                <a:lnTo>
                  <a:pt x="6017947" y="3175"/>
                </a:lnTo>
                <a:lnTo>
                  <a:pt x="6086208"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2000" y="174668"/>
                </a:lnTo>
                <a:lnTo>
                  <a:pt x="12192000" y="885826"/>
                </a:lnTo>
                <a:lnTo>
                  <a:pt x="12192000" y="1787292"/>
                </a:lnTo>
                <a:lnTo>
                  <a:pt x="0" y="1787292"/>
                </a:lnTo>
                <a:lnTo>
                  <a:pt x="0" y="885826"/>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0CAA05-23AE-4A55-A11C-17BBD26C210C}"/>
              </a:ext>
            </a:extLst>
          </p:cNvPr>
          <p:cNvSpPr>
            <a:spLocks noGrp="1"/>
          </p:cNvSpPr>
          <p:nvPr>
            <p:ph type="title"/>
          </p:nvPr>
        </p:nvSpPr>
        <p:spPr>
          <a:xfrm>
            <a:off x="1244778" y="5598255"/>
            <a:ext cx="10318418" cy="814414"/>
          </a:xfrm>
        </p:spPr>
        <p:txBody>
          <a:bodyPr vert="horz" lIns="91440" tIns="45720" rIns="91440" bIns="45720" rtlCol="0" anchor="b">
            <a:normAutofit/>
          </a:bodyPr>
          <a:lstStyle/>
          <a:p>
            <a:pPr algn="ctr"/>
            <a:r>
              <a:rPr lang="en-US" sz="3200" spc="800" dirty="0">
                <a:solidFill>
                  <a:srgbClr val="FF0000"/>
                </a:solidFill>
              </a:rPr>
              <a:t>Ten</a:t>
            </a:r>
            <a:r>
              <a:rPr lang="en-US" sz="3200" spc="800" dirty="0">
                <a:solidFill>
                  <a:srgbClr val="2A1A00"/>
                </a:solidFill>
              </a:rPr>
              <a:t> critical analysis questions  </a:t>
            </a:r>
          </a:p>
        </p:txBody>
      </p:sp>
      <p:pic>
        <p:nvPicPr>
          <p:cNvPr id="5" name="Picture 4">
            <a:extLst>
              <a:ext uri="{FF2B5EF4-FFF2-40B4-BE49-F238E27FC236}">
                <a16:creationId xmlns:a16="http://schemas.microsoft.com/office/drawing/2014/main" id="{3F84EF34-3BC8-412A-88D6-B9522146D856}"/>
              </a:ext>
            </a:extLst>
          </p:cNvPr>
          <p:cNvPicPr>
            <a:picLocks noChangeAspect="1"/>
          </p:cNvPicPr>
          <p:nvPr/>
        </p:nvPicPr>
        <p:blipFill rotWithShape="1">
          <a:blip r:embed="rId2"/>
          <a:srcRect l="20127" t="37551" r="31965" b="14966"/>
          <a:stretch/>
        </p:blipFill>
        <p:spPr>
          <a:xfrm>
            <a:off x="1763486" y="78428"/>
            <a:ext cx="8948057" cy="4988630"/>
          </a:xfrm>
          <a:prstGeom prst="rect">
            <a:avLst/>
          </a:prstGeom>
        </p:spPr>
      </p:pic>
    </p:spTree>
    <p:extLst>
      <p:ext uri="{BB962C8B-B14F-4D97-AF65-F5344CB8AC3E}">
        <p14:creationId xmlns:p14="http://schemas.microsoft.com/office/powerpoint/2010/main" val="13008122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47770-6A88-411D-9EC4-A361B9BF9DC6}"/>
              </a:ext>
            </a:extLst>
          </p:cNvPr>
          <p:cNvSpPr>
            <a:spLocks noGrp="1"/>
          </p:cNvSpPr>
          <p:nvPr>
            <p:ph type="title"/>
          </p:nvPr>
        </p:nvSpPr>
        <p:spPr>
          <a:xfrm>
            <a:off x="1251678" y="382385"/>
            <a:ext cx="10178322" cy="989215"/>
          </a:xfrm>
        </p:spPr>
        <p:txBody>
          <a:bodyPr/>
          <a:lstStyle/>
          <a:p>
            <a:r>
              <a:rPr lang="en-GB" dirty="0"/>
              <a:t>Independent work task</a:t>
            </a:r>
          </a:p>
        </p:txBody>
      </p:sp>
      <p:sp>
        <p:nvSpPr>
          <p:cNvPr id="3" name="Content Placeholder 2">
            <a:extLst>
              <a:ext uri="{FF2B5EF4-FFF2-40B4-BE49-F238E27FC236}">
                <a16:creationId xmlns:a16="http://schemas.microsoft.com/office/drawing/2014/main" id="{CD94359B-FE76-4EB0-BF21-0D848FB1027F}"/>
              </a:ext>
            </a:extLst>
          </p:cNvPr>
          <p:cNvSpPr>
            <a:spLocks noGrp="1"/>
          </p:cNvSpPr>
          <p:nvPr>
            <p:ph idx="1"/>
          </p:nvPr>
        </p:nvSpPr>
        <p:spPr>
          <a:xfrm>
            <a:off x="1251678" y="1895303"/>
            <a:ext cx="10178322" cy="3984290"/>
          </a:xfrm>
        </p:spPr>
        <p:txBody>
          <a:bodyPr/>
          <a:lstStyle/>
          <a:p>
            <a:r>
              <a:rPr lang="en-GB" dirty="0"/>
              <a:t>Work individually to produce a Critical Analysis of  Wallace, M. (2001) ‘Sharing leadership of schools through teamwork: a justifiable risk?’ </a:t>
            </a:r>
            <a:r>
              <a:rPr lang="en-GB" i="1" dirty="0"/>
              <a:t>Educational Management and Administration, </a:t>
            </a:r>
            <a:r>
              <a:rPr lang="en-GB" dirty="0"/>
              <a:t>29(2): 153–67. </a:t>
            </a:r>
          </a:p>
          <a:p>
            <a:r>
              <a:rPr lang="en-GB" dirty="0"/>
              <a:t>The article can be found in your week 8 folders on Teams / Class Materials.</a:t>
            </a:r>
          </a:p>
          <a:p>
            <a:r>
              <a:rPr lang="en-GB" dirty="0">
                <a:highlight>
                  <a:srgbClr val="FFFF00"/>
                </a:highlight>
              </a:rPr>
              <a:t>Submit your critical summaries in the designated folder in Class materials (in week 8).  This is not compulsory but encouraged.</a:t>
            </a:r>
          </a:p>
          <a:p>
            <a:r>
              <a:rPr lang="en-GB" dirty="0"/>
              <a:t>Structure your Critical Analysis according to the 10 Critical Analysis questions and use your knowledge of mental mapping (key and components) to complete this task.</a:t>
            </a:r>
          </a:p>
          <a:p>
            <a:endParaRPr lang="en-GB" dirty="0"/>
          </a:p>
        </p:txBody>
      </p:sp>
    </p:spTree>
    <p:extLst>
      <p:ext uri="{BB962C8B-B14F-4D97-AF65-F5344CB8AC3E}">
        <p14:creationId xmlns:p14="http://schemas.microsoft.com/office/powerpoint/2010/main" val="30888054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D6CE9D5-28BB-4329-B5E2-B06131F27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Rectangle 11">
            <a:extLst>
              <a:ext uri="{FF2B5EF4-FFF2-40B4-BE49-F238E27FC236}">
                <a16:creationId xmlns:a16="http://schemas.microsoft.com/office/drawing/2014/main" id="{8D9F7D40-5D59-4F59-A331-D8F7710AC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Freeform 11">
            <a:extLst>
              <a:ext uri="{FF2B5EF4-FFF2-40B4-BE49-F238E27FC236}">
                <a16:creationId xmlns:a16="http://schemas.microsoft.com/office/drawing/2014/main" id="{E2B1BC2F-AEBF-4990-A7F9-197AAF28B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548664" y="0"/>
            <a:ext cx="4643336"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02C34B97-CCB2-4583-BA4B-04BC9714697E}"/>
              </a:ext>
            </a:extLst>
          </p:cNvPr>
          <p:cNvSpPr>
            <a:spLocks noGrp="1"/>
          </p:cNvSpPr>
          <p:nvPr>
            <p:ph type="title"/>
          </p:nvPr>
        </p:nvSpPr>
        <p:spPr>
          <a:xfrm>
            <a:off x="8339328" y="457200"/>
            <a:ext cx="3090672" cy="1197864"/>
          </a:xfrm>
        </p:spPr>
        <p:txBody>
          <a:bodyPr anchor="b">
            <a:normAutofit fontScale="90000"/>
          </a:bodyPr>
          <a:lstStyle/>
          <a:p>
            <a:pPr algn="ctr"/>
            <a:r>
              <a:rPr lang="en-GB" sz="3200" dirty="0">
                <a:solidFill>
                  <a:schemeClr val="accent1"/>
                </a:solidFill>
              </a:rPr>
              <a:t>Examples today are from </a:t>
            </a:r>
          </a:p>
        </p:txBody>
      </p:sp>
      <p:pic>
        <p:nvPicPr>
          <p:cNvPr id="5" name="Picture 4" descr="Text&#10;&#10;Description automatically generated">
            <a:extLst>
              <a:ext uri="{FF2B5EF4-FFF2-40B4-BE49-F238E27FC236}">
                <a16:creationId xmlns:a16="http://schemas.microsoft.com/office/drawing/2014/main" id="{6A7A7A86-C33F-4729-9A79-0CD078CCC8D8}"/>
              </a:ext>
            </a:extLst>
          </p:cNvPr>
          <p:cNvPicPr>
            <a:picLocks noChangeAspect="1"/>
          </p:cNvPicPr>
          <p:nvPr/>
        </p:nvPicPr>
        <p:blipFill rotWithShape="1">
          <a:blip r:embed="rId2"/>
          <a:srcRect l="17143" t="14266" r="30127" b="5576"/>
          <a:stretch/>
        </p:blipFill>
        <p:spPr>
          <a:xfrm>
            <a:off x="926927" y="717681"/>
            <a:ext cx="5978273" cy="5111957"/>
          </a:xfrm>
          <a:prstGeom prst="rect">
            <a:avLst/>
          </a:prstGeom>
        </p:spPr>
      </p:pic>
      <p:sp>
        <p:nvSpPr>
          <p:cNvPr id="3" name="Content Placeholder 2">
            <a:extLst>
              <a:ext uri="{FF2B5EF4-FFF2-40B4-BE49-F238E27FC236}">
                <a16:creationId xmlns:a16="http://schemas.microsoft.com/office/drawing/2014/main" id="{2135239B-2B89-4B6D-B38B-0CFB4FDBA9E4}"/>
              </a:ext>
            </a:extLst>
          </p:cNvPr>
          <p:cNvSpPr>
            <a:spLocks noGrp="1"/>
          </p:cNvSpPr>
          <p:nvPr>
            <p:ph idx="1"/>
          </p:nvPr>
        </p:nvSpPr>
        <p:spPr>
          <a:xfrm>
            <a:off x="8405829" y="2303458"/>
            <a:ext cx="3190425" cy="4224528"/>
          </a:xfrm>
        </p:spPr>
        <p:txBody>
          <a:bodyPr>
            <a:normAutofit/>
          </a:bodyPr>
          <a:lstStyle/>
          <a:p>
            <a:r>
              <a:rPr lang="en-GB" sz="1800" b="0" i="0" u="none" strike="noStrike" baseline="0" dirty="0">
                <a:solidFill>
                  <a:schemeClr val="bg1"/>
                </a:solidFill>
                <a:latin typeface="CenturySchoolbook"/>
              </a:rPr>
              <a:t>Wallace, M. (2001) ‘Sharing leadership of schools through teamwork: a justifiable risk?’ </a:t>
            </a:r>
            <a:r>
              <a:rPr lang="en-GB" sz="1800" b="0" i="1" u="none" strike="noStrike" baseline="0" dirty="0">
                <a:solidFill>
                  <a:schemeClr val="bg1"/>
                </a:solidFill>
                <a:latin typeface="CenturySchoolbook-Italic"/>
              </a:rPr>
              <a:t>Educational Management and Administration, </a:t>
            </a:r>
            <a:r>
              <a:rPr lang="en-GB" sz="1800" b="0" i="0" u="none" strike="noStrike" baseline="0" dirty="0">
                <a:solidFill>
                  <a:schemeClr val="bg1"/>
                </a:solidFill>
                <a:latin typeface="CenturySchoolbook"/>
              </a:rPr>
              <a:t>29(2): 153–67. </a:t>
            </a:r>
          </a:p>
          <a:p>
            <a:r>
              <a:rPr lang="en-GB" sz="1800" dirty="0">
                <a:solidFill>
                  <a:schemeClr val="bg1"/>
                </a:solidFill>
                <a:latin typeface="CenturySchoolbook"/>
              </a:rPr>
              <a:t>Abridged version in Wallace and Wray (2011)</a:t>
            </a:r>
            <a:endParaRPr lang="en-GB" sz="1800" dirty="0">
              <a:solidFill>
                <a:schemeClr val="bg1"/>
              </a:solidFill>
            </a:endParaRPr>
          </a:p>
        </p:txBody>
      </p:sp>
    </p:spTree>
    <p:extLst>
      <p:ext uri="{BB962C8B-B14F-4D97-AF65-F5344CB8AC3E}">
        <p14:creationId xmlns:p14="http://schemas.microsoft.com/office/powerpoint/2010/main" val="10051198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232B492-9176-4854-81A3-A2379260F75A}"/>
              </a:ext>
            </a:extLst>
          </p:cNvPr>
          <p:cNvPicPr>
            <a:picLocks noChangeAspect="1"/>
          </p:cNvPicPr>
          <p:nvPr/>
        </p:nvPicPr>
        <p:blipFill rotWithShape="1">
          <a:blip r:embed="rId2"/>
          <a:srcRect l="30367" t="19048" r="36297" b="5397"/>
          <a:stretch/>
        </p:blipFill>
        <p:spPr>
          <a:xfrm>
            <a:off x="1099025" y="1202749"/>
            <a:ext cx="4064257" cy="5391150"/>
          </a:xfrm>
          <a:prstGeom prst="rect">
            <a:avLst/>
          </a:prstGeom>
        </p:spPr>
      </p:pic>
      <p:pic>
        <p:nvPicPr>
          <p:cNvPr id="5" name="Content Placeholder 4">
            <a:extLst>
              <a:ext uri="{FF2B5EF4-FFF2-40B4-BE49-F238E27FC236}">
                <a16:creationId xmlns:a16="http://schemas.microsoft.com/office/drawing/2014/main" id="{223DEC25-B5A3-42FE-BCA2-28DA38DA365E}"/>
              </a:ext>
            </a:extLst>
          </p:cNvPr>
          <p:cNvPicPr>
            <a:picLocks noChangeAspect="1"/>
          </p:cNvPicPr>
          <p:nvPr/>
        </p:nvPicPr>
        <p:blipFill rotWithShape="1">
          <a:blip r:embed="rId3"/>
          <a:srcRect l="28400" t="12083" r="39555" b="9305"/>
          <a:stretch/>
        </p:blipFill>
        <p:spPr>
          <a:xfrm>
            <a:off x="5226485" y="1202749"/>
            <a:ext cx="3906925" cy="5391150"/>
          </a:xfrm>
          <a:custGeom>
            <a:avLst/>
            <a:gdLst/>
            <a:ahLst/>
            <a:cxnLst/>
            <a:rect l="l" t="t" r="r" b="b"/>
            <a:pathLst>
              <a:path w="3906925" h="6858000">
                <a:moveTo>
                  <a:pt x="0" y="0"/>
                </a:moveTo>
                <a:lnTo>
                  <a:pt x="3727537" y="0"/>
                </a:lnTo>
                <a:lnTo>
                  <a:pt x="3732300" y="66675"/>
                </a:lnTo>
                <a:lnTo>
                  <a:pt x="3740237" y="122237"/>
                </a:lnTo>
                <a:lnTo>
                  <a:pt x="3749762" y="174625"/>
                </a:lnTo>
                <a:lnTo>
                  <a:pt x="3765637" y="217487"/>
                </a:lnTo>
                <a:lnTo>
                  <a:pt x="3781512" y="260350"/>
                </a:lnTo>
                <a:lnTo>
                  <a:pt x="3800562" y="296862"/>
                </a:lnTo>
                <a:lnTo>
                  <a:pt x="3819612" y="334962"/>
                </a:lnTo>
                <a:lnTo>
                  <a:pt x="3837075" y="369887"/>
                </a:lnTo>
                <a:lnTo>
                  <a:pt x="3854537" y="409575"/>
                </a:lnTo>
                <a:lnTo>
                  <a:pt x="3870412" y="450850"/>
                </a:lnTo>
                <a:lnTo>
                  <a:pt x="3884700" y="496887"/>
                </a:lnTo>
                <a:lnTo>
                  <a:pt x="3895812" y="546100"/>
                </a:lnTo>
                <a:lnTo>
                  <a:pt x="3903750" y="606425"/>
                </a:lnTo>
                <a:lnTo>
                  <a:pt x="3906925" y="673100"/>
                </a:lnTo>
                <a:lnTo>
                  <a:pt x="3903750" y="744537"/>
                </a:lnTo>
                <a:lnTo>
                  <a:pt x="3895812" y="801687"/>
                </a:lnTo>
                <a:lnTo>
                  <a:pt x="3884700" y="854075"/>
                </a:lnTo>
                <a:lnTo>
                  <a:pt x="3870412" y="901700"/>
                </a:lnTo>
                <a:lnTo>
                  <a:pt x="3854537" y="942975"/>
                </a:lnTo>
                <a:lnTo>
                  <a:pt x="3835487" y="981075"/>
                </a:lnTo>
                <a:lnTo>
                  <a:pt x="3816437" y="1017587"/>
                </a:lnTo>
                <a:lnTo>
                  <a:pt x="3797387" y="1055687"/>
                </a:lnTo>
                <a:lnTo>
                  <a:pt x="3779925" y="1095375"/>
                </a:lnTo>
                <a:lnTo>
                  <a:pt x="3762462" y="1136650"/>
                </a:lnTo>
                <a:lnTo>
                  <a:pt x="3748175" y="1182687"/>
                </a:lnTo>
                <a:lnTo>
                  <a:pt x="3738650" y="1235075"/>
                </a:lnTo>
                <a:lnTo>
                  <a:pt x="3729125" y="1295400"/>
                </a:lnTo>
                <a:lnTo>
                  <a:pt x="3727537" y="1363662"/>
                </a:lnTo>
                <a:lnTo>
                  <a:pt x="3729125" y="1431925"/>
                </a:lnTo>
                <a:lnTo>
                  <a:pt x="3738650" y="1492250"/>
                </a:lnTo>
                <a:lnTo>
                  <a:pt x="3748175" y="1544637"/>
                </a:lnTo>
                <a:lnTo>
                  <a:pt x="3762462" y="1589087"/>
                </a:lnTo>
                <a:lnTo>
                  <a:pt x="3779925" y="1631950"/>
                </a:lnTo>
                <a:lnTo>
                  <a:pt x="3797387" y="1671637"/>
                </a:lnTo>
                <a:lnTo>
                  <a:pt x="3816437" y="1708150"/>
                </a:lnTo>
                <a:lnTo>
                  <a:pt x="3835487" y="1743075"/>
                </a:lnTo>
                <a:lnTo>
                  <a:pt x="3854537" y="1782762"/>
                </a:lnTo>
                <a:lnTo>
                  <a:pt x="3870412" y="1824037"/>
                </a:lnTo>
                <a:lnTo>
                  <a:pt x="3884700" y="1870075"/>
                </a:lnTo>
                <a:lnTo>
                  <a:pt x="3895812" y="1922462"/>
                </a:lnTo>
                <a:lnTo>
                  <a:pt x="3903750" y="1982787"/>
                </a:lnTo>
                <a:lnTo>
                  <a:pt x="3906925" y="2051050"/>
                </a:lnTo>
                <a:lnTo>
                  <a:pt x="3903750" y="2119312"/>
                </a:lnTo>
                <a:lnTo>
                  <a:pt x="3895812" y="2179637"/>
                </a:lnTo>
                <a:lnTo>
                  <a:pt x="3884700" y="2232025"/>
                </a:lnTo>
                <a:lnTo>
                  <a:pt x="3870412" y="2278062"/>
                </a:lnTo>
                <a:lnTo>
                  <a:pt x="3854537" y="2319337"/>
                </a:lnTo>
                <a:lnTo>
                  <a:pt x="3835487" y="2359025"/>
                </a:lnTo>
                <a:lnTo>
                  <a:pt x="3816437" y="2395537"/>
                </a:lnTo>
                <a:lnTo>
                  <a:pt x="3797387" y="2433637"/>
                </a:lnTo>
                <a:lnTo>
                  <a:pt x="3779925" y="2471737"/>
                </a:lnTo>
                <a:lnTo>
                  <a:pt x="3762462" y="2513012"/>
                </a:lnTo>
                <a:lnTo>
                  <a:pt x="3748175" y="2560637"/>
                </a:lnTo>
                <a:lnTo>
                  <a:pt x="3738650" y="2613025"/>
                </a:lnTo>
                <a:lnTo>
                  <a:pt x="3729125" y="2671762"/>
                </a:lnTo>
                <a:lnTo>
                  <a:pt x="3727537" y="2741612"/>
                </a:lnTo>
                <a:lnTo>
                  <a:pt x="3729125" y="2809875"/>
                </a:lnTo>
                <a:lnTo>
                  <a:pt x="3738650" y="2868612"/>
                </a:lnTo>
                <a:lnTo>
                  <a:pt x="3748175" y="2922587"/>
                </a:lnTo>
                <a:lnTo>
                  <a:pt x="3762462" y="2967037"/>
                </a:lnTo>
                <a:lnTo>
                  <a:pt x="3779925" y="3009900"/>
                </a:lnTo>
                <a:lnTo>
                  <a:pt x="3797387" y="3046412"/>
                </a:lnTo>
                <a:lnTo>
                  <a:pt x="3816437" y="3084512"/>
                </a:lnTo>
                <a:lnTo>
                  <a:pt x="3835487" y="3121025"/>
                </a:lnTo>
                <a:lnTo>
                  <a:pt x="3854537" y="3160712"/>
                </a:lnTo>
                <a:lnTo>
                  <a:pt x="3870412" y="3201987"/>
                </a:lnTo>
                <a:lnTo>
                  <a:pt x="3884700" y="3248025"/>
                </a:lnTo>
                <a:lnTo>
                  <a:pt x="3895812" y="3300412"/>
                </a:lnTo>
                <a:lnTo>
                  <a:pt x="3903750" y="3360737"/>
                </a:lnTo>
                <a:lnTo>
                  <a:pt x="3906925" y="3427412"/>
                </a:lnTo>
                <a:lnTo>
                  <a:pt x="3903750" y="3497262"/>
                </a:lnTo>
                <a:lnTo>
                  <a:pt x="3895812" y="3557587"/>
                </a:lnTo>
                <a:lnTo>
                  <a:pt x="3884700" y="3609975"/>
                </a:lnTo>
                <a:lnTo>
                  <a:pt x="3870412" y="3656012"/>
                </a:lnTo>
                <a:lnTo>
                  <a:pt x="3854537" y="3697287"/>
                </a:lnTo>
                <a:lnTo>
                  <a:pt x="3835487" y="3736975"/>
                </a:lnTo>
                <a:lnTo>
                  <a:pt x="3797387" y="3811587"/>
                </a:lnTo>
                <a:lnTo>
                  <a:pt x="3779925" y="3848100"/>
                </a:lnTo>
                <a:lnTo>
                  <a:pt x="3762462" y="3890962"/>
                </a:lnTo>
                <a:lnTo>
                  <a:pt x="3748175" y="3935412"/>
                </a:lnTo>
                <a:lnTo>
                  <a:pt x="3738650" y="3987800"/>
                </a:lnTo>
                <a:lnTo>
                  <a:pt x="3729125" y="4048125"/>
                </a:lnTo>
                <a:lnTo>
                  <a:pt x="3727537" y="4116387"/>
                </a:lnTo>
                <a:lnTo>
                  <a:pt x="3729125" y="4186237"/>
                </a:lnTo>
                <a:lnTo>
                  <a:pt x="3738650" y="4244975"/>
                </a:lnTo>
                <a:lnTo>
                  <a:pt x="3748175" y="4297362"/>
                </a:lnTo>
                <a:lnTo>
                  <a:pt x="3762462" y="4343400"/>
                </a:lnTo>
                <a:lnTo>
                  <a:pt x="3779925" y="4386262"/>
                </a:lnTo>
                <a:lnTo>
                  <a:pt x="3797387" y="4424362"/>
                </a:lnTo>
                <a:lnTo>
                  <a:pt x="3835487" y="4498975"/>
                </a:lnTo>
                <a:lnTo>
                  <a:pt x="3854537" y="4537075"/>
                </a:lnTo>
                <a:lnTo>
                  <a:pt x="3870412" y="4579937"/>
                </a:lnTo>
                <a:lnTo>
                  <a:pt x="3884700" y="4625975"/>
                </a:lnTo>
                <a:lnTo>
                  <a:pt x="3895812" y="4678362"/>
                </a:lnTo>
                <a:lnTo>
                  <a:pt x="3903750" y="4738687"/>
                </a:lnTo>
                <a:lnTo>
                  <a:pt x="3906925" y="4806950"/>
                </a:lnTo>
                <a:lnTo>
                  <a:pt x="3903750" y="4875212"/>
                </a:lnTo>
                <a:lnTo>
                  <a:pt x="3895812" y="4935537"/>
                </a:lnTo>
                <a:lnTo>
                  <a:pt x="3884700" y="4987925"/>
                </a:lnTo>
                <a:lnTo>
                  <a:pt x="3870412" y="5033962"/>
                </a:lnTo>
                <a:lnTo>
                  <a:pt x="3854537" y="5075237"/>
                </a:lnTo>
                <a:lnTo>
                  <a:pt x="3835487" y="5114925"/>
                </a:lnTo>
                <a:lnTo>
                  <a:pt x="3816437" y="5149850"/>
                </a:lnTo>
                <a:lnTo>
                  <a:pt x="3797387" y="5186362"/>
                </a:lnTo>
                <a:lnTo>
                  <a:pt x="3779925" y="5226050"/>
                </a:lnTo>
                <a:lnTo>
                  <a:pt x="3762462" y="5268912"/>
                </a:lnTo>
                <a:lnTo>
                  <a:pt x="3748175" y="5313362"/>
                </a:lnTo>
                <a:lnTo>
                  <a:pt x="3738650" y="5365750"/>
                </a:lnTo>
                <a:lnTo>
                  <a:pt x="3729125" y="5426075"/>
                </a:lnTo>
                <a:lnTo>
                  <a:pt x="3727537" y="5494337"/>
                </a:lnTo>
                <a:lnTo>
                  <a:pt x="3729125" y="5562600"/>
                </a:lnTo>
                <a:lnTo>
                  <a:pt x="3738650" y="5622925"/>
                </a:lnTo>
                <a:lnTo>
                  <a:pt x="3748175" y="5675312"/>
                </a:lnTo>
                <a:lnTo>
                  <a:pt x="3762462" y="5721350"/>
                </a:lnTo>
                <a:lnTo>
                  <a:pt x="3779925" y="5762625"/>
                </a:lnTo>
                <a:lnTo>
                  <a:pt x="3797387" y="5802312"/>
                </a:lnTo>
                <a:lnTo>
                  <a:pt x="3816437" y="5840412"/>
                </a:lnTo>
                <a:lnTo>
                  <a:pt x="3835487" y="5876925"/>
                </a:lnTo>
                <a:lnTo>
                  <a:pt x="3854537" y="5915025"/>
                </a:lnTo>
                <a:lnTo>
                  <a:pt x="3870412" y="5956300"/>
                </a:lnTo>
                <a:lnTo>
                  <a:pt x="3884700" y="6003925"/>
                </a:lnTo>
                <a:lnTo>
                  <a:pt x="3895812" y="6056312"/>
                </a:lnTo>
                <a:lnTo>
                  <a:pt x="3903750" y="6113462"/>
                </a:lnTo>
                <a:lnTo>
                  <a:pt x="3906925" y="6183312"/>
                </a:lnTo>
                <a:lnTo>
                  <a:pt x="3903750" y="6251575"/>
                </a:lnTo>
                <a:lnTo>
                  <a:pt x="3895812" y="6311900"/>
                </a:lnTo>
                <a:lnTo>
                  <a:pt x="3884700" y="6361112"/>
                </a:lnTo>
                <a:lnTo>
                  <a:pt x="3870412" y="6407150"/>
                </a:lnTo>
                <a:lnTo>
                  <a:pt x="3854537" y="6448425"/>
                </a:lnTo>
                <a:lnTo>
                  <a:pt x="3837075" y="6488112"/>
                </a:lnTo>
                <a:lnTo>
                  <a:pt x="3819612" y="6523037"/>
                </a:lnTo>
                <a:lnTo>
                  <a:pt x="3800562" y="6561137"/>
                </a:lnTo>
                <a:lnTo>
                  <a:pt x="3781512" y="6597650"/>
                </a:lnTo>
                <a:lnTo>
                  <a:pt x="3765637" y="6640512"/>
                </a:lnTo>
                <a:lnTo>
                  <a:pt x="3749762" y="6683375"/>
                </a:lnTo>
                <a:lnTo>
                  <a:pt x="3740237" y="6735762"/>
                </a:lnTo>
                <a:lnTo>
                  <a:pt x="3732300" y="6791325"/>
                </a:lnTo>
                <a:lnTo>
                  <a:pt x="3727537" y="6858000"/>
                </a:lnTo>
                <a:lnTo>
                  <a:pt x="0" y="6858000"/>
                </a:lnTo>
                <a:close/>
              </a:path>
            </a:pathLst>
          </a:custGeom>
        </p:spPr>
      </p:pic>
      <p:sp>
        <p:nvSpPr>
          <p:cNvPr id="2" name="Title 1">
            <a:extLst>
              <a:ext uri="{FF2B5EF4-FFF2-40B4-BE49-F238E27FC236}">
                <a16:creationId xmlns:a16="http://schemas.microsoft.com/office/drawing/2014/main" id="{9D3733E8-1038-42F1-8174-B8DA81600A0C}"/>
              </a:ext>
            </a:extLst>
          </p:cNvPr>
          <p:cNvSpPr>
            <a:spLocks noGrp="1"/>
          </p:cNvSpPr>
          <p:nvPr>
            <p:ph type="title"/>
          </p:nvPr>
        </p:nvSpPr>
        <p:spPr>
          <a:xfrm>
            <a:off x="9160625" y="1056927"/>
            <a:ext cx="2756882" cy="1821185"/>
          </a:xfrm>
        </p:spPr>
        <p:txBody>
          <a:bodyPr anchor="ctr">
            <a:normAutofit fontScale="90000"/>
          </a:bodyPr>
          <a:lstStyle/>
          <a:p>
            <a:r>
              <a:rPr lang="en-GB" sz="3600" dirty="0"/>
              <a:t>Today materials are sourced from Wallace and Wray (2011)</a:t>
            </a:r>
          </a:p>
        </p:txBody>
      </p:sp>
    </p:spTree>
    <p:extLst>
      <p:ext uri="{BB962C8B-B14F-4D97-AF65-F5344CB8AC3E}">
        <p14:creationId xmlns:p14="http://schemas.microsoft.com/office/powerpoint/2010/main" val="535225947"/>
      </p:ext>
    </p:extLst>
  </p:cSld>
  <p:clrMapOvr>
    <a:masterClrMapping/>
  </p:clrMapOvr>
</p:sld>
</file>

<file path=ppt/theme/theme1.xml><?xml version="1.0" encoding="utf-8"?>
<a:theme xmlns:a="http://schemas.openxmlformats.org/drawingml/2006/main" name="Badg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docProps/app.xml><?xml version="1.0" encoding="utf-8"?>
<Properties xmlns="http://schemas.openxmlformats.org/officeDocument/2006/extended-properties" xmlns:vt="http://schemas.openxmlformats.org/officeDocument/2006/docPropsVTypes">
  <TotalTime>80</TotalTime>
  <Words>2653</Words>
  <Application>Microsoft Office PowerPoint</Application>
  <PresentationFormat>Widescreen</PresentationFormat>
  <Paragraphs>165</Paragraphs>
  <Slides>31</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31</vt:i4>
      </vt:variant>
    </vt:vector>
  </HeadingPairs>
  <TitlesOfParts>
    <vt:vector size="41" baseType="lpstr">
      <vt:lpstr>Arial</vt:lpstr>
      <vt:lpstr>CenturySchoolbook</vt:lpstr>
      <vt:lpstr>CenturySchoolbook-Italic</vt:lpstr>
      <vt:lpstr>FranklinGothic-Book</vt:lpstr>
      <vt:lpstr>FranklinGothic-BookItalic</vt:lpstr>
      <vt:lpstr>Gill Sans MT</vt:lpstr>
      <vt:lpstr>Impact</vt:lpstr>
      <vt:lpstr>Open Sans</vt:lpstr>
      <vt:lpstr>Wingdings</vt:lpstr>
      <vt:lpstr>Badge</vt:lpstr>
      <vt:lpstr>The writing  process: planning for  criticality</vt:lpstr>
      <vt:lpstr>Last week</vt:lpstr>
      <vt:lpstr>today</vt:lpstr>
      <vt:lpstr>Mental map for depth</vt:lpstr>
      <vt:lpstr>What is a mental map? </vt:lpstr>
      <vt:lpstr>The key to the mental map: a set of tools</vt:lpstr>
      <vt:lpstr>The notion of ‘business’</vt:lpstr>
      <vt:lpstr>Mental map of ‘the business organisation’  </vt:lpstr>
      <vt:lpstr>Advantages and disadvantages: possible answers</vt:lpstr>
      <vt:lpstr>The tools</vt:lpstr>
      <vt:lpstr>What are concepts?</vt:lpstr>
      <vt:lpstr>Example: </vt:lpstr>
      <vt:lpstr>What are perspectives?</vt:lpstr>
      <vt:lpstr>Example:</vt:lpstr>
      <vt:lpstr>What are metaphors?</vt:lpstr>
      <vt:lpstr>Example:</vt:lpstr>
      <vt:lpstr>What are theories and models?</vt:lpstr>
      <vt:lpstr>Example:</vt:lpstr>
      <vt:lpstr>What are assumptions and ideologies?</vt:lpstr>
      <vt:lpstr>example</vt:lpstr>
      <vt:lpstr>The four components</vt:lpstr>
      <vt:lpstr>Mental map components</vt:lpstr>
      <vt:lpstr>Two dimensions of variation among claims and arguments (1)</vt:lpstr>
      <vt:lpstr>Two dimensions of variation among claims and arguments (2)</vt:lpstr>
      <vt:lpstr>Three types of knowledge</vt:lpstr>
      <vt:lpstr>Four types of literature</vt:lpstr>
      <vt:lpstr>Five types of intellectual projects</vt:lpstr>
      <vt:lpstr>Ten critical analysis questions  </vt:lpstr>
      <vt:lpstr>Independent work task</vt:lpstr>
      <vt:lpstr>Examples today are from </vt:lpstr>
      <vt:lpstr>Today materials are sourced from Wallace and Wray (2011)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writing  process: stage 2 planning for  criticality</dc:title>
  <dc:creator>Pepa Grundy</dc:creator>
  <cp:lastModifiedBy>Pepa Grundy</cp:lastModifiedBy>
  <cp:revision>9</cp:revision>
  <dcterms:created xsi:type="dcterms:W3CDTF">2021-01-10T11:13:06Z</dcterms:created>
  <dcterms:modified xsi:type="dcterms:W3CDTF">2021-04-19T07:41:41Z</dcterms:modified>
</cp:coreProperties>
</file>