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7" r:id="rId1"/>
  </p:sldMasterIdLst>
  <p:notesMasterIdLst>
    <p:notesMasterId r:id="rId11"/>
  </p:notes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11"/>
    <p:restoredTop sz="75571"/>
  </p:normalViewPr>
  <p:slideViewPr>
    <p:cSldViewPr snapToGrid="0" snapToObjects="1">
      <p:cViewPr varScale="1">
        <p:scale>
          <a:sx n="52" d="100"/>
          <a:sy n="52"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3850C-777A-994E-9F48-C8E4BCD95901}" type="datetimeFigureOut">
              <a:rPr lang="en-US" smtClean="0"/>
              <a:t>10/15/2026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E1604C-6611-924D-8AAD-F9F73EA51AE4}" type="slidenum">
              <a:rPr lang="en-US" smtClean="0"/>
              <a:t>‹#›</a:t>
            </a:fld>
            <a:endParaRPr lang="en-US"/>
          </a:p>
        </p:txBody>
      </p:sp>
    </p:spTree>
    <p:extLst>
      <p:ext uri="{BB962C8B-B14F-4D97-AF65-F5344CB8AC3E}">
        <p14:creationId xmlns:p14="http://schemas.microsoft.com/office/powerpoint/2010/main" val="396640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Children are provided with a range of apparatus and resources – mostly man made</a:t>
            </a:r>
          </a:p>
          <a:p>
            <a:endParaRPr lang="en-US" dirty="0"/>
          </a:p>
          <a:p>
            <a:r>
              <a:rPr lang="en-US" dirty="0"/>
              <a:t>Value o </a:t>
            </a:r>
            <a:r>
              <a:rPr lang="en-US" dirty="0" err="1"/>
              <a:t>handeling</a:t>
            </a:r>
            <a:r>
              <a:rPr lang="en-US" dirty="0"/>
              <a:t> natural materials? </a:t>
            </a:r>
          </a:p>
          <a:p>
            <a:endParaRPr lang="en-US" dirty="0"/>
          </a:p>
          <a:p>
            <a:r>
              <a:rPr lang="en-US" dirty="0"/>
              <a:t>And as stated by Bruce (2010) research has shown that children use all five senses – need vital stimulation to dev normally. </a:t>
            </a:r>
          </a:p>
          <a:p>
            <a:endParaRPr lang="en-US" dirty="0"/>
          </a:p>
          <a:p>
            <a:r>
              <a:rPr lang="en-US" dirty="0"/>
              <a:t>How inclusive is the outdoor settings to allow / promote children to play &amp; develop physically ? Inclusive teaching – pedagogy / gender </a:t>
            </a:r>
            <a:r>
              <a:rPr lang="en-US" dirty="0" err="1"/>
              <a:t>itentity</a:t>
            </a:r>
            <a:r>
              <a:rPr lang="en-US" dirty="0"/>
              <a:t>. What are the benefits of inclusive provision? </a:t>
            </a:r>
          </a:p>
          <a:p>
            <a:r>
              <a:rPr lang="en-US" dirty="0"/>
              <a:t>What additional professional dev do you feel would help to provide better support in general in teaching outside. </a:t>
            </a:r>
          </a:p>
        </p:txBody>
      </p:sp>
      <p:sp>
        <p:nvSpPr>
          <p:cNvPr id="4" name="Slide Number Placeholder 3"/>
          <p:cNvSpPr>
            <a:spLocks noGrp="1"/>
          </p:cNvSpPr>
          <p:nvPr>
            <p:ph type="sldNum" sz="quarter" idx="5"/>
          </p:nvPr>
        </p:nvSpPr>
        <p:spPr/>
        <p:txBody>
          <a:bodyPr/>
          <a:lstStyle/>
          <a:p>
            <a:fld id="{D7E1604C-6611-924D-8AAD-F9F73EA51AE4}" type="slidenum">
              <a:rPr lang="en-US" smtClean="0"/>
              <a:t>2</a:t>
            </a:fld>
            <a:endParaRPr lang="en-US"/>
          </a:p>
        </p:txBody>
      </p:sp>
    </p:spTree>
    <p:extLst>
      <p:ext uri="{BB962C8B-B14F-4D97-AF65-F5344CB8AC3E}">
        <p14:creationId xmlns:p14="http://schemas.microsoft.com/office/powerpoint/2010/main" val="4044240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 In some of the observations and analysis improving staff knowledge and confidence may further develop the opportunities planned and being provided by various practitioners in foundation phase classrooms. </a:t>
            </a:r>
          </a:p>
          <a:p>
            <a:endParaRPr lang="en-US" dirty="0"/>
          </a:p>
          <a:p>
            <a:r>
              <a:rPr lang="en-US" i="1" dirty="0"/>
              <a:t>possibly more rolling movements and encouraging children to explore behind / backwards. Riding a bicycle. </a:t>
            </a:r>
          </a:p>
          <a:p>
            <a:endParaRPr lang="en-US" i="1" dirty="0"/>
          </a:p>
          <a:p>
            <a:r>
              <a:rPr lang="en-US" dirty="0"/>
              <a:t>Recommendation : raising awareness for staff however we are very aware of how challenging this can be for practitioner as stated by Bruce, (2010). Key person – not just any person is needed (p.92 Bruce) </a:t>
            </a:r>
          </a:p>
        </p:txBody>
      </p:sp>
      <p:sp>
        <p:nvSpPr>
          <p:cNvPr id="4" name="Slide Number Placeholder 3"/>
          <p:cNvSpPr>
            <a:spLocks noGrp="1"/>
          </p:cNvSpPr>
          <p:nvPr>
            <p:ph type="sldNum" sz="quarter" idx="5"/>
          </p:nvPr>
        </p:nvSpPr>
        <p:spPr/>
        <p:txBody>
          <a:bodyPr/>
          <a:lstStyle/>
          <a:p>
            <a:fld id="{D7E1604C-6611-924D-8AAD-F9F73EA51AE4}" type="slidenum">
              <a:rPr lang="en-US" smtClean="0"/>
              <a:t>3</a:t>
            </a:fld>
            <a:endParaRPr lang="en-US"/>
          </a:p>
        </p:txBody>
      </p:sp>
    </p:spTree>
    <p:extLst>
      <p:ext uri="{BB962C8B-B14F-4D97-AF65-F5344CB8AC3E}">
        <p14:creationId xmlns:p14="http://schemas.microsoft.com/office/powerpoint/2010/main" val="1997253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USA research </a:t>
            </a:r>
          </a:p>
        </p:txBody>
      </p:sp>
      <p:sp>
        <p:nvSpPr>
          <p:cNvPr id="4" name="Slide Number Placeholder 3"/>
          <p:cNvSpPr>
            <a:spLocks noGrp="1"/>
          </p:cNvSpPr>
          <p:nvPr>
            <p:ph type="sldNum" sz="quarter" idx="5"/>
          </p:nvPr>
        </p:nvSpPr>
        <p:spPr/>
        <p:txBody>
          <a:bodyPr/>
          <a:lstStyle/>
          <a:p>
            <a:fld id="{D7E1604C-6611-924D-8AAD-F9F73EA51AE4}" type="slidenum">
              <a:rPr lang="en-US" smtClean="0"/>
              <a:t>7</a:t>
            </a:fld>
            <a:endParaRPr lang="en-US"/>
          </a:p>
        </p:txBody>
      </p:sp>
    </p:spTree>
    <p:extLst>
      <p:ext uri="{BB962C8B-B14F-4D97-AF65-F5344CB8AC3E}">
        <p14:creationId xmlns:p14="http://schemas.microsoft.com/office/powerpoint/2010/main" val="4165591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10/15/2026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372043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10/15/2026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38500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10/15/2026</a:t>
            </a:fld>
            <a:endParaRPr lang="en-US" dirty="0"/>
          </a:p>
        </p:txBody>
      </p:sp>
    </p:spTree>
    <p:extLst>
      <p:ext uri="{BB962C8B-B14F-4D97-AF65-F5344CB8AC3E}">
        <p14:creationId xmlns:p14="http://schemas.microsoft.com/office/powerpoint/2010/main" val="346740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10/15/2026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17465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10/15/2026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16506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10/15/2026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7323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10/15/2026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53908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10/15/2026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22152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10/15/2026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901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10/15/2026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6245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10/15/2026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1145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10/15/2026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56942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37" r:id="rId6"/>
    <p:sldLayoutId id="2147483738" r:id="rId7"/>
    <p:sldLayoutId id="2147483739" r:id="rId8"/>
    <p:sldLayoutId id="2147483740" r:id="rId9"/>
    <p:sldLayoutId id="2147483741" r:id="rId10"/>
    <p:sldLayoutId id="214748374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A686BA3-A641-B049-9CD0-496906C8AC91}"/>
              </a:ext>
            </a:extLst>
          </p:cNvPr>
          <p:cNvSpPr>
            <a:spLocks noGrp="1"/>
          </p:cNvSpPr>
          <p:nvPr>
            <p:ph type="ctrTitle"/>
          </p:nvPr>
        </p:nvSpPr>
        <p:spPr>
          <a:xfrm>
            <a:off x="614849" y="2216113"/>
            <a:ext cx="5274860" cy="3066706"/>
          </a:xfrm>
        </p:spPr>
        <p:txBody>
          <a:bodyPr anchor="b">
            <a:normAutofit fontScale="90000"/>
          </a:bodyPr>
          <a:lstStyle/>
          <a:p>
            <a:r>
              <a:rPr lang="en-US" dirty="0"/>
              <a:t>Research to support analysis of movement : BMSH5204 </a:t>
            </a:r>
          </a:p>
        </p:txBody>
      </p:sp>
      <p:sp>
        <p:nvSpPr>
          <p:cNvPr id="3" name="Subtitle 2">
            <a:extLst>
              <a:ext uri="{FF2B5EF4-FFF2-40B4-BE49-F238E27FC236}">
                <a16:creationId xmlns:a16="http://schemas.microsoft.com/office/drawing/2014/main" id="{0FE91DC5-B5FE-B445-B79E-A166A556FEC0}"/>
              </a:ext>
            </a:extLst>
          </p:cNvPr>
          <p:cNvSpPr>
            <a:spLocks noGrp="1"/>
          </p:cNvSpPr>
          <p:nvPr>
            <p:ph type="subTitle" idx="1"/>
          </p:nvPr>
        </p:nvSpPr>
        <p:spPr>
          <a:xfrm>
            <a:off x="634729" y="5946326"/>
            <a:ext cx="7043078" cy="911673"/>
          </a:xfrm>
        </p:spPr>
        <p:txBody>
          <a:bodyPr anchor="t">
            <a:normAutofit/>
          </a:bodyPr>
          <a:lstStyle/>
          <a:p>
            <a:r>
              <a:rPr lang="en-US" dirty="0"/>
              <a:t>Heddwen </a:t>
            </a:r>
            <a:r>
              <a:rPr lang="en-US"/>
              <a:t>Davies    20/10/2026</a:t>
            </a:r>
            <a:endParaRPr lang="en-US" dirty="0"/>
          </a:p>
        </p:txBody>
      </p:sp>
      <p:sp>
        <p:nvSpPr>
          <p:cNvPr id="11"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CE175BB8-E7C5-43ED-8A07-CA58ABED5D3B}"/>
              </a:ext>
            </a:extLst>
          </p:cNvPr>
          <p:cNvPicPr>
            <a:picLocks noChangeAspect="1"/>
          </p:cNvPicPr>
          <p:nvPr/>
        </p:nvPicPr>
        <p:blipFill rotWithShape="1">
          <a:blip r:embed="rId2"/>
          <a:srcRect l="14935" r="31071"/>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23586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C4E58-316A-CB41-9478-7EF6D1E1A045}"/>
              </a:ext>
            </a:extLst>
          </p:cNvPr>
          <p:cNvSpPr>
            <a:spLocks noGrp="1"/>
          </p:cNvSpPr>
          <p:nvPr>
            <p:ph type="title"/>
          </p:nvPr>
        </p:nvSpPr>
        <p:spPr/>
        <p:txBody>
          <a:bodyPr>
            <a:normAutofit fontScale="90000"/>
          </a:bodyPr>
          <a:lstStyle/>
          <a:p>
            <a:r>
              <a:rPr lang="en-US" dirty="0"/>
              <a:t>Bruce, T. (2010) Early Childhood. London. SAGE</a:t>
            </a:r>
          </a:p>
        </p:txBody>
      </p:sp>
      <p:sp>
        <p:nvSpPr>
          <p:cNvPr id="3" name="Content Placeholder 2">
            <a:extLst>
              <a:ext uri="{FF2B5EF4-FFF2-40B4-BE49-F238E27FC236}">
                <a16:creationId xmlns:a16="http://schemas.microsoft.com/office/drawing/2014/main" id="{88348900-81EB-574E-AC6B-5AECCC906F8C}"/>
              </a:ext>
            </a:extLst>
          </p:cNvPr>
          <p:cNvSpPr>
            <a:spLocks noGrp="1"/>
          </p:cNvSpPr>
          <p:nvPr>
            <p:ph idx="1"/>
          </p:nvPr>
        </p:nvSpPr>
        <p:spPr>
          <a:xfrm>
            <a:off x="944880" y="2312276"/>
            <a:ext cx="10104120" cy="4545724"/>
          </a:xfrm>
        </p:spPr>
        <p:txBody>
          <a:bodyPr>
            <a:normAutofit fontScale="92500" lnSpcReduction="10000"/>
          </a:bodyPr>
          <a:lstStyle/>
          <a:p>
            <a:r>
              <a:rPr lang="en-US" dirty="0"/>
              <a:t>“All five senses are used in a child’s exploration. Research has shown that the senses of sight and sound develop earliest and need vital stimulation if they are to develop normally”. (Bertram and Pascal </a:t>
            </a:r>
            <a:r>
              <a:rPr lang="en-US" i="1" dirty="0"/>
              <a:t>as cited in </a:t>
            </a:r>
            <a:r>
              <a:rPr lang="en-US" dirty="0"/>
              <a:t>Bruce, 2010, p.78). </a:t>
            </a:r>
          </a:p>
          <a:p>
            <a:r>
              <a:rPr lang="en-US" dirty="0"/>
              <a:t> </a:t>
            </a:r>
          </a:p>
          <a:p>
            <a:r>
              <a:rPr lang="en-US" dirty="0"/>
              <a:t>“Children need first-hand experiences with real objects and occurrences. They need responsive adults or children who both support and model” (Bertram and Pascal </a:t>
            </a:r>
            <a:r>
              <a:rPr lang="en-US" i="1" dirty="0"/>
              <a:t>as cited in </a:t>
            </a:r>
            <a:r>
              <a:rPr lang="en-US" dirty="0"/>
              <a:t>Bruce, 2010, p.78).</a:t>
            </a:r>
          </a:p>
          <a:p>
            <a:endParaRPr lang="en-US" dirty="0"/>
          </a:p>
          <a:p>
            <a:r>
              <a:rPr lang="en-US" dirty="0"/>
              <a:t>“Settings should ensure resources are accessible and appropriate to support the particular needs of all their children” (Bertram and Pascal </a:t>
            </a:r>
            <a:r>
              <a:rPr lang="en-US" i="1" dirty="0"/>
              <a:t>as cited in </a:t>
            </a:r>
            <a:r>
              <a:rPr lang="en-US" dirty="0"/>
              <a:t>Bruce, 2010, p.82).  </a:t>
            </a:r>
          </a:p>
        </p:txBody>
      </p:sp>
    </p:spTree>
    <p:extLst>
      <p:ext uri="{BB962C8B-B14F-4D97-AF65-F5344CB8AC3E}">
        <p14:creationId xmlns:p14="http://schemas.microsoft.com/office/powerpoint/2010/main" val="9847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3CE56-B7F3-5C44-A47C-A6E3C6956670}"/>
              </a:ext>
            </a:extLst>
          </p:cNvPr>
          <p:cNvSpPr>
            <a:spLocks noGrp="1"/>
          </p:cNvSpPr>
          <p:nvPr>
            <p:ph idx="1"/>
          </p:nvPr>
        </p:nvSpPr>
        <p:spPr>
          <a:xfrm>
            <a:off x="1310640" y="2312276"/>
            <a:ext cx="9380171" cy="3651504"/>
          </a:xfrm>
        </p:spPr>
        <p:txBody>
          <a:bodyPr>
            <a:normAutofit/>
          </a:bodyPr>
          <a:lstStyle/>
          <a:p>
            <a:r>
              <a:rPr lang="en-US" dirty="0"/>
              <a:t>“The impact on early experience on a child’s developmental profile is profound and provides a critical challenge for practitioners to provide high-quality experiences” (Bertram and Pascal </a:t>
            </a:r>
            <a:r>
              <a:rPr lang="en-US" i="1" dirty="0"/>
              <a:t>as cited in </a:t>
            </a:r>
            <a:r>
              <a:rPr lang="en-US" dirty="0"/>
              <a:t>Bruce, 2010, p.84).</a:t>
            </a:r>
          </a:p>
          <a:p>
            <a:endParaRPr lang="en-US" dirty="0"/>
          </a:p>
          <a:p>
            <a:r>
              <a:rPr lang="en-US" dirty="0"/>
              <a:t>“If high-quality, cognitive and affective experiences can be provided for children during these early years, life chances can be improved impressively” (Bertram and Pascal </a:t>
            </a:r>
            <a:r>
              <a:rPr lang="en-US" i="1" dirty="0"/>
              <a:t>as cited in </a:t>
            </a:r>
            <a:r>
              <a:rPr lang="en-US" dirty="0"/>
              <a:t>Bruce, 2010, p.84).</a:t>
            </a:r>
          </a:p>
          <a:p>
            <a:endParaRPr lang="en-US" dirty="0"/>
          </a:p>
        </p:txBody>
      </p:sp>
      <p:sp>
        <p:nvSpPr>
          <p:cNvPr id="4" name="Title 1">
            <a:extLst>
              <a:ext uri="{FF2B5EF4-FFF2-40B4-BE49-F238E27FC236}">
                <a16:creationId xmlns:a16="http://schemas.microsoft.com/office/drawing/2014/main" id="{A86EEA1F-B099-E04F-BA20-441B8A69BBB1}"/>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185740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84BEF-E7F6-C441-9DA4-305BA02DD2C0}"/>
              </a:ext>
            </a:extLst>
          </p:cNvPr>
          <p:cNvSpPr>
            <a:spLocks noGrp="1"/>
          </p:cNvSpPr>
          <p:nvPr>
            <p:ph idx="1"/>
          </p:nvPr>
        </p:nvSpPr>
        <p:spPr>
          <a:xfrm>
            <a:off x="990600" y="2312276"/>
            <a:ext cx="10256520" cy="4103504"/>
          </a:xfrm>
        </p:spPr>
        <p:txBody>
          <a:bodyPr>
            <a:normAutofit/>
          </a:bodyPr>
          <a:lstStyle/>
          <a:p>
            <a:r>
              <a:rPr lang="en-US" dirty="0"/>
              <a:t>“Children’s fine and gross motor development, their awareness of their body, and their pleasure and confidence in being a physical creature is underpinned by the whole-hearted, full-bodied movement play that most freely indulge in amid everything else they do” (Greenland </a:t>
            </a:r>
            <a:r>
              <a:rPr lang="en-US" i="1" dirty="0"/>
              <a:t>as cited in </a:t>
            </a:r>
            <a:r>
              <a:rPr lang="en-US" dirty="0"/>
              <a:t>Bruce, 2010, p.189). </a:t>
            </a:r>
          </a:p>
          <a:p>
            <a:r>
              <a:rPr lang="en-US" dirty="0"/>
              <a:t>…play promotes strength, activities that support physical development and this will not only build strong, flexible and happy children but also play can be seen as a central role in building foundations for all other future learning as well (Greenland </a:t>
            </a:r>
            <a:r>
              <a:rPr lang="en-US" i="1" dirty="0"/>
              <a:t>as cited in </a:t>
            </a:r>
            <a:r>
              <a:rPr lang="en-US" dirty="0"/>
              <a:t>Bruce, 2010). </a:t>
            </a:r>
          </a:p>
          <a:p>
            <a:endParaRPr lang="en-US" dirty="0"/>
          </a:p>
        </p:txBody>
      </p:sp>
      <p:sp>
        <p:nvSpPr>
          <p:cNvPr id="4" name="Title 1">
            <a:extLst>
              <a:ext uri="{FF2B5EF4-FFF2-40B4-BE49-F238E27FC236}">
                <a16:creationId xmlns:a16="http://schemas.microsoft.com/office/drawing/2014/main" id="{FFCA5C7D-51CB-2A40-9D37-628CB9680016}"/>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4239169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ACDBCD-A627-7947-A1C4-73941B9B431F}"/>
              </a:ext>
            </a:extLst>
          </p:cNvPr>
          <p:cNvSpPr>
            <a:spLocks noGrp="1"/>
          </p:cNvSpPr>
          <p:nvPr>
            <p:ph idx="1"/>
          </p:nvPr>
        </p:nvSpPr>
        <p:spPr>
          <a:xfrm>
            <a:off x="1828800" y="2434196"/>
            <a:ext cx="8770571" cy="3651504"/>
          </a:xfrm>
        </p:spPr>
        <p:txBody>
          <a:bodyPr/>
          <a:lstStyle/>
          <a:p>
            <a:r>
              <a:rPr lang="en-GB" b="1" i="1" dirty="0"/>
              <a:t>Proprioception</a:t>
            </a:r>
            <a:r>
              <a:rPr lang="en-GB" i="1" dirty="0"/>
              <a:t> refers to the body's ability to perceive its own position in space. For example, </a:t>
            </a:r>
            <a:r>
              <a:rPr lang="en-GB" b="1" i="1" dirty="0"/>
              <a:t>proprioception</a:t>
            </a:r>
            <a:r>
              <a:rPr lang="en-GB" i="1" dirty="0"/>
              <a:t> enables a person to close their eyes and touch their nose with their index finger.</a:t>
            </a:r>
          </a:p>
          <a:p>
            <a:endParaRPr lang="en-GB" dirty="0"/>
          </a:p>
          <a:p>
            <a:r>
              <a:rPr lang="en-GB" dirty="0"/>
              <a:t>“With poor foundations for proprioception a child might find it hard to co-ordinate their movements” (Greenland </a:t>
            </a:r>
            <a:r>
              <a:rPr lang="en-GB" i="1" dirty="0"/>
              <a:t>as cited in </a:t>
            </a:r>
            <a:r>
              <a:rPr lang="en-GB" dirty="0"/>
              <a:t>Bruce, 2010, p.189). </a:t>
            </a:r>
            <a:endParaRPr lang="en-US" dirty="0"/>
          </a:p>
        </p:txBody>
      </p:sp>
      <p:sp>
        <p:nvSpPr>
          <p:cNvPr id="4" name="Title 1">
            <a:extLst>
              <a:ext uri="{FF2B5EF4-FFF2-40B4-BE49-F238E27FC236}">
                <a16:creationId xmlns:a16="http://schemas.microsoft.com/office/drawing/2014/main" id="{3AC5E9E5-DA21-F742-9357-D30BBF4237C2}"/>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1848468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4BEB-3E89-4E49-912E-380295BB4B3D}"/>
              </a:ext>
            </a:extLst>
          </p:cNvPr>
          <p:cNvSpPr>
            <a:spLocks noGrp="1"/>
          </p:cNvSpPr>
          <p:nvPr>
            <p:ph type="title"/>
          </p:nvPr>
        </p:nvSpPr>
        <p:spPr/>
        <p:txBody>
          <a:bodyPr/>
          <a:lstStyle/>
          <a:p>
            <a:r>
              <a:rPr lang="en-US" dirty="0"/>
              <a:t>Vestibular …</a:t>
            </a:r>
          </a:p>
        </p:txBody>
      </p:sp>
      <p:sp>
        <p:nvSpPr>
          <p:cNvPr id="3" name="Content Placeholder 2">
            <a:extLst>
              <a:ext uri="{FF2B5EF4-FFF2-40B4-BE49-F238E27FC236}">
                <a16:creationId xmlns:a16="http://schemas.microsoft.com/office/drawing/2014/main" id="{A1D4F5A7-70C1-004B-991E-FC6E4E6D6B27}"/>
              </a:ext>
            </a:extLst>
          </p:cNvPr>
          <p:cNvSpPr>
            <a:spLocks noGrp="1"/>
          </p:cNvSpPr>
          <p:nvPr>
            <p:ph idx="1"/>
          </p:nvPr>
        </p:nvSpPr>
        <p:spPr>
          <a:xfrm>
            <a:off x="1783080" y="2312276"/>
            <a:ext cx="8907731" cy="4271404"/>
          </a:xfrm>
        </p:spPr>
        <p:txBody>
          <a:bodyPr/>
          <a:lstStyle/>
          <a:p>
            <a:r>
              <a:rPr lang="en-US" sz="2000" dirty="0"/>
              <a:t>“The vestibular sense is unique in that it has no sensation of its own, but it provides us with the capacity to function within the force of gravity, to know which way is up, and provides the central reference point for all spatial awareness. An under-developed vestibular sense might result in poor balance, fear and dislike of movement, a drive to spin excessively or an uncomfortable relationship to the external environment” (Greenland </a:t>
            </a:r>
            <a:r>
              <a:rPr lang="en-US" sz="2000" i="1" dirty="0"/>
              <a:t>as cited in </a:t>
            </a:r>
            <a:r>
              <a:rPr lang="en-US" sz="2000" dirty="0"/>
              <a:t>Bruce, 2010, p.189).  </a:t>
            </a:r>
          </a:p>
          <a:p>
            <a:endParaRPr lang="en-US" dirty="0"/>
          </a:p>
        </p:txBody>
      </p:sp>
    </p:spTree>
    <p:extLst>
      <p:ext uri="{BB962C8B-B14F-4D97-AF65-F5344CB8AC3E}">
        <p14:creationId xmlns:p14="http://schemas.microsoft.com/office/powerpoint/2010/main" val="1550870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DF427-65AF-114A-B81D-434F0926D0E9}"/>
              </a:ext>
            </a:extLst>
          </p:cNvPr>
          <p:cNvSpPr>
            <a:spLocks noGrp="1"/>
          </p:cNvSpPr>
          <p:nvPr>
            <p:ph type="title"/>
          </p:nvPr>
        </p:nvSpPr>
        <p:spPr>
          <a:xfrm>
            <a:off x="777239" y="487940"/>
            <a:ext cx="10820399" cy="1345269"/>
          </a:xfrm>
        </p:spPr>
        <p:txBody>
          <a:bodyPr>
            <a:noAutofit/>
          </a:bodyPr>
          <a:lstStyle/>
          <a:p>
            <a:r>
              <a:rPr lang="en-US" sz="2400" dirty="0"/>
              <a:t>Goodway, J.D. (2003) Effects of Motor Skill Instruction on Fundamental Motor Skill Development. </a:t>
            </a:r>
            <a:r>
              <a:rPr lang="en-US" sz="2400" i="1" dirty="0"/>
              <a:t>Adapted Physical Activity Quarterly, </a:t>
            </a:r>
            <a:r>
              <a:rPr lang="en-US" sz="2400" dirty="0"/>
              <a:t>20, 298-314.  </a:t>
            </a:r>
          </a:p>
        </p:txBody>
      </p:sp>
      <p:sp>
        <p:nvSpPr>
          <p:cNvPr id="3" name="Content Placeholder 2">
            <a:extLst>
              <a:ext uri="{FF2B5EF4-FFF2-40B4-BE49-F238E27FC236}">
                <a16:creationId xmlns:a16="http://schemas.microsoft.com/office/drawing/2014/main" id="{D0FED3EB-4F80-8A40-B631-780221C5A179}"/>
              </a:ext>
            </a:extLst>
          </p:cNvPr>
          <p:cNvSpPr>
            <a:spLocks noGrp="1"/>
          </p:cNvSpPr>
          <p:nvPr>
            <p:ph idx="1"/>
          </p:nvPr>
        </p:nvSpPr>
        <p:spPr>
          <a:xfrm>
            <a:off x="1066800" y="2499360"/>
            <a:ext cx="10241279" cy="4480560"/>
          </a:xfrm>
        </p:spPr>
        <p:txBody>
          <a:bodyPr/>
          <a:lstStyle/>
          <a:p>
            <a:r>
              <a:rPr lang="en-US" sz="2000" dirty="0"/>
              <a:t>Fundamental Movement Skills (Goodway 2003) – “are considered the building blocks to more advanced movement skills and specific sport skills” (Payne and Isaacs, 2002, as cited in Goodway, 2003, p.300)</a:t>
            </a:r>
          </a:p>
          <a:p>
            <a:endParaRPr lang="en-US" sz="2000" dirty="0"/>
          </a:p>
          <a:p>
            <a:r>
              <a:rPr lang="en-US" sz="2000" dirty="0"/>
              <a:t>“FMS do not simply develop as a result of age they must be instructed and practiced” (Payne and Isaacs, 2002, as cited in Goodway, 2003, p.300)</a:t>
            </a:r>
          </a:p>
          <a:p>
            <a:endParaRPr lang="en-US" dirty="0"/>
          </a:p>
        </p:txBody>
      </p:sp>
    </p:spTree>
    <p:extLst>
      <p:ext uri="{BB962C8B-B14F-4D97-AF65-F5344CB8AC3E}">
        <p14:creationId xmlns:p14="http://schemas.microsoft.com/office/powerpoint/2010/main" val="71946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D2423-335C-7D48-A831-398DE67A26DC}"/>
              </a:ext>
            </a:extLst>
          </p:cNvPr>
          <p:cNvSpPr>
            <a:spLocks noGrp="1"/>
          </p:cNvSpPr>
          <p:nvPr>
            <p:ph type="title"/>
          </p:nvPr>
        </p:nvSpPr>
        <p:spPr>
          <a:xfrm>
            <a:off x="2609874" y="0"/>
            <a:ext cx="8770571" cy="1345269"/>
          </a:xfrm>
        </p:spPr>
        <p:txBody>
          <a:bodyPr/>
          <a:lstStyle/>
          <a:p>
            <a:r>
              <a:rPr lang="en-US" dirty="0"/>
              <a:t>Terminology / Key Vocabulary</a:t>
            </a:r>
          </a:p>
        </p:txBody>
      </p:sp>
      <p:sp>
        <p:nvSpPr>
          <p:cNvPr id="3" name="Content Placeholder 2">
            <a:extLst>
              <a:ext uri="{FF2B5EF4-FFF2-40B4-BE49-F238E27FC236}">
                <a16:creationId xmlns:a16="http://schemas.microsoft.com/office/drawing/2014/main" id="{B4C94E7D-4D59-1E49-9D6C-0B58CF21016C}"/>
              </a:ext>
            </a:extLst>
          </p:cNvPr>
          <p:cNvSpPr>
            <a:spLocks noGrp="1"/>
          </p:cNvSpPr>
          <p:nvPr>
            <p:ph idx="1"/>
          </p:nvPr>
        </p:nvSpPr>
        <p:spPr>
          <a:xfrm>
            <a:off x="822960" y="2209800"/>
            <a:ext cx="11003280" cy="4373880"/>
          </a:xfrm>
        </p:spPr>
        <p:txBody>
          <a:bodyPr>
            <a:normAutofit fontScale="85000" lnSpcReduction="10000"/>
          </a:bodyPr>
          <a:lstStyle/>
          <a:p>
            <a:r>
              <a:rPr lang="en-US" sz="1900" dirty="0"/>
              <a:t>Movements – whole body – locomotor – jumping/ walking / running / skipping / </a:t>
            </a:r>
          </a:p>
          <a:p>
            <a:r>
              <a:rPr lang="en-US" sz="1900" dirty="0"/>
              <a:t>Object control skills – manipulative &amp; co-ordination skills – throwing / catching / hanging / stretching / pulling</a:t>
            </a:r>
          </a:p>
          <a:p>
            <a:r>
              <a:rPr lang="en-US" sz="1900" dirty="0"/>
              <a:t>Being with others in a shared space - spatial awareness – direction /speed / pathway / levels</a:t>
            </a:r>
          </a:p>
          <a:p>
            <a:r>
              <a:rPr lang="en-US" sz="1900" dirty="0"/>
              <a:t>Movements – whole body (gross &amp; fine) – body awareness – shapes/balances/body parts/</a:t>
            </a:r>
          </a:p>
          <a:p>
            <a:r>
              <a:rPr lang="en-US" sz="1900" dirty="0"/>
              <a:t>Inverting body – gravity – spinning / tipping / turning / rolling </a:t>
            </a:r>
          </a:p>
          <a:p>
            <a:r>
              <a:rPr lang="en-US" sz="1900" dirty="0"/>
              <a:t>Sensory integration / involvement – providing the brain with info. In relation to gravity/space/direction/functionality – the vestibular system / muscular skeletal system / making connections / laying pathways in the brain / </a:t>
            </a:r>
          </a:p>
          <a:p>
            <a:r>
              <a:rPr lang="en-US" sz="1900" dirty="0"/>
              <a:t>Affordances of the outdoors / Loose parts play  </a:t>
            </a:r>
          </a:p>
          <a:p>
            <a:endParaRPr lang="en-US" dirty="0"/>
          </a:p>
        </p:txBody>
      </p:sp>
    </p:spTree>
    <p:extLst>
      <p:ext uri="{BB962C8B-B14F-4D97-AF65-F5344CB8AC3E}">
        <p14:creationId xmlns:p14="http://schemas.microsoft.com/office/powerpoint/2010/main" val="1482374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EAE2-8775-C34D-9F28-9193139D3243}"/>
              </a:ext>
            </a:extLst>
          </p:cNvPr>
          <p:cNvSpPr>
            <a:spLocks noGrp="1"/>
          </p:cNvSpPr>
          <p:nvPr>
            <p:ph type="title"/>
          </p:nvPr>
        </p:nvSpPr>
        <p:spPr/>
        <p:txBody>
          <a:bodyPr/>
          <a:lstStyle/>
          <a:p>
            <a:r>
              <a:rPr lang="en-US" dirty="0"/>
              <a:t>Reference List for this PP</a:t>
            </a:r>
          </a:p>
        </p:txBody>
      </p:sp>
      <p:sp>
        <p:nvSpPr>
          <p:cNvPr id="4" name="Title 1">
            <a:extLst>
              <a:ext uri="{FF2B5EF4-FFF2-40B4-BE49-F238E27FC236}">
                <a16:creationId xmlns:a16="http://schemas.microsoft.com/office/drawing/2014/main" id="{AD5BECAD-8D8F-6441-A220-EAD2681106A4}"/>
              </a:ext>
            </a:extLst>
          </p:cNvPr>
          <p:cNvSpPr>
            <a:spLocks noGrp="1"/>
          </p:cNvSpPr>
          <p:nvPr>
            <p:ph idx="1"/>
          </p:nvPr>
        </p:nvSpPr>
        <p:spPr/>
        <p:txBody>
          <a:bodyPr>
            <a:normAutofit fontScale="97500"/>
          </a:bodyPr>
          <a:lstStyle/>
          <a:p>
            <a:r>
              <a:rPr lang="en-US" dirty="0"/>
              <a:t>Bruce, T. (2010) Early Childhood. London. SAGE</a:t>
            </a:r>
          </a:p>
          <a:p>
            <a:endParaRPr lang="en-US" dirty="0"/>
          </a:p>
          <a:p>
            <a:r>
              <a:rPr lang="en-US" dirty="0"/>
              <a:t>Goodway, J.D. (2003) Effects of Motor Skill Instruction on Fundamental Motor Skill Development. </a:t>
            </a:r>
            <a:r>
              <a:rPr lang="en-US" i="1" dirty="0"/>
              <a:t>Adapted Physical Activity Quarterly, </a:t>
            </a:r>
            <a:r>
              <a:rPr lang="en-US" dirty="0"/>
              <a:t>20, 298-314</a:t>
            </a:r>
          </a:p>
          <a:p>
            <a:endParaRPr lang="en-US" dirty="0"/>
          </a:p>
        </p:txBody>
      </p:sp>
    </p:spTree>
    <p:extLst>
      <p:ext uri="{BB962C8B-B14F-4D97-AF65-F5344CB8AC3E}">
        <p14:creationId xmlns:p14="http://schemas.microsoft.com/office/powerpoint/2010/main" val="3066800757"/>
      </p:ext>
    </p:extLst>
  </p:cSld>
  <p:clrMapOvr>
    <a:masterClrMapping/>
  </p:clrMapOvr>
</p:sld>
</file>

<file path=ppt/theme/theme1.xml><?xml version="1.0" encoding="utf-8"?>
<a:theme xmlns:a="http://schemas.openxmlformats.org/drawingml/2006/main" name="SketchLinesVTI">
  <a:themeElements>
    <a:clrScheme name="AnalogousFromRegularSeedLeftStep">
      <a:dk1>
        <a:srgbClr val="000000"/>
      </a:dk1>
      <a:lt1>
        <a:srgbClr val="FFFFFF"/>
      </a:lt1>
      <a:dk2>
        <a:srgbClr val="1B2B30"/>
      </a:dk2>
      <a:lt2>
        <a:srgbClr val="F0F2F3"/>
      </a:lt2>
      <a:accent1>
        <a:srgbClr val="D86138"/>
      </a:accent1>
      <a:accent2>
        <a:srgbClr val="C62640"/>
      </a:accent2>
      <a:accent3>
        <a:srgbClr val="D83895"/>
      </a:accent3>
      <a:accent4>
        <a:srgbClr val="C626C5"/>
      </a:accent4>
      <a:accent5>
        <a:srgbClr val="9638D8"/>
      </a:accent5>
      <a:accent6>
        <a:srgbClr val="553CCC"/>
      </a:accent6>
      <a:hlink>
        <a:srgbClr val="3B95B3"/>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7143</TotalTime>
  <Words>1010</Words>
  <Application>Microsoft Office PowerPoint</Application>
  <PresentationFormat>Widescreen</PresentationFormat>
  <Paragraphs>54</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Meiryo</vt:lpstr>
      <vt:lpstr>Calibri</vt:lpstr>
      <vt:lpstr>Corbel</vt:lpstr>
      <vt:lpstr>SketchLinesVTI</vt:lpstr>
      <vt:lpstr>Research to support analysis of movement : BMSH5204 </vt:lpstr>
      <vt:lpstr>Bruce, T. (2010) Early Childhood. London. SAGE</vt:lpstr>
      <vt:lpstr>Bruce, T. (2010) Early Childhood. London. SAGE</vt:lpstr>
      <vt:lpstr>Bruce, T. (2010) Early Childhood. London. SAGE</vt:lpstr>
      <vt:lpstr>Bruce, T. (2010) Early Childhood. London. SAGE</vt:lpstr>
      <vt:lpstr>Vestibular …</vt:lpstr>
      <vt:lpstr>Goodway, J.D. (2003) Effects of Motor Skill Instruction on Fundamental Motor Skill Development. Adapted Physical Activity Quarterly, 20, 298-314.  </vt:lpstr>
      <vt:lpstr>Terminology / Key Vocabulary</vt:lpstr>
      <vt:lpstr>Reference List for this PP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Heddwen Davies</dc:creator>
  <cp:lastModifiedBy>Heddwen Davies</cp:lastModifiedBy>
  <cp:revision>12</cp:revision>
  <dcterms:created xsi:type="dcterms:W3CDTF">2021-01-12T07:57:52Z</dcterms:created>
  <dcterms:modified xsi:type="dcterms:W3CDTF">2026-10-20T09:36:34Z</dcterms:modified>
</cp:coreProperties>
</file>